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modernComment_11C_F73E606C.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2"/>
  </p:notesMasterIdLst>
  <p:sldIdLst>
    <p:sldId id="256" r:id="rId6"/>
    <p:sldId id="277" r:id="rId7"/>
    <p:sldId id="278" r:id="rId8"/>
    <p:sldId id="279" r:id="rId9"/>
    <p:sldId id="293" r:id="rId10"/>
    <p:sldId id="280" r:id="rId11"/>
    <p:sldId id="282" r:id="rId12"/>
    <p:sldId id="295" r:id="rId13"/>
    <p:sldId id="284" r:id="rId14"/>
    <p:sldId id="285" r:id="rId15"/>
    <p:sldId id="294" r:id="rId16"/>
    <p:sldId id="287" r:id="rId17"/>
    <p:sldId id="296" r:id="rId18"/>
    <p:sldId id="290" r:id="rId19"/>
    <p:sldId id="291" r:id="rId20"/>
    <p:sldId id="29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E86819-1545-AF2F-7640-638E67DDCB50}" name="George, Nicole (DSIT)" initials="NG" userId="S::Nicole.George@dsit.gov.uk::79dca8dd-b4b9-487c-a32c-1638d774b4f9" providerId="AD"/>
  <p188:author id="{BD017C23-E577-64AE-1A2B-D284D162DB97}" name="Riches, Paul (DSIT)" initials="RP(" userId="S::Paul.Riches@beis.gov.uk::e4642898-71bc-4b2c-8576-c918773e98ce" providerId="AD"/>
  <p188:author id="{CDDFB735-6586-4DAA-7B8E-F884DCDE7C0A}" name="Foster, Steph (DSIT)" initials="F(" userId="S::steph.foster@dsit.gov.uk::497dffe8-f500-41d9-b550-3e4d71989ff4" providerId="AD"/>
  <p188:author id="{1FF69243-D304-7774-CD0C-4CF73EA582E5}" name="Jackson2, Adam (DSIT)" initials="AJ" userId="S::Adam.Jackson2@dsit.gov.uk::0652eea5-8fae-425f-b0cb-fbd6a47b832a" providerId="AD"/>
  <p188:author id="{2AB5F171-68B8-A163-27B2-2453E022CDEE}" name="Riches, Paul (DSIT)" initials="PR" userId="S::Paul.Riches@dsit.gov.uk::e4642898-71bc-4b2c-8576-c918773e98ce" providerId="AD"/>
  <p188:author id="{FDCE9B87-0451-2C21-74BB-A893BBA5EEE7}" name="Butterfield, Matthew (DSIT)" initials="B(" userId="S::matthew.butterfield@dsit.gov.uk::7a8b093f-3744-4859-95a3-98fdd7bf63c4" providerId="AD"/>
  <p188:author id="{C03A968A-5F8B-54AE-4713-E5F2EC778E26}" name="Butterfield, Matthew (DSIT)" initials="MB" userId="S::Matthew.Butterfield@dsit.gov.uk::7a8b093f-3744-4859-95a3-98fdd7bf63c4" providerId="AD"/>
  <p188:author id="{CCBA1D94-3F98-ECDE-EF08-E886D161DEDA}" name="Rachel Winzer" initials="RW" userId="S::rachel.winzer@metoffice.gov.uk::ada367fe-6895-47e1-b4a9-a8b7659f2f12" providerId="AD"/>
  <p188:author id="{B859F0D9-2830-8687-C92B-0F4523EB03C4}" name="Maley, Adam (DSIT)" initials="M(" userId="S::adam.maley@dsit.gov.uk::611dc538-70cb-4241-a9d9-75f14594d740" providerId="AD"/>
  <p188:author id="{846104E5-1A7D-45FE-3F6E-316037A22115}" name="Maley, Adam (DSIT)" initials="AM" userId="S::Adam.Maley@dsit.gov.uk::611dc538-70cb-4241-a9d9-75f14594d74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909B65-7414-4DFF-A8FC-4F6E4A33BADF}" v="3" dt="2026-07-17T09:39:12.2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5/10/relationships/revisionInfo" Target="revisionInfo.xml"/></Relationships>
</file>

<file path=ppt/comments/modernComment_11C_F73E606C.xml><?xml version="1.0" encoding="utf-8"?>
<p188:cmLst xmlns:a="http://schemas.openxmlformats.org/drawingml/2006/main" xmlns:r="http://schemas.openxmlformats.org/officeDocument/2006/relationships" xmlns:p188="http://schemas.microsoft.com/office/powerpoint/2018/8/main">
  <p188:cm id="{4B0CF54E-DC6C-474B-BA49-0218626BD6F2}" authorId="{46E86819-1545-AF2F-7640-638E67DDCB50}" status="resolved" created="2026-06-29T09:02:19.519" complete="100000">
    <ac:txMkLst xmlns:ac="http://schemas.microsoft.com/office/drawing/2013/main/command">
      <pc:docMk xmlns:pc="http://schemas.microsoft.com/office/powerpoint/2013/main/command"/>
      <pc:sldMk xmlns:pc="http://schemas.microsoft.com/office/powerpoint/2013/main/command" cId="4148060268" sldId="284"/>
      <ac:spMk id="5" creationId="{AA998361-D796-7BE8-6352-2FEE8691D01B}"/>
      <ac:txMk cp="495" len="19">
        <ac:context len="831" hash="4281143664"/>
      </ac:txMk>
    </ac:txMkLst>
    <p188:pos x="10010251" y="3232195"/>
    <p188:txBody>
      <a:bodyPr/>
      <a:lstStyle/>
      <a:p>
        <a:r>
          <a:rPr lang="en-GB"/>
          <a:t>Current SIC chair is in position until 15th March 2027. We would need some crossover (the Met Office is suggesting a couple of months) to get the new chair up to speed and in place for the next SIC meeting in March 2027</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A7E6C-4A7E-4356-8496-DA87AE18368E}" type="datetimeFigureOut">
              <a:rPr lang="en-GB" smtClean="0"/>
              <a:t>17/07/2026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28E6E5-46CB-4730-B13F-5E2B05D2B64F}" type="slidenum">
              <a:rPr lang="en-GB" smtClean="0"/>
              <a:t>‹#›</a:t>
            </a:fld>
            <a:endParaRPr lang="en-GB"/>
          </a:p>
        </p:txBody>
      </p:sp>
    </p:spTree>
    <p:extLst>
      <p:ext uri="{BB962C8B-B14F-4D97-AF65-F5344CB8AC3E}">
        <p14:creationId xmlns:p14="http://schemas.microsoft.com/office/powerpoint/2010/main" val="1681462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428E6E5-46CB-4730-B13F-5E2B05D2B64F}" type="slidenum">
              <a:rPr lang="en-GB" smtClean="0"/>
              <a:t>7</a:t>
            </a:fld>
            <a:endParaRPr lang="en-GB"/>
          </a:p>
        </p:txBody>
      </p:sp>
    </p:spTree>
    <p:extLst>
      <p:ext uri="{BB962C8B-B14F-4D97-AF65-F5344CB8AC3E}">
        <p14:creationId xmlns:p14="http://schemas.microsoft.com/office/powerpoint/2010/main" val="4087639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8AB6F-7D2D-F07F-1276-F70D5968E6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D7E2E-7BC6-568D-CEAA-956CBDFADB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0EC3BC-621A-6407-474D-44D1503FD88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E451278-0267-24FB-6D3E-1C36AA9E041C}"/>
              </a:ext>
            </a:extLst>
          </p:cNvPr>
          <p:cNvSpPr>
            <a:spLocks noGrp="1"/>
          </p:cNvSpPr>
          <p:nvPr>
            <p:ph type="sldNum" sz="quarter" idx="5"/>
          </p:nvPr>
        </p:nvSpPr>
        <p:spPr/>
        <p:txBody>
          <a:bodyPr/>
          <a:lstStyle/>
          <a:p>
            <a:fld id="{C428E6E5-46CB-4730-B13F-5E2B05D2B64F}" type="slidenum">
              <a:rPr lang="en-GB" smtClean="0"/>
              <a:t>8</a:t>
            </a:fld>
            <a:endParaRPr lang="en-GB"/>
          </a:p>
        </p:txBody>
      </p:sp>
    </p:spTree>
    <p:extLst>
      <p:ext uri="{BB962C8B-B14F-4D97-AF65-F5344CB8AC3E}">
        <p14:creationId xmlns:p14="http://schemas.microsoft.com/office/powerpoint/2010/main" val="3383813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64618-06CC-DAE0-5464-93047A091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D55A848-583D-560D-FC00-DCD4AD47AC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3E30A84-1B85-C2FC-3614-1F0B524B18AA}"/>
              </a:ext>
            </a:extLst>
          </p:cNvPr>
          <p:cNvSpPr>
            <a:spLocks noGrp="1"/>
          </p:cNvSpPr>
          <p:nvPr>
            <p:ph type="dt" sz="half" idx="10"/>
          </p:nvPr>
        </p:nvSpPr>
        <p:spPr/>
        <p:txBody>
          <a:bodyPr/>
          <a:lstStyle/>
          <a:p>
            <a:fld id="{B56D78F2-7CCC-4DDE-BBE1-CF997645F26B}" type="datetime1">
              <a:rPr lang="en-GB" smtClean="0"/>
              <a:t>17/07/2026</a:t>
            </a:fld>
            <a:endParaRPr lang="en-GB"/>
          </a:p>
        </p:txBody>
      </p:sp>
      <p:sp>
        <p:nvSpPr>
          <p:cNvPr id="5" name="Footer Placeholder 4">
            <a:extLst>
              <a:ext uri="{FF2B5EF4-FFF2-40B4-BE49-F238E27FC236}">
                <a16:creationId xmlns:a16="http://schemas.microsoft.com/office/drawing/2014/main" id="{8B171B2B-1539-34BE-E5BD-1C55B05E235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916E1FF-EAD5-DB2A-1265-B5EEF83ADB70}"/>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24055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7E4FF-D90F-C35F-9E76-7D6CCA92F78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64D50E4-B382-BB88-9543-2D62B3DF84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88DCAD-6F1F-8786-4EF5-0077B14125B1}"/>
              </a:ext>
            </a:extLst>
          </p:cNvPr>
          <p:cNvSpPr>
            <a:spLocks noGrp="1"/>
          </p:cNvSpPr>
          <p:nvPr>
            <p:ph type="dt" sz="half" idx="10"/>
          </p:nvPr>
        </p:nvSpPr>
        <p:spPr/>
        <p:txBody>
          <a:bodyPr/>
          <a:lstStyle/>
          <a:p>
            <a:fld id="{AFAF538E-0060-4E16-B1D4-268E9D7408B8}" type="datetime1">
              <a:rPr lang="en-GB" smtClean="0"/>
              <a:t>17/07/2026</a:t>
            </a:fld>
            <a:endParaRPr lang="en-GB"/>
          </a:p>
        </p:txBody>
      </p:sp>
      <p:sp>
        <p:nvSpPr>
          <p:cNvPr id="5" name="Footer Placeholder 4">
            <a:extLst>
              <a:ext uri="{FF2B5EF4-FFF2-40B4-BE49-F238E27FC236}">
                <a16:creationId xmlns:a16="http://schemas.microsoft.com/office/drawing/2014/main" id="{B36BFC5C-711A-5E71-64B2-5324BCC852C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A0F548E5-8E56-3558-6FCB-6F7F2A54C7F8}"/>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98242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49F3-D282-929A-BDAC-CF5C8527D4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A75D719-6EF2-A2CB-4724-1828F8204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6CBB90-CD98-BCB5-8C75-9C11506ED881}"/>
              </a:ext>
            </a:extLst>
          </p:cNvPr>
          <p:cNvSpPr>
            <a:spLocks noGrp="1"/>
          </p:cNvSpPr>
          <p:nvPr>
            <p:ph type="dt" sz="half" idx="10"/>
          </p:nvPr>
        </p:nvSpPr>
        <p:spPr/>
        <p:txBody>
          <a:bodyPr/>
          <a:lstStyle/>
          <a:p>
            <a:fld id="{CF430671-6C13-4892-9634-056A7C70D034}" type="datetime1">
              <a:rPr lang="en-GB" smtClean="0"/>
              <a:t>17/07/2026</a:t>
            </a:fld>
            <a:endParaRPr lang="en-GB"/>
          </a:p>
        </p:txBody>
      </p:sp>
      <p:sp>
        <p:nvSpPr>
          <p:cNvPr id="5" name="Footer Placeholder 4">
            <a:extLst>
              <a:ext uri="{FF2B5EF4-FFF2-40B4-BE49-F238E27FC236}">
                <a16:creationId xmlns:a16="http://schemas.microsoft.com/office/drawing/2014/main" id="{7F7B3437-407B-3A30-BF16-3AD4441320D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2C635BF-F032-AF94-D299-0D9741BE976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741292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7DE1C-97EE-26E5-7114-50C6820AC0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15B47A0-9705-B4B2-26AB-928959C8EAA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A70FF08-691B-91DF-30ED-B30E774218C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A4A570E-51E8-A2B1-5027-A585F0D7BF9A}"/>
              </a:ext>
            </a:extLst>
          </p:cNvPr>
          <p:cNvSpPr>
            <a:spLocks noGrp="1"/>
          </p:cNvSpPr>
          <p:nvPr>
            <p:ph type="dt" sz="half" idx="10"/>
          </p:nvPr>
        </p:nvSpPr>
        <p:spPr/>
        <p:txBody>
          <a:bodyPr/>
          <a:lstStyle/>
          <a:p>
            <a:fld id="{F5A0DD06-BC07-4A03-A6CD-D38353966DE8}" type="datetime1">
              <a:rPr lang="en-GB" smtClean="0"/>
              <a:t>17/07/2026</a:t>
            </a:fld>
            <a:endParaRPr lang="en-GB"/>
          </a:p>
        </p:txBody>
      </p:sp>
      <p:sp>
        <p:nvSpPr>
          <p:cNvPr id="6" name="Footer Placeholder 5">
            <a:extLst>
              <a:ext uri="{FF2B5EF4-FFF2-40B4-BE49-F238E27FC236}">
                <a16:creationId xmlns:a16="http://schemas.microsoft.com/office/drawing/2014/main" id="{51ED808A-9CDC-0445-DDC4-D00031673496}"/>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4366DF6E-6031-51E5-90B5-18C179CABD55}"/>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4203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162AB-F91B-0A23-68B2-488BA902D1F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53FB16-6EF0-9C53-02D8-0E0E7E9D09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0867C63-D8F9-7418-4704-9C52EB9F2C6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F25E65A-0DC0-0FFC-F57D-22FE23A59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CBFA7D-47CD-9B7B-BC52-BEA6CBEDF10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C60AF81-9E68-D867-B2A0-17C8429C4558}"/>
              </a:ext>
            </a:extLst>
          </p:cNvPr>
          <p:cNvSpPr>
            <a:spLocks noGrp="1"/>
          </p:cNvSpPr>
          <p:nvPr>
            <p:ph type="dt" sz="half" idx="10"/>
          </p:nvPr>
        </p:nvSpPr>
        <p:spPr/>
        <p:txBody>
          <a:bodyPr/>
          <a:lstStyle/>
          <a:p>
            <a:fld id="{C14646AA-7B6A-422A-A5E6-974F7AE186E2}" type="datetime1">
              <a:rPr lang="en-GB" smtClean="0"/>
              <a:t>17/07/2026</a:t>
            </a:fld>
            <a:endParaRPr lang="en-GB"/>
          </a:p>
        </p:txBody>
      </p:sp>
      <p:sp>
        <p:nvSpPr>
          <p:cNvPr id="8" name="Footer Placeholder 7">
            <a:extLst>
              <a:ext uri="{FF2B5EF4-FFF2-40B4-BE49-F238E27FC236}">
                <a16:creationId xmlns:a16="http://schemas.microsoft.com/office/drawing/2014/main" id="{610B1354-C77C-A85C-CF8F-70CA199D4F9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9" name="Slide Number Placeholder 8">
            <a:extLst>
              <a:ext uri="{FF2B5EF4-FFF2-40B4-BE49-F238E27FC236}">
                <a16:creationId xmlns:a16="http://schemas.microsoft.com/office/drawing/2014/main" id="{9092996E-BA62-D3EF-1943-E26B7EEB462C}"/>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3138612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742FE-34F2-C85E-DD7A-54331E1B3E2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9AEE2B6-A9C5-613C-A86C-D56BE0484B02}"/>
              </a:ext>
            </a:extLst>
          </p:cNvPr>
          <p:cNvSpPr>
            <a:spLocks noGrp="1"/>
          </p:cNvSpPr>
          <p:nvPr>
            <p:ph type="dt" sz="half" idx="10"/>
          </p:nvPr>
        </p:nvSpPr>
        <p:spPr/>
        <p:txBody>
          <a:bodyPr/>
          <a:lstStyle/>
          <a:p>
            <a:fld id="{F62A9F6E-E38E-40F7-BAC0-81E4A20D3856}" type="datetime1">
              <a:rPr lang="en-GB" smtClean="0"/>
              <a:t>17/07/2026</a:t>
            </a:fld>
            <a:endParaRPr lang="en-GB"/>
          </a:p>
        </p:txBody>
      </p:sp>
      <p:sp>
        <p:nvSpPr>
          <p:cNvPr id="4" name="Footer Placeholder 3">
            <a:extLst>
              <a:ext uri="{FF2B5EF4-FFF2-40B4-BE49-F238E27FC236}">
                <a16:creationId xmlns:a16="http://schemas.microsoft.com/office/drawing/2014/main" id="{E75676DF-A400-65ED-A2D0-52542AB149F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5" name="Slide Number Placeholder 4">
            <a:extLst>
              <a:ext uri="{FF2B5EF4-FFF2-40B4-BE49-F238E27FC236}">
                <a16:creationId xmlns:a16="http://schemas.microsoft.com/office/drawing/2014/main" id="{666FE07D-AC77-FAAA-4594-C71888C1C44D}"/>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27288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352EA7-B409-9E2A-461B-2D09811F641C}"/>
              </a:ext>
            </a:extLst>
          </p:cNvPr>
          <p:cNvSpPr>
            <a:spLocks noGrp="1"/>
          </p:cNvSpPr>
          <p:nvPr>
            <p:ph type="dt" sz="half" idx="10"/>
          </p:nvPr>
        </p:nvSpPr>
        <p:spPr/>
        <p:txBody>
          <a:bodyPr/>
          <a:lstStyle/>
          <a:p>
            <a:fld id="{2117DE6D-C19C-4D25-A31A-DDD470D2EA8B}" type="datetime1">
              <a:rPr lang="en-GB" smtClean="0"/>
              <a:t>17/07/2026</a:t>
            </a:fld>
            <a:endParaRPr lang="en-GB"/>
          </a:p>
        </p:txBody>
      </p:sp>
      <p:sp>
        <p:nvSpPr>
          <p:cNvPr id="3" name="Footer Placeholder 2">
            <a:extLst>
              <a:ext uri="{FF2B5EF4-FFF2-40B4-BE49-F238E27FC236}">
                <a16:creationId xmlns:a16="http://schemas.microsoft.com/office/drawing/2014/main" id="{9A6A8C0E-C5C7-8686-043C-B8484781394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4" name="Slide Number Placeholder 3">
            <a:extLst>
              <a:ext uri="{FF2B5EF4-FFF2-40B4-BE49-F238E27FC236}">
                <a16:creationId xmlns:a16="http://schemas.microsoft.com/office/drawing/2014/main" id="{35128E06-A094-10D5-6540-425460469502}"/>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156365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B4CB-B584-9B44-1CF5-C599A6B8A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D729AD5-58C2-C59B-F62B-463F6324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E8C1BBB-D3C7-0268-872E-1289A55632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04002F-343B-8FD0-BCB4-52EF6519160E}"/>
              </a:ext>
            </a:extLst>
          </p:cNvPr>
          <p:cNvSpPr>
            <a:spLocks noGrp="1"/>
          </p:cNvSpPr>
          <p:nvPr>
            <p:ph type="dt" sz="half" idx="10"/>
          </p:nvPr>
        </p:nvSpPr>
        <p:spPr/>
        <p:txBody>
          <a:bodyPr/>
          <a:lstStyle/>
          <a:p>
            <a:fld id="{4960A5E6-327D-42D2-A96E-83EF5E86D5DD}" type="datetime1">
              <a:rPr lang="en-GB" smtClean="0"/>
              <a:t>17/07/2026</a:t>
            </a:fld>
            <a:endParaRPr lang="en-GB"/>
          </a:p>
        </p:txBody>
      </p:sp>
      <p:sp>
        <p:nvSpPr>
          <p:cNvPr id="6" name="Footer Placeholder 5">
            <a:extLst>
              <a:ext uri="{FF2B5EF4-FFF2-40B4-BE49-F238E27FC236}">
                <a16:creationId xmlns:a16="http://schemas.microsoft.com/office/drawing/2014/main" id="{808139E3-19B4-F17C-B7E4-AD624AD7C8E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B349A3C9-B682-CD12-4C88-667230ED949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811249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8EE9-6AFA-9286-94C4-A7F205FA30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ABD43-0D6A-3DC0-515A-53E31513C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49960-5592-7449-8188-266CAAC3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CAEDE7-3CE0-F84C-BED1-06E7E4D840B7}"/>
              </a:ext>
            </a:extLst>
          </p:cNvPr>
          <p:cNvSpPr>
            <a:spLocks noGrp="1"/>
          </p:cNvSpPr>
          <p:nvPr>
            <p:ph type="dt" sz="half" idx="10"/>
          </p:nvPr>
        </p:nvSpPr>
        <p:spPr/>
        <p:txBody>
          <a:bodyPr/>
          <a:lstStyle/>
          <a:p>
            <a:fld id="{19C3BB32-5686-4C68-9733-09C0890897DB}" type="datetime1">
              <a:rPr lang="en-GB" smtClean="0"/>
              <a:t>17/07/2026</a:t>
            </a:fld>
            <a:endParaRPr lang="en-GB"/>
          </a:p>
        </p:txBody>
      </p:sp>
      <p:sp>
        <p:nvSpPr>
          <p:cNvPr id="6" name="Footer Placeholder 5">
            <a:extLst>
              <a:ext uri="{FF2B5EF4-FFF2-40B4-BE49-F238E27FC236}">
                <a16:creationId xmlns:a16="http://schemas.microsoft.com/office/drawing/2014/main" id="{A4F88BAB-ABFC-064B-DA14-9CDD69B735F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53F4063A-F23F-97C9-3154-C13D4EA1C08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080732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D35E-8E2A-22AC-9D68-97166B3ACA4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32EF7DC-D5C2-7807-BFDB-6947D88E9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5BE87E-385F-0588-0B0B-ABA45C47C49C}"/>
              </a:ext>
            </a:extLst>
          </p:cNvPr>
          <p:cNvSpPr>
            <a:spLocks noGrp="1"/>
          </p:cNvSpPr>
          <p:nvPr>
            <p:ph type="dt" sz="half" idx="10"/>
          </p:nvPr>
        </p:nvSpPr>
        <p:spPr/>
        <p:txBody>
          <a:bodyPr/>
          <a:lstStyle/>
          <a:p>
            <a:fld id="{9F75541F-F156-4335-82F7-F4E8A2543D8B}" type="datetime1">
              <a:rPr lang="en-GB" smtClean="0"/>
              <a:t>17/07/2026</a:t>
            </a:fld>
            <a:endParaRPr lang="en-GB"/>
          </a:p>
        </p:txBody>
      </p:sp>
      <p:sp>
        <p:nvSpPr>
          <p:cNvPr id="5" name="Footer Placeholder 4">
            <a:extLst>
              <a:ext uri="{FF2B5EF4-FFF2-40B4-BE49-F238E27FC236}">
                <a16:creationId xmlns:a16="http://schemas.microsoft.com/office/drawing/2014/main" id="{D92B1DA1-8E66-5247-E343-184C109B491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E4A8B1E6-7E9D-B769-9052-5F906EB3D54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53557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7B718E-AA8A-AAA2-595C-9BB31D481F8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3468571-35A8-5CE9-B7DA-E7B9EFDD0F6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8B18826-03D3-F01D-F44D-118BCA9ECFBA}"/>
              </a:ext>
            </a:extLst>
          </p:cNvPr>
          <p:cNvSpPr>
            <a:spLocks noGrp="1"/>
          </p:cNvSpPr>
          <p:nvPr>
            <p:ph type="dt" sz="half" idx="10"/>
          </p:nvPr>
        </p:nvSpPr>
        <p:spPr/>
        <p:txBody>
          <a:bodyPr/>
          <a:lstStyle/>
          <a:p>
            <a:fld id="{BD66A125-8A8F-43D7-B6BC-A91A7B1847DE}" type="datetime1">
              <a:rPr lang="en-GB" smtClean="0"/>
              <a:t>17/07/2026</a:t>
            </a:fld>
            <a:endParaRPr lang="en-GB"/>
          </a:p>
        </p:txBody>
      </p:sp>
      <p:sp>
        <p:nvSpPr>
          <p:cNvPr id="5" name="Footer Placeholder 4">
            <a:extLst>
              <a:ext uri="{FF2B5EF4-FFF2-40B4-BE49-F238E27FC236}">
                <a16:creationId xmlns:a16="http://schemas.microsoft.com/office/drawing/2014/main" id="{091B28AD-03D9-C853-E18A-B8FF3AAB84F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735EFE4-520E-25D0-F7B4-874905FFA48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72247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DCF7AA-83AC-B135-70B0-0B839DD341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501429F-DD7F-DEDB-F7E1-2FEF7E8EDD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C5A792-C421-2BE2-335E-66D1D6C629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FFD6EF-134C-4E68-ACB2-3317A241D7BB}" type="datetime1">
              <a:rPr lang="en-GB" smtClean="0"/>
              <a:t>17/07/2026</a:t>
            </a:fld>
            <a:endParaRPr lang="en-GB"/>
          </a:p>
        </p:txBody>
      </p:sp>
      <p:sp>
        <p:nvSpPr>
          <p:cNvPr id="5" name="Footer Placeholder 4">
            <a:extLst>
              <a:ext uri="{FF2B5EF4-FFF2-40B4-BE49-F238E27FC236}">
                <a16:creationId xmlns:a16="http://schemas.microsoft.com/office/drawing/2014/main" id="{10869877-97DC-502E-886E-8D39C7EB39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E6CAB5D-2BD8-3D31-822D-F35AB20BF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C93C0-434E-41D6-BDEF-AE7F1FF48EDD}" type="slidenum">
              <a:rPr lang="en-GB" smtClean="0"/>
              <a:t>‹#›</a:t>
            </a:fld>
            <a:endParaRPr lang="en-GB"/>
          </a:p>
        </p:txBody>
      </p:sp>
    </p:spTree>
    <p:extLst>
      <p:ext uri="{BB962C8B-B14F-4D97-AF65-F5344CB8AC3E}">
        <p14:creationId xmlns:p14="http://schemas.microsoft.com/office/powerpoint/2010/main" val="82783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mailto:Partnerships@dsit.gov.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metoffice.gov.uk/about-us/who/management"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www.gov.uk/government/publications/united-kingdom-security-vetting-clearance-levels/national-security-vetting-clearance-levels." TargetMode="External"/><Relationship Id="rId2" Type="http://schemas.microsoft.com/office/2018/10/relationships/comments" Target="../comments/modernComment_11C_F73E606C.xm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gov.uk/government/publications/the-7-principles-of-public-life"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1" name="TextBox 10">
            <a:extLst>
              <a:ext uri="{FF2B5EF4-FFF2-40B4-BE49-F238E27FC236}">
                <a16:creationId xmlns:a16="http://schemas.microsoft.com/office/drawing/2014/main" id="{91FA6847-5D4E-C9E8-1EF4-441BE59E10A9}"/>
              </a:ext>
            </a:extLst>
          </p:cNvPr>
          <p:cNvSpPr txBox="1"/>
          <p:nvPr/>
        </p:nvSpPr>
        <p:spPr>
          <a:xfrm>
            <a:off x="0" y="1003117"/>
            <a:ext cx="7796464" cy="2410916"/>
          </a:xfrm>
          <a:prstGeom prst="rect">
            <a:avLst/>
          </a:prstGeom>
          <a:solidFill>
            <a:srgbClr val="002E6D"/>
          </a:solidFill>
        </p:spPr>
        <p:txBody>
          <a:bodyPr wrap="square" lIns="91440" tIns="45720" rIns="91440" bIns="45720" rtlCol="0" anchor="t">
            <a:spAutoFit/>
          </a:bodyPr>
          <a:lstStyle/>
          <a:p>
            <a:pPr>
              <a:spcAft>
                <a:spcPts val="800"/>
              </a:spcAft>
            </a:pPr>
            <a:r>
              <a:rPr lang="en-GB" sz="2400" b="1" dirty="0">
                <a:solidFill>
                  <a:schemeClr val="bg1"/>
                </a:solidFill>
                <a:latin typeface="Arial"/>
                <a:cs typeface="Arial"/>
              </a:rPr>
              <a:t>Met Office</a:t>
            </a:r>
          </a:p>
          <a:p>
            <a:r>
              <a:rPr lang="en-GB" sz="2400" b="1" dirty="0">
                <a:solidFill>
                  <a:schemeClr val="bg1"/>
                </a:solidFill>
                <a:latin typeface="Arial"/>
                <a:cs typeface="Arial"/>
              </a:rPr>
              <a:t>Security Issues Committee Chair</a:t>
            </a:r>
          </a:p>
          <a:p>
            <a:r>
              <a:rPr lang="en-GB" sz="2400" b="1" dirty="0">
                <a:solidFill>
                  <a:schemeClr val="bg1"/>
                </a:solidFill>
                <a:latin typeface="Arial"/>
                <a:cs typeface="Arial"/>
              </a:rPr>
              <a:t>and Non-Executive Director </a:t>
            </a:r>
          </a:p>
          <a:p>
            <a:endParaRPr lang="en-GB" sz="2400" dirty="0">
              <a:solidFill>
                <a:schemeClr val="bg1"/>
              </a:solidFill>
              <a:latin typeface="Arial"/>
              <a:cs typeface="Arial"/>
            </a:endParaRPr>
          </a:p>
          <a:p>
            <a:r>
              <a:rPr lang="en-GB" sz="2400" dirty="0">
                <a:solidFill>
                  <a:schemeClr val="bg1"/>
                </a:solidFill>
                <a:latin typeface="Arial"/>
                <a:cs typeface="Arial"/>
              </a:rPr>
              <a:t>Candidate Pack </a:t>
            </a:r>
          </a:p>
          <a:p>
            <a:r>
              <a:rPr lang="en-GB" sz="2400" dirty="0">
                <a:solidFill>
                  <a:schemeClr val="bg1"/>
                </a:solidFill>
                <a:latin typeface="Arial"/>
                <a:cs typeface="Arial"/>
              </a:rPr>
              <a:t>Closing Date: 02 September 2026 </a:t>
            </a:r>
            <a:endParaRPr lang="en-GB" sz="2400" dirty="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ABB3A17C-65EF-A9D1-6633-DCFDAFFA1F3A}"/>
              </a:ext>
            </a:extLst>
          </p:cNvPr>
          <p:cNvSpPr txBox="1"/>
          <p:nvPr/>
        </p:nvSpPr>
        <p:spPr>
          <a:xfrm>
            <a:off x="198120" y="3859693"/>
            <a:ext cx="7796464" cy="923330"/>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If you have any questions, require further information, or would like this candidate pack in an alternative format, please contact the Public Appointments team at </a:t>
            </a:r>
            <a:r>
              <a:rPr lang="en-GB">
                <a:latin typeface="Arial" panose="020B0604020202020204" pitchFamily="34" charset="0"/>
                <a:cs typeface="Arial" panose="020B0604020202020204" pitchFamily="34" charset="0"/>
                <a:hlinkClick r:id="rId4"/>
              </a:rPr>
              <a:t>Partnerships@dsit.gov.uk</a:t>
            </a:r>
            <a:r>
              <a:rPr lang="en-GB">
                <a:latin typeface="Arial" panose="020B0604020202020204" pitchFamily="34" charset="0"/>
                <a:cs typeface="Arial" panose="020B0604020202020204" pitchFamily="34" charset="0"/>
              </a:rPr>
              <a:t> </a:t>
            </a:r>
          </a:p>
        </p:txBody>
      </p:sp>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a:t>
            </a:fld>
            <a:endParaRPr lang="en-GB"/>
          </a:p>
        </p:txBody>
      </p:sp>
      <p:sp>
        <p:nvSpPr>
          <p:cNvPr id="2" name="TextBox 1">
            <a:extLst>
              <a:ext uri="{FF2B5EF4-FFF2-40B4-BE49-F238E27FC236}">
                <a16:creationId xmlns:a16="http://schemas.microsoft.com/office/drawing/2014/main" id="{900A0033-AED5-0DDA-E1DD-91BBBC485221}"/>
              </a:ext>
            </a:extLst>
          </p:cNvPr>
          <p:cNvSpPr txBox="1"/>
          <p:nvPr/>
        </p:nvSpPr>
        <p:spPr>
          <a:xfrm>
            <a:off x="4970646" y="269773"/>
            <a:ext cx="1125354" cy="379931"/>
          </a:xfrm>
          <a:prstGeom prst="rect">
            <a:avLst/>
          </a:prstGeom>
          <a:noFill/>
        </p:spPr>
        <p:txBody>
          <a:bodyPr wrap="square" rtlCol="0">
            <a:spAutoFit/>
          </a:bodyPr>
          <a:lstStyle/>
          <a:p>
            <a:r>
              <a:rPr lang="en-GB" b="1">
                <a:solidFill>
                  <a:srgbClr val="FF0000"/>
                </a:solidFill>
              </a:rPr>
              <a:t>DRAFT</a:t>
            </a:r>
          </a:p>
        </p:txBody>
      </p:sp>
      <p:pic>
        <p:nvPicPr>
          <p:cNvPr id="7" name="Picture 6">
            <a:extLst>
              <a:ext uri="{FF2B5EF4-FFF2-40B4-BE49-F238E27FC236}">
                <a16:creationId xmlns:a16="http://schemas.microsoft.com/office/drawing/2014/main" id="{19011748-605A-B4C8-B5B5-354DAC8260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14737" y="1678201"/>
            <a:ext cx="4893224" cy="15342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822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2</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8A7FBE6-3E82-E0BC-57E7-0453CAA03F17}"/>
              </a:ext>
            </a:extLst>
          </p:cNvPr>
          <p:cNvSpPr txBox="1"/>
          <p:nvPr/>
        </p:nvSpPr>
        <p:spPr>
          <a:xfrm>
            <a:off x="360742" y="805977"/>
            <a:ext cx="7796669" cy="4339650"/>
          </a:xfrm>
          <a:prstGeom prst="rect">
            <a:avLst/>
          </a:prstGeom>
          <a:noFill/>
        </p:spPr>
        <p:txBody>
          <a:bodyPr wrap="square" rtlCol="0">
            <a:spAutoFit/>
          </a:bodyPr>
          <a:lstStyle/>
          <a:p>
            <a:pPr>
              <a:spcAft>
                <a:spcPts val="1200"/>
              </a:spcAft>
            </a:pPr>
            <a:r>
              <a:rPr lang="en-GB" sz="1600" dirty="0">
                <a:latin typeface="Arial" panose="020B0604020202020204" pitchFamily="34" charset="0"/>
                <a:cs typeface="Arial" panose="020B0604020202020204" pitchFamily="34" charset="0"/>
              </a:rPr>
              <a:t>3. Ministerial Foreword</a:t>
            </a:r>
          </a:p>
          <a:p>
            <a:pPr>
              <a:spcAft>
                <a:spcPts val="1200"/>
              </a:spcAft>
            </a:pPr>
            <a:r>
              <a:rPr lang="en-GB" sz="1600" dirty="0">
                <a:latin typeface="Arial" panose="020B0604020202020204" pitchFamily="34" charset="0"/>
                <a:cs typeface="Arial" panose="020B0604020202020204" pitchFamily="34" charset="0"/>
              </a:rPr>
              <a:t>4. About the Met Office</a:t>
            </a:r>
            <a:endParaRPr lang="en-GB" sz="1600" dirty="0">
              <a:highlight>
                <a:srgbClr val="FFFF00"/>
              </a:highlight>
              <a:latin typeface="Arial" panose="020B0604020202020204" pitchFamily="34" charset="0"/>
              <a:cs typeface="Arial" panose="020B0604020202020204" pitchFamily="34" charset="0"/>
            </a:endParaRPr>
          </a:p>
          <a:p>
            <a:pPr>
              <a:spcAft>
                <a:spcPts val="1200"/>
              </a:spcAft>
            </a:pPr>
            <a:r>
              <a:rPr lang="en-GB" sz="1600" dirty="0">
                <a:latin typeface="Arial" panose="020B0604020202020204" pitchFamily="34" charset="0"/>
                <a:cs typeface="Arial" panose="020B0604020202020204" pitchFamily="34" charset="0"/>
              </a:rPr>
              <a:t>5. The Role and Requirements</a:t>
            </a:r>
          </a:p>
          <a:p>
            <a:pPr>
              <a:spcAft>
                <a:spcPts val="1200"/>
              </a:spcAft>
            </a:pPr>
            <a:r>
              <a:rPr lang="en-GB" sz="1600" dirty="0">
                <a:latin typeface="Arial" panose="020B0604020202020204" pitchFamily="34" charset="0"/>
                <a:cs typeface="Arial" panose="020B0604020202020204" pitchFamily="34" charset="0"/>
              </a:rPr>
              <a:t>9. Terms of Appointment</a:t>
            </a:r>
          </a:p>
          <a:p>
            <a:pPr>
              <a:spcAft>
                <a:spcPts val="1200"/>
              </a:spcAft>
            </a:pPr>
            <a:r>
              <a:rPr lang="en-GB" sz="1600" dirty="0">
                <a:latin typeface="Arial" panose="020B0604020202020204" pitchFamily="34" charset="0"/>
                <a:cs typeface="Arial" panose="020B0604020202020204" pitchFamily="34" charset="0"/>
              </a:rPr>
              <a:t>10. How to Apply</a:t>
            </a:r>
          </a:p>
          <a:p>
            <a:pPr>
              <a:spcAft>
                <a:spcPts val="1200"/>
              </a:spcAft>
            </a:pPr>
            <a:r>
              <a:rPr lang="en-GB" sz="1600" dirty="0">
                <a:latin typeface="Arial" panose="020B0604020202020204" pitchFamily="34" charset="0"/>
                <a:cs typeface="Arial" panose="020B0604020202020204" pitchFamily="34" charset="0"/>
              </a:rPr>
              <a:t>11. Assessment Panel, Process and Timeline</a:t>
            </a:r>
          </a:p>
          <a:p>
            <a:pPr>
              <a:spcAft>
                <a:spcPts val="1200"/>
              </a:spcAft>
            </a:pPr>
            <a:r>
              <a:rPr lang="en-GB" sz="1600" dirty="0">
                <a:latin typeface="Arial" panose="020B0604020202020204" pitchFamily="34" charset="0"/>
                <a:cs typeface="Arial" panose="020B0604020202020204" pitchFamily="34" charset="0"/>
              </a:rPr>
              <a:t>12. Equality, Diversity and Inclusion</a:t>
            </a:r>
          </a:p>
          <a:p>
            <a:pPr>
              <a:spcAft>
                <a:spcPts val="1200"/>
              </a:spcAft>
            </a:pPr>
            <a:r>
              <a:rPr lang="en-GB" sz="1600" dirty="0">
                <a:latin typeface="Arial" panose="020B0604020202020204" pitchFamily="34" charset="0"/>
                <a:cs typeface="Arial" panose="020B0604020202020204" pitchFamily="34" charset="0"/>
              </a:rPr>
              <a:t>13. Annex A: Met Office Purpose, Vision and Values</a:t>
            </a:r>
          </a:p>
          <a:p>
            <a:pPr>
              <a:spcAft>
                <a:spcPts val="1200"/>
              </a:spcAft>
            </a:pPr>
            <a:r>
              <a:rPr lang="en-GB" sz="1600" dirty="0">
                <a:latin typeface="Arial" panose="020B0604020202020204" pitchFamily="34" charset="0"/>
                <a:cs typeface="Arial" panose="020B0604020202020204" pitchFamily="34" charset="0"/>
              </a:rPr>
              <a:t>14. Annex B: Conflicts of Interest and Due Diligence</a:t>
            </a:r>
          </a:p>
          <a:p>
            <a:pPr>
              <a:spcAft>
                <a:spcPts val="1200"/>
              </a:spcAft>
            </a:pPr>
            <a:r>
              <a:rPr lang="en-GB" sz="1600" dirty="0">
                <a:latin typeface="Arial" panose="020B0604020202020204" pitchFamily="34" charset="0"/>
                <a:cs typeface="Arial" panose="020B0604020202020204" pitchFamily="34" charset="0"/>
              </a:rPr>
              <a:t>15. Annex C: The Seven Principles of Public Life</a:t>
            </a:r>
          </a:p>
          <a:p>
            <a:pPr>
              <a:spcAft>
                <a:spcPts val="1200"/>
              </a:spcAft>
            </a:pPr>
            <a:r>
              <a:rPr lang="en-GB" sz="1600" dirty="0">
                <a:latin typeface="Arial" panose="020B0604020202020204" pitchFamily="34" charset="0"/>
                <a:cs typeface="Arial" panose="020B0604020202020204" pitchFamily="34" charset="0"/>
              </a:rPr>
              <a:t>16: Annex D: Complaints Procedure</a:t>
            </a:r>
          </a:p>
        </p:txBody>
      </p:sp>
      <p:sp>
        <p:nvSpPr>
          <p:cNvPr id="8" name="TextBox 7">
            <a:extLst>
              <a:ext uri="{FF2B5EF4-FFF2-40B4-BE49-F238E27FC236}">
                <a16:creationId xmlns:a16="http://schemas.microsoft.com/office/drawing/2014/main" id="{EFFE4761-C224-6E36-45F5-1E0EB544BFCC}"/>
              </a:ext>
            </a:extLst>
          </p:cNvPr>
          <p:cNvSpPr txBox="1"/>
          <p:nvPr/>
        </p:nvSpPr>
        <p:spPr>
          <a:xfrm>
            <a:off x="360742" y="181721"/>
            <a:ext cx="5679311" cy="523220"/>
          </a:xfrm>
          <a:prstGeom prst="rect">
            <a:avLst/>
          </a:prstGeom>
          <a:noFill/>
        </p:spPr>
        <p:txBody>
          <a:bodyPr wrap="square" rtlCol="0">
            <a:spAutoFit/>
          </a:bodyPr>
          <a:lstStyle/>
          <a:p>
            <a:r>
              <a:rPr lang="en-GB" sz="2800" b="1" u="sng">
                <a:latin typeface="Arial" panose="020B0604020202020204" pitchFamily="34" charset="0"/>
                <a:cs typeface="Arial" panose="020B0604020202020204" pitchFamily="34" charset="0"/>
              </a:rPr>
              <a:t>Contents</a:t>
            </a:r>
          </a:p>
        </p:txBody>
      </p:sp>
    </p:spTree>
    <p:extLst>
      <p:ext uri="{BB962C8B-B14F-4D97-AF65-F5344CB8AC3E}">
        <p14:creationId xmlns:p14="http://schemas.microsoft.com/office/powerpoint/2010/main" val="1418847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3</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8F0AFD0-7FC6-3C11-4A4E-E4994AD74343}"/>
              </a:ext>
            </a:extLst>
          </p:cNvPr>
          <p:cNvSpPr txBox="1"/>
          <p:nvPr/>
        </p:nvSpPr>
        <p:spPr>
          <a:xfrm>
            <a:off x="360742" y="786784"/>
            <a:ext cx="11225669" cy="4678204"/>
          </a:xfrm>
          <a:prstGeom prst="rect">
            <a:avLst/>
          </a:prstGeom>
          <a:noFill/>
        </p:spPr>
        <p:txBody>
          <a:bodyPr wrap="square" lIns="91440" tIns="45720" rIns="91440" bIns="45720" rtlCol="0" anchor="t">
            <a:spAutoFit/>
          </a:bodyPr>
          <a:lstStyle/>
          <a:p>
            <a:r>
              <a:rPr lang="en-US" sz="1300" dirty="0">
                <a:solidFill>
                  <a:srgbClr val="000000"/>
                </a:solidFill>
                <a:latin typeface="Arial"/>
                <a:cs typeface="Arial"/>
              </a:rPr>
              <a:t>Dear Candidate,</a:t>
            </a:r>
            <a:endParaRPr lang="en-US" sz="1300" dirty="0">
              <a:solidFill>
                <a:srgbClr val="000000"/>
              </a:solidFill>
              <a:latin typeface="Arial" panose="020B0604020202020204" pitchFamily="34" charset="0"/>
              <a:cs typeface="Arial" panose="020B0604020202020204" pitchFamily="34" charset="0"/>
            </a:endParaRPr>
          </a:p>
          <a:p>
            <a:endParaRPr lang="en-US" sz="1300" dirty="0">
              <a:solidFill>
                <a:srgbClr val="000000"/>
              </a:solidFill>
              <a:latin typeface="Arial" panose="020B0604020202020204" pitchFamily="34" charset="0"/>
              <a:cs typeface="Arial" panose="020B0604020202020204" pitchFamily="34" charset="0"/>
            </a:endParaRPr>
          </a:p>
          <a:p>
            <a:pPr algn="l" rtl="0" fontAlgn="base"/>
            <a:r>
              <a:rPr lang="en-GB" sz="1300" dirty="0">
                <a:solidFill>
                  <a:srgbClr val="000000"/>
                </a:solidFill>
                <a:latin typeface="Arial"/>
                <a:cs typeface="Arial"/>
              </a:rPr>
              <a:t>Thank you for your interest in the role of Security Issues Committee Chair and Non-Executive Director. </a:t>
            </a:r>
          </a:p>
          <a:p>
            <a:pPr algn="l" rtl="0" fontAlgn="base">
              <a:spcBef>
                <a:spcPts val="600"/>
              </a:spcBef>
            </a:pPr>
            <a:r>
              <a:rPr lang="en-GB" sz="1300" dirty="0">
                <a:solidFill>
                  <a:srgbClr val="000000"/>
                </a:solidFill>
                <a:latin typeface="Arial"/>
                <a:cs typeface="Arial"/>
              </a:rPr>
              <a:t>The Met Office Board has a vital role in advising and supporting the Chief Executive and senior team to deliver the organisation’s strategic priorities and ensuring that resources are allocated effectively for their delivery.  The Board approves the Met Office strategy and objectives, reviews management and performance and ensures that high standards of corporate governance are maintained.  </a:t>
            </a:r>
          </a:p>
          <a:p>
            <a:pPr algn="l" rtl="0" fontAlgn="base">
              <a:spcBef>
                <a:spcPts val="600"/>
              </a:spcBef>
            </a:pPr>
            <a:r>
              <a:rPr lang="en-GB" sz="1300" dirty="0">
                <a:solidFill>
                  <a:srgbClr val="000000"/>
                </a:solidFill>
                <a:latin typeface="Arial"/>
                <a:cs typeface="Arial"/>
              </a:rPr>
              <a:t>As the UK’s national meteorological service, the Met Office operates across most aspects of national life whether that’s ensuring the safe operation of commercial aviation, enabling our armed forces to deploy around the globe to keeping British citizens safe in times of severe weather. Met Office activity spans across all sectors of the economy and the services it provides to the public, government and industry underpin national economic growth.  </a:t>
            </a:r>
          </a:p>
          <a:p>
            <a:pPr fontAlgn="base">
              <a:spcBef>
                <a:spcPts val="600"/>
              </a:spcBef>
            </a:pPr>
            <a:r>
              <a:rPr lang="en-GB" sz="1300" dirty="0">
                <a:solidFill>
                  <a:srgbClr val="000000"/>
                </a:solidFill>
                <a:latin typeface="Arial" panose="020B0604020202020204" pitchFamily="34" charset="0"/>
                <a:cs typeface="Arial" panose="020B0604020202020204" pitchFamily="34" charset="0"/>
              </a:rPr>
              <a:t>It is an exciting time to join the Met Office. In 2025, a new supercomputer facility in partnership with Microsoft successfully launched. This capability is a world first in scientific supercomputing delivered as a service and brings opportunity for new science to deliver clearer, more accurate and more intuitive forecasts. The Met Office is at the forefront of investigating the new AI capabilities and the optimum blend of techniques to deliver the best possible weather and climate predictions. In a radically changing world, the Met Office is better positioned than ever to translate world-leading weather and climate science and technology into actionable data and intelligence for the benefit of society, the economy and national security.  </a:t>
            </a:r>
          </a:p>
          <a:p>
            <a:pPr algn="l" rtl="0" fontAlgn="base">
              <a:spcBef>
                <a:spcPts val="600"/>
              </a:spcBef>
            </a:pPr>
            <a:r>
              <a:rPr lang="en-GB" sz="1300" dirty="0">
                <a:solidFill>
                  <a:srgbClr val="000000"/>
                </a:solidFill>
                <a:latin typeface="Arial"/>
                <a:cs typeface="Arial"/>
              </a:rPr>
              <a:t>If you believe you have the experience and qualities we are seeking to help to lead and support this organisation, we very much look forward to hearing from you. </a:t>
            </a:r>
          </a:p>
          <a:p>
            <a:endParaRPr lang="en-GB" sz="1300" b="1" dirty="0">
              <a:solidFill>
                <a:srgbClr val="0B0C0C"/>
              </a:solidFill>
              <a:latin typeface="Arial"/>
              <a:cs typeface="Arial"/>
            </a:endParaRPr>
          </a:p>
          <a:p>
            <a:r>
              <a:rPr lang="en-GB" sz="1300" b="1" dirty="0">
                <a:solidFill>
                  <a:srgbClr val="0B0C0C"/>
                </a:solidFill>
                <a:latin typeface="Arial"/>
                <a:cs typeface="Arial"/>
              </a:rPr>
              <a:t>Lord Vallance</a:t>
            </a:r>
          </a:p>
          <a:p>
            <a:r>
              <a:rPr lang="en-GB" sz="1300" dirty="0">
                <a:solidFill>
                  <a:srgbClr val="0B0C0C"/>
                </a:solidFill>
                <a:latin typeface="Arial"/>
                <a:ea typeface="Calibri"/>
                <a:cs typeface="Arial"/>
              </a:rPr>
              <a:t>Minister of State for Science, Research, Innovation and Nuclear</a:t>
            </a:r>
          </a:p>
          <a:p>
            <a:pPr>
              <a:spcAft>
                <a:spcPts val="1200"/>
              </a:spcAft>
            </a:pP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9E98EA5-5C54-3ECC-E5C2-CCE579D21D2C}"/>
              </a:ext>
            </a:extLst>
          </p:cNvPr>
          <p:cNvSpPr txBox="1"/>
          <p:nvPr/>
        </p:nvSpPr>
        <p:spPr>
          <a:xfrm>
            <a:off x="294265" y="157373"/>
            <a:ext cx="8527006" cy="523220"/>
          </a:xfrm>
          <a:prstGeom prst="rect">
            <a:avLst/>
          </a:prstGeom>
          <a:noFill/>
        </p:spPr>
        <p:txBody>
          <a:bodyPr wrap="square" lIns="91440" tIns="45720" rIns="91440" bIns="45720" rtlCol="0" anchor="t">
            <a:spAutoFit/>
          </a:bodyPr>
          <a:lstStyle/>
          <a:p>
            <a:r>
              <a:rPr lang="en-GB" sz="2800" b="1">
                <a:latin typeface="Arial"/>
                <a:cs typeface="Arial"/>
              </a:rPr>
              <a:t>Ministerial Foreword</a:t>
            </a:r>
            <a:endParaRPr lang="en-GB" sz="2800" b="1" dirty="0">
              <a:solidFill>
                <a:srgbClr val="FF0000"/>
              </a:solidFill>
              <a:highlight>
                <a:srgbClr val="FFFF00"/>
              </a:highlight>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F44D1F22-2944-2EDD-5478-C875F9105B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57844" y="136525"/>
            <a:ext cx="2033095" cy="1356059"/>
          </a:xfrm>
          <a:prstGeom prst="rect">
            <a:avLst/>
          </a:prstGeom>
        </p:spPr>
      </p:pic>
    </p:spTree>
    <p:extLst>
      <p:ext uri="{BB962C8B-B14F-4D97-AF65-F5344CB8AC3E}">
        <p14:creationId xmlns:p14="http://schemas.microsoft.com/office/powerpoint/2010/main" val="965085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4</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C99234E-0D98-777D-0276-4B0911DEEDC3}"/>
              </a:ext>
            </a:extLst>
          </p:cNvPr>
          <p:cNvSpPr txBox="1"/>
          <p:nvPr/>
        </p:nvSpPr>
        <p:spPr>
          <a:xfrm>
            <a:off x="381524" y="1032506"/>
            <a:ext cx="11464112" cy="5379934"/>
          </a:xfrm>
          <a:prstGeom prst="rect">
            <a:avLst/>
          </a:prstGeom>
          <a:noFill/>
        </p:spPr>
        <p:txBody>
          <a:bodyPr wrap="square" lIns="91440" tIns="45720" rIns="91440" bIns="45720" rtlCol="0" anchor="t">
            <a:spAutoFit/>
          </a:bodyPr>
          <a:lstStyle/>
          <a:p>
            <a:pPr>
              <a:lnSpc>
                <a:spcPct val="107000"/>
              </a:lnSpc>
              <a:spcBef>
                <a:spcPts val="1000"/>
              </a:spcBef>
              <a:spcAft>
                <a:spcPts val="800"/>
              </a:spcAft>
            </a:pPr>
            <a:r>
              <a:rPr lang="en-GB" sz="1600" dirty="0">
                <a:latin typeface="Arial"/>
                <a:cs typeface="Arial"/>
              </a:rPr>
              <a:t>The Met Office is the UK’s national meteorological service, providing accurate, consistent and usable weather and climate data and intelligence. Its purpose is to help government, business and citizens make better decisions to stay safe and thrive. The Met Office provides data, expert advice, weather forecasts, extreme weather warnings, and climate science. Its products and services support daily life, safety and wellbeing, resilience of critical infrastructure and national security. Met Office customers and partners are in sectors from defence and transport, to UK government customers, energy and environment, citizen and media. In a radically changing world, there are increasing demands on the Met Office and our critical insights on the national and global stage. </a:t>
            </a:r>
          </a:p>
          <a:p>
            <a:pPr>
              <a:lnSpc>
                <a:spcPct val="107000"/>
              </a:lnSpc>
              <a:spcBef>
                <a:spcPts val="1000"/>
              </a:spcBef>
              <a:spcAft>
                <a:spcPts val="800"/>
              </a:spcAft>
            </a:pPr>
            <a:r>
              <a:rPr lang="en-GB" sz="1600" dirty="0">
                <a:latin typeface="Arial" panose="020B0604020202020204" pitchFamily="34" charset="0"/>
                <a:cs typeface="Arial" panose="020B0604020202020204" pitchFamily="34" charset="0"/>
              </a:rPr>
              <a:t>The Met Office’s products and services are supported by cutting edge observation and data processing technology. Every day we turn vast amounts of data into actionable intelligence to enable better decision-making. Our outstanding team of experts make the Met Office a global authority on weather and climate science.</a:t>
            </a:r>
            <a:br>
              <a:rPr lang="en-GB" sz="1600" dirty="0">
                <a:latin typeface="Arial" panose="020B0604020202020204" pitchFamily="34" charset="0"/>
                <a:cs typeface="Arial" panose="020B0604020202020204" pitchFamily="34" charset="0"/>
              </a:rPr>
            </a:b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Since its foundation in 1854, the Met Office has pioneered the science of meteorology and its application. At a time of accelerating climate change, rapid technological innovation, geopolitical uncertainty, and increasing mis- and disinformation, the Met Office’s role in providing independent, impartial, trusted science and intelligence has never been more important. </a:t>
            </a:r>
          </a:p>
          <a:p>
            <a:pPr>
              <a:lnSpc>
                <a:spcPct val="107000"/>
              </a:lnSpc>
              <a:spcBef>
                <a:spcPts val="1000"/>
              </a:spcBef>
              <a:spcAft>
                <a:spcPts val="800"/>
              </a:spcAft>
            </a:pPr>
            <a:r>
              <a:rPr lang="en-GB" sz="1600" dirty="0">
                <a:latin typeface="Arial" panose="020B0604020202020204" pitchFamily="34" charset="0"/>
                <a:cs typeface="Arial" panose="020B0604020202020204" pitchFamily="34" charset="0"/>
              </a:rPr>
              <a:t>Our vision is to deliver the most trusted weather and climate intelligence in a radically changing world.</a:t>
            </a:r>
            <a:endParaRPr lang="en-US" sz="1600" dirty="0">
              <a:latin typeface="Arial" panose="020B0604020202020204" pitchFamily="34" charset="0"/>
              <a:cs typeface="Arial" panose="020B0604020202020204" pitchFamily="34" charset="0"/>
            </a:endParaRPr>
          </a:p>
          <a:p>
            <a:pPr>
              <a:lnSpc>
                <a:spcPct val="107000"/>
              </a:lnSpc>
              <a:spcBef>
                <a:spcPts val="1000"/>
              </a:spcBef>
              <a:spcAft>
                <a:spcPts val="800"/>
              </a:spcAft>
            </a:pPr>
            <a:r>
              <a:rPr lang="en-GB" sz="1600" b="0" i="0" u="none" strike="noStrike" dirty="0">
                <a:solidFill>
                  <a:srgbClr val="000000"/>
                </a:solidFill>
                <a:effectLst/>
                <a:latin typeface="Arial" panose="020B0604020202020204" pitchFamily="34" charset="0"/>
                <a:cs typeface="Arial" panose="020B0604020202020204" pitchFamily="34" charset="0"/>
              </a:rPr>
              <a:t>Further information about</a:t>
            </a:r>
            <a:r>
              <a:rPr lang="en-GB" sz="1600" dirty="0">
                <a:solidFill>
                  <a:srgbClr val="000000"/>
                </a:solidFill>
                <a:latin typeface="Arial" panose="020B0604020202020204" pitchFamily="34" charset="0"/>
                <a:cs typeface="Arial" panose="020B0604020202020204" pitchFamily="34" charset="0"/>
              </a:rPr>
              <a:t> the Met Office </a:t>
            </a:r>
            <a:r>
              <a:rPr lang="en-GB" sz="1600" b="0" i="0" u="none" strike="noStrike" dirty="0">
                <a:solidFill>
                  <a:srgbClr val="000000"/>
                </a:solidFill>
                <a:effectLst/>
                <a:latin typeface="Arial" panose="020B0604020202020204" pitchFamily="34" charset="0"/>
                <a:cs typeface="Arial" panose="020B0604020202020204" pitchFamily="34" charset="0"/>
              </a:rPr>
              <a:t>can be found at Annex A and</a:t>
            </a:r>
            <a:r>
              <a:rPr lang="en-GB" sz="1600" dirty="0">
                <a:solidFill>
                  <a:srgbClr val="000000"/>
                </a:solidFill>
                <a:latin typeface="Arial" panose="020B0604020202020204" pitchFamily="34" charset="0"/>
                <a:cs typeface="Arial" panose="020B0604020202020204" pitchFamily="34" charset="0"/>
              </a:rPr>
              <a:t> </a:t>
            </a:r>
            <a:r>
              <a:rPr lang="en-GB" sz="1600" dirty="0">
                <a:solidFill>
                  <a:srgbClr val="000000"/>
                </a:solidFill>
                <a:latin typeface="Arial" panose="020B0604020202020204" pitchFamily="34" charset="0"/>
                <a:cs typeface="Arial" panose="020B0604020202020204" pitchFamily="34" charset="0"/>
                <a:hlinkClick r:id="rId6"/>
              </a:rPr>
              <a:t>here</a:t>
            </a:r>
            <a:r>
              <a:rPr lang="en-GB" sz="1600" dirty="0">
                <a:solidFill>
                  <a:srgbClr val="000000"/>
                </a:solidFill>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pPr>
              <a:spcAft>
                <a:spcPts val="1200"/>
              </a:spcAft>
            </a:pP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A36E6119-7653-5AA5-AD84-FB1FD1EDD4AD}"/>
              </a:ext>
            </a:extLst>
          </p:cNvPr>
          <p:cNvSpPr txBox="1"/>
          <p:nvPr/>
        </p:nvSpPr>
        <p:spPr>
          <a:xfrm>
            <a:off x="381524" y="301466"/>
            <a:ext cx="8118240" cy="523220"/>
          </a:xfrm>
          <a:prstGeom prst="rect">
            <a:avLst/>
          </a:prstGeom>
          <a:noFill/>
        </p:spPr>
        <p:txBody>
          <a:bodyPr wrap="square" lIns="91440" tIns="45720" rIns="91440" bIns="45720" rtlCol="0" anchor="t">
            <a:spAutoFit/>
          </a:bodyPr>
          <a:lstStyle/>
          <a:p>
            <a:r>
              <a:rPr lang="en-GB" sz="2800" b="1" dirty="0">
                <a:latin typeface="Arial"/>
                <a:cs typeface="Arial"/>
              </a:rPr>
              <a:t>About the Met Office</a:t>
            </a:r>
            <a:endParaRPr lang="en-GB"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7436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5</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4DF5A097-B190-40E6-9EFC-236755E3296B}"/>
              </a:ext>
            </a:extLst>
          </p:cNvPr>
          <p:cNvSpPr txBox="1"/>
          <p:nvPr/>
        </p:nvSpPr>
        <p:spPr>
          <a:xfrm>
            <a:off x="180037" y="151008"/>
            <a:ext cx="10598963"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The Role - Security Issues Committee Chair</a:t>
            </a:r>
          </a:p>
        </p:txBody>
      </p:sp>
      <p:sp>
        <p:nvSpPr>
          <p:cNvPr id="2" name="TextBox 1">
            <a:extLst>
              <a:ext uri="{FF2B5EF4-FFF2-40B4-BE49-F238E27FC236}">
                <a16:creationId xmlns:a16="http://schemas.microsoft.com/office/drawing/2014/main" id="{C98ECC0E-9CF6-951A-D755-28D866F6209C}"/>
              </a:ext>
            </a:extLst>
          </p:cNvPr>
          <p:cNvSpPr txBox="1"/>
          <p:nvPr/>
        </p:nvSpPr>
        <p:spPr>
          <a:xfrm>
            <a:off x="232063" y="630869"/>
            <a:ext cx="11771677" cy="4742324"/>
          </a:xfrm>
          <a:prstGeom prst="rect">
            <a:avLst/>
          </a:prstGeom>
          <a:noFill/>
        </p:spPr>
        <p:txBody>
          <a:bodyPr wrap="square" lIns="91440" tIns="45720" rIns="91440" bIns="45720" rtlCol="0" anchor="t">
            <a:spAutoFit/>
          </a:bodyPr>
          <a:lstStyle/>
          <a:p>
            <a:pPr>
              <a:lnSpc>
                <a:spcPct val="120000"/>
              </a:lnSpc>
            </a:pPr>
            <a:r>
              <a:rPr lang="en-GB" sz="1600" b="1" dirty="0">
                <a:solidFill>
                  <a:srgbClr val="000000"/>
                </a:solidFill>
                <a:latin typeface="Arial" panose="020B0604020202020204" pitchFamily="34" charset="0"/>
                <a:cs typeface="Arial" panose="020B0604020202020204" pitchFamily="34" charset="0"/>
              </a:rPr>
              <a:t>You will have both general responsibilities as a Non-Executive Director of the Met Office and specific responsibilities as Chair of the Security Issues Committee.</a:t>
            </a:r>
          </a:p>
          <a:p>
            <a:pPr>
              <a:lnSpc>
                <a:spcPct val="120000"/>
              </a:lnSpc>
            </a:pPr>
            <a:endParaRPr lang="en-GB" sz="1600" b="1" dirty="0">
              <a:solidFill>
                <a:srgbClr val="000000"/>
              </a:solidFill>
              <a:latin typeface="Arial" panose="020B0604020202020204" pitchFamily="34" charset="0"/>
              <a:cs typeface="Arial" panose="020B0604020202020204" pitchFamily="34" charset="0"/>
            </a:endParaRPr>
          </a:p>
          <a:p>
            <a:pPr>
              <a:lnSpc>
                <a:spcPct val="120000"/>
              </a:lnSpc>
            </a:pPr>
            <a:r>
              <a:rPr lang="en-GB" sz="1600" dirty="0">
                <a:solidFill>
                  <a:srgbClr val="000000"/>
                </a:solidFill>
                <a:latin typeface="Arial" panose="020B0604020202020204" pitchFamily="34" charset="0"/>
                <a:cs typeface="Arial" panose="020B0604020202020204" pitchFamily="34" charset="0"/>
              </a:rPr>
              <a:t>As a Non-Executive Director (NED) on the Met Office Board, you will play an important and demanding role using your knowledge, experience and network to provide independent advice, support and challenge to the Chief Executive and  the executive team. </a:t>
            </a:r>
          </a:p>
          <a:p>
            <a:pPr>
              <a:lnSpc>
                <a:spcPct val="120000"/>
              </a:lnSpc>
            </a:pPr>
            <a:r>
              <a:rPr lang="en-GB" sz="1600" b="1" dirty="0">
                <a:solidFill>
                  <a:srgbClr val="000000"/>
                </a:solidFill>
                <a:latin typeface="Arial" panose="020B0604020202020204" pitchFamily="34" charset="0"/>
                <a:cs typeface="Arial" panose="020B0604020202020204" pitchFamily="34" charset="0"/>
              </a:rPr>
              <a:t>Your responsibilities as a NED will include:​</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Promoting the long-term success of the Met Office for the benefit of all stakeholders.</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Approving the strategy and corporate plan.</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Promoting the desired values and culture of the organisation.</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Ensuring adequate human and financial resources are available to deliver the strategy and plan.</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Identifying and managing major risks and opportunities.</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Approving the budget and key performance indicators, and monitoring performance against them.</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Ensuring good governance and compliance with the framework agreement with the Met Office’s sponsoring department.</a:t>
            </a:r>
          </a:p>
          <a:p>
            <a:pPr marL="171450" indent="-171450">
              <a:lnSpc>
                <a:spcPct val="120000"/>
              </a:lnSpc>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Working in partnership with the Chief Executive and other Board members as ambassadors and champions for the Met Office.</a:t>
            </a:r>
          </a:p>
          <a:p>
            <a:pPr algn="l">
              <a:lnSpc>
                <a:spcPct val="120000"/>
              </a:lnSpc>
            </a:pPr>
            <a:endParaRPr lang="en-GB" sz="13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2040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6</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AA6ECB2-98B7-B711-4EF4-9E2303BD40EA}"/>
              </a:ext>
            </a:extLst>
          </p:cNvPr>
          <p:cNvSpPr txBox="1"/>
          <p:nvPr/>
        </p:nvSpPr>
        <p:spPr>
          <a:xfrm>
            <a:off x="146275" y="100791"/>
            <a:ext cx="12045725" cy="5591787"/>
          </a:xfrm>
          <a:prstGeom prst="rect">
            <a:avLst/>
          </a:prstGeom>
          <a:noFill/>
        </p:spPr>
        <p:txBody>
          <a:bodyPr wrap="square" lIns="91440" tIns="45720" rIns="91440" bIns="45720" rtlCol="0" anchor="t">
            <a:spAutoFit/>
          </a:bodyPr>
          <a:lstStyle/>
          <a:p>
            <a:pPr>
              <a:lnSpc>
                <a:spcPct val="120000"/>
              </a:lnSpc>
            </a:pPr>
            <a:r>
              <a:rPr lang="en-GB" sz="1500" dirty="0">
                <a:solidFill>
                  <a:srgbClr val="000000"/>
                </a:solidFill>
                <a:latin typeface="Arial" panose="020B0604020202020204" pitchFamily="34" charset="0"/>
                <a:cs typeface="Arial" panose="020B0604020202020204" pitchFamily="34" charset="0"/>
              </a:rPr>
              <a:t>The </a:t>
            </a:r>
            <a:r>
              <a:rPr lang="en-GB" sz="1600" b="1" dirty="0">
                <a:latin typeface="Arial" panose="020B0604020202020204" pitchFamily="34" charset="0"/>
                <a:cs typeface="Arial" panose="020B0604020202020204" pitchFamily="34" charset="0"/>
              </a:rPr>
              <a:t>Security Issues Committee (SIC) </a:t>
            </a:r>
            <a:r>
              <a:rPr lang="en-GB" sz="1500" dirty="0">
                <a:solidFill>
                  <a:srgbClr val="000000"/>
                </a:solidFill>
                <a:latin typeface="Arial" panose="020B0604020202020204" pitchFamily="34" charset="0"/>
                <a:cs typeface="Arial" panose="020B0604020202020204" pitchFamily="34" charset="0"/>
              </a:rPr>
              <a:t>is ​an advisory committee of the Board that provides assurance and oversight to the Met Office Board, and advice to the Chief Executive and the senior team, on the Met Office’s security and resilience, and its work and governance arrangements relating to defence and national security. </a:t>
            </a:r>
          </a:p>
          <a:p>
            <a:pPr>
              <a:lnSpc>
                <a:spcPct val="120000"/>
              </a:lnSpc>
            </a:pPr>
            <a:endParaRPr lang="en-GB" sz="1500" dirty="0">
              <a:solidFill>
                <a:srgbClr val="000000"/>
              </a:solidFill>
              <a:latin typeface="Arial" panose="020B0604020202020204" pitchFamily="34" charset="0"/>
              <a:cs typeface="Arial" panose="020B0604020202020204" pitchFamily="34" charset="0"/>
            </a:endParaRPr>
          </a:p>
          <a:p>
            <a:pPr>
              <a:lnSpc>
                <a:spcPct val="120000"/>
              </a:lnSpc>
            </a:pPr>
            <a:r>
              <a:rPr lang="en-GB" sz="1500" b="1" dirty="0">
                <a:solidFill>
                  <a:srgbClr val="000000"/>
                </a:solidFill>
                <a:latin typeface="Arial" panose="020B0604020202020204" pitchFamily="34" charset="0"/>
                <a:cs typeface="Arial" panose="020B0604020202020204" pitchFamily="34" charset="0"/>
              </a:rPr>
              <a:t>Responsibilities of the SIC Chair:​</a:t>
            </a:r>
          </a:p>
          <a:p>
            <a:pPr marL="285750" indent="-285750" fontAlgn="t">
              <a:lnSpc>
                <a:spcPct val="120000"/>
              </a:lnSpc>
              <a:buFont typeface="Arial" panose="020B0604020202020204" pitchFamily="34" charset="0"/>
              <a:buChar char="•"/>
            </a:pPr>
            <a:r>
              <a:rPr lang="en-GB" sz="1500" b="0" i="0" u="none" strike="noStrike" baseline="0" dirty="0">
                <a:latin typeface="Arial" panose="020B0604020202020204" pitchFamily="34" charset="0"/>
              </a:rPr>
              <a:t>Providing </a:t>
            </a:r>
            <a:r>
              <a:rPr lang="en-GB" sz="1500" dirty="0">
                <a:latin typeface="Arial" panose="020B0604020202020204" pitchFamily="34" charset="0"/>
              </a:rPr>
              <a:t> advice, support and challenge on the Met Office’s strategic approach to security, resilience and the provision of services to the defence and national security community.</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Advising the Board on the Met Office’s overall security posture and resilience. </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Ensuring that the organisation maintains a proactive approach to the identification, mitigation and management of security-related risks.</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Providing support and advice on the Met Office’s response to major incidents, including lessons learned.</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Reviewing the business performance of the areas supporting national security, including the source and application of funding and the identification of future opportunities.</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Reviewing the adequacy and effectiveness of the governance and internal control framework for work carried out in relation to defence and national security.</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Reviewing and providing assurance that operational security arrangements are conducted in accordance with all relevant policies and regulations.</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Supporting the Board and the senior team in the delivery of the Met Office’s Secure for the Future programme, including people, physical and cyber security arrangements.</a:t>
            </a:r>
          </a:p>
          <a:p>
            <a:pPr marL="285750" indent="-285750" fontAlgn="t">
              <a:lnSpc>
                <a:spcPct val="120000"/>
              </a:lnSpc>
              <a:buFont typeface="Arial" panose="020B0604020202020204" pitchFamily="34" charset="0"/>
              <a:buChar char="•"/>
            </a:pPr>
            <a:r>
              <a:rPr lang="en-GB" sz="1500" dirty="0">
                <a:latin typeface="Arial" panose="020B0604020202020204" pitchFamily="34" charset="0"/>
              </a:rPr>
              <a:t>Promoting a culture of safety and security across the Met Office.</a:t>
            </a:r>
          </a:p>
          <a:p>
            <a:pPr algn="l">
              <a:lnSpc>
                <a:spcPct val="120000"/>
              </a:lnSpc>
            </a:pPr>
            <a:endParaRPr lang="en-GB" sz="13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6233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4"/>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7</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EC95F29-F41D-E8CC-BE04-36E1EE2E5D44}"/>
              </a:ext>
            </a:extLst>
          </p:cNvPr>
          <p:cNvSpPr txBox="1"/>
          <p:nvPr/>
        </p:nvSpPr>
        <p:spPr>
          <a:xfrm>
            <a:off x="370507" y="301466"/>
            <a:ext cx="11612386"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Person Specification</a:t>
            </a:r>
          </a:p>
        </p:txBody>
      </p:sp>
      <p:sp>
        <p:nvSpPr>
          <p:cNvPr id="7" name="TextBox 6">
            <a:extLst>
              <a:ext uri="{FF2B5EF4-FFF2-40B4-BE49-F238E27FC236}">
                <a16:creationId xmlns:a16="http://schemas.microsoft.com/office/drawing/2014/main" id="{44BCBC36-9998-152F-F62C-4E9DF4229853}"/>
              </a:ext>
            </a:extLst>
          </p:cNvPr>
          <p:cNvSpPr txBox="1"/>
          <p:nvPr/>
        </p:nvSpPr>
        <p:spPr>
          <a:xfrm>
            <a:off x="363944" y="822532"/>
            <a:ext cx="11464112" cy="4493538"/>
          </a:xfrm>
          <a:prstGeom prst="rect">
            <a:avLst/>
          </a:prstGeom>
          <a:noFill/>
        </p:spPr>
        <p:txBody>
          <a:bodyPr wrap="square" lIns="91440" tIns="45720" rIns="91440" bIns="45720" rtlCol="0" anchor="t">
            <a:spAutoFit/>
          </a:bodyPr>
          <a:lstStyle/>
          <a:p>
            <a:r>
              <a:rPr lang="en-GB" sz="1600" dirty="0">
                <a:latin typeface="Arial"/>
                <a:cs typeface="Arial"/>
              </a:rPr>
              <a:t>The Secretary of State is seeking applications from individuals with senior professional, strategic and leadership experience in defence, security and technology. Candidates will be expected to obtain security clearance for this role. Applicants are invited from both the public and private sector. We are looking for candidates with the following skills:  </a:t>
            </a:r>
          </a:p>
          <a:p>
            <a:endParaRPr lang="en-GB" sz="1400" b="1" dirty="0">
              <a:latin typeface="Arial" panose="020B0604020202020204" pitchFamily="34" charset="0"/>
              <a:cs typeface="Arial" panose="020B0604020202020204" pitchFamily="34" charset="0"/>
            </a:endParaRPr>
          </a:p>
          <a:p>
            <a:r>
              <a:rPr lang="en-GB" sz="1600" b="1" dirty="0">
                <a:latin typeface="Arial"/>
                <a:cs typeface="Arial"/>
              </a:rPr>
              <a:t>Essential Criteria</a:t>
            </a:r>
            <a:endParaRPr lang="en-GB" sz="1600" b="1" dirty="0">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r>
              <a:rPr lang="en-GB" sz="1600" dirty="0">
                <a:latin typeface="Arial"/>
                <a:cs typeface="Arial"/>
              </a:rPr>
              <a:t>Senior-level experience in defence and national security, including cyber security, resilience, and protective security, gained in a complex organisational or operational environment.</a:t>
            </a:r>
          </a:p>
          <a:p>
            <a:pPr marL="285750" indent="-285750" fontAlgn="t">
              <a:buFont typeface="Arial" panose="020B0604020202020204" pitchFamily="34" charset="0"/>
              <a:buChar char="•"/>
            </a:pPr>
            <a:r>
              <a:rPr lang="en-GB" sz="1600" dirty="0">
                <a:latin typeface="Arial"/>
                <a:cs typeface="Arial"/>
              </a:rPr>
              <a:t>Strong understanding of technology and data-led organisations, including digital, IT, and emerging technologies, and the risks and opportunities they present.</a:t>
            </a:r>
          </a:p>
          <a:p>
            <a:pPr marL="285750" indent="-285750" fontAlgn="t">
              <a:buFont typeface="Arial" panose="020B0604020202020204" pitchFamily="34" charset="0"/>
              <a:buChar char="•"/>
            </a:pPr>
            <a:r>
              <a:rPr lang="en-GB" sz="1600" dirty="0">
                <a:latin typeface="Arial"/>
                <a:cs typeface="Arial"/>
              </a:rPr>
              <a:t>Experience of chairing or leading high-level committees or boards dealing with security risk or other sensitive issues and handling sensitive, classified or confidential information appropriately with the confidence to provide robust challenge and independent judgement.</a:t>
            </a:r>
          </a:p>
          <a:p>
            <a:pPr marL="285750" indent="-285750" fontAlgn="t">
              <a:buFont typeface="Arial" panose="020B0604020202020204" pitchFamily="34" charset="0"/>
              <a:buChar char="•"/>
            </a:pPr>
            <a:r>
              <a:rPr lang="en-GB" sz="1600" dirty="0">
                <a:latin typeface="Arial"/>
                <a:cs typeface="Arial"/>
              </a:rPr>
              <a:t>Proven ability to provide strategic advice and assurance on the identification, management and prioritisation of organisational risks, including those with national security, safety, or reputational implications.</a:t>
            </a:r>
          </a:p>
          <a:p>
            <a:pPr marL="285750" indent="-285750" fontAlgn="t">
              <a:buFont typeface="Arial" panose="020B0604020202020204" pitchFamily="34" charset="0"/>
              <a:buChar char="•"/>
            </a:pPr>
            <a:r>
              <a:rPr lang="en-GB" sz="1600" dirty="0">
                <a:latin typeface="Arial"/>
                <a:cs typeface="Arial"/>
              </a:rPr>
              <a:t>Strong governance expertise, including oversight of risk management frameworks, escalation processes, and assurance mechanisms.</a:t>
            </a:r>
          </a:p>
          <a:p>
            <a:pPr marL="285750" indent="-285750" fontAlgn="t">
              <a:buFont typeface="Arial" panose="020B0604020202020204" pitchFamily="34" charset="0"/>
              <a:buChar char="•"/>
            </a:pPr>
            <a:r>
              <a:rPr lang="en-GB" sz="1600" dirty="0">
                <a:latin typeface="Arial"/>
                <a:cs typeface="Arial"/>
              </a:rPr>
              <a:t>Excellent communication and interpersonal skills, with the ability to engage effectively with senior executives, board members, ministers, officials, and external stakeholders.</a:t>
            </a:r>
          </a:p>
        </p:txBody>
      </p:sp>
    </p:spTree>
    <p:extLst>
      <p:ext uri="{BB962C8B-B14F-4D97-AF65-F5344CB8AC3E}">
        <p14:creationId xmlns:p14="http://schemas.microsoft.com/office/powerpoint/2010/main" val="2439805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ABB38-3D70-A3AD-4F67-BF4CDBFB123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020EBF6-75BD-A86A-3FD3-4E5E107DB01B}"/>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6922AC29-486E-C231-3AC0-2A124432B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3520166D-626C-96B6-1201-6ED2558B44F6}"/>
              </a:ext>
            </a:extLst>
          </p:cNvPr>
          <p:cNvPicPr>
            <a:picLocks noChangeAspect="1"/>
          </p:cNvPicPr>
          <p:nvPr/>
        </p:nvPicPr>
        <p:blipFill rotWithShape="1">
          <a:blip r:embed="rId4"/>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6EAA1033-D0B8-3B52-4F6A-C30B0EB9F7D7}"/>
              </a:ext>
            </a:extLst>
          </p:cNvPr>
          <p:cNvSpPr>
            <a:spLocks noGrp="1"/>
          </p:cNvSpPr>
          <p:nvPr>
            <p:ph type="sldNum" sz="quarter" idx="12"/>
          </p:nvPr>
        </p:nvSpPr>
        <p:spPr/>
        <p:txBody>
          <a:bodyPr/>
          <a:lstStyle/>
          <a:p>
            <a:fld id="{7A2C93C0-434E-41D6-BDEF-AE7F1FF48EDD}" type="slidenum">
              <a:rPr lang="en-GB" smtClean="0"/>
              <a:t>8</a:t>
            </a:fld>
            <a:endParaRPr lang="en-GB"/>
          </a:p>
        </p:txBody>
      </p:sp>
      <p:pic>
        <p:nvPicPr>
          <p:cNvPr id="9" name="Picture 4">
            <a:extLst>
              <a:ext uri="{FF2B5EF4-FFF2-40B4-BE49-F238E27FC236}">
                <a16:creationId xmlns:a16="http://schemas.microsoft.com/office/drawing/2014/main" id="{F30A1E22-4D96-E34F-2169-137988F634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CE26FA27-2BB4-FC5E-7D88-41009C31FA1B}"/>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0D46B41-447F-18C7-CB7F-46C64DE99D75}"/>
              </a:ext>
            </a:extLst>
          </p:cNvPr>
          <p:cNvSpPr txBox="1"/>
          <p:nvPr/>
        </p:nvSpPr>
        <p:spPr>
          <a:xfrm>
            <a:off x="370507" y="301466"/>
            <a:ext cx="11612386"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Person Specification</a:t>
            </a:r>
          </a:p>
        </p:txBody>
      </p:sp>
      <p:sp>
        <p:nvSpPr>
          <p:cNvPr id="7" name="TextBox 6">
            <a:extLst>
              <a:ext uri="{FF2B5EF4-FFF2-40B4-BE49-F238E27FC236}">
                <a16:creationId xmlns:a16="http://schemas.microsoft.com/office/drawing/2014/main" id="{C1AE8F30-460C-D609-2256-2B93DE183C75}"/>
              </a:ext>
            </a:extLst>
          </p:cNvPr>
          <p:cNvSpPr txBox="1"/>
          <p:nvPr/>
        </p:nvSpPr>
        <p:spPr>
          <a:xfrm>
            <a:off x="363944" y="822532"/>
            <a:ext cx="11464112" cy="3046988"/>
          </a:xfrm>
          <a:prstGeom prst="rect">
            <a:avLst/>
          </a:prstGeom>
          <a:noFill/>
        </p:spPr>
        <p:txBody>
          <a:bodyPr wrap="square" lIns="91440" tIns="45720" rIns="91440" bIns="45720" rtlCol="0" anchor="t">
            <a:spAutoFit/>
          </a:bodyPr>
          <a:lstStyle/>
          <a:p>
            <a:r>
              <a:rPr lang="en-GB" sz="1600" b="1" dirty="0">
                <a:latin typeface="Arial"/>
                <a:cs typeface="Arial"/>
              </a:rPr>
              <a:t> </a:t>
            </a:r>
          </a:p>
          <a:p>
            <a:r>
              <a:rPr lang="en-GB" sz="1600" b="1" dirty="0">
                <a:latin typeface="Arial"/>
                <a:cs typeface="Arial"/>
              </a:rPr>
              <a:t>Desirable Criteria</a:t>
            </a:r>
            <a:endParaRPr lang="en-GB" sz="1600" b="1" dirty="0">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r>
              <a:rPr lang="en-GB" sz="1600" dirty="0">
                <a:latin typeface="Arial"/>
                <a:cs typeface="Arial"/>
              </a:rPr>
              <a:t>Experience of leading or overseeing major transformation programmes, including organisational or digital change in large, complex organisations.</a:t>
            </a:r>
          </a:p>
          <a:p>
            <a:pPr marL="285750" indent="-285750" fontAlgn="t">
              <a:buFont typeface="Arial" panose="020B0604020202020204" pitchFamily="34" charset="0"/>
              <a:buChar char="•"/>
            </a:pPr>
            <a:r>
              <a:rPr lang="en-GB" sz="1600" dirty="0">
                <a:latin typeface="Arial"/>
                <a:cs typeface="Arial"/>
              </a:rPr>
              <a:t>Commercial expertise, including go-to-market strategies for digital products or services.</a:t>
            </a:r>
          </a:p>
          <a:p>
            <a:pPr marL="285750" indent="-285750" fontAlgn="t">
              <a:buFont typeface="Arial" panose="020B0604020202020204" pitchFamily="34" charset="0"/>
              <a:buChar char="•"/>
            </a:pPr>
            <a:r>
              <a:rPr lang="en-GB" sz="1600" dirty="0">
                <a:latin typeface="Arial"/>
                <a:cs typeface="Arial"/>
              </a:rPr>
              <a:t>Experience of working across or alongside government, the defence community, or national infrastructure bodies, with an understanding of public sector accountability and value for money.</a:t>
            </a:r>
          </a:p>
          <a:p>
            <a:pPr marL="285750" indent="-285750" fontAlgn="t">
              <a:buFont typeface="Arial" panose="020B0604020202020204" pitchFamily="34" charset="0"/>
              <a:buChar char="•"/>
            </a:pPr>
            <a:r>
              <a:rPr lang="en-GB" sz="1600" dirty="0">
                <a:latin typeface="Arial"/>
                <a:cs typeface="Arial"/>
              </a:rPr>
              <a:t>A strong commitment to diversity and inclusion, with experience of championing inclusive leadership and constructive challenge at board or senior levels.</a:t>
            </a:r>
          </a:p>
          <a:p>
            <a:pPr marL="285750" indent="-285750" fontAlgn="t">
              <a:buFont typeface="Arial" panose="020B0604020202020204" pitchFamily="34" charset="0"/>
              <a:buChar char="•"/>
            </a:pPr>
            <a:r>
              <a:rPr lang="en-GB" sz="1600" dirty="0">
                <a:latin typeface="Arial"/>
                <a:cs typeface="Arial"/>
              </a:rPr>
              <a:t>An understanding of, or strong interest in, science, research and innovation, and their role in supporting economic growth, resilience and national security.</a:t>
            </a:r>
          </a:p>
          <a:p>
            <a:pPr marL="285750" indent="-285750" fontAlgn="t">
              <a:buFont typeface="Arial" panose="020B0604020202020204" pitchFamily="34" charset="0"/>
              <a:buChar char="•"/>
            </a:pPr>
            <a:endParaRPr lang="en-GB" sz="1600" dirty="0">
              <a:latin typeface="Arial"/>
              <a:cs typeface="Arial"/>
            </a:endParaRPr>
          </a:p>
        </p:txBody>
      </p:sp>
    </p:spTree>
    <p:extLst>
      <p:ext uri="{BB962C8B-B14F-4D97-AF65-F5344CB8AC3E}">
        <p14:creationId xmlns:p14="http://schemas.microsoft.com/office/powerpoint/2010/main" val="3227532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4"/>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9</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A998361-D796-7BE8-6352-2FEE8691D01B}"/>
              </a:ext>
            </a:extLst>
          </p:cNvPr>
          <p:cNvSpPr txBox="1"/>
          <p:nvPr/>
        </p:nvSpPr>
        <p:spPr>
          <a:xfrm>
            <a:off x="381524" y="796880"/>
            <a:ext cx="11464112" cy="4308872"/>
          </a:xfrm>
          <a:prstGeom prst="rect">
            <a:avLst/>
          </a:prstGeom>
          <a:noFill/>
        </p:spPr>
        <p:txBody>
          <a:bodyPr wrap="square" lIns="91440" tIns="45720" rIns="91440" bIns="45720" rtlCol="0" anchor="t">
            <a:spAutoFit/>
          </a:bodyPr>
          <a:lstStyle/>
          <a:p>
            <a:pPr algn="l"/>
            <a:endParaRPr lang="en-GB" sz="18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Appointment Term: </a:t>
            </a:r>
            <a:r>
              <a:rPr lang="en-GB" sz="1600" b="0" i="0" u="none" strike="noStrike" baseline="0" dirty="0">
                <a:solidFill>
                  <a:srgbClr val="000000"/>
                </a:solidFill>
                <a:latin typeface="Arial"/>
                <a:cs typeface="Arial"/>
              </a:rPr>
              <a:t>An initial period of</a:t>
            </a:r>
            <a:r>
              <a:rPr lang="en-GB" sz="1600" dirty="0">
                <a:solidFill>
                  <a:srgbClr val="000000"/>
                </a:solidFill>
                <a:latin typeface="Arial"/>
                <a:cs typeface="Arial"/>
              </a:rPr>
              <a:t> 3 years.</a:t>
            </a:r>
            <a:endParaRPr lang="en-GB" sz="1600" b="0" i="0" u="none" strike="noStrike" baseline="0" dirty="0">
              <a:solidFill>
                <a:srgbClr val="000000"/>
              </a:solidFill>
              <a:latin typeface="Arial" panose="020B0604020202020204" pitchFamily="34" charset="0"/>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Remuneration: </a:t>
            </a:r>
            <a:r>
              <a:rPr lang="en-GB" sz="1600" dirty="0">
                <a:solidFill>
                  <a:srgbClr val="000000"/>
                </a:solidFill>
                <a:latin typeface="Arial"/>
                <a:cs typeface="Arial"/>
              </a:rPr>
              <a:t>£20,000 per annum. Remuneration and expenses are taxable.</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Time Commitment: </a:t>
            </a:r>
            <a:r>
              <a:rPr lang="en-GB" sz="1600" dirty="0">
                <a:solidFill>
                  <a:srgbClr val="000000"/>
                </a:solidFill>
                <a:latin typeface="Arial"/>
                <a:cs typeface="Arial"/>
              </a:rPr>
              <a:t>27 days per annum. </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Location: </a:t>
            </a:r>
            <a:r>
              <a:rPr lang="en-GB" sz="1600" dirty="0">
                <a:solidFill>
                  <a:srgbClr val="000000"/>
                </a:solidFill>
                <a:latin typeface="Arial"/>
                <a:cs typeface="Arial"/>
              </a:rPr>
              <a:t>Exeter.</a:t>
            </a:r>
            <a:endParaRPr lang="en-GB" sz="1600" b="0" i="0" u="none" strike="noStrike" baseline="0" dirty="0">
              <a:solidFill>
                <a:srgbClr val="000000"/>
              </a:solidFill>
              <a:latin typeface="Arial"/>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Nature of Appointment: </a:t>
            </a:r>
            <a:r>
              <a:rPr lang="en-GB" sz="1600" b="0" i="0" u="none" strike="noStrike" baseline="0" dirty="0">
                <a:solidFill>
                  <a:srgbClr val="000000"/>
                </a:solidFill>
                <a:latin typeface="Arial"/>
                <a:cs typeface="Arial"/>
              </a:rPr>
              <a:t>This is a Ministerial Appointment by the Secretary of State for </a:t>
            </a:r>
            <a:r>
              <a:rPr lang="en-GB" sz="1600" dirty="0">
                <a:solidFill>
                  <a:srgbClr val="000000"/>
                </a:solidFill>
                <a:latin typeface="Arial"/>
                <a:cs typeface="Arial"/>
              </a:rPr>
              <a:t>Science, Innovation and Technology</a:t>
            </a:r>
            <a:r>
              <a:rPr lang="en-GB" sz="1600" b="0" i="0" u="none" strike="noStrike" baseline="0" dirty="0">
                <a:solidFill>
                  <a:srgbClr val="000000"/>
                </a:solidFill>
                <a:latin typeface="Arial"/>
                <a:cs typeface="Arial"/>
              </a:rPr>
              <a:t>. The post holder would be an officeholder and not be an employee of the Department or the</a:t>
            </a:r>
            <a:r>
              <a:rPr lang="en-GB" sz="1600" dirty="0">
                <a:solidFill>
                  <a:srgbClr val="000000"/>
                </a:solidFill>
                <a:latin typeface="Arial"/>
                <a:cs typeface="Arial"/>
              </a:rPr>
              <a:t> Met Office.</a:t>
            </a:r>
            <a:endParaRPr lang="en-GB" sz="1600" b="0" i="0" u="none" strike="noStrike" baseline="0" dirty="0">
              <a:solidFill>
                <a:srgbClr val="000000"/>
              </a:solidFill>
              <a:highlight>
                <a:srgbClr val="FFFF00"/>
              </a:highlight>
              <a:latin typeface="Arial"/>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Availability: </a:t>
            </a:r>
            <a:r>
              <a:rPr lang="en-GB" sz="1600" dirty="0">
                <a:solidFill>
                  <a:srgbClr val="000000"/>
                </a:solidFill>
                <a:latin typeface="Arial"/>
                <a:cs typeface="Arial"/>
              </a:rPr>
              <a:t>The s</a:t>
            </a:r>
            <a:r>
              <a:rPr lang="en-GB" sz="1600" b="0" i="0" u="none" strike="noStrike" baseline="0" dirty="0">
                <a:solidFill>
                  <a:srgbClr val="000000"/>
                </a:solidFill>
                <a:latin typeface="Arial"/>
                <a:cs typeface="Arial"/>
              </a:rPr>
              <a:t>uccessful candidate(s) will be encouraged to take up their appointment as soon as possible, following the successful completion of pre-appointment checks and security </a:t>
            </a:r>
            <a:r>
              <a:rPr lang="en-GB" sz="1600" dirty="0">
                <a:solidFill>
                  <a:srgbClr val="000000"/>
                </a:solidFill>
                <a:latin typeface="Arial"/>
                <a:cs typeface="Arial"/>
              </a:rPr>
              <a:t>clearance at Developed Vetting (DV) </a:t>
            </a:r>
            <a:r>
              <a:rPr lang="en-GB" sz="1600" b="0" i="0" u="none" strike="noStrike" baseline="0" dirty="0">
                <a:latin typeface="Arial"/>
                <a:cs typeface="Arial"/>
              </a:rPr>
              <a:t>level (if not already attained). Further </a:t>
            </a:r>
            <a:r>
              <a:rPr lang="en-GB" sz="1600" b="0" i="0" u="none" strike="noStrike" baseline="0" dirty="0">
                <a:solidFill>
                  <a:srgbClr val="000000"/>
                </a:solidFill>
                <a:latin typeface="Arial"/>
                <a:cs typeface="Arial"/>
              </a:rPr>
              <a:t>details can be found here </a:t>
            </a:r>
            <a:r>
              <a:rPr lang="en-GB" sz="1600" b="0" i="0" u="none" strike="noStrike" baseline="0" dirty="0">
                <a:solidFill>
                  <a:srgbClr val="000000"/>
                </a:solidFill>
                <a:latin typeface="Arial"/>
                <a:cs typeface="Arial"/>
                <a:hlinkClick r:id="rId7"/>
              </a:rPr>
              <a:t>https://www.gov.uk/government/publications/united-kingdom-security-vetting-clearance-levels/national-security-vetting-clearance-levels.</a:t>
            </a:r>
            <a:endParaRPr lang="en-GB" sz="1600" b="0" i="0" u="none" strike="noStrike" baseline="0" dirty="0">
              <a:solidFill>
                <a:srgbClr val="000000"/>
              </a:solidFill>
              <a:latin typeface="Arial"/>
              <a:cs typeface="Arial"/>
            </a:endParaRPr>
          </a:p>
          <a:p>
            <a:endParaRPr lang="en-GB" sz="1600" dirty="0">
              <a:solidFill>
                <a:srgbClr val="000000"/>
              </a:solidFill>
              <a:latin typeface="Arial"/>
              <a:cs typeface="Arial"/>
            </a:endParaRPr>
          </a:p>
        </p:txBody>
      </p:sp>
      <p:sp>
        <p:nvSpPr>
          <p:cNvPr id="8" name="TextBox 7">
            <a:extLst>
              <a:ext uri="{FF2B5EF4-FFF2-40B4-BE49-F238E27FC236}">
                <a16:creationId xmlns:a16="http://schemas.microsoft.com/office/drawing/2014/main" id="{8D83001F-8F6B-8CCA-4579-B82272B06617}"/>
              </a:ext>
            </a:extLst>
          </p:cNvPr>
          <p:cNvSpPr txBox="1"/>
          <p:nvPr/>
        </p:nvSpPr>
        <p:spPr>
          <a:xfrm>
            <a:off x="381524" y="202264"/>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Terms of Appointment</a:t>
            </a:r>
          </a:p>
        </p:txBody>
      </p:sp>
    </p:spTree>
    <p:extLst>
      <p:ext uri="{BB962C8B-B14F-4D97-AF65-F5344CB8AC3E}">
        <p14:creationId xmlns:p14="http://schemas.microsoft.com/office/powerpoint/2010/main" val="4148060268"/>
      </p:ext>
    </p:extLst>
  </p:cSld>
  <p:clrMapOvr>
    <a:masterClrMapping/>
  </p:clrMapOvr>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10</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59C8DCD-5280-B1C9-50D2-0ED16C85724D}"/>
              </a:ext>
            </a:extLst>
          </p:cNvPr>
          <p:cNvSpPr txBox="1"/>
          <p:nvPr/>
        </p:nvSpPr>
        <p:spPr>
          <a:xfrm>
            <a:off x="402975" y="980532"/>
            <a:ext cx="11464112" cy="4216539"/>
          </a:xfrm>
          <a:prstGeom prst="rect">
            <a:avLst/>
          </a:prstGeom>
          <a:noFill/>
        </p:spPr>
        <p:txBody>
          <a:bodyPr wrap="square" lIns="91440" tIns="45720" rIns="91440" bIns="45720" rtlCol="0" anchor="t">
            <a:spAutoFit/>
          </a:bodyPr>
          <a:lstStyle/>
          <a:p>
            <a:pPr>
              <a:spcAft>
                <a:spcPts val="1200"/>
              </a:spcAft>
            </a:pPr>
            <a:r>
              <a:rPr lang="en-GB" sz="1800" b="1" dirty="0">
                <a:latin typeface="Arial"/>
                <a:cs typeface="Arial"/>
              </a:rPr>
              <a:t>Applications</a:t>
            </a:r>
            <a:r>
              <a:rPr lang="en-GB" sz="1800" dirty="0">
                <a:latin typeface="Arial"/>
                <a:cs typeface="Arial"/>
              </a:rPr>
              <a:t> must be submitted </a:t>
            </a:r>
            <a:r>
              <a:rPr lang="en-GB" sz="1800" b="1" dirty="0">
                <a:latin typeface="Arial"/>
                <a:cs typeface="Arial"/>
              </a:rPr>
              <a:t>by </a:t>
            </a:r>
            <a:r>
              <a:rPr lang="en-GB" b="1" dirty="0">
                <a:latin typeface="Arial"/>
                <a:cs typeface="Arial"/>
              </a:rPr>
              <a:t>23:55pm</a:t>
            </a:r>
            <a:r>
              <a:rPr lang="en-GB" sz="1800" b="1" dirty="0">
                <a:latin typeface="Arial"/>
                <a:cs typeface="Arial"/>
              </a:rPr>
              <a:t> on </a:t>
            </a:r>
            <a:r>
              <a:rPr lang="en-GB" b="1" dirty="0">
                <a:latin typeface="Arial"/>
                <a:cs typeface="Arial"/>
              </a:rPr>
              <a:t>02 September 2026. </a:t>
            </a:r>
            <a:r>
              <a:rPr lang="en-GB" sz="1800" dirty="0">
                <a:latin typeface="Arial"/>
                <a:cs typeface="Arial"/>
              </a:rPr>
              <a:t>Applications received after this date will </a:t>
            </a:r>
            <a:r>
              <a:rPr lang="en-GB" sz="1800" b="1" dirty="0">
                <a:latin typeface="Arial"/>
                <a:cs typeface="Arial"/>
              </a:rPr>
              <a:t>not</a:t>
            </a:r>
            <a:r>
              <a:rPr lang="en-GB" sz="1800" dirty="0">
                <a:latin typeface="Arial"/>
                <a:cs typeface="Arial"/>
              </a:rPr>
              <a:t> be considered</a:t>
            </a:r>
            <a:r>
              <a:rPr lang="en-GB" dirty="0">
                <a:latin typeface="Arial"/>
                <a:cs typeface="Arial"/>
              </a:rPr>
              <a:t>.</a:t>
            </a:r>
          </a:p>
          <a:p>
            <a:pPr>
              <a:spcAft>
                <a:spcPts val="1200"/>
              </a:spcAft>
            </a:pPr>
            <a:r>
              <a:rPr lang="en-GB" dirty="0">
                <a:latin typeface="Arial"/>
                <a:cs typeface="Arial"/>
              </a:rPr>
              <a:t>To apply, you will need to create an account or sign in. Once you are logged into your account, click on ‘apply for this role’ and follow the on-screen instructions. To apply, all candidates are required to provide;</a:t>
            </a:r>
          </a:p>
          <a:p>
            <a:pPr marL="285750" indent="-285750">
              <a:spcAft>
                <a:spcPts val="1200"/>
              </a:spcAft>
              <a:buFont typeface="Arial" panose="020B0604020202020204" pitchFamily="34" charset="0"/>
              <a:buChar char="•"/>
            </a:pPr>
            <a:r>
              <a:rPr lang="en-GB" dirty="0">
                <a:latin typeface="Arial"/>
                <a:cs typeface="Arial"/>
              </a:rPr>
              <a:t>A Curriculum Vitae (CV)</a:t>
            </a:r>
          </a:p>
          <a:p>
            <a:pPr marL="285750" indent="-285750">
              <a:spcAft>
                <a:spcPts val="1200"/>
              </a:spcAft>
              <a:buFont typeface="Arial" panose="020B0604020202020204" pitchFamily="34" charset="0"/>
              <a:buChar char="•"/>
            </a:pPr>
            <a:r>
              <a:rPr lang="en-GB" dirty="0">
                <a:latin typeface="Arial"/>
                <a:cs typeface="Arial"/>
              </a:rPr>
              <a:t>A supporting statement</a:t>
            </a:r>
          </a:p>
          <a:p>
            <a:pPr marL="285750" indent="-285750">
              <a:spcAft>
                <a:spcPts val="1200"/>
              </a:spcAft>
              <a:buFont typeface="Arial" panose="020B0604020202020204" pitchFamily="34" charset="0"/>
              <a:buChar char="•"/>
            </a:pPr>
            <a:r>
              <a:rPr lang="en-GB" dirty="0">
                <a:latin typeface="Arial"/>
                <a:cs typeface="Arial"/>
              </a:rPr>
              <a:t>Equality information</a:t>
            </a:r>
          </a:p>
          <a:p>
            <a:pPr marL="285750" indent="-285750">
              <a:spcAft>
                <a:spcPts val="1200"/>
              </a:spcAft>
              <a:buFont typeface="Arial" panose="020B0604020202020204" pitchFamily="34" charset="0"/>
              <a:buChar char="•"/>
            </a:pPr>
            <a:r>
              <a:rPr lang="en-GB" dirty="0">
                <a:latin typeface="Arial"/>
                <a:cs typeface="Arial"/>
              </a:rPr>
              <a:t>Information relating to any outside interests or reputational issues</a:t>
            </a:r>
          </a:p>
          <a:p>
            <a:pPr>
              <a:spcAft>
                <a:spcPts val="1200"/>
              </a:spcAft>
            </a:pPr>
            <a:r>
              <a:rPr lang="en-GB" dirty="0">
                <a:latin typeface="Arial"/>
                <a:cs typeface="Arial"/>
              </a:rPr>
              <a:t>We will ask you to check and confirm your personal details to ensure your application is accurate.</a:t>
            </a:r>
          </a:p>
          <a:p>
            <a:pPr>
              <a:spcAft>
                <a:spcPts val="1200"/>
              </a:spcAft>
            </a:pPr>
            <a:r>
              <a:rPr lang="en-GB" dirty="0">
                <a:latin typeface="Arial"/>
                <a:cs typeface="Arial"/>
              </a:rPr>
              <a:t>You will also have the opportunity to make a reasonable adjustment request or apply under the disability confident scheme before you submit your application.</a:t>
            </a:r>
          </a:p>
        </p:txBody>
      </p:sp>
      <p:sp>
        <p:nvSpPr>
          <p:cNvPr id="7" name="TextBox 6">
            <a:extLst>
              <a:ext uri="{FF2B5EF4-FFF2-40B4-BE49-F238E27FC236}">
                <a16:creationId xmlns:a16="http://schemas.microsoft.com/office/drawing/2014/main" id="{EC7A65B8-E9A7-EE71-E970-979CE0E7966B}"/>
              </a:ext>
            </a:extLst>
          </p:cNvPr>
          <p:cNvSpPr txBox="1"/>
          <p:nvPr/>
        </p:nvSpPr>
        <p:spPr>
          <a:xfrm>
            <a:off x="381524" y="218336"/>
            <a:ext cx="8118240" cy="523220"/>
          </a:xfrm>
          <a:prstGeom prst="rect">
            <a:avLst/>
          </a:prstGeom>
          <a:noFill/>
        </p:spPr>
        <p:txBody>
          <a:bodyPr wrap="square" lIns="91440" tIns="45720" rIns="91440" bIns="45720" rtlCol="0" anchor="t">
            <a:spAutoFit/>
          </a:bodyPr>
          <a:lstStyle/>
          <a:p>
            <a:r>
              <a:rPr lang="en-GB" sz="2800" b="1">
                <a:latin typeface="Arial"/>
                <a:cs typeface="Arial"/>
              </a:rPr>
              <a:t>How to Apply </a:t>
            </a:r>
            <a:endParaRPr lang="en-GB" sz="2800" b="1">
              <a:highlight>
                <a:srgbClr val="FFFF00"/>
              </a:highlight>
              <a:latin typeface="Arial"/>
              <a:cs typeface="Arial"/>
            </a:endParaRPr>
          </a:p>
        </p:txBody>
      </p:sp>
    </p:spTree>
    <p:extLst>
      <p:ext uri="{BB962C8B-B14F-4D97-AF65-F5344CB8AC3E}">
        <p14:creationId xmlns:p14="http://schemas.microsoft.com/office/powerpoint/2010/main" val="411990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11</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8A23FE4-BAB9-18E2-9F64-D4652C8EF74A}"/>
              </a:ext>
            </a:extLst>
          </p:cNvPr>
          <p:cNvSpPr txBox="1"/>
          <p:nvPr/>
        </p:nvSpPr>
        <p:spPr>
          <a:xfrm>
            <a:off x="319740" y="877330"/>
            <a:ext cx="4238298" cy="3344505"/>
          </a:xfrm>
          <a:prstGeom prst="rect">
            <a:avLst/>
          </a:prstGeom>
          <a:noFill/>
        </p:spPr>
        <p:txBody>
          <a:bodyPr wrap="square" rtlCol="0">
            <a:spAutoFit/>
          </a:bodyPr>
          <a:lstStyle/>
          <a:p>
            <a:pPr fontAlgn="base">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Candidates will be sifted and interviewed by an Advisory Appointment Panel (AAP). Scoring at sift and interview is based on the criteria set out in the Person Specification. The AAP will determine which candidates are appointable. </a:t>
            </a:r>
          </a:p>
          <a:p>
            <a:pPr fontAlgn="base">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The Secretary of State will appoint on merit from the list of appointable candidates.</a:t>
            </a:r>
            <a:endParaRPr lang="en-GB" sz="1800"/>
          </a:p>
          <a:p>
            <a:pPr>
              <a:spcAft>
                <a:spcPts val="1200"/>
              </a:spcAft>
            </a:pPr>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D12AC70C-2029-CE8D-7521-6148DA1178C8}"/>
              </a:ext>
            </a:extLst>
          </p:cNvPr>
          <p:cNvSpPr txBox="1"/>
          <p:nvPr/>
        </p:nvSpPr>
        <p:spPr>
          <a:xfrm>
            <a:off x="319739" y="4240498"/>
            <a:ext cx="11420447" cy="2082621"/>
          </a:xfrm>
          <a:prstGeom prst="rect">
            <a:avLst/>
          </a:prstGeom>
          <a:noFill/>
        </p:spPr>
        <p:txBody>
          <a:bodyPr wrap="square" lIns="91440" tIns="45720" rIns="91440" bIns="45720" rtlCol="0" anchor="t">
            <a:spAutoFit/>
          </a:bodyPr>
          <a:lstStyle/>
          <a:p>
            <a:pPr marL="0" marR="0" indent="0" fontAlgn="base">
              <a:lnSpc>
                <a:spcPct val="100000"/>
              </a:lnSpc>
              <a:spcBef>
                <a:spcPts val="0"/>
              </a:spcBef>
              <a:spcAft>
                <a:spcPts val="800"/>
              </a:spcAft>
              <a:buNone/>
            </a:pPr>
            <a:r>
              <a:rPr lang="en-GB" sz="1600" b="1" dirty="0">
                <a:latin typeface="Arial"/>
                <a:cs typeface="Arial"/>
              </a:rPr>
              <a:t>The members of the AAP are:</a:t>
            </a:r>
          </a:p>
          <a:p>
            <a:pPr fontAlgn="base">
              <a:spcAft>
                <a:spcPts val="800"/>
              </a:spcAft>
            </a:pPr>
            <a:r>
              <a:rPr lang="en-GB" sz="1600" b="1" dirty="0">
                <a:latin typeface="Arial"/>
                <a:cs typeface="Arial"/>
              </a:rPr>
              <a:t>Departmental Representative &amp; Panel Chair: Lindsay Jamieson</a:t>
            </a:r>
            <a:endParaRPr lang="en-GB" sz="1600" b="1" dirty="0">
              <a:highlight>
                <a:srgbClr val="FFFF00"/>
              </a:highlight>
              <a:latin typeface="Arial"/>
              <a:cs typeface="Arial"/>
            </a:endParaRPr>
          </a:p>
          <a:p>
            <a:pPr>
              <a:spcAft>
                <a:spcPts val="800"/>
              </a:spcAft>
            </a:pPr>
            <a:r>
              <a:rPr lang="en-GB" sz="1600" b="1" dirty="0">
                <a:latin typeface="Arial"/>
                <a:cs typeface="Arial"/>
              </a:rPr>
              <a:t>Panel Member: Simon Thompson</a:t>
            </a:r>
            <a:endParaRPr lang="en-GB" sz="1600" b="1" dirty="0">
              <a:highlight>
                <a:srgbClr val="FFFF00"/>
              </a:highlight>
              <a:latin typeface="Arial"/>
              <a:cs typeface="Arial"/>
            </a:endParaRPr>
          </a:p>
          <a:p>
            <a:pPr>
              <a:spcAft>
                <a:spcPts val="800"/>
              </a:spcAft>
            </a:pPr>
            <a:r>
              <a:rPr lang="en-GB" sz="1600" b="1" dirty="0">
                <a:effectLst/>
                <a:latin typeface="Arial"/>
                <a:ea typeface="Calibri"/>
                <a:cs typeface="Arial"/>
              </a:rPr>
              <a:t>Independent Panel Member: Wendy Barnes</a:t>
            </a:r>
            <a:endParaRPr lang="en-GB" dirty="0">
              <a:highlight>
                <a:srgbClr val="FFFF00"/>
              </a:highlight>
            </a:endParaRPr>
          </a:p>
          <a:p>
            <a:pPr>
              <a:spcAft>
                <a:spcPts val="800"/>
              </a:spcAft>
            </a:pPr>
            <a:endParaRPr lang="en-GB" sz="1600" b="1" dirty="0">
              <a:latin typeface="Arial" panose="020B0604020202020204" pitchFamily="34" charset="0"/>
              <a:cs typeface="Times New Roman"/>
            </a:endParaRPr>
          </a:p>
          <a:p>
            <a:pPr>
              <a:spcAft>
                <a:spcPts val="1200"/>
              </a:spcAft>
            </a:pPr>
            <a:endParaRPr lang="en-GB" sz="1600" dirty="0">
              <a:latin typeface="Arial" panose="020B0604020202020204" pitchFamily="34" charset="0"/>
              <a:cs typeface="Arial" panose="020B0604020202020204" pitchFamily="34" charset="0"/>
            </a:endParaRPr>
          </a:p>
        </p:txBody>
      </p:sp>
      <p:graphicFrame>
        <p:nvGraphicFramePr>
          <p:cNvPr id="11" name="Table 12">
            <a:extLst>
              <a:ext uri="{FF2B5EF4-FFF2-40B4-BE49-F238E27FC236}">
                <a16:creationId xmlns:a16="http://schemas.microsoft.com/office/drawing/2014/main" id="{E9FB6391-750E-6F84-5E25-EEAD4C605EFD}"/>
              </a:ext>
            </a:extLst>
          </p:cNvPr>
          <p:cNvGraphicFramePr>
            <a:graphicFrameLocks noGrp="1"/>
          </p:cNvGraphicFramePr>
          <p:nvPr>
            <p:extLst>
              <p:ext uri="{D42A27DB-BD31-4B8C-83A1-F6EECF244321}">
                <p14:modId xmlns:p14="http://schemas.microsoft.com/office/powerpoint/2010/main" val="1096183579"/>
              </p:ext>
            </p:extLst>
          </p:nvPr>
        </p:nvGraphicFramePr>
        <p:xfrm>
          <a:off x="4607122" y="731087"/>
          <a:ext cx="7446494" cy="3398520"/>
        </p:xfrm>
        <a:graphic>
          <a:graphicData uri="http://schemas.openxmlformats.org/drawingml/2006/table">
            <a:tbl>
              <a:tblPr firstRow="1" bandRow="1">
                <a:tableStyleId>{5C22544A-7EE6-4342-B048-85BDC9FD1C3A}</a:tableStyleId>
              </a:tblPr>
              <a:tblGrid>
                <a:gridCol w="2337964">
                  <a:extLst>
                    <a:ext uri="{9D8B030D-6E8A-4147-A177-3AD203B41FA5}">
                      <a16:colId xmlns:a16="http://schemas.microsoft.com/office/drawing/2014/main" val="3084618784"/>
                    </a:ext>
                  </a:extLst>
                </a:gridCol>
                <a:gridCol w="5108530">
                  <a:extLst>
                    <a:ext uri="{9D8B030D-6E8A-4147-A177-3AD203B41FA5}">
                      <a16:colId xmlns:a16="http://schemas.microsoft.com/office/drawing/2014/main" val="2024073919"/>
                    </a:ext>
                  </a:extLst>
                </a:gridCol>
              </a:tblGrid>
              <a:tr h="328373">
                <a:tc>
                  <a:txBody>
                    <a:bodyPr/>
                    <a:lstStyle/>
                    <a:p>
                      <a:r>
                        <a:rPr lang="en-GB" dirty="0"/>
                        <a:t>Date</a:t>
                      </a:r>
                    </a:p>
                  </a:txBody>
                  <a:tcPr/>
                </a:tc>
                <a:tc>
                  <a:txBody>
                    <a:bodyPr/>
                    <a:lstStyle/>
                    <a:p>
                      <a:r>
                        <a:rPr lang="en-GB"/>
                        <a:t>Actions</a:t>
                      </a:r>
                    </a:p>
                  </a:txBody>
                  <a:tcPr/>
                </a:tc>
                <a:extLst>
                  <a:ext uri="{0D108BD9-81ED-4DB2-BD59-A6C34878D82A}">
                    <a16:rowId xmlns:a16="http://schemas.microsoft.com/office/drawing/2014/main" val="1940219191"/>
                  </a:ext>
                </a:extLst>
              </a:tr>
              <a:tr h="370840">
                <a:tc>
                  <a:txBody>
                    <a:bodyPr/>
                    <a:lstStyle/>
                    <a:p>
                      <a:r>
                        <a:rPr lang="en-GB" dirty="0"/>
                        <a:t>02 September 2026</a:t>
                      </a:r>
                    </a:p>
                  </a:txBody>
                  <a:tcPr/>
                </a:tc>
                <a:tc>
                  <a:txBody>
                    <a:bodyPr/>
                    <a:lstStyle/>
                    <a:p>
                      <a:r>
                        <a:rPr lang="en-GB">
                          <a:latin typeface="Arial"/>
                          <a:cs typeface="Arial"/>
                        </a:rPr>
                        <a:t>Application Deadline</a:t>
                      </a:r>
                    </a:p>
                  </a:txBody>
                  <a:tcPr/>
                </a:tc>
                <a:extLst>
                  <a:ext uri="{0D108BD9-81ED-4DB2-BD59-A6C34878D82A}">
                    <a16:rowId xmlns:a16="http://schemas.microsoft.com/office/drawing/2014/main" val="3705977128"/>
                  </a:ext>
                </a:extLst>
              </a:tr>
              <a:tr h="370840">
                <a:tc>
                  <a:txBody>
                    <a:bodyPr/>
                    <a:lstStyle/>
                    <a:p>
                      <a:r>
                        <a:rPr lang="en-GB" dirty="0"/>
                        <a:t>w/c 21 September 2026</a:t>
                      </a:r>
                    </a:p>
                  </a:txBody>
                  <a:tcPr/>
                </a:tc>
                <a:tc>
                  <a:txBody>
                    <a:bodyPr/>
                    <a:lstStyle/>
                    <a:p>
                      <a:r>
                        <a:rPr lang="en-GB">
                          <a:latin typeface="Arial"/>
                          <a:cs typeface="Arial"/>
                        </a:rPr>
                        <a:t>Shortlisting</a:t>
                      </a:r>
                    </a:p>
                  </a:txBody>
                  <a:tcPr/>
                </a:tc>
                <a:extLst>
                  <a:ext uri="{0D108BD9-81ED-4DB2-BD59-A6C34878D82A}">
                    <a16:rowId xmlns:a16="http://schemas.microsoft.com/office/drawing/2014/main" val="2333866104"/>
                  </a:ext>
                </a:extLst>
              </a:tr>
              <a:tr h="370840">
                <a:tc>
                  <a:txBody>
                    <a:bodyPr/>
                    <a:lstStyle/>
                    <a:p>
                      <a:r>
                        <a:rPr lang="en-GB" dirty="0"/>
                        <a:t>w/c 19 October 2026</a:t>
                      </a:r>
                    </a:p>
                  </a:txBody>
                  <a:tcPr/>
                </a:tc>
                <a:tc>
                  <a:txBody>
                    <a:bodyPr/>
                    <a:lstStyle/>
                    <a:p>
                      <a:r>
                        <a:rPr lang="en-GB">
                          <a:latin typeface="Arial"/>
                          <a:cs typeface="Arial"/>
                        </a:rPr>
                        <a:t>Interviews</a:t>
                      </a:r>
                    </a:p>
                  </a:txBody>
                  <a:tcPr/>
                </a:tc>
                <a:extLst>
                  <a:ext uri="{0D108BD9-81ED-4DB2-BD59-A6C34878D82A}">
                    <a16:rowId xmlns:a16="http://schemas.microsoft.com/office/drawing/2014/main" val="1423154770"/>
                  </a:ext>
                </a:extLst>
              </a:tr>
              <a:tr h="370840">
                <a:tc>
                  <a:txBody>
                    <a:bodyPr/>
                    <a:lstStyle/>
                    <a:p>
                      <a:r>
                        <a:rPr lang="en-GB" dirty="0"/>
                        <a:t>November/December 2026</a:t>
                      </a:r>
                    </a:p>
                  </a:txBody>
                  <a:tcPr/>
                </a:tc>
                <a:tc>
                  <a:txBody>
                    <a:bodyPr/>
                    <a:lstStyle/>
                    <a:p>
                      <a:r>
                        <a:rPr lang="en-GB">
                          <a:latin typeface="Arial"/>
                          <a:cs typeface="Arial"/>
                        </a:rPr>
                        <a:t>Successful candidate notified</a:t>
                      </a:r>
                    </a:p>
                  </a:txBody>
                  <a:tcPr/>
                </a:tc>
                <a:extLst>
                  <a:ext uri="{0D108BD9-81ED-4DB2-BD59-A6C34878D82A}">
                    <a16:rowId xmlns:a16="http://schemas.microsoft.com/office/drawing/2014/main" val="131030481"/>
                  </a:ext>
                </a:extLst>
              </a:tr>
              <a:tr h="370840">
                <a:tc>
                  <a:txBody>
                    <a:bodyPr/>
                    <a:lstStyle/>
                    <a:p>
                      <a:pPr lvl="0">
                        <a:buNone/>
                      </a:pPr>
                      <a:r>
                        <a:rPr lang="en-US" dirty="0"/>
                        <a:t>November/December 2026</a:t>
                      </a:r>
                    </a:p>
                  </a:txBody>
                  <a:tcPr/>
                </a:tc>
                <a:tc>
                  <a:txBody>
                    <a:bodyPr/>
                    <a:lstStyle/>
                    <a:p>
                      <a:r>
                        <a:rPr lang="en-GB" b="0">
                          <a:solidFill>
                            <a:schemeClr val="tx1"/>
                          </a:solidFill>
                          <a:latin typeface="Arial"/>
                          <a:cs typeface="Arial"/>
                        </a:rPr>
                        <a:t>Appointment announced</a:t>
                      </a:r>
                    </a:p>
                  </a:txBody>
                  <a:tcPr/>
                </a:tc>
                <a:extLst>
                  <a:ext uri="{0D108BD9-81ED-4DB2-BD59-A6C34878D82A}">
                    <a16:rowId xmlns:a16="http://schemas.microsoft.com/office/drawing/2014/main" val="707922829"/>
                  </a:ext>
                </a:extLst>
              </a:tr>
              <a:tr h="370840">
                <a:tc gridSpan="2">
                  <a:txBody>
                    <a:bodyPr/>
                    <a:lstStyle/>
                    <a:p>
                      <a:r>
                        <a:rPr lang="en-GB" i="1" dirty="0"/>
                        <a:t>The above timeline is indicative and subject to change, and panel availability </a:t>
                      </a:r>
                    </a:p>
                  </a:txBody>
                  <a:tcPr/>
                </a:tc>
                <a:tc hMerge="1">
                  <a:txBody>
                    <a:bodyPr/>
                    <a:lstStyle/>
                    <a:p>
                      <a:endParaRPr lang="en-GB" b="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6452290"/>
                  </a:ext>
                </a:extLst>
              </a:tr>
            </a:tbl>
          </a:graphicData>
        </a:graphic>
      </p:graphicFrame>
      <p:sp>
        <p:nvSpPr>
          <p:cNvPr id="12" name="TextBox 11">
            <a:extLst>
              <a:ext uri="{FF2B5EF4-FFF2-40B4-BE49-F238E27FC236}">
                <a16:creationId xmlns:a16="http://schemas.microsoft.com/office/drawing/2014/main" id="{437A5AA2-0E5D-7CC4-3245-C4674B086DA6}"/>
              </a:ext>
            </a:extLst>
          </p:cNvPr>
          <p:cNvSpPr txBox="1"/>
          <p:nvPr/>
        </p:nvSpPr>
        <p:spPr>
          <a:xfrm>
            <a:off x="381524" y="96252"/>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Assessment Panel, Process and Timeline</a:t>
            </a:r>
          </a:p>
        </p:txBody>
      </p:sp>
    </p:spTree>
    <p:extLst>
      <p:ext uri="{BB962C8B-B14F-4D97-AF65-F5344CB8AC3E}">
        <p14:creationId xmlns:p14="http://schemas.microsoft.com/office/powerpoint/2010/main" val="280544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12</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3D1B2CD-05FA-BA8D-E2E6-D1D648D1A50E}"/>
              </a:ext>
            </a:extLst>
          </p:cNvPr>
          <p:cNvSpPr txBox="1"/>
          <p:nvPr/>
        </p:nvSpPr>
        <p:spPr>
          <a:xfrm>
            <a:off x="350089" y="933822"/>
            <a:ext cx="11491821" cy="4296112"/>
          </a:xfrm>
          <a:prstGeom prst="rect">
            <a:avLst/>
          </a:prstGeom>
          <a:noFill/>
        </p:spPr>
        <p:txBody>
          <a:bodyPr wrap="square" lIns="91440" tIns="45720" rIns="91440" bIns="45720" anchor="t">
            <a:spAutoFit/>
          </a:bodyPr>
          <a:lstStyle/>
          <a:p>
            <a:pPr>
              <a:lnSpc>
                <a:spcPct val="107000"/>
              </a:lnSpc>
            </a:pPr>
            <a:r>
              <a:rPr lang="en-GB" sz="1600">
                <a:effectLst/>
                <a:latin typeface="Arial"/>
                <a:ea typeface="Calibri" panose="020F0502020204030204" pitchFamily="34" charset="0"/>
                <a:cs typeface="Times New Roman"/>
              </a:rPr>
              <a:t>We are committed to increasing the diversity of our boards and bringing in talent, regardless of its origins. 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a:effectLst/>
                <a:latin typeface="Arial"/>
                <a:ea typeface="Calibri" panose="020F0502020204030204" pitchFamily="34" charset="0"/>
                <a:cs typeface="Times New Roman"/>
              </a:rPr>
              <a:t>Arrangements for candidates with a disability:</a:t>
            </a:r>
            <a:endParaRPr lang="en-GB" sz="1600">
              <a:effectLst/>
              <a:latin typeface="Arial"/>
              <a:ea typeface="Calibri" panose="020F0502020204030204" pitchFamily="34" charset="0"/>
              <a:cs typeface="Times New Roman"/>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a:effectLst/>
                <a:latin typeface="Arial"/>
                <a:ea typeface="Calibri" panose="020F0502020204030204" pitchFamily="34" charset="0"/>
                <a:cs typeface="Times New Roman"/>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a:effectLst/>
                <a:latin typeface="Arial"/>
                <a:ea typeface="Calibri" panose="020F0502020204030204" pitchFamily="34" charset="0"/>
                <a:cs typeface="Times New Roman"/>
              </a:rPr>
              <a:t>Adjustments:</a:t>
            </a:r>
            <a:r>
              <a:rPr lang="en-GB" sz="1600" b="1">
                <a:latin typeface="Arial"/>
                <a:ea typeface="Calibri" panose="020F0502020204030204" pitchFamily="34" charset="0"/>
                <a:cs typeface="Times New Roman"/>
              </a:rPr>
              <a:t>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a:effectLst/>
                <a:latin typeface="Arial"/>
                <a:ea typeface="Calibri" panose="020F0502020204030204" pitchFamily="34" charset="0"/>
                <a:cs typeface="Times New Roman"/>
              </a:rPr>
              <a:t>All candidates are entitled to request reasonable adjustments at any stage of the application process. If you would like to discuss adjustments prior to submitting your application, please contact </a:t>
            </a:r>
            <a:r>
              <a:rPr lang="en-GB" sz="1600">
                <a:latin typeface="Arial"/>
                <a:ea typeface="Calibri" panose="020F0502020204030204" pitchFamily="34" charset="0"/>
                <a:cs typeface="Times New Roman"/>
              </a:rPr>
              <a:t>partnerships@dsit.gov.uk</a:t>
            </a:r>
            <a:endParaRPr lang="en-GB"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F95873D-7E1C-E663-A8A2-D233A905866D}"/>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Equality, Diversity and Inclusion</a:t>
            </a:r>
          </a:p>
        </p:txBody>
      </p:sp>
    </p:spTree>
    <p:extLst>
      <p:ext uri="{BB962C8B-B14F-4D97-AF65-F5344CB8AC3E}">
        <p14:creationId xmlns:p14="http://schemas.microsoft.com/office/powerpoint/2010/main" val="3761075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9E32587-D35A-D061-B62B-5C8705EEBACE}"/>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3" name="Slide Number Placeholder 2">
            <a:extLst>
              <a:ext uri="{FF2B5EF4-FFF2-40B4-BE49-F238E27FC236}">
                <a16:creationId xmlns:a16="http://schemas.microsoft.com/office/drawing/2014/main" id="{AD8C7E40-C7DE-0848-848D-90F1C94756CB}"/>
              </a:ext>
            </a:extLst>
          </p:cNvPr>
          <p:cNvSpPr>
            <a:spLocks noGrp="1"/>
          </p:cNvSpPr>
          <p:nvPr>
            <p:ph type="sldNum" sz="quarter" idx="12"/>
          </p:nvPr>
        </p:nvSpPr>
        <p:spPr/>
        <p:txBody>
          <a:bodyPr/>
          <a:lstStyle/>
          <a:p>
            <a:fld id="{7A2C93C0-434E-41D6-BDEF-AE7F1FF48EDD}" type="slidenum">
              <a:rPr lang="en-GB" smtClean="0"/>
              <a:t>13</a:t>
            </a:fld>
            <a:endParaRPr lang="en-GB"/>
          </a:p>
        </p:txBody>
      </p:sp>
      <p:sp>
        <p:nvSpPr>
          <p:cNvPr id="90" name="Rectangle 89">
            <a:extLst>
              <a:ext uri="{FF2B5EF4-FFF2-40B4-BE49-F238E27FC236}">
                <a16:creationId xmlns:a16="http://schemas.microsoft.com/office/drawing/2014/main" id="{24DD665B-0BFB-77EB-6E88-A1C58C673BEE}"/>
              </a:ext>
              <a:ext uri="{C183D7F6-B498-43B3-948B-1728B52AA6E4}">
                <adec:decorative xmlns:adec="http://schemas.microsoft.com/office/drawing/2017/decorative" val="1"/>
              </a:ext>
            </a:extLst>
          </p:cNvPr>
          <p:cNvSpPr/>
          <p:nvPr/>
        </p:nvSpPr>
        <p:spPr>
          <a:xfrm>
            <a:off x="-5612" y="3419931"/>
            <a:ext cx="4762976" cy="2519209"/>
          </a:xfrm>
          <a:prstGeom prst="rect">
            <a:avLst/>
          </a:prstGeom>
          <a:solidFill>
            <a:srgbClr val="C2F1C8">
              <a:alpha val="40000"/>
            </a:srgbClr>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1" name="Isosceles Triangle 90">
            <a:extLst>
              <a:ext uri="{FF2B5EF4-FFF2-40B4-BE49-F238E27FC236}">
                <a16:creationId xmlns:a16="http://schemas.microsoft.com/office/drawing/2014/main" id="{1552A9CD-0FFC-3695-A35F-8D91D22E005E}"/>
              </a:ext>
              <a:ext uri="{C183D7F6-B498-43B3-948B-1728B52AA6E4}">
                <adec:decorative xmlns:adec="http://schemas.microsoft.com/office/drawing/2017/decorative" val="1"/>
              </a:ext>
            </a:extLst>
          </p:cNvPr>
          <p:cNvSpPr/>
          <p:nvPr/>
        </p:nvSpPr>
        <p:spPr>
          <a:xfrm>
            <a:off x="2994841" y="3395585"/>
            <a:ext cx="2957018" cy="2549157"/>
          </a:xfrm>
          <a:prstGeom prst="triangle">
            <a:avLst/>
          </a:prstGeom>
          <a:solidFill>
            <a:srgbClr val="A8DBAB"/>
          </a:solidFill>
          <a:ln w="2032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2" name="Rectangle 91">
            <a:extLst>
              <a:ext uri="{FF2B5EF4-FFF2-40B4-BE49-F238E27FC236}">
                <a16:creationId xmlns:a16="http://schemas.microsoft.com/office/drawing/2014/main" id="{EBD83FE0-3EC5-2C5C-1681-84F0E07D6C6F}"/>
              </a:ext>
              <a:ext uri="{C183D7F6-B498-43B3-948B-1728B52AA6E4}">
                <adec:decorative xmlns:adec="http://schemas.microsoft.com/office/drawing/2017/decorative" val="1"/>
              </a:ext>
            </a:extLst>
          </p:cNvPr>
          <p:cNvSpPr/>
          <p:nvPr/>
        </p:nvSpPr>
        <p:spPr>
          <a:xfrm>
            <a:off x="5953381" y="852441"/>
            <a:ext cx="6238620" cy="2533773"/>
          </a:xfrm>
          <a:prstGeom prst="rect">
            <a:avLst/>
          </a:prstGeom>
          <a:solidFill>
            <a:srgbClr val="FF7385">
              <a:alpha val="40000"/>
            </a:srgbClr>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3" name="Isosceles Triangle 92">
            <a:extLst>
              <a:ext uri="{FF2B5EF4-FFF2-40B4-BE49-F238E27FC236}">
                <a16:creationId xmlns:a16="http://schemas.microsoft.com/office/drawing/2014/main" id="{3969894E-1C18-47BE-AC33-AB92C881AFB7}"/>
              </a:ext>
              <a:ext uri="{C183D7F6-B498-43B3-948B-1728B52AA6E4}">
                <adec:decorative xmlns:adec="http://schemas.microsoft.com/office/drawing/2017/decorative" val="1"/>
              </a:ext>
            </a:extLst>
          </p:cNvPr>
          <p:cNvSpPr/>
          <p:nvPr/>
        </p:nvSpPr>
        <p:spPr>
          <a:xfrm>
            <a:off x="4469853" y="852443"/>
            <a:ext cx="2957018" cy="2549157"/>
          </a:xfrm>
          <a:prstGeom prst="triangle">
            <a:avLst/>
          </a:prstGeom>
          <a:solidFill>
            <a:srgbClr val="FF7385"/>
          </a:solidFill>
          <a:ln w="2032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4" name="Rectangle 93">
            <a:extLst>
              <a:ext uri="{FF2B5EF4-FFF2-40B4-BE49-F238E27FC236}">
                <a16:creationId xmlns:a16="http://schemas.microsoft.com/office/drawing/2014/main" id="{0B64FDFB-47CF-D97B-4D25-F200C187A0CB}"/>
              </a:ext>
              <a:ext uri="{C183D7F6-B498-43B3-948B-1728B52AA6E4}">
                <adec:decorative xmlns:adec="http://schemas.microsoft.com/office/drawing/2017/decorative" val="1"/>
              </a:ext>
            </a:extLst>
          </p:cNvPr>
          <p:cNvSpPr/>
          <p:nvPr/>
        </p:nvSpPr>
        <p:spPr>
          <a:xfrm>
            <a:off x="7133273" y="3425533"/>
            <a:ext cx="5058727" cy="2519209"/>
          </a:xfrm>
          <a:prstGeom prst="rect">
            <a:avLst/>
          </a:prstGeom>
          <a:solidFill>
            <a:srgbClr val="6BD0D8">
              <a:alpha val="40000"/>
            </a:srgbClr>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7" name="TextBox 96">
            <a:extLst>
              <a:ext uri="{FF2B5EF4-FFF2-40B4-BE49-F238E27FC236}">
                <a16:creationId xmlns:a16="http://schemas.microsoft.com/office/drawing/2014/main" id="{E8E30685-A6E4-6CA6-27BA-DCE4CB352770}"/>
              </a:ext>
            </a:extLst>
          </p:cNvPr>
          <p:cNvSpPr txBox="1"/>
          <p:nvPr/>
        </p:nvSpPr>
        <p:spPr>
          <a:xfrm>
            <a:off x="273769" y="1008284"/>
            <a:ext cx="1909784" cy="230832"/>
          </a:xfrm>
          <a:prstGeom prst="rect">
            <a:avLst/>
          </a:prstGeom>
          <a:noFill/>
          <a:ln w="12700" cap="flat">
            <a:noFill/>
            <a:miter lim="400000"/>
          </a:ln>
          <a:effectLst/>
          <a:sp3d/>
        </p:spPr>
        <p:txBody>
          <a:bodyPr wrap="square">
            <a:spAutoFit/>
          </a:bodyPr>
          <a:lstStyle/>
          <a:p>
            <a:pPr marL="0" marR="0" lvl="0" indent="0" defTabSz="412740" eaLnBrk="1" fontAlgn="auto" latinLnBrk="0" hangingPunct="0">
              <a:lnSpc>
                <a:spcPct val="100000"/>
              </a:lnSpc>
              <a:spcBef>
                <a:spcPts val="0"/>
              </a:spcBef>
              <a:spcAft>
                <a:spcPts val="0"/>
              </a:spcAft>
              <a:buClrTx/>
              <a:buSzTx/>
              <a:buFontTx/>
              <a:buNone/>
              <a:tabLst/>
              <a:defRPr/>
            </a:pPr>
            <a:r>
              <a:rPr kumimoji="0" lang="en-GB" sz="900" b="1" i="0" u="sng" strike="noStrike" kern="0" cap="none" spc="0" normalizeH="0" baseline="0" noProof="0">
                <a:ln>
                  <a:noFill/>
                </a:ln>
                <a:solidFill>
                  <a:srgbClr val="2A2A2A"/>
                </a:solidFill>
                <a:effectLst/>
                <a:highlight>
                  <a:srgbClr val="C5EA13"/>
                </a:highlight>
                <a:uLnTx/>
                <a:uFillTx/>
                <a:latin typeface="Segoe UI" panose="020B0502040204020203" pitchFamily="34" charset="0"/>
                <a:cs typeface="Segoe UI" panose="020B0502040204020203" pitchFamily="34" charset="0"/>
                <a:sym typeface="Helvetica Light"/>
              </a:rPr>
              <a:t>OUR PURPOSE:</a:t>
            </a:r>
          </a:p>
        </p:txBody>
      </p:sp>
      <p:sp>
        <p:nvSpPr>
          <p:cNvPr id="98" name="Shape 160">
            <a:extLst>
              <a:ext uri="{FF2B5EF4-FFF2-40B4-BE49-F238E27FC236}">
                <a16:creationId xmlns:a16="http://schemas.microsoft.com/office/drawing/2014/main" id="{07854247-8961-6F64-B6B5-A40555B39465}"/>
              </a:ext>
            </a:extLst>
          </p:cNvPr>
          <p:cNvSpPr txBox="1">
            <a:spLocks/>
          </p:cNvSpPr>
          <p:nvPr/>
        </p:nvSpPr>
        <p:spPr>
          <a:xfrm>
            <a:off x="263836" y="1338056"/>
            <a:ext cx="4509430" cy="77767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sz="2200" b="0">
                <a:solidFill>
                  <a:srgbClr val="2A2A2A"/>
                </a:solidFill>
                <a:latin typeface="Arial" panose="020B0604020202020204" pitchFamily="34" charset="0"/>
                <a:cs typeface="Arial" panose="020B0604020202020204" pitchFamily="34" charset="0"/>
              </a:rPr>
              <a:t>Helping you make better decisions to </a:t>
            </a:r>
            <a:r>
              <a:rPr lang="en-GB" sz="2200">
                <a:solidFill>
                  <a:srgbClr val="2A2A2A"/>
                </a:solidFill>
                <a:latin typeface="Arial" panose="020B0604020202020204" pitchFamily="34" charset="0"/>
                <a:cs typeface="Arial" panose="020B0604020202020204" pitchFamily="34" charset="0"/>
              </a:rPr>
              <a:t>stay safe </a:t>
            </a:r>
            <a:r>
              <a:rPr lang="en-GB" sz="2200" b="0">
                <a:solidFill>
                  <a:srgbClr val="2A2A2A"/>
                </a:solidFill>
                <a:latin typeface="Arial" panose="020B0604020202020204" pitchFamily="34" charset="0"/>
                <a:cs typeface="Arial" panose="020B0604020202020204" pitchFamily="34" charset="0"/>
              </a:rPr>
              <a:t>and </a:t>
            </a:r>
            <a:r>
              <a:rPr lang="en-GB" sz="2200">
                <a:solidFill>
                  <a:srgbClr val="2A2A2A"/>
                </a:solidFill>
                <a:latin typeface="Arial" panose="020B0604020202020204" pitchFamily="34" charset="0"/>
                <a:cs typeface="Arial" panose="020B0604020202020204" pitchFamily="34" charset="0"/>
              </a:rPr>
              <a:t>thrive</a:t>
            </a:r>
          </a:p>
        </p:txBody>
      </p:sp>
      <p:sp>
        <p:nvSpPr>
          <p:cNvPr id="99" name="TextBox 98">
            <a:extLst>
              <a:ext uri="{FF2B5EF4-FFF2-40B4-BE49-F238E27FC236}">
                <a16:creationId xmlns:a16="http://schemas.microsoft.com/office/drawing/2014/main" id="{FD86B785-E656-FD17-5754-2654D97D87F1}"/>
              </a:ext>
            </a:extLst>
          </p:cNvPr>
          <p:cNvSpPr txBox="1"/>
          <p:nvPr/>
        </p:nvSpPr>
        <p:spPr>
          <a:xfrm>
            <a:off x="273769" y="2079263"/>
            <a:ext cx="1909784" cy="230832"/>
          </a:xfrm>
          <a:prstGeom prst="rect">
            <a:avLst/>
          </a:prstGeom>
          <a:noFill/>
          <a:ln w="12700" cap="flat">
            <a:noFill/>
            <a:miter lim="400000"/>
          </a:ln>
          <a:effectLst/>
          <a:sp3d/>
        </p:spPr>
        <p:txBody>
          <a:bodyPr wrap="square">
            <a:spAutoFit/>
          </a:bodyPr>
          <a:lstStyle/>
          <a:p>
            <a:pPr marL="0" marR="0" lvl="0" indent="0" defTabSz="412740" eaLnBrk="1" fontAlgn="auto" latinLnBrk="0" hangingPunct="0">
              <a:lnSpc>
                <a:spcPct val="100000"/>
              </a:lnSpc>
              <a:spcBef>
                <a:spcPts val="0"/>
              </a:spcBef>
              <a:spcAft>
                <a:spcPts val="0"/>
              </a:spcAft>
              <a:buClrTx/>
              <a:buSzTx/>
              <a:buFontTx/>
              <a:buNone/>
              <a:tabLst/>
              <a:defRPr/>
            </a:pPr>
            <a:r>
              <a:rPr kumimoji="0" lang="en-GB" sz="900" b="1" i="0" u="sng" strike="noStrike" kern="0" cap="none" spc="0" normalizeH="0" baseline="0" noProof="0">
                <a:ln>
                  <a:noFill/>
                </a:ln>
                <a:solidFill>
                  <a:srgbClr val="2A2A2A"/>
                </a:solidFill>
                <a:effectLst/>
                <a:highlight>
                  <a:srgbClr val="C0C0C0"/>
                </a:highlight>
                <a:uLnTx/>
                <a:uFillTx/>
                <a:latin typeface="Segoe UI" panose="020B0502040204020203" pitchFamily="34" charset="0"/>
                <a:cs typeface="Segoe UI" panose="020B0502040204020203" pitchFamily="34" charset="0"/>
                <a:sym typeface="Helvetica Light"/>
              </a:rPr>
              <a:t>OUR VISION:</a:t>
            </a:r>
          </a:p>
        </p:txBody>
      </p:sp>
      <p:sp>
        <p:nvSpPr>
          <p:cNvPr id="100" name="Shape 160">
            <a:extLst>
              <a:ext uri="{FF2B5EF4-FFF2-40B4-BE49-F238E27FC236}">
                <a16:creationId xmlns:a16="http://schemas.microsoft.com/office/drawing/2014/main" id="{BA2AD07D-A99C-195D-1747-AA54E332D09A}"/>
              </a:ext>
            </a:extLst>
          </p:cNvPr>
          <p:cNvSpPr txBox="1">
            <a:spLocks/>
          </p:cNvSpPr>
          <p:nvPr/>
        </p:nvSpPr>
        <p:spPr>
          <a:xfrm>
            <a:off x="242570" y="2271280"/>
            <a:ext cx="4022445" cy="13683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12740" hangingPunct="0">
              <a:lnSpc>
                <a:spcPct val="100000"/>
              </a:lnSpc>
              <a:spcBef>
                <a:spcPts val="0"/>
              </a:spcBef>
              <a:spcAft>
                <a:spcPts val="600"/>
              </a:spcAft>
              <a:buFontTx/>
              <a:buNone/>
              <a:defRPr/>
            </a:pPr>
            <a:r>
              <a:rPr lang="en-GB" sz="1800" b="0" kern="0">
                <a:solidFill>
                  <a:srgbClr val="000000"/>
                </a:solidFill>
                <a:latin typeface="Arial" panose="020B0604020202020204" pitchFamily="34" charset="0"/>
                <a:cs typeface="Arial" panose="020B0604020202020204" pitchFamily="34" charset="0"/>
              </a:rPr>
              <a:t>Delivering the </a:t>
            </a:r>
            <a:r>
              <a:rPr lang="en-GB" sz="1800" kern="0">
                <a:solidFill>
                  <a:srgbClr val="000000"/>
                </a:solidFill>
                <a:latin typeface="Arial" panose="020B0604020202020204" pitchFamily="34" charset="0"/>
                <a:cs typeface="Arial" panose="020B0604020202020204" pitchFamily="34" charset="0"/>
                <a:sym typeface="Helvetica Light"/>
              </a:rPr>
              <a:t>most trusted </a:t>
            </a:r>
            <a:r>
              <a:rPr lang="en-GB" sz="1800" b="0" kern="0">
                <a:solidFill>
                  <a:srgbClr val="000000"/>
                </a:solidFill>
                <a:latin typeface="Arial" panose="020B0604020202020204" pitchFamily="34" charset="0"/>
                <a:cs typeface="Arial" panose="020B0604020202020204" pitchFamily="34" charset="0"/>
                <a:sym typeface="Helvetica Light"/>
              </a:rPr>
              <a:t>weather</a:t>
            </a:r>
            <a:r>
              <a:rPr lang="en-GB" sz="1800" kern="0">
                <a:solidFill>
                  <a:srgbClr val="000000"/>
                </a:solidFill>
                <a:latin typeface="Arial" panose="020B0604020202020204" pitchFamily="34" charset="0"/>
                <a:cs typeface="Arial" panose="020B0604020202020204" pitchFamily="34" charset="0"/>
                <a:sym typeface="Helvetica Light"/>
              </a:rPr>
              <a:t> </a:t>
            </a:r>
            <a:r>
              <a:rPr lang="en-GB" sz="1800" b="0" kern="0">
                <a:solidFill>
                  <a:srgbClr val="000000"/>
                </a:solidFill>
                <a:latin typeface="Arial" panose="020B0604020202020204" pitchFamily="34" charset="0"/>
                <a:cs typeface="Arial" panose="020B0604020202020204" pitchFamily="34" charset="0"/>
                <a:sym typeface="Helvetica Light"/>
              </a:rPr>
              <a:t>&amp; climate </a:t>
            </a:r>
            <a:r>
              <a:rPr lang="en-GB" sz="1800" kern="0">
                <a:solidFill>
                  <a:srgbClr val="000000"/>
                </a:solidFill>
                <a:latin typeface="Arial" panose="020B0604020202020204" pitchFamily="34" charset="0"/>
                <a:cs typeface="Arial" panose="020B0604020202020204" pitchFamily="34" charset="0"/>
                <a:sym typeface="Helvetica Light"/>
              </a:rPr>
              <a:t>intelligence</a:t>
            </a:r>
            <a:r>
              <a:rPr lang="en-GB" sz="1800" b="0" kern="0">
                <a:solidFill>
                  <a:srgbClr val="000000"/>
                </a:solidFill>
                <a:latin typeface="Arial" panose="020B0604020202020204" pitchFamily="34" charset="0"/>
                <a:cs typeface="Arial" panose="020B0604020202020204" pitchFamily="34" charset="0"/>
                <a:sym typeface="Helvetica Light"/>
              </a:rPr>
              <a:t> in a radically changing world</a:t>
            </a:r>
          </a:p>
        </p:txBody>
      </p:sp>
      <p:sp>
        <p:nvSpPr>
          <p:cNvPr id="101" name="TextBox 100">
            <a:extLst>
              <a:ext uri="{FF2B5EF4-FFF2-40B4-BE49-F238E27FC236}">
                <a16:creationId xmlns:a16="http://schemas.microsoft.com/office/drawing/2014/main" id="{191A8FF3-217C-3902-7B34-F81BDC8E118E}"/>
              </a:ext>
            </a:extLst>
          </p:cNvPr>
          <p:cNvSpPr txBox="1"/>
          <p:nvPr/>
        </p:nvSpPr>
        <p:spPr>
          <a:xfrm>
            <a:off x="5540148" y="1367808"/>
            <a:ext cx="825722" cy="369332"/>
          </a:xfrm>
          <a:prstGeom prst="rect">
            <a:avLst/>
          </a:prstGeom>
          <a:noFill/>
          <a:ln w="12700" cap="flat">
            <a:noFill/>
            <a:miter lim="400000"/>
          </a:ln>
          <a:effectLst/>
          <a:sp3d/>
        </p:spPr>
        <p:txBody>
          <a:bodyPr wrap="square">
            <a:spAutoFit/>
          </a:bodyPr>
          <a:lstStyle/>
          <a:p>
            <a:pPr marL="0" marR="0" lvl="0" indent="0" algn="ctr" defTabSz="412740" eaLnBrk="1" fontAlgn="auto" latinLnBrk="0" hangingPunct="0">
              <a:lnSpc>
                <a:spcPct val="100000"/>
              </a:lnSpc>
              <a:spcBef>
                <a:spcPts val="0"/>
              </a:spcBef>
              <a:spcAft>
                <a:spcPts val="0"/>
              </a:spcAft>
              <a:buClrTx/>
              <a:buSzTx/>
              <a:buFontTx/>
              <a:buNone/>
              <a:tabLst/>
              <a:defRPr/>
            </a:pP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PRIORITY</a:t>
            </a: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b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b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AREA</a:t>
            </a:r>
            <a:r>
              <a:rPr kumimoji="0" lang="en-GB" sz="900" b="1" i="0" u="none" strike="noStrike" kern="0" cap="none" spc="0" normalizeH="0" baseline="0" noProof="0">
                <a:ln>
                  <a:noFill/>
                </a:ln>
                <a:solidFill>
                  <a:prstClr val="white"/>
                </a:solidFill>
                <a:effectLst/>
                <a:highlight>
                  <a:srgbClr val="FFFFFF"/>
                </a:highlight>
                <a:uLnTx/>
                <a:uFillTx/>
                <a:latin typeface="Segoe UI" panose="020B0502040204020203" pitchFamily="34" charset="0"/>
                <a:cs typeface="Segoe UI" panose="020B0502040204020203" pitchFamily="34" charset="0"/>
                <a:sym typeface="Helvetica Light"/>
              </a:rPr>
              <a:t>. </a:t>
            </a:r>
          </a:p>
        </p:txBody>
      </p:sp>
      <p:sp>
        <p:nvSpPr>
          <p:cNvPr id="102" name="Shape 160">
            <a:extLst>
              <a:ext uri="{FF2B5EF4-FFF2-40B4-BE49-F238E27FC236}">
                <a16:creationId xmlns:a16="http://schemas.microsoft.com/office/drawing/2014/main" id="{8C671391-68C1-0EB5-B5FF-659A6797E0DC}"/>
              </a:ext>
            </a:extLst>
          </p:cNvPr>
          <p:cNvSpPr txBox="1"/>
          <p:nvPr/>
        </p:nvSpPr>
        <p:spPr>
          <a:xfrm>
            <a:off x="5190690" y="2587511"/>
            <a:ext cx="1471437" cy="58509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35718" tIns="35718" rIns="35718" bIns="35718">
            <a:spAutoFit/>
          </a:bodyPr>
          <a:lstStyle/>
          <a:p>
            <a:pPr algn="ctr" defTabSz="457200" hangingPunct="0">
              <a:lnSpc>
                <a:spcPts val="2000"/>
              </a:lnSpc>
              <a:defRPr sz="15000" b="1">
                <a:solidFill>
                  <a:srgbClr val="FFFFFF"/>
                </a:solidFill>
                <a:latin typeface="Arial"/>
                <a:ea typeface="Arial"/>
                <a:cs typeface="Arial"/>
                <a:sym typeface="Arial"/>
              </a:defRPr>
            </a:pPr>
            <a:r>
              <a:rPr lang="en-GB" sz="1700" b="1" kern="0">
                <a:solidFill>
                  <a:srgbClr val="2A2A2A"/>
                </a:solidFill>
                <a:latin typeface="Arial"/>
                <a:ea typeface="Arial"/>
                <a:cs typeface="Arial"/>
                <a:sym typeface="Arial"/>
              </a:rPr>
              <a:t>Customer driven</a:t>
            </a:r>
          </a:p>
        </p:txBody>
      </p:sp>
      <p:sp>
        <p:nvSpPr>
          <p:cNvPr id="103" name="Isosceles Triangle 102">
            <a:extLst>
              <a:ext uri="{FF2B5EF4-FFF2-40B4-BE49-F238E27FC236}">
                <a16:creationId xmlns:a16="http://schemas.microsoft.com/office/drawing/2014/main" id="{908B928E-A22C-4822-8EAE-E174284F7B0A}"/>
              </a:ext>
              <a:ext uri="{C183D7F6-B498-43B3-948B-1728B52AA6E4}">
                <adec:decorative xmlns:adec="http://schemas.microsoft.com/office/drawing/2017/decorative" val="1"/>
              </a:ext>
            </a:extLst>
          </p:cNvPr>
          <p:cNvSpPr/>
          <p:nvPr/>
        </p:nvSpPr>
        <p:spPr>
          <a:xfrm>
            <a:off x="5926409" y="3395585"/>
            <a:ext cx="2957018" cy="2549157"/>
          </a:xfrm>
          <a:prstGeom prst="triangle">
            <a:avLst/>
          </a:prstGeom>
          <a:solidFill>
            <a:srgbClr val="6BD0D8"/>
          </a:solidFill>
          <a:ln w="2032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pic>
        <p:nvPicPr>
          <p:cNvPr id="104" name="Picture 36">
            <a:extLst>
              <a:ext uri="{FF2B5EF4-FFF2-40B4-BE49-F238E27FC236}">
                <a16:creationId xmlns:a16="http://schemas.microsoft.com/office/drawing/2014/main" id="{8D1B7969-FE1D-4415-EBF5-A7BF89608C2A}"/>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6887" y="4418755"/>
            <a:ext cx="692419" cy="692419"/>
          </a:xfrm>
          <a:prstGeom prst="rect">
            <a:avLst/>
          </a:prstGeom>
          <a:noFill/>
          <a:extLst>
            <a:ext uri="{909E8E84-426E-40DD-AFC4-6F175D3DCCD1}">
              <a14:hiddenFill xmlns:a14="http://schemas.microsoft.com/office/drawing/2010/main">
                <a:solidFill>
                  <a:srgbClr val="FFFFFF"/>
                </a:solidFill>
              </a14:hiddenFill>
            </a:ext>
          </a:extLst>
        </p:spPr>
      </p:pic>
      <p:sp>
        <p:nvSpPr>
          <p:cNvPr id="105" name="TextBox 104">
            <a:extLst>
              <a:ext uri="{FF2B5EF4-FFF2-40B4-BE49-F238E27FC236}">
                <a16:creationId xmlns:a16="http://schemas.microsoft.com/office/drawing/2014/main" id="{6CA285A6-095C-DA8D-A4F5-FCE43D58E8F5}"/>
              </a:ext>
            </a:extLst>
          </p:cNvPr>
          <p:cNvSpPr txBox="1"/>
          <p:nvPr/>
        </p:nvSpPr>
        <p:spPr>
          <a:xfrm>
            <a:off x="7368788" y="1502108"/>
            <a:ext cx="3707119" cy="1200329"/>
          </a:xfrm>
          <a:prstGeom prst="rect">
            <a:avLst/>
          </a:prstGeom>
          <a:noFill/>
        </p:spPr>
        <p:txBody>
          <a:bodyPr wrap="square">
            <a:spAutoFit/>
          </a:bodyPr>
          <a:lstStyle/>
          <a:p>
            <a:pPr>
              <a:defRPr/>
            </a:pPr>
            <a:r>
              <a:rPr lang="en-GB" b="1">
                <a:solidFill>
                  <a:srgbClr val="111111"/>
                </a:solidFill>
                <a:latin typeface="Arial" panose="020B0604020202020204" pitchFamily="34" charset="0"/>
                <a:cs typeface="Arial" panose="020B0604020202020204" pitchFamily="34" charset="0"/>
              </a:rPr>
              <a:t>Transforming to serve citizens, communities and businesses with trusted services which deliver growth and value.</a:t>
            </a:r>
          </a:p>
        </p:txBody>
      </p:sp>
      <p:sp>
        <p:nvSpPr>
          <p:cNvPr id="106" name="TextBox 105">
            <a:extLst>
              <a:ext uri="{FF2B5EF4-FFF2-40B4-BE49-F238E27FC236}">
                <a16:creationId xmlns:a16="http://schemas.microsoft.com/office/drawing/2014/main" id="{70C333AC-507F-843E-74EF-FEE382E18329}"/>
              </a:ext>
            </a:extLst>
          </p:cNvPr>
          <p:cNvSpPr txBox="1"/>
          <p:nvPr/>
        </p:nvSpPr>
        <p:spPr>
          <a:xfrm>
            <a:off x="4040415" y="4005493"/>
            <a:ext cx="825722" cy="369332"/>
          </a:xfrm>
          <a:prstGeom prst="rect">
            <a:avLst/>
          </a:prstGeom>
          <a:noFill/>
          <a:ln w="12700" cap="flat">
            <a:noFill/>
            <a:miter lim="400000"/>
          </a:ln>
          <a:effectLst/>
          <a:sp3d/>
        </p:spPr>
        <p:txBody>
          <a:bodyPr wrap="square">
            <a:spAutoFit/>
          </a:bodyPr>
          <a:lstStyle/>
          <a:p>
            <a:pPr marL="0" marR="0" lvl="0" indent="0" algn="ctr" defTabSz="412740" eaLnBrk="1" fontAlgn="auto" latinLnBrk="0" hangingPunct="0">
              <a:lnSpc>
                <a:spcPct val="100000"/>
              </a:lnSpc>
              <a:spcBef>
                <a:spcPts val="0"/>
              </a:spcBef>
              <a:spcAft>
                <a:spcPts val="0"/>
              </a:spcAft>
              <a:buClrTx/>
              <a:buSzTx/>
              <a:buFontTx/>
              <a:buNone/>
              <a:tabLst/>
              <a:defRPr/>
            </a:pP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PRIORITY</a:t>
            </a: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b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b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AREA</a:t>
            </a:r>
            <a:r>
              <a:rPr kumimoji="0" lang="en-GB" sz="900" b="1" i="0" u="none" strike="noStrike" kern="0" cap="none" spc="0" normalizeH="0" baseline="0" noProof="0">
                <a:ln>
                  <a:noFill/>
                </a:ln>
                <a:solidFill>
                  <a:prstClr val="white"/>
                </a:solidFill>
                <a:effectLst/>
                <a:highlight>
                  <a:srgbClr val="FFFFFF"/>
                </a:highlight>
                <a:uLnTx/>
                <a:uFillTx/>
                <a:latin typeface="Segoe UI" panose="020B0502040204020203" pitchFamily="34" charset="0"/>
                <a:cs typeface="Segoe UI" panose="020B0502040204020203" pitchFamily="34" charset="0"/>
                <a:sym typeface="Helvetica Light"/>
              </a:rPr>
              <a:t>. </a:t>
            </a:r>
          </a:p>
        </p:txBody>
      </p:sp>
      <p:sp>
        <p:nvSpPr>
          <p:cNvPr id="107" name="Shape 160">
            <a:extLst>
              <a:ext uri="{FF2B5EF4-FFF2-40B4-BE49-F238E27FC236}">
                <a16:creationId xmlns:a16="http://schemas.microsoft.com/office/drawing/2014/main" id="{10066F86-3929-C4CC-FFCA-EFC00002973C}"/>
              </a:ext>
            </a:extLst>
          </p:cNvPr>
          <p:cNvSpPr txBox="1"/>
          <p:nvPr/>
        </p:nvSpPr>
        <p:spPr>
          <a:xfrm>
            <a:off x="3559501" y="5147775"/>
            <a:ext cx="1710520" cy="58509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35718" tIns="35718" rIns="35718" bIns="35718">
            <a:spAutoFit/>
          </a:bodyPr>
          <a:lstStyle/>
          <a:p>
            <a:pPr algn="ctr" defTabSz="457200" hangingPunct="0">
              <a:lnSpc>
                <a:spcPts val="2000"/>
              </a:lnSpc>
              <a:defRPr sz="15000" b="1">
                <a:solidFill>
                  <a:srgbClr val="FFFFFF"/>
                </a:solidFill>
                <a:latin typeface="Arial"/>
                <a:ea typeface="Arial"/>
                <a:cs typeface="Arial"/>
                <a:sym typeface="Arial"/>
              </a:defRPr>
            </a:pPr>
            <a:r>
              <a:rPr lang="en-GB" sz="1700" b="1" kern="0">
                <a:solidFill>
                  <a:srgbClr val="2A2A2A"/>
                </a:solidFill>
                <a:latin typeface="Arial"/>
                <a:ea typeface="Arial"/>
                <a:cs typeface="Arial"/>
                <a:sym typeface="Arial"/>
              </a:rPr>
              <a:t>Agility</a:t>
            </a:r>
            <a:br>
              <a:rPr lang="en-GB" sz="1700" b="1" kern="0">
                <a:solidFill>
                  <a:srgbClr val="2A2A2A"/>
                </a:solidFill>
                <a:latin typeface="Arial"/>
                <a:ea typeface="Arial"/>
                <a:cs typeface="Arial"/>
                <a:sym typeface="Arial"/>
              </a:rPr>
            </a:br>
            <a:r>
              <a:rPr lang="en-GB" sz="1700" b="1" kern="0">
                <a:solidFill>
                  <a:srgbClr val="2A2A2A"/>
                </a:solidFill>
                <a:latin typeface="Arial"/>
                <a:ea typeface="Arial"/>
                <a:cs typeface="Arial"/>
                <a:sym typeface="Arial"/>
              </a:rPr>
              <a:t>&amp; innovation</a:t>
            </a:r>
          </a:p>
        </p:txBody>
      </p:sp>
      <p:sp>
        <p:nvSpPr>
          <p:cNvPr id="108" name="TextBox 107">
            <a:extLst>
              <a:ext uri="{FF2B5EF4-FFF2-40B4-BE49-F238E27FC236}">
                <a16:creationId xmlns:a16="http://schemas.microsoft.com/office/drawing/2014/main" id="{1A48950A-8139-447F-2BF9-58C0E691F981}"/>
              </a:ext>
            </a:extLst>
          </p:cNvPr>
          <p:cNvSpPr txBox="1"/>
          <p:nvPr/>
        </p:nvSpPr>
        <p:spPr>
          <a:xfrm>
            <a:off x="312848" y="4252420"/>
            <a:ext cx="2893397" cy="923330"/>
          </a:xfrm>
          <a:prstGeom prst="rect">
            <a:avLst/>
          </a:prstGeom>
          <a:noFill/>
        </p:spPr>
        <p:txBody>
          <a:bodyPr wrap="square">
            <a:spAutoFit/>
          </a:bodyPr>
          <a:lstStyle/>
          <a:p>
            <a:pPr>
              <a:defRPr/>
            </a:pPr>
            <a:r>
              <a:rPr lang="en-GB" b="1">
                <a:solidFill>
                  <a:srgbClr val="111111"/>
                </a:solidFill>
                <a:latin typeface="Arial" panose="020B0604020202020204" pitchFamily="34" charset="0"/>
                <a:cs typeface="Arial" panose="020B0604020202020204" pitchFamily="34" charset="0"/>
              </a:rPr>
              <a:t>Working with agility to balance innovation, risk and value for money.</a:t>
            </a:r>
          </a:p>
        </p:txBody>
      </p:sp>
      <p:pic>
        <p:nvPicPr>
          <p:cNvPr id="109" name="Picture 4">
            <a:extLst>
              <a:ext uri="{FF2B5EF4-FFF2-40B4-BE49-F238E27FC236}">
                <a16:creationId xmlns:a16="http://schemas.microsoft.com/office/drawing/2014/main" id="{D0CE9DDC-DD66-DCA7-CDA7-6DC3498E76C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3518" y="4374825"/>
            <a:ext cx="766754" cy="766754"/>
          </a:xfrm>
          <a:prstGeom prst="rect">
            <a:avLst/>
          </a:prstGeom>
          <a:noFill/>
          <a:extLst>
            <a:ext uri="{909E8E84-426E-40DD-AFC4-6F175D3DCCD1}">
              <a14:hiddenFill xmlns:a14="http://schemas.microsoft.com/office/drawing/2010/main">
                <a:solidFill>
                  <a:srgbClr val="FFFFFF"/>
                </a:solidFill>
              </a14:hiddenFill>
            </a:ext>
          </a:extLst>
        </p:spPr>
      </p:pic>
      <p:sp>
        <p:nvSpPr>
          <p:cNvPr id="110" name="TextBox 109">
            <a:extLst>
              <a:ext uri="{FF2B5EF4-FFF2-40B4-BE49-F238E27FC236}">
                <a16:creationId xmlns:a16="http://schemas.microsoft.com/office/drawing/2014/main" id="{38437FB6-E7F3-E02C-ABC6-91AEB58D2A7D}"/>
              </a:ext>
            </a:extLst>
          </p:cNvPr>
          <p:cNvSpPr txBox="1"/>
          <p:nvPr/>
        </p:nvSpPr>
        <p:spPr>
          <a:xfrm>
            <a:off x="6996420" y="4005493"/>
            <a:ext cx="825722" cy="369332"/>
          </a:xfrm>
          <a:prstGeom prst="rect">
            <a:avLst/>
          </a:prstGeom>
          <a:noFill/>
          <a:ln w="12700" cap="flat">
            <a:noFill/>
            <a:miter lim="400000"/>
          </a:ln>
          <a:effectLst/>
          <a:sp3d/>
        </p:spPr>
        <p:txBody>
          <a:bodyPr wrap="square">
            <a:spAutoFit/>
          </a:bodyPr>
          <a:lstStyle/>
          <a:p>
            <a:pPr marL="0" marR="0" lvl="0" indent="0" algn="ctr" defTabSz="412740" eaLnBrk="1" fontAlgn="auto" latinLnBrk="0" hangingPunct="0">
              <a:lnSpc>
                <a:spcPct val="100000"/>
              </a:lnSpc>
              <a:spcBef>
                <a:spcPts val="0"/>
              </a:spcBef>
              <a:spcAft>
                <a:spcPts val="0"/>
              </a:spcAft>
              <a:buClrTx/>
              <a:buSzTx/>
              <a:buFontTx/>
              <a:buNone/>
              <a:tabLst/>
              <a:defRPr/>
            </a:pP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PRIORITY</a:t>
            </a: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b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br>
            <a:r>
              <a:rPr kumimoji="0" lang="en-GB" sz="900" b="1" i="0" u="none"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 </a:t>
            </a: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AREA</a:t>
            </a:r>
            <a:r>
              <a:rPr kumimoji="0" lang="en-GB" sz="900" b="1" i="0" u="none" strike="noStrike" kern="0" cap="none" spc="0" normalizeH="0" baseline="0" noProof="0">
                <a:ln>
                  <a:noFill/>
                </a:ln>
                <a:solidFill>
                  <a:prstClr val="white"/>
                </a:solidFill>
                <a:effectLst/>
                <a:highlight>
                  <a:srgbClr val="FFFFFF"/>
                </a:highlight>
                <a:uLnTx/>
                <a:uFillTx/>
                <a:latin typeface="Segoe UI" panose="020B0502040204020203" pitchFamily="34" charset="0"/>
                <a:cs typeface="Segoe UI" panose="020B0502040204020203" pitchFamily="34" charset="0"/>
                <a:sym typeface="Helvetica Light"/>
              </a:rPr>
              <a:t>. </a:t>
            </a:r>
          </a:p>
        </p:txBody>
      </p:sp>
      <p:sp>
        <p:nvSpPr>
          <p:cNvPr id="111" name="Shape 160">
            <a:extLst>
              <a:ext uri="{FF2B5EF4-FFF2-40B4-BE49-F238E27FC236}">
                <a16:creationId xmlns:a16="http://schemas.microsoft.com/office/drawing/2014/main" id="{A4D93694-C2F8-7799-6E1C-2DC89F01E54F}"/>
              </a:ext>
            </a:extLst>
          </p:cNvPr>
          <p:cNvSpPr txBox="1"/>
          <p:nvPr/>
        </p:nvSpPr>
        <p:spPr>
          <a:xfrm>
            <a:off x="6390226" y="5138335"/>
            <a:ext cx="2088862" cy="58509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35718" tIns="35718" rIns="35718" bIns="35718">
            <a:spAutoFit/>
          </a:bodyPr>
          <a:lstStyle/>
          <a:p>
            <a:pPr algn="ctr" defTabSz="457200" hangingPunct="0">
              <a:lnSpc>
                <a:spcPts val="2000"/>
              </a:lnSpc>
              <a:defRPr sz="15000" b="1">
                <a:solidFill>
                  <a:srgbClr val="FFFFFF"/>
                </a:solidFill>
                <a:latin typeface="Arial"/>
                <a:ea typeface="Arial"/>
                <a:cs typeface="Arial"/>
                <a:sym typeface="Arial"/>
              </a:defRPr>
            </a:pPr>
            <a:r>
              <a:rPr lang="en-GB" sz="1700" b="1" kern="0">
                <a:solidFill>
                  <a:srgbClr val="2A2A2A"/>
                </a:solidFill>
                <a:latin typeface="Arial"/>
                <a:ea typeface="Arial"/>
                <a:cs typeface="Arial"/>
                <a:sym typeface="Arial"/>
              </a:rPr>
              <a:t>Purposeful data</a:t>
            </a:r>
            <a:br>
              <a:rPr lang="en-GB" sz="1700" b="1" kern="0">
                <a:solidFill>
                  <a:srgbClr val="2A2A2A"/>
                </a:solidFill>
                <a:latin typeface="Arial"/>
                <a:ea typeface="Arial"/>
                <a:cs typeface="Arial"/>
                <a:sym typeface="Arial"/>
              </a:rPr>
            </a:br>
            <a:r>
              <a:rPr lang="en-GB" sz="1700" b="1" kern="0">
                <a:solidFill>
                  <a:srgbClr val="2A2A2A"/>
                </a:solidFill>
                <a:latin typeface="Arial"/>
                <a:ea typeface="Arial"/>
                <a:cs typeface="Arial"/>
                <a:sym typeface="Arial"/>
              </a:rPr>
              <a:t>&amp; intelligence</a:t>
            </a:r>
          </a:p>
        </p:txBody>
      </p:sp>
      <p:sp>
        <p:nvSpPr>
          <p:cNvPr id="112" name="TextBox 111">
            <a:extLst>
              <a:ext uri="{FF2B5EF4-FFF2-40B4-BE49-F238E27FC236}">
                <a16:creationId xmlns:a16="http://schemas.microsoft.com/office/drawing/2014/main" id="{C8F232D6-03AA-9ECF-19F5-6CF2F86C10BA}"/>
              </a:ext>
            </a:extLst>
          </p:cNvPr>
          <p:cNvSpPr txBox="1"/>
          <p:nvPr/>
        </p:nvSpPr>
        <p:spPr>
          <a:xfrm>
            <a:off x="8620104" y="3870187"/>
            <a:ext cx="3451199" cy="1477328"/>
          </a:xfrm>
          <a:prstGeom prst="rect">
            <a:avLst/>
          </a:prstGeom>
          <a:noFill/>
        </p:spPr>
        <p:txBody>
          <a:bodyPr wrap="square">
            <a:spAutoFit/>
          </a:bodyPr>
          <a:lstStyle/>
          <a:p>
            <a:pPr>
              <a:defRPr/>
            </a:pPr>
            <a:r>
              <a:rPr lang="en-GB" b="1">
                <a:solidFill>
                  <a:srgbClr val="111111"/>
                </a:solidFill>
                <a:latin typeface="Arial" panose="020B0604020202020204" pitchFamily="34" charset="0"/>
                <a:cs typeface="Arial" panose="020B0604020202020204" pitchFamily="34" charset="0"/>
              </a:rPr>
              <a:t>Increasing value and driving growth by delivering the most accurate, consistent, and usable weather and climate data and intelligence.</a:t>
            </a:r>
          </a:p>
        </p:txBody>
      </p:sp>
      <p:pic>
        <p:nvPicPr>
          <p:cNvPr id="113" name="Picture 28">
            <a:extLst>
              <a:ext uri="{FF2B5EF4-FFF2-40B4-BE49-F238E27FC236}">
                <a16:creationId xmlns:a16="http://schemas.microsoft.com/office/drawing/2014/main" id="{88828193-5FB1-0A8B-98EB-DCF448AABD5C}"/>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5770" y="1809496"/>
            <a:ext cx="702939" cy="702939"/>
          </a:xfrm>
          <a:prstGeom prst="rect">
            <a:avLst/>
          </a:prstGeom>
          <a:noFill/>
          <a:extLst>
            <a:ext uri="{909E8E84-426E-40DD-AFC4-6F175D3DCCD1}">
              <a14:hiddenFill xmlns:a14="http://schemas.microsoft.com/office/drawing/2010/main">
                <a:solidFill>
                  <a:srgbClr val="FFFFFF"/>
                </a:solidFill>
              </a14:hiddenFill>
            </a:ext>
          </a:extLst>
        </p:spPr>
      </p:pic>
      <p:sp>
        <p:nvSpPr>
          <p:cNvPr id="114" name="Isosceles Triangle 113">
            <a:extLst>
              <a:ext uri="{FF2B5EF4-FFF2-40B4-BE49-F238E27FC236}">
                <a16:creationId xmlns:a16="http://schemas.microsoft.com/office/drawing/2014/main" id="{29F7E0CA-40A6-C55D-34C4-32077E79874A}"/>
              </a:ext>
              <a:ext uri="{C183D7F6-B498-43B3-948B-1728B52AA6E4}">
                <adec:decorative xmlns:adec="http://schemas.microsoft.com/office/drawing/2017/decorative" val="1"/>
              </a:ext>
            </a:extLst>
          </p:cNvPr>
          <p:cNvSpPr/>
          <p:nvPr/>
        </p:nvSpPr>
        <p:spPr>
          <a:xfrm rot="3600000">
            <a:off x="4819462" y="2770159"/>
            <a:ext cx="2957018" cy="2549157"/>
          </a:xfrm>
          <a:prstGeom prst="triangle">
            <a:avLst/>
          </a:prstGeom>
          <a:solidFill>
            <a:srgbClr val="C5EA13"/>
          </a:solidFill>
          <a:ln w="381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115" name="TextBox 114">
            <a:extLst>
              <a:ext uri="{FF2B5EF4-FFF2-40B4-BE49-F238E27FC236}">
                <a16:creationId xmlns:a16="http://schemas.microsoft.com/office/drawing/2014/main" id="{DE41F918-5B00-B19E-2090-8F6CC8CE84ED}"/>
              </a:ext>
            </a:extLst>
          </p:cNvPr>
          <p:cNvSpPr txBox="1"/>
          <p:nvPr/>
        </p:nvSpPr>
        <p:spPr>
          <a:xfrm>
            <a:off x="5513669" y="4953669"/>
            <a:ext cx="825722" cy="369332"/>
          </a:xfrm>
          <a:prstGeom prst="rect">
            <a:avLst/>
          </a:prstGeom>
          <a:noFill/>
          <a:ln w="12700" cap="flat">
            <a:noFill/>
            <a:miter lim="400000"/>
          </a:ln>
          <a:effectLst/>
          <a:sp3d/>
        </p:spPr>
        <p:txBody>
          <a:bodyPr wrap="square">
            <a:spAutoFit/>
          </a:bodyPr>
          <a:lstStyle/>
          <a:p>
            <a:pPr marL="0" marR="0" lvl="0" indent="0" algn="ctr" defTabSz="412740" eaLnBrk="1" fontAlgn="auto" latinLnBrk="0" hangingPunct="0">
              <a:lnSpc>
                <a:spcPct val="100000"/>
              </a:lnSpc>
              <a:spcBef>
                <a:spcPts val="0"/>
              </a:spcBef>
              <a:spcAft>
                <a:spcPts val="0"/>
              </a:spcAft>
              <a:buClrTx/>
              <a:buSzTx/>
              <a:buFontTx/>
              <a:buNone/>
              <a:tabLst/>
              <a:defRPr/>
            </a:pPr>
            <a:r>
              <a:rPr kumimoji="0" lang="en-GB" sz="900" b="1" i="0" u="sng" strike="noStrike" kern="0" cap="none" spc="0" normalizeH="0" baseline="0" noProof="0">
                <a:ln>
                  <a:noFill/>
                </a:ln>
                <a:solidFill>
                  <a:srgbClr val="2A2A2A"/>
                </a:solidFill>
                <a:effectLst/>
                <a:highlight>
                  <a:srgbClr val="FFFFFF"/>
                </a:highlight>
                <a:uLnTx/>
                <a:uFillTx/>
                <a:latin typeface="Segoe UI" panose="020B0502040204020203" pitchFamily="34" charset="0"/>
                <a:cs typeface="Segoe UI" panose="020B0502040204020203" pitchFamily="34" charset="0"/>
                <a:sym typeface="Helvetica Light"/>
              </a:rPr>
              <a:t>OUR VITAL CORE</a:t>
            </a:r>
            <a:endParaRPr kumimoji="0" lang="en-GB" sz="900" b="1" i="0" u="sng" strike="noStrike" kern="0" cap="none" spc="0" normalizeH="0" baseline="0" noProof="0">
              <a:ln>
                <a:noFill/>
              </a:ln>
              <a:solidFill>
                <a:prstClr val="white"/>
              </a:solidFill>
              <a:effectLst/>
              <a:highlight>
                <a:srgbClr val="FFFFFF"/>
              </a:highlight>
              <a:uLnTx/>
              <a:uFillTx/>
              <a:latin typeface="Segoe UI" panose="020B0502040204020203" pitchFamily="34" charset="0"/>
              <a:cs typeface="Segoe UI" panose="020B0502040204020203" pitchFamily="34" charset="0"/>
              <a:sym typeface="Helvetica Light"/>
            </a:endParaRPr>
          </a:p>
        </p:txBody>
      </p:sp>
      <p:sp>
        <p:nvSpPr>
          <p:cNvPr id="116" name="Shape 160">
            <a:extLst>
              <a:ext uri="{FF2B5EF4-FFF2-40B4-BE49-F238E27FC236}">
                <a16:creationId xmlns:a16="http://schemas.microsoft.com/office/drawing/2014/main" id="{70FFB0EF-9D28-0F05-A93A-7A06A14999DC}"/>
              </a:ext>
            </a:extLst>
          </p:cNvPr>
          <p:cNvSpPr txBox="1"/>
          <p:nvPr/>
        </p:nvSpPr>
        <p:spPr>
          <a:xfrm>
            <a:off x="5333483" y="4296911"/>
            <a:ext cx="1215238" cy="59535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35718" tIns="35718" rIns="35718" bIns="35718">
            <a:spAutoFit/>
          </a:bodyPr>
          <a:lstStyle/>
          <a:p>
            <a:pPr algn="ctr" defTabSz="457200" hangingPunct="0">
              <a:defRPr sz="15000" b="1">
                <a:solidFill>
                  <a:srgbClr val="FFFFFF"/>
                </a:solidFill>
                <a:latin typeface="Arial"/>
                <a:ea typeface="Arial"/>
                <a:cs typeface="Arial"/>
                <a:sym typeface="Arial"/>
              </a:defRPr>
            </a:pPr>
            <a:r>
              <a:rPr lang="en-GB" sz="1700" b="1" kern="0">
                <a:solidFill>
                  <a:srgbClr val="2A2A2A"/>
                </a:solidFill>
                <a:latin typeface="Arial"/>
                <a:ea typeface="Arial"/>
                <a:cs typeface="Arial"/>
                <a:sym typeface="Arial"/>
              </a:rPr>
              <a:t>Our people &amp; values</a:t>
            </a:r>
          </a:p>
        </p:txBody>
      </p:sp>
      <p:sp>
        <p:nvSpPr>
          <p:cNvPr id="117" name="Rectangle 116">
            <a:extLst>
              <a:ext uri="{FF2B5EF4-FFF2-40B4-BE49-F238E27FC236}">
                <a16:creationId xmlns:a16="http://schemas.microsoft.com/office/drawing/2014/main" id="{E7F1CB06-A0A8-8F99-81F6-D1C79D7D1F35}"/>
              </a:ext>
              <a:ext uri="{C183D7F6-B498-43B3-948B-1728B52AA6E4}">
                <adec:decorative xmlns:adec="http://schemas.microsoft.com/office/drawing/2017/decorative" val="1"/>
              </a:ext>
            </a:extLst>
          </p:cNvPr>
          <p:cNvSpPr/>
          <p:nvPr/>
        </p:nvSpPr>
        <p:spPr>
          <a:xfrm>
            <a:off x="-5612" y="5987202"/>
            <a:ext cx="12197612" cy="884444"/>
          </a:xfrm>
          <a:prstGeom prst="rect">
            <a:avLst/>
          </a:prstGeom>
          <a:solidFill>
            <a:srgbClr val="2A2A2A"/>
          </a:solidFill>
          <a:ln w="25400" cap="flat" cmpd="sng" algn="ctr">
            <a:noFill/>
            <a:prstDash val="solid"/>
          </a:ln>
          <a:effectLst/>
        </p:spPr>
        <p:txBody>
          <a:bodyPr rtlCol="0" anchor="ctr"/>
          <a:lstStyle/>
          <a:p>
            <a:pPr algn="ctr">
              <a:defRPr/>
            </a:pPr>
            <a:endParaRPr lang="en-GB" kern="0">
              <a:solidFill>
                <a:srgbClr val="2A2A2A"/>
              </a:solidFill>
              <a:latin typeface="Arial"/>
            </a:endParaRPr>
          </a:p>
        </p:txBody>
      </p:sp>
      <p:sp>
        <p:nvSpPr>
          <p:cNvPr id="118" name="TextBox 117">
            <a:extLst>
              <a:ext uri="{FF2B5EF4-FFF2-40B4-BE49-F238E27FC236}">
                <a16:creationId xmlns:a16="http://schemas.microsoft.com/office/drawing/2014/main" id="{A6C7F897-40F3-8493-C6D8-EE945CFF40A9}"/>
              </a:ext>
            </a:extLst>
          </p:cNvPr>
          <p:cNvSpPr txBox="1"/>
          <p:nvPr/>
        </p:nvSpPr>
        <p:spPr>
          <a:xfrm>
            <a:off x="1798143" y="6060924"/>
            <a:ext cx="8272045" cy="907941"/>
          </a:xfrm>
          <a:prstGeom prst="rect">
            <a:avLst/>
          </a:prstGeom>
          <a:noFill/>
          <a:ln w="12700" cap="flat">
            <a:noFill/>
            <a:miter lim="400000"/>
          </a:ln>
          <a:effectLst/>
          <a:sp3d/>
        </p:spPr>
        <p:txBody>
          <a:bodyPr wrap="square" lIns="91440" tIns="45720" rIns="91440" bIns="45720" anchor="t">
            <a:spAutoFit/>
          </a:bodyPr>
          <a:lstStyle/>
          <a:p>
            <a:pPr algn="ctr" defTabSz="412740" hangingPunct="0">
              <a:spcAft>
                <a:spcPts val="600"/>
              </a:spcAft>
              <a:defRPr/>
            </a:pPr>
            <a:r>
              <a:rPr lang="en-GB" sz="1200" b="1" kern="0">
                <a:solidFill>
                  <a:srgbClr val="B9DC0C"/>
                </a:solidFill>
                <a:latin typeface="Arial" panose="020B0604020202020204" pitchFamily="34" charset="0"/>
                <a:cs typeface="Arial" panose="020B0604020202020204" pitchFamily="34" charset="0"/>
                <a:sym typeface="Helvetica Light"/>
              </a:rPr>
              <a:t>This is world-changing work</a:t>
            </a:r>
          </a:p>
          <a:p>
            <a:pPr algn="ctr" defTabSz="412740">
              <a:defRPr/>
            </a:pPr>
            <a:r>
              <a:rPr lang="en-GB" sz="1200" kern="0">
                <a:solidFill>
                  <a:srgbClr val="FFFFFF"/>
                </a:solidFill>
                <a:latin typeface="Arial" panose="020B0604020202020204" pitchFamily="34" charset="0"/>
                <a:cs typeface="Arial" panose="020B0604020202020204" pitchFamily="34" charset="0"/>
              </a:rPr>
              <a:t>Our work is life-changing, often life-saving. It’s what we do, and the way we do it. </a:t>
            </a:r>
            <a:br>
              <a:rPr lang="en-GB" sz="1200" kern="0">
                <a:solidFill>
                  <a:srgbClr val="FFFFFF"/>
                </a:solidFill>
                <a:latin typeface="Arial" panose="020B0604020202020204" pitchFamily="34" charset="0"/>
                <a:cs typeface="Arial" panose="020B0604020202020204" pitchFamily="34" charset="0"/>
              </a:rPr>
            </a:br>
            <a:r>
              <a:rPr lang="en-GB" sz="1200" kern="0">
                <a:solidFill>
                  <a:srgbClr val="FFFFFF"/>
                </a:solidFill>
                <a:latin typeface="Arial" panose="020B0604020202020204" pitchFamily="34" charset="0"/>
                <a:cs typeface="Arial" panose="020B0604020202020204" pitchFamily="34" charset="0"/>
              </a:rPr>
              <a:t>Each one of us takes personal responsibility for living the values which make the Met Office a great place to belong.</a:t>
            </a:r>
            <a:r>
              <a:rPr lang="en-GB" sz="1200" kern="0">
                <a:solidFill>
                  <a:srgbClr val="323130"/>
                </a:solidFill>
                <a:latin typeface="Arial" panose="020B0604020202020204" pitchFamily="34" charset="0"/>
                <a:cs typeface="Arial" panose="020B0604020202020204" pitchFamily="34" charset="0"/>
              </a:rPr>
              <a:t>.</a:t>
            </a:r>
          </a:p>
          <a:p>
            <a:pPr algn="ctr" defTabSz="412740">
              <a:spcAft>
                <a:spcPts val="1200"/>
              </a:spcAft>
              <a:defRPr/>
            </a:pPr>
            <a:endParaRPr lang="en-GB" sz="1200" kern="0">
              <a:solidFill>
                <a:srgbClr val="FFFFFF"/>
              </a:solidFill>
              <a:latin typeface="Arial" panose="020B0604020202020204" pitchFamily="34" charset="0"/>
              <a:cs typeface="Arial" panose="020B0604020202020204" pitchFamily="34" charset="0"/>
            </a:endParaRPr>
          </a:p>
        </p:txBody>
      </p:sp>
      <p:pic>
        <p:nvPicPr>
          <p:cNvPr id="119" name="Picture 118" descr="We keep evolving values icon">
            <a:extLst>
              <a:ext uri="{FF2B5EF4-FFF2-40B4-BE49-F238E27FC236}">
                <a16:creationId xmlns:a16="http://schemas.microsoft.com/office/drawing/2014/main" id="{C2F3559B-3D56-ADB2-43E7-ABC06A38110A}"/>
              </a:ext>
              <a:ext uri="{C183D7F6-B498-43B3-948B-1728B52AA6E4}">
                <adec:decorative xmlns:adec="http://schemas.microsoft.com/office/drawing/2017/decorative" val="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30845"/>
          <a:stretch/>
        </p:blipFill>
        <p:spPr>
          <a:xfrm>
            <a:off x="1086155" y="6098938"/>
            <a:ext cx="752521" cy="651449"/>
          </a:xfrm>
          <a:prstGeom prst="rect">
            <a:avLst/>
          </a:prstGeom>
        </p:spPr>
      </p:pic>
      <p:pic>
        <p:nvPicPr>
          <p:cNvPr id="120" name="Picture 119" descr="Force for good values icon">
            <a:extLst>
              <a:ext uri="{FF2B5EF4-FFF2-40B4-BE49-F238E27FC236}">
                <a16:creationId xmlns:a16="http://schemas.microsoft.com/office/drawing/2014/main" id="{21F7C4D3-7B4D-333D-2FA8-E86A1C86A333}"/>
              </a:ext>
              <a:ext uri="{C183D7F6-B498-43B3-948B-1728B52AA6E4}">
                <adec:decorative xmlns:adec="http://schemas.microsoft.com/office/drawing/2017/decorative" val="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0845"/>
          <a:stretch/>
        </p:blipFill>
        <p:spPr>
          <a:xfrm>
            <a:off x="10518032" y="6090432"/>
            <a:ext cx="754327" cy="651449"/>
          </a:xfrm>
          <a:prstGeom prst="rect">
            <a:avLst/>
          </a:prstGeom>
        </p:spPr>
      </p:pic>
      <p:pic>
        <p:nvPicPr>
          <p:cNvPr id="121" name="Picture 120" descr="Experts by nature values icon">
            <a:extLst>
              <a:ext uri="{FF2B5EF4-FFF2-40B4-BE49-F238E27FC236}">
                <a16:creationId xmlns:a16="http://schemas.microsoft.com/office/drawing/2014/main" id="{D9C88E4A-2421-0FF5-97FD-86E31D02109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30845"/>
          <a:stretch/>
        </p:blipFill>
        <p:spPr>
          <a:xfrm>
            <a:off x="9773575" y="6098938"/>
            <a:ext cx="754327" cy="651449"/>
          </a:xfrm>
          <a:prstGeom prst="rect">
            <a:avLst/>
          </a:prstGeom>
        </p:spPr>
      </p:pic>
      <p:pic>
        <p:nvPicPr>
          <p:cNvPr id="122" name="Picture 121" descr="Better together values icon">
            <a:extLst>
              <a:ext uri="{FF2B5EF4-FFF2-40B4-BE49-F238E27FC236}">
                <a16:creationId xmlns:a16="http://schemas.microsoft.com/office/drawing/2014/main" id="{7ED39B9B-A0E6-6835-F596-8D72CCDD980F}"/>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30845"/>
          <a:stretch/>
        </p:blipFill>
        <p:spPr>
          <a:xfrm>
            <a:off x="355229" y="6098938"/>
            <a:ext cx="752521" cy="651449"/>
          </a:xfrm>
          <a:prstGeom prst="rect">
            <a:avLst/>
          </a:prstGeom>
        </p:spPr>
      </p:pic>
      <p:pic>
        <p:nvPicPr>
          <p:cNvPr id="123" name="Picture 122" descr="We live and breathe it values icon">
            <a:extLst>
              <a:ext uri="{FF2B5EF4-FFF2-40B4-BE49-F238E27FC236}">
                <a16:creationId xmlns:a16="http://schemas.microsoft.com/office/drawing/2014/main" id="{C6542EF1-0F4B-CF64-81F3-0DACEB60290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30845"/>
          <a:stretch/>
        </p:blipFill>
        <p:spPr>
          <a:xfrm>
            <a:off x="11249754" y="6066875"/>
            <a:ext cx="754327" cy="651449"/>
          </a:xfrm>
          <a:prstGeom prst="rect">
            <a:avLst/>
          </a:prstGeom>
        </p:spPr>
      </p:pic>
      <p:pic>
        <p:nvPicPr>
          <p:cNvPr id="124" name="Picture 123">
            <a:extLst>
              <a:ext uri="{FF2B5EF4-FFF2-40B4-BE49-F238E27FC236}">
                <a16:creationId xmlns:a16="http://schemas.microsoft.com/office/drawing/2014/main" id="{9DE3FCC5-AED2-AFF7-B2C6-9335940091D9}"/>
              </a:ext>
              <a:ext uri="{C183D7F6-B498-43B3-948B-1728B52AA6E4}">
                <adec:decorative xmlns:adec="http://schemas.microsoft.com/office/drawing/2017/decorative" val="1"/>
              </a:ext>
            </a:extLst>
          </p:cNvPr>
          <p:cNvPicPr>
            <a:picLocks noChangeAspect="1"/>
          </p:cNvPicPr>
          <p:nvPr/>
        </p:nvPicPr>
        <p:blipFill>
          <a:blip r:embed="rId10">
            <a:alphaModFix amt="5000"/>
            <a:extLst>
              <a:ext uri="{28A0092B-C50C-407E-A947-70E740481C1C}">
                <a14:useLocalDpi xmlns:a14="http://schemas.microsoft.com/office/drawing/2010/main" val="0"/>
              </a:ext>
            </a:extLst>
          </a:blip>
          <a:stretch>
            <a:fillRect/>
          </a:stretch>
        </p:blipFill>
        <p:spPr>
          <a:xfrm>
            <a:off x="9713171" y="986746"/>
            <a:ext cx="2185033" cy="2185033"/>
          </a:xfrm>
          <a:prstGeom prst="rect">
            <a:avLst/>
          </a:prstGeom>
        </p:spPr>
      </p:pic>
      <p:pic>
        <p:nvPicPr>
          <p:cNvPr id="125" name="Picture 124">
            <a:extLst>
              <a:ext uri="{FF2B5EF4-FFF2-40B4-BE49-F238E27FC236}">
                <a16:creationId xmlns:a16="http://schemas.microsoft.com/office/drawing/2014/main" id="{6E6EDAF7-0B35-E3D8-BB0C-ED99D6A0D968}"/>
              </a:ext>
              <a:ext uri="{C183D7F6-B498-43B3-948B-1728B52AA6E4}">
                <adec:decorative xmlns:adec="http://schemas.microsoft.com/office/drawing/2017/decorative" val="1"/>
              </a:ext>
            </a:extLst>
          </p:cNvPr>
          <p:cNvPicPr>
            <a:picLocks noChangeAspect="1"/>
          </p:cNvPicPr>
          <p:nvPr/>
        </p:nvPicPr>
        <p:blipFill>
          <a:blip r:embed="rId11">
            <a:alphaModFix amt="5000"/>
            <a:extLst>
              <a:ext uri="{28A0092B-C50C-407E-A947-70E740481C1C}">
                <a14:useLocalDpi xmlns:a14="http://schemas.microsoft.com/office/drawing/2010/main" val="0"/>
              </a:ext>
            </a:extLst>
          </a:blip>
          <a:stretch>
            <a:fillRect/>
          </a:stretch>
        </p:blipFill>
        <p:spPr>
          <a:xfrm>
            <a:off x="9716543" y="3578162"/>
            <a:ext cx="2202745" cy="2202745"/>
          </a:xfrm>
          <a:prstGeom prst="rect">
            <a:avLst/>
          </a:prstGeom>
        </p:spPr>
      </p:pic>
      <p:pic>
        <p:nvPicPr>
          <p:cNvPr id="126" name="Picture 125">
            <a:extLst>
              <a:ext uri="{FF2B5EF4-FFF2-40B4-BE49-F238E27FC236}">
                <a16:creationId xmlns:a16="http://schemas.microsoft.com/office/drawing/2014/main" id="{3B148D54-B847-F743-316C-72D791D6E8A8}"/>
              </a:ext>
              <a:ext uri="{C183D7F6-B498-43B3-948B-1728B52AA6E4}">
                <adec:decorative xmlns:adec="http://schemas.microsoft.com/office/drawing/2017/decorative" val="1"/>
              </a:ext>
            </a:extLst>
          </p:cNvPr>
          <p:cNvPicPr>
            <a:picLocks noChangeAspect="1"/>
          </p:cNvPicPr>
          <p:nvPr/>
        </p:nvPicPr>
        <p:blipFill>
          <a:blip r:embed="rId12">
            <a:alphaModFix amt="5000"/>
            <a:extLst>
              <a:ext uri="{28A0092B-C50C-407E-A947-70E740481C1C}">
                <a14:useLocalDpi xmlns:a14="http://schemas.microsoft.com/office/drawing/2010/main" val="0"/>
              </a:ext>
            </a:extLst>
          </a:blip>
          <a:stretch>
            <a:fillRect/>
          </a:stretch>
        </p:blipFill>
        <p:spPr>
          <a:xfrm>
            <a:off x="-8991" y="3504833"/>
            <a:ext cx="2432819" cy="2432819"/>
          </a:xfrm>
          <a:prstGeom prst="rect">
            <a:avLst/>
          </a:prstGeom>
        </p:spPr>
      </p:pic>
      <p:pic>
        <p:nvPicPr>
          <p:cNvPr id="127" name="Picture 2">
            <a:extLst>
              <a:ext uri="{FF2B5EF4-FFF2-40B4-BE49-F238E27FC236}">
                <a16:creationId xmlns:a16="http://schemas.microsoft.com/office/drawing/2014/main" id="{5321218C-CB69-8150-A07B-26E0DF9C63E4}"/>
              </a:ext>
              <a:ext uri="{C183D7F6-B498-43B3-948B-1728B52AA6E4}">
                <adec:decorative xmlns:adec="http://schemas.microsoft.com/office/drawing/2017/decorative" val="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85770" y="3605792"/>
            <a:ext cx="725183" cy="725184"/>
          </a:xfrm>
          <a:prstGeom prst="rect">
            <a:avLst/>
          </a:prstGeom>
          <a:noFill/>
          <a:extLst>
            <a:ext uri="{909E8E84-426E-40DD-AFC4-6F175D3DCCD1}">
              <a14:hiddenFill xmlns:a14="http://schemas.microsoft.com/office/drawing/2010/main">
                <a:solidFill>
                  <a:srgbClr val="FFFFFF"/>
                </a:solidFill>
              </a14:hiddenFill>
            </a:ext>
          </a:extLst>
        </p:spPr>
      </p:pic>
      <p:sp>
        <p:nvSpPr>
          <p:cNvPr id="128" name="TextBox 127">
            <a:extLst>
              <a:ext uri="{FF2B5EF4-FFF2-40B4-BE49-F238E27FC236}">
                <a16:creationId xmlns:a16="http://schemas.microsoft.com/office/drawing/2014/main" id="{026E1F52-DA9F-91B2-485C-EB5CB84223E2}"/>
              </a:ext>
            </a:extLst>
          </p:cNvPr>
          <p:cNvSpPr txBox="1"/>
          <p:nvPr/>
        </p:nvSpPr>
        <p:spPr>
          <a:xfrm>
            <a:off x="2177771" y="196270"/>
            <a:ext cx="874190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A: Met Office Purpose, Vision and Priorities</a:t>
            </a:r>
          </a:p>
        </p:txBody>
      </p:sp>
    </p:spTree>
    <p:extLst>
      <p:ext uri="{BB962C8B-B14F-4D97-AF65-F5344CB8AC3E}">
        <p14:creationId xmlns:p14="http://schemas.microsoft.com/office/powerpoint/2010/main" val="3503512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14</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8919A8D-9A89-7D41-6A76-6A784D72FAFA}"/>
              </a:ext>
            </a:extLst>
          </p:cNvPr>
          <p:cNvSpPr txBox="1"/>
          <p:nvPr/>
        </p:nvSpPr>
        <p:spPr>
          <a:xfrm>
            <a:off x="381524" y="887032"/>
            <a:ext cx="11464112" cy="4801314"/>
          </a:xfrm>
          <a:prstGeom prst="rect">
            <a:avLst/>
          </a:prstGeom>
          <a:noFill/>
        </p:spPr>
        <p:txBody>
          <a:bodyPr wrap="square" lIns="91440" tIns="45720" rIns="91440" bIns="45720" rtlCol="0" anchor="t">
            <a:spAutoFit/>
          </a:bodyPr>
          <a:lstStyle/>
          <a:p>
            <a:pPr marL="0" indent="0" algn="just">
              <a:lnSpc>
                <a:spcPct val="100000"/>
              </a:lnSpc>
              <a:spcBef>
                <a:spcPts val="0"/>
              </a:spcBef>
              <a:buNone/>
            </a:pPr>
            <a:r>
              <a:rPr lang="en-GB" sz="1600" b="0" i="0" u="none" strike="noStrike" baseline="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600">
                <a:solidFill>
                  <a:srgbClr val="000000"/>
                </a:solidFill>
                <a:latin typeface="Arial"/>
                <a:cs typeface="Arial"/>
              </a:rPr>
              <a:t> </a:t>
            </a:r>
          </a:p>
          <a:p>
            <a:pPr marL="0" indent="0" algn="just">
              <a:lnSpc>
                <a:spcPct val="100000"/>
              </a:lnSpc>
              <a:spcBef>
                <a:spcPts val="0"/>
              </a:spcBef>
              <a:buNone/>
            </a:pPr>
            <a:endParaRPr lang="en-GB" sz="1600" b="0" i="0" u="none" strike="noStrike" baseline="0">
              <a:solidFill>
                <a:srgbClr val="000000"/>
              </a:solidFill>
              <a:latin typeface="Arial" panose="020B0604020202020204" pitchFamily="34" charset="0"/>
            </a:endParaRPr>
          </a:p>
          <a:p>
            <a:pPr marL="0" indent="0" algn="just">
              <a:lnSpc>
                <a:spcPct val="100000"/>
              </a:lnSpc>
              <a:spcBef>
                <a:spcPts val="0"/>
              </a:spcBef>
              <a:buNone/>
            </a:pPr>
            <a:r>
              <a:rPr lang="en-GB" sz="1600" b="0" i="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gn="just">
              <a:lnSpc>
                <a:spcPct val="100000"/>
              </a:lnSpc>
              <a:spcBef>
                <a:spcPts val="0"/>
              </a:spcBef>
              <a:buNone/>
            </a:pPr>
            <a:endParaRPr lang="en-GB" sz="1600" b="0" i="0">
              <a:solidFill>
                <a:srgbClr val="000000"/>
              </a:solidFill>
              <a:effectLst/>
              <a:latin typeface="Arial"/>
              <a:cs typeface="Arial"/>
            </a:endParaRPr>
          </a:p>
          <a:p>
            <a:pPr marL="0" indent="0" algn="just" fontAlgn="base">
              <a:lnSpc>
                <a:spcPct val="100000"/>
              </a:lnSpc>
              <a:spcBef>
                <a:spcPts val="0"/>
              </a:spcBef>
              <a:buNone/>
            </a:pPr>
            <a:r>
              <a:rPr lang="en-GB" sz="160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600">
                <a:latin typeface="Arial"/>
                <a:ea typeface="Calibri" panose="020F0502020204030204" pitchFamily="34" charset="0"/>
                <a:cs typeface="Arial"/>
              </a:rPr>
              <a:t>publicly</a:t>
            </a:r>
            <a:r>
              <a:rPr lang="en-GB" sz="1600">
                <a:effectLst/>
                <a:latin typeface="Arial"/>
                <a:ea typeface="Calibri" panose="020F0502020204030204" pitchFamily="34" charset="0"/>
                <a:cs typeface="Arial"/>
              </a:rPr>
              <a:t> available information. This information may be made available to the Panel</a:t>
            </a:r>
            <a:r>
              <a:rPr lang="en-GB" sz="1600">
                <a:latin typeface="Arial"/>
                <a:ea typeface="Calibri" panose="020F0502020204030204" pitchFamily="34" charset="0"/>
                <a:cs typeface="Arial"/>
              </a:rPr>
              <a:t>,</a:t>
            </a:r>
            <a:r>
              <a:rPr lang="en-GB" sz="1600">
                <a:effectLst/>
                <a:latin typeface="Arial"/>
                <a:ea typeface="Calibri" panose="020F0502020204030204" pitchFamily="34" charset="0"/>
                <a:cs typeface="Arial"/>
              </a:rPr>
              <a:t> and they may wish to explore issues with you, should you be invited to interview.</a:t>
            </a:r>
          </a:p>
          <a:p>
            <a:pPr marL="0" indent="0" algn="just" fontAlgn="base">
              <a:lnSpc>
                <a:spcPct val="100000"/>
              </a:lnSpc>
              <a:spcBef>
                <a:spcPts val="0"/>
              </a:spcBef>
              <a:buNone/>
            </a:pPr>
            <a:endParaRPr lang="en-GB" sz="1600">
              <a:effectLst/>
              <a:latin typeface="Arial"/>
              <a:ea typeface="Calibri" panose="020F0502020204030204" pitchFamily="34" charset="0"/>
              <a:cs typeface="Arial"/>
            </a:endParaRPr>
          </a:p>
          <a:p>
            <a:pPr algn="just" fontAlgn="base"/>
            <a:r>
              <a:rPr lang="en-GB" sz="1600" b="0" i="0">
                <a:solidFill>
                  <a:srgbClr val="000000"/>
                </a:solidFill>
                <a:effectLst/>
                <a:latin typeface="Arial"/>
                <a:cs typeface="Arial"/>
              </a:rPr>
              <a:t>If you have any queries </a:t>
            </a:r>
            <a:r>
              <a:rPr lang="en-GB" sz="1600">
                <a:solidFill>
                  <a:srgbClr val="000000"/>
                </a:solidFill>
                <a:latin typeface="Arial"/>
                <a:cs typeface="Arial"/>
              </a:rPr>
              <a:t>or </a:t>
            </a:r>
            <a:r>
              <a:rPr lang="en-GB" sz="1600" b="0" i="0">
                <a:solidFill>
                  <a:srgbClr val="000000"/>
                </a:solidFill>
                <a:effectLst/>
                <a:latin typeface="Arial"/>
                <a:cs typeface="Arial"/>
              </a:rPr>
              <a:t>would like to discuss further, please </a:t>
            </a:r>
            <a:r>
              <a:rPr lang="en-GB" sz="1600">
                <a:solidFill>
                  <a:srgbClr val="000000"/>
                </a:solidFill>
                <a:latin typeface="Arial"/>
                <a:cs typeface="Arial"/>
              </a:rPr>
              <a:t>contact </a:t>
            </a:r>
            <a:r>
              <a:rPr lang="en-GB" sz="1600">
                <a:solidFill>
                  <a:srgbClr val="000000"/>
                </a:solidFill>
                <a:latin typeface="Arial"/>
                <a:cs typeface="Arial"/>
                <a:hlinkClick r:id="rId5"/>
              </a:rPr>
              <a:t>partnerships@dsit.gov.uk</a:t>
            </a:r>
            <a:r>
              <a:rPr lang="en-GB" sz="1600">
                <a:solidFill>
                  <a:srgbClr val="000000"/>
                </a:solidFill>
                <a:latin typeface="Arial"/>
                <a:cs typeface="Arial"/>
              </a:rPr>
              <a:t>.</a:t>
            </a:r>
            <a:endParaRPr lang="en-GB" sz="1600" b="0" i="0">
              <a:solidFill>
                <a:srgbClr val="000000"/>
              </a:solidFill>
              <a:effectLst/>
              <a:latin typeface="Arial"/>
              <a:cs typeface="Arial"/>
            </a:endParaRPr>
          </a:p>
          <a:p>
            <a:pPr>
              <a:spcAft>
                <a:spcPts val="1200"/>
              </a:spcAft>
            </a:pP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D1C67CB-87DD-F5F8-DE1B-F8E4D5423A2C}"/>
              </a:ext>
            </a:extLst>
          </p:cNvPr>
          <p:cNvSpPr txBox="1"/>
          <p:nvPr/>
        </p:nvSpPr>
        <p:spPr>
          <a:xfrm>
            <a:off x="381524" y="301466"/>
            <a:ext cx="874190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B: Conflict of Interest and Due Diligence</a:t>
            </a:r>
          </a:p>
        </p:txBody>
      </p:sp>
    </p:spTree>
    <p:extLst>
      <p:ext uri="{BB962C8B-B14F-4D97-AF65-F5344CB8AC3E}">
        <p14:creationId xmlns:p14="http://schemas.microsoft.com/office/powerpoint/2010/main" val="2702805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15</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78D42B47-2C7E-0F28-7255-EDB4DDBDF443}"/>
              </a:ext>
            </a:extLst>
          </p:cNvPr>
          <p:cNvSpPr txBox="1"/>
          <p:nvPr/>
        </p:nvSpPr>
        <p:spPr>
          <a:xfrm>
            <a:off x="381524" y="1094853"/>
            <a:ext cx="11464112" cy="4229876"/>
          </a:xfrm>
          <a:prstGeom prst="rect">
            <a:avLst/>
          </a:prstGeom>
          <a:noFill/>
        </p:spPr>
        <p:txBody>
          <a:bodyPr wrap="square" lIns="91440" tIns="45720" rIns="91440" bIns="45720" rtlCol="0" anchor="t">
            <a:spAutoFit/>
          </a:bodyPr>
          <a:lstStyle/>
          <a:p>
            <a:pPr marL="0" indent="0">
              <a:lnSpc>
                <a:spcPct val="107000"/>
              </a:lnSpc>
              <a:spcAft>
                <a:spcPts val="800"/>
              </a:spcAft>
              <a:buNone/>
            </a:pPr>
            <a:r>
              <a:rPr lang="en-GB" sz="2000">
                <a:latin typeface="Arial" panose="020B0604020202020204" pitchFamily="34" charset="0"/>
                <a:cs typeface="Arial" panose="020B0604020202020204" pitchFamily="34" charset="0"/>
              </a:rPr>
              <a:t>In 1995 the Committee on Standards in Public Life defined seven principles for public life. </a:t>
            </a:r>
            <a:r>
              <a:rPr lang="en-GB" sz="2000">
                <a:effectLst/>
                <a:latin typeface="Arial" panose="020B0604020202020204" pitchFamily="34" charset="0"/>
                <a:ea typeface="Times New Roman" panose="02020603050405020304" pitchFamily="18" charset="0"/>
                <a:cs typeface="Arial" panose="020B0604020202020204" pitchFamily="34" charset="0"/>
              </a:rPr>
              <a:t>All candidates for are expected to demonstrate a commitment to, and an understanding of, the value and importance of the principles of public service which are:</a:t>
            </a:r>
            <a:endParaRPr lang="en-US"/>
          </a:p>
          <a:p>
            <a:pPr marL="342900" indent="-342900">
              <a:buFont typeface="+mj-lt"/>
              <a:buAutoNum type="arabicPeriod"/>
            </a:pPr>
            <a:r>
              <a:rPr lang="en-GB" sz="2000">
                <a:latin typeface="Arial" panose="020B0604020202020204" pitchFamily="34" charset="0"/>
                <a:cs typeface="Arial" panose="020B0604020202020204" pitchFamily="34" charset="0"/>
              </a:rPr>
              <a:t>Selflessness</a:t>
            </a:r>
          </a:p>
          <a:p>
            <a:pPr marL="342900" indent="-342900">
              <a:buFont typeface="+mj-lt"/>
              <a:buAutoNum type="arabicPeriod"/>
            </a:pPr>
            <a:r>
              <a:rPr lang="en-GB" sz="2000">
                <a:latin typeface="Arial" panose="020B0604020202020204" pitchFamily="34" charset="0"/>
                <a:cs typeface="Arial" panose="020B0604020202020204" pitchFamily="34" charset="0"/>
              </a:rPr>
              <a:t>Integrity</a:t>
            </a:r>
          </a:p>
          <a:p>
            <a:pPr marL="342900" indent="-342900">
              <a:buFont typeface="+mj-lt"/>
              <a:buAutoNum type="arabicPeriod"/>
            </a:pPr>
            <a:r>
              <a:rPr lang="en-GB" sz="2000">
                <a:latin typeface="Arial" panose="020B0604020202020204" pitchFamily="34" charset="0"/>
                <a:cs typeface="Arial" panose="020B0604020202020204" pitchFamily="34" charset="0"/>
              </a:rPr>
              <a:t>Objectivity</a:t>
            </a:r>
          </a:p>
          <a:p>
            <a:pPr marL="342900" indent="-342900">
              <a:buFont typeface="+mj-lt"/>
              <a:buAutoNum type="arabicPeriod"/>
            </a:pPr>
            <a:r>
              <a:rPr lang="en-GB" sz="2000">
                <a:latin typeface="Arial" panose="020B0604020202020204" pitchFamily="34" charset="0"/>
                <a:cs typeface="Arial" panose="020B0604020202020204" pitchFamily="34" charset="0"/>
              </a:rPr>
              <a:t>Accountability</a:t>
            </a:r>
          </a:p>
          <a:p>
            <a:pPr marL="342900" indent="-342900">
              <a:buFont typeface="+mj-lt"/>
              <a:buAutoNum type="arabicPeriod"/>
            </a:pPr>
            <a:r>
              <a:rPr lang="en-GB" sz="2000">
                <a:latin typeface="Arial" panose="020B0604020202020204" pitchFamily="34" charset="0"/>
                <a:cs typeface="Arial" panose="020B0604020202020204" pitchFamily="34" charset="0"/>
              </a:rPr>
              <a:t>Openness</a:t>
            </a:r>
          </a:p>
          <a:p>
            <a:pPr marL="342900" indent="-342900">
              <a:buFont typeface="+mj-lt"/>
              <a:buAutoNum type="arabicPeriod"/>
            </a:pPr>
            <a:r>
              <a:rPr lang="en-GB" sz="2000">
                <a:latin typeface="Arial" panose="020B0604020202020204" pitchFamily="34" charset="0"/>
                <a:cs typeface="Arial" panose="020B0604020202020204" pitchFamily="34" charset="0"/>
              </a:rPr>
              <a:t>Honesty</a:t>
            </a:r>
          </a:p>
          <a:p>
            <a:pPr marL="342900" indent="-342900">
              <a:buFont typeface="+mj-lt"/>
              <a:buAutoNum type="arabicPeriod"/>
            </a:pPr>
            <a:r>
              <a:rPr lang="en-GB" sz="2000">
                <a:latin typeface="Arial" panose="020B0604020202020204" pitchFamily="34" charset="0"/>
                <a:cs typeface="Arial" panose="020B0604020202020204" pitchFamily="34" charset="0"/>
              </a:rPr>
              <a:t>Leadership</a:t>
            </a:r>
          </a:p>
          <a:p>
            <a:pPr marL="0" indent="0">
              <a:buNone/>
            </a:pPr>
            <a:endParaRPr lang="en-GB" sz="2000">
              <a:latin typeface="Arial" panose="020B0604020202020204" pitchFamily="34" charset="0"/>
              <a:cs typeface="Arial" panose="020B0604020202020204" pitchFamily="34" charset="0"/>
            </a:endParaRPr>
          </a:p>
          <a:p>
            <a:r>
              <a:rPr lang="en-GB" sz="2000">
                <a:latin typeface="Arial"/>
                <a:cs typeface="Arial"/>
              </a:rPr>
              <a:t>Further information on the principles of public life can be found </a:t>
            </a:r>
            <a:r>
              <a:rPr lang="en-GB" sz="2000">
                <a:latin typeface="Arial"/>
                <a:cs typeface="Arial"/>
                <a:hlinkClick r:id="rId6"/>
              </a:rPr>
              <a:t>here</a:t>
            </a:r>
            <a:r>
              <a:rPr lang="en-GB" sz="2000">
                <a:latin typeface="Arial"/>
                <a:cs typeface="Arial"/>
              </a:rPr>
              <a:t>. </a:t>
            </a:r>
            <a:endParaRPr lang="en-GB" sz="2000">
              <a:latin typeface="Arial" panose="020B0604020202020204" pitchFamily="34" charset="0"/>
              <a:cs typeface="Arial" panose="020B0604020202020204" pitchFamily="34" charset="0"/>
            </a:endParaRPr>
          </a:p>
          <a:p>
            <a:pPr>
              <a:spcAft>
                <a:spcPts val="1200"/>
              </a:spcAft>
            </a:pP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D8B391D-5F17-902E-6CE3-432F2961DD39}"/>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C: The Seven Principles of Public Life </a:t>
            </a:r>
          </a:p>
        </p:txBody>
      </p:sp>
    </p:spTree>
    <p:extLst>
      <p:ext uri="{BB962C8B-B14F-4D97-AF65-F5344CB8AC3E}">
        <p14:creationId xmlns:p14="http://schemas.microsoft.com/office/powerpoint/2010/main" val="4052688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07284"/>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84694" y="5957430"/>
            <a:ext cx="1260086" cy="666890"/>
          </a:xfrm>
          <a:prstGeom prst="rect">
            <a:avLst/>
          </a:prstGeom>
        </p:spPr>
      </p:pic>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16</a:t>
            </a:fld>
            <a:endParaRPr lang="en-GB"/>
          </a:p>
        </p:txBody>
      </p:sp>
      <p:pic>
        <p:nvPicPr>
          <p:cNvPr id="9" name="Picture 4">
            <a:extLst>
              <a:ext uri="{FF2B5EF4-FFF2-40B4-BE49-F238E27FC236}">
                <a16:creationId xmlns:a16="http://schemas.microsoft.com/office/drawing/2014/main" id="{4F7B39E0-D6AC-6536-D029-0FD7C8D748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0369" y="5943254"/>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859D365E-9C26-6576-C22F-38DB5887EDEA}"/>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7E18494A-D9DF-749B-64D1-7CFF21FB777F}"/>
              </a:ext>
            </a:extLst>
          </p:cNvPr>
          <p:cNvSpPr txBox="1"/>
          <p:nvPr/>
        </p:nvSpPr>
        <p:spPr>
          <a:xfrm>
            <a:off x="402975" y="1236247"/>
            <a:ext cx="11464112" cy="1107996"/>
          </a:xfrm>
          <a:prstGeom prst="rect">
            <a:avLst/>
          </a:prstGeom>
          <a:noFill/>
        </p:spPr>
        <p:txBody>
          <a:bodyPr wrap="square" lIns="91440" tIns="45720" rIns="91440" bIns="45720" rtlCol="0" anchor="t">
            <a:spAutoFit/>
          </a:bodyPr>
          <a:lstStyle/>
          <a:p>
            <a:pPr algn="just"/>
            <a:r>
              <a:rPr lang="en-GB" sz="1600">
                <a:effectLst/>
                <a:latin typeface="Arial"/>
                <a:ea typeface="Times New Roman" panose="02020603050405020304" pitchFamily="18" charset="0"/>
                <a:cs typeface="Arial"/>
              </a:rPr>
              <a:t>If you feel you have reason to complain you should direct your concerns in the first instance to the Public </a:t>
            </a:r>
            <a:r>
              <a:rPr lang="en-GB" sz="1600">
                <a:latin typeface="Arial"/>
                <a:ea typeface="Times New Roman" panose="02020603050405020304" pitchFamily="18" charset="0"/>
                <a:cs typeface="Arial"/>
              </a:rPr>
              <a:t>Appointments team at </a:t>
            </a:r>
            <a:r>
              <a:rPr lang="en-GB" sz="1600">
                <a:latin typeface="Arial"/>
                <a:ea typeface="Times New Roman" panose="02020603050405020304" pitchFamily="18" charset="0"/>
                <a:cs typeface="Arial"/>
                <a:hlinkClick r:id="rId5">
                  <a:extLst>
                    <a:ext uri="{A12FA001-AC4F-418D-AE19-62706E023703}">
                      <ahyp:hlinkClr xmlns:ahyp="http://schemas.microsoft.com/office/drawing/2018/hyperlinkcolor" val="tx"/>
                    </a:ext>
                  </a:extLst>
                </a:hlinkClick>
              </a:rPr>
              <a:t>partnerships@dsit.gov.uk</a:t>
            </a:r>
            <a:r>
              <a:rPr lang="en-GB" sz="1600">
                <a:latin typeface="Arial"/>
                <a:ea typeface="Times New Roman" panose="02020603050405020304" pitchFamily="18" charset="0"/>
                <a:cs typeface="Arial"/>
              </a:rPr>
              <a:t> who</a:t>
            </a:r>
            <a:r>
              <a:rPr lang="en-GB" sz="1600">
                <a:effectLst/>
                <a:latin typeface="Arial"/>
                <a:ea typeface="Times New Roman" panose="02020603050405020304" pitchFamily="18" charset="0"/>
                <a:cs typeface="Arial"/>
              </a:rPr>
              <a:t> will make every effort to deal with these and respond to you within 48 hours.</a:t>
            </a:r>
            <a:r>
              <a:rPr lang="en-GB" sz="1600">
                <a:latin typeface="Arial"/>
                <a:ea typeface="Times New Roman" panose="02020603050405020304" pitchFamily="18" charset="0"/>
                <a:cs typeface="Arial"/>
              </a:rPr>
              <a:t> </a:t>
            </a:r>
            <a:endParaRPr lang="en-GB"/>
          </a:p>
          <a:p>
            <a:pPr algn="l"/>
            <a:endParaRPr lang="en-GB" sz="1600" b="0" i="0" u="none" strike="noStrike" baseline="0">
              <a:solidFill>
                <a:srgbClr val="000000"/>
              </a:solidFill>
              <a:latin typeface="Arial" panose="020B0604020202020204" pitchFamily="34" charset="0"/>
            </a:endParaRPr>
          </a:p>
          <a:p>
            <a:pPr>
              <a:spcAft>
                <a:spcPts val="1200"/>
              </a:spcAft>
            </a:pPr>
            <a:endParaRPr lang="en-GB">
              <a:solidFill>
                <a:srgbClr val="00000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75DA164-299A-B3BB-5913-125B6134F2A8}"/>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D: Complaints Procedure</a:t>
            </a:r>
          </a:p>
        </p:txBody>
      </p:sp>
    </p:spTree>
    <p:extLst>
      <p:ext uri="{BB962C8B-B14F-4D97-AF65-F5344CB8AC3E}">
        <p14:creationId xmlns:p14="http://schemas.microsoft.com/office/powerpoint/2010/main" val="3633118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0CF7F9A0D7AA694191241761310DE1F3" ma:contentTypeVersion="33" ma:contentTypeDescription="Create a new document." ma:contentTypeScope="" ma:versionID="458ed1a9db097849de28053e6ef06a15">
  <xsd:schema xmlns:xsd="http://www.w3.org/2001/XMLSchema" xmlns:xs="http://www.w3.org/2001/XMLSchema" xmlns:p="http://schemas.microsoft.com/office/2006/metadata/properties" xmlns:ns1="http://schemas.microsoft.com/sharepoint/v3" xmlns:ns2="205ba380-bde7-430c-92b0-2c64b7522725" xmlns:ns3="0063f72e-ace3-48fb-9c1f-5b513408b31f" xmlns:ns4="b413c3fd-5a3b-4239-b985-69032e371c04" xmlns:ns5="a8f60570-4bd3-4f2b-950b-a996de8ab151" xmlns:ns6="aaacb922-5235-4a66-b188-303b9b46fbd7" xmlns:ns7="f560afa4-62b5-400a-a40a-0a5a990b4222" xmlns:ns8="http://schemas.microsoft.com/sharepoint/v4" targetNamespace="http://schemas.microsoft.com/office/2006/metadata/properties" ma:root="true" ma:fieldsID="dff4c5a906c4c97d193228df93949374" ns1:_="" ns2:_="" ns3:_="" ns4:_="" ns5:_="" ns6:_="" ns7:_="" ns8:_="">
    <xsd:import namespace="http://schemas.microsoft.com/sharepoint/v3"/>
    <xsd:import namespace="205ba380-bde7-430c-92b0-2c64b7522725"/>
    <xsd:import namespace="0063f72e-ace3-48fb-9c1f-5b513408b31f"/>
    <xsd:import namespace="b413c3fd-5a3b-4239-b985-69032e371c04"/>
    <xsd:import namespace="a8f60570-4bd3-4f2b-950b-a996de8ab151"/>
    <xsd:import namespace="aaacb922-5235-4a66-b188-303b9b46fbd7"/>
    <xsd:import namespace="f560afa4-62b5-400a-a40a-0a5a990b4222"/>
    <xsd:import namespace="http://schemas.microsoft.com/sharepoint/v4"/>
    <xsd:element name="properties">
      <xsd:complexType>
        <xsd:sequence>
          <xsd:element name="documentManagement">
            <xsd:complexType>
              <xsd:all>
                <xsd:element ref="ns2:_dlc_DocId" minOccurs="0"/>
                <xsd:element ref="ns2:_dlc_DocIdUrl" minOccurs="0"/>
                <xsd:element ref="ns2:_dlc_DocIdPersistId" minOccurs="0"/>
                <xsd:element ref="ns3:Security_x0020_Classification" minOccurs="0"/>
                <xsd:element ref="ns3:Descriptor" minOccurs="0"/>
                <xsd:element ref="ns2:m975189f4ba442ecbf67d4147307b177" minOccurs="0"/>
                <xsd:element ref="ns2:TaxCatchAll" minOccurs="0"/>
                <xsd:element ref="ns2:TaxCatchAllLabel" minOccurs="0"/>
                <xsd:element ref="ns4:Government_x0020_Body" minOccurs="0"/>
                <xsd:element ref="ns4:Date_x0020_Opened" minOccurs="0"/>
                <xsd:element ref="ns4:Date_x0020_Closed" minOccurs="0"/>
                <xsd:element ref="ns5:Retention_x0020_Label" minOccurs="0"/>
                <xsd:element ref="ns6:LegacyData" minOccurs="0"/>
                <xsd:element ref="ns7:MediaServiceMetadata" minOccurs="0"/>
                <xsd:element ref="ns7:MediaServiceFastMetadata" minOccurs="0"/>
                <xsd:element ref="ns7:MediaServiceAutoKeyPoints" minOccurs="0"/>
                <xsd:element ref="ns7:MediaServiceKeyPoints" minOccurs="0"/>
                <xsd:element ref="ns7:MediaServiceDateTaken" minOccurs="0"/>
                <xsd:element ref="ns7:MediaLengthInSeconds" minOccurs="0"/>
                <xsd:element ref="ns8:IconOverlay" minOccurs="0"/>
                <xsd:element ref="ns1:_vti_ItemDeclaredRecord" minOccurs="0"/>
                <xsd:element ref="ns1:_vti_ItemHoldRecordStatus" minOccurs="0"/>
                <xsd:element ref="ns7:MediaServiceAutoTags" minOccurs="0"/>
                <xsd:element ref="ns7:MediaServiceLocation" minOccurs="0"/>
                <xsd:element ref="ns7:MediaServiceOCR" minOccurs="0"/>
                <xsd:element ref="ns7:MediaServiceGenerationTime" minOccurs="0"/>
                <xsd:element ref="ns7:MediaServiceEventHashCode" minOccurs="0"/>
                <xsd:element ref="ns2:SharedWithUsers" minOccurs="0"/>
                <xsd:element ref="ns2:SharedWithDetails" minOccurs="0"/>
                <xsd:element ref="ns7:lcf76f155ced4ddcb4097134ff3c332f" minOccurs="0"/>
                <xsd:element ref="ns7:MediaServiceObjectDetectorVersions" minOccurs="0"/>
                <xsd:element ref="ns7:MediaServiceSearchProperties" minOccurs="0"/>
                <xsd:element ref="ns1:_ip_UnifiedCompliancePolicyProperties" minOccurs="0"/>
                <xsd:element ref="ns1:_ip_UnifiedCompliancePolicyUIAction" minOccurs="0"/>
                <xsd:element ref="ns7: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DeclaredRecord" ma:index="29" nillable="true" ma:displayName="Declared Record" ma:hidden="true" ma:internalName="_vti_ItemDeclaredRecord" ma:readOnly="true">
      <xsd:simpleType>
        <xsd:restriction base="dms:DateTime"/>
      </xsd:simpleType>
    </xsd:element>
    <xsd:element name="_vti_ItemHoldRecordStatus" ma:index="30" nillable="true" ma:displayName="Hold and Record Status" ma:decimals="0" ma:hidden="true" ma:internalName="_vti_ItemHoldRecordStatus" ma:readOnly="true">
      <xsd:simpleType>
        <xsd:restriction base="dms:Unknown"/>
      </xsd:simpleType>
    </xsd:element>
    <xsd:element name="_ip_UnifiedCompliancePolicyProperties" ma:index="42" nillable="true" ma:displayName="Unified Compliance Policy Properties" ma:hidden="true" ma:internalName="_ip_UnifiedCompliancePolicyProperties">
      <xsd:simpleType>
        <xsd:restriction base="dms:Note"/>
      </xsd:simpleType>
    </xsd:element>
    <xsd:element name="_ip_UnifiedCompliancePolicyUIAction" ma:index="4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5ba380-bde7-430c-92b0-2c64b7522725"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m975189f4ba442ecbf67d4147307b177" ma:index="13" nillable="true" ma:taxonomy="true" ma:internalName="m975189f4ba442ecbf67d4147307b177" ma:taxonomyFieldName="Business_x0020_Unit" ma:displayName="Business Unit" ma:default="1;#BEIS:Science Innovation and Growth:International Research and Innovation|2c83675b-efd8-4ab5-8bc5-6dd4ae841408"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13b48fbf-1623-4c9c-a009-fabd0a60c80e}" ma:internalName="TaxCatchAll" ma:showField="CatchAllData" ma:web="205ba380-bde7-430c-92b0-2c64b7522725">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13b48fbf-1623-4c9c-a009-fabd0a60c80e}" ma:internalName="TaxCatchAllLabel" ma:readOnly="true" ma:showField="CatchAllDataLabel" ma:web="205ba380-bde7-430c-92b0-2c64b7522725">
      <xsd:complexType>
        <xsd:complexContent>
          <xsd:extension base="dms:MultiChoiceLookup">
            <xsd:sequence>
              <xsd:element name="Value" type="dms:Lookup" maxOccurs="unbounded" minOccurs="0" nillable="true"/>
            </xsd:sequence>
          </xsd:extension>
        </xsd:complexContent>
      </xsd:complexType>
    </xsd:element>
    <xsd:element name="SharedWithUsers" ma:index="3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11"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12"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7" nillable="true" ma:displayName="Government Body" ma:default="BEIS" ma:internalName="Government_x0020_Body">
      <xsd:simpleType>
        <xsd:restriction base="dms:Text">
          <xsd:maxLength value="255"/>
        </xsd:restriction>
      </xsd:simpleType>
    </xsd:element>
    <xsd:element name="Date_x0020_Opened" ma:index="18" nillable="true" ma:displayName="Date Opened" ma:default="[Today]" ma:format="DateOnly" ma:internalName="Date_x0020_Opened">
      <xsd:simpleType>
        <xsd:restriction base="dms:DateTime"/>
      </xsd:simpleType>
    </xsd:element>
    <xsd:element name="Date_x0020_Closed" ma:index="19"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20"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1"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60afa4-62b5-400a-a40a-0a5a990b4222" elementFormDefault="qualified">
    <xsd:import namespace="http://schemas.microsoft.com/office/2006/documentManagement/types"/>
    <xsd:import namespace="http://schemas.microsoft.com/office/infopath/2007/PartnerControls"/>
    <xsd:element name="MediaServiceMetadata" ma:index="22" nillable="true" ma:displayName="MediaServiceMetadata" ma:hidden="true" ma:internalName="MediaServiceMetadata" ma:readOnly="true">
      <xsd:simpleType>
        <xsd:restriction base="dms:Note"/>
      </xsd:simpleType>
    </xsd:element>
    <xsd:element name="MediaServiceFastMetadata" ma:index="23"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element name="MediaServiceDateTaken" ma:index="26" nillable="true" ma:displayName="MediaServiceDateTaken" ma:hidden="true" ma:internalName="MediaServiceDateTake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MediaServiceAutoTags" ma:index="31" nillable="true" ma:displayName="Tags" ma:internalName="MediaServiceAutoTags" ma:readOnly="true">
      <xsd:simpleType>
        <xsd:restriction base="dms:Text"/>
      </xsd:simpleType>
    </xsd:element>
    <xsd:element name="MediaServiceLocation" ma:index="32" nillable="true" ma:displayName="Location" ma:internalName="MediaServiceLocation" ma:readOnly="true">
      <xsd:simpleType>
        <xsd:restriction base="dms:Text"/>
      </xsd:simpleType>
    </xsd:element>
    <xsd:element name="MediaServiceOCR" ma:index="33" nillable="true" ma:displayName="Extracted Text" ma:internalName="MediaServiceOCR" ma:readOnly="true">
      <xsd:simpleType>
        <xsd:restriction base="dms:Note">
          <xsd:maxLength value="255"/>
        </xsd:restriction>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lcf76f155ced4ddcb4097134ff3c332f" ma:index="39"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0"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1" nillable="true" ma:displayName="MediaServiceSearchProperties" ma:hidden="true" ma:internalName="MediaServiceSearchProperties" ma:readOnly="true">
      <xsd:simpleType>
        <xsd:restriction base="dms:Note"/>
      </xsd:simpleType>
    </xsd:element>
    <xsd:element name="MediaServiceBillingMetadata" ma:index="4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8"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BEIS</Government_x0020_Body>
    <Date_x0020_Opened xmlns="b413c3fd-5a3b-4239-b985-69032e371c04">2026-06-26T13:56:08+00:00</Date_x0020_Opened>
    <LegacyData xmlns="aaacb922-5235-4a66-b188-303b9b46fbd7" xsi:nil="true"/>
    <_ip_UnifiedCompliancePolicyUIAction xmlns="http://schemas.microsoft.com/sharepoint/v3" xsi:nil="true"/>
    <TaxCatchAll xmlns="205ba380-bde7-430c-92b0-2c64b7522725">
      <Value>39</Value>
    </TaxCatchAll>
    <Descriptor xmlns="0063f72e-ace3-48fb-9c1f-5b513408b31f" xsi:nil="true"/>
    <IconOverlay xmlns="http://schemas.microsoft.com/sharepoint/v4" xsi:nil="true"/>
    <lcf76f155ced4ddcb4097134ff3c332f xmlns="f560afa4-62b5-400a-a40a-0a5a990b4222">
      <Terms xmlns="http://schemas.microsoft.com/office/infopath/2007/PartnerControls"/>
    </lcf76f155ced4ddcb4097134ff3c332f>
    <m975189f4ba442ecbf67d4147307b177 xmlns="205ba380-bde7-430c-92b0-2c64b7522725">
      <Terms xmlns="http://schemas.microsoft.com/office/infopath/2007/PartnerControls">
        <TermInfo xmlns="http://schemas.microsoft.com/office/infopath/2007/PartnerControls">
          <TermName xmlns="http://schemas.microsoft.com/office/infopath/2007/PartnerControls">Organisational Development and BEIS Partnerships</TermName>
          <TermId xmlns="http://schemas.microsoft.com/office/infopath/2007/PartnerControls">9b3be869-c9d9-40e3-8b4f-215e3d03dd2b</TermId>
        </TermInfo>
      </Terms>
    </m975189f4ba442ecbf67d4147307b177>
    <_ip_UnifiedCompliancePolicyProperties xmlns="http://schemas.microsoft.com/sharepoint/v3" xsi:nil="true"/>
    <Security_x0020_Classification xmlns="0063f72e-ace3-48fb-9c1f-5b513408b31f">OFFICIAL</Security_x0020_Classification>
    <Retention_x0020_Label xmlns="a8f60570-4bd3-4f2b-950b-a996de8ab151" xsi:nil="true"/>
    <Date_x0020_Closed xmlns="b413c3fd-5a3b-4239-b985-69032e371c04" xsi:nil="true"/>
    <_dlc_DocId xmlns="205ba380-bde7-430c-92b0-2c64b7522725">KCW46FKY43NZ-1744414197-330787</_dlc_DocId>
    <_dlc_DocIdUrl xmlns="205ba380-bde7-430c-92b0-2c64b7522725">
      <Url>https://beisgov.sharepoint.com/sites/PSRE/_layouts/15/DocIdRedir.aspx?ID=KCW46FKY43NZ-1744414197-330787</Url>
      <Description>KCW46FKY43NZ-1744414197-330787</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D9BEA8-9956-4B2A-B362-EA427F71F54F}">
  <ds:schemaRefs>
    <ds:schemaRef ds:uri="http://schemas.microsoft.com/sharepoint/events"/>
  </ds:schemaRefs>
</ds:datastoreItem>
</file>

<file path=customXml/itemProps2.xml><?xml version="1.0" encoding="utf-8"?>
<ds:datastoreItem xmlns:ds="http://schemas.openxmlformats.org/officeDocument/2006/customXml" ds:itemID="{8A8057C5-9C01-4CDD-9E94-C3A71549CE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205ba380-bde7-430c-92b0-2c64b7522725"/>
    <ds:schemaRef ds:uri="0063f72e-ace3-48fb-9c1f-5b513408b31f"/>
    <ds:schemaRef ds:uri="b413c3fd-5a3b-4239-b985-69032e371c04"/>
    <ds:schemaRef ds:uri="a8f60570-4bd3-4f2b-950b-a996de8ab151"/>
    <ds:schemaRef ds:uri="aaacb922-5235-4a66-b188-303b9b46fbd7"/>
    <ds:schemaRef ds:uri="f560afa4-62b5-400a-a40a-0a5a990b4222"/>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4E2CFC0-1E46-4E73-A3FA-07ED46F10EC7}">
  <ds:schemaRefs>
    <ds:schemaRef ds:uri="http://schemas.microsoft.com/office/2006/metadata/properties"/>
    <ds:schemaRef ds:uri="http://schemas.openxmlformats.org/package/2006/metadata/core-properties"/>
    <ds:schemaRef ds:uri="http://purl.org/dc/terms/"/>
    <ds:schemaRef ds:uri="205ba380-bde7-430c-92b0-2c64b7522725"/>
    <ds:schemaRef ds:uri="http://schemas.microsoft.com/sharepoint/v3"/>
    <ds:schemaRef ds:uri="http://www.w3.org/XML/1998/namespace"/>
    <ds:schemaRef ds:uri="http://schemas.microsoft.com/sharepoint/v4"/>
    <ds:schemaRef ds:uri="http://purl.org/dc/dcmitype/"/>
    <ds:schemaRef ds:uri="http://schemas.microsoft.com/office/infopath/2007/PartnerControls"/>
    <ds:schemaRef ds:uri="http://schemas.microsoft.com/office/2006/documentManagement/types"/>
    <ds:schemaRef ds:uri="http://purl.org/dc/elements/1.1/"/>
    <ds:schemaRef ds:uri="0063f72e-ace3-48fb-9c1f-5b513408b31f"/>
    <ds:schemaRef ds:uri="b413c3fd-5a3b-4239-b985-69032e371c04"/>
    <ds:schemaRef ds:uri="a8f60570-4bd3-4f2b-950b-a996de8ab151"/>
    <ds:schemaRef ds:uri="f560afa4-62b5-400a-a40a-0a5a990b4222"/>
    <ds:schemaRef ds:uri="aaacb922-5235-4a66-b188-303b9b46fbd7"/>
  </ds:schemaRefs>
</ds:datastoreItem>
</file>

<file path=customXml/itemProps4.xml><?xml version="1.0" encoding="utf-8"?>
<ds:datastoreItem xmlns:ds="http://schemas.openxmlformats.org/officeDocument/2006/customXml" ds:itemID="{382A5063-AE33-4456-B79F-E5A5CF7BF284}">
  <ds:schemaRefs>
    <ds:schemaRef ds:uri="http://schemas.microsoft.com/sharepoint/v3/contenttype/forms"/>
  </ds:schemaRefs>
</ds:datastoreItem>
</file>

<file path=docMetadata/LabelInfo.xml><?xml version="1.0" encoding="utf-8"?>
<clbl:labelList xmlns:clbl="http://schemas.microsoft.com/office/2020/mipLabelMetadata">
  <clbl:label id="{17f18161-20d7-4746-87fd-50fe3e3b6619}" enabled="0" method="" siteId="{17f18161-20d7-4746-87fd-50fe3e3b6619}" removed="1"/>
  <clbl:label id="{ba62f585-b40f-4ab9-bafe-39150f03d124}" enabled="1" method="Standard" siteId="{cbac7005-02c1-43eb-b497-e6492d1b2dd8}" removed="0"/>
</clbl:labelList>
</file>

<file path=docProps/app.xml><?xml version="1.0" encoding="utf-8"?>
<Properties xmlns="http://schemas.openxmlformats.org/officeDocument/2006/extended-properties" xmlns:vt="http://schemas.openxmlformats.org/officeDocument/2006/docPropsVTypes">
  <TotalTime>270</TotalTime>
  <Words>3020</Words>
  <Application>Microsoft Office PowerPoint</Application>
  <PresentationFormat>Widescreen</PresentationFormat>
  <Paragraphs>203</Paragraphs>
  <Slides>16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Arial</vt:lpstr>
      <vt:lpstr>Calibri</vt:lpstr>
      <vt:lpstr>Calibri Light</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Dunne, Christopher (BEIS)</dc:creator>
  <cp:lastModifiedBy>James, Alex (DSIT)</cp:lastModifiedBy>
  <cp:revision>2</cp:revision>
  <dcterms:created xsi:type="dcterms:W3CDTF">2023-04-24T08:27:20Z</dcterms:created>
  <dcterms:modified xsi:type="dcterms:W3CDTF">2026-07-17T09:50:47Z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2023-04-24T08:27:20Z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fd8bcec0-2cf2-4e0a-9d93-9768341e24d8</vt:lpwstr>
  </property>
  <property fmtid="{D5CDD505-2E9C-101B-9397-08002B2CF9AE}" pid="8" name="MSIP_Label_ba62f585-b40f-4ab9-bafe-39150f03d124_ContentBits">
    <vt:lpwstr>0</vt:lpwstr>
  </property>
  <property fmtid="{D5CDD505-2E9C-101B-9397-08002B2CF9AE}" pid="9" name="Business Unit">
    <vt:lpwstr>39;#Organisational Development and BEIS Partnerships|9b3be869-c9d9-40e3-8b4f-215e3d03dd2b</vt:lpwstr>
  </property>
  <property fmtid="{D5CDD505-2E9C-101B-9397-08002B2CF9AE}" pid="10" name="_dlc_DocIdItemGuid">
    <vt:lpwstr>1e9eb83d-ea3d-4f41-a49d-b1f494f766c6</vt:lpwstr>
  </property>
  <property fmtid="{D5CDD505-2E9C-101B-9397-08002B2CF9AE}" pid="11" name="MediaServiceImageTags">
    <vt:lpwstr/>
  </property>
  <property fmtid="{D5CDD505-2E9C-101B-9397-08002B2CF9AE}" pid="12" name="Business_x0020_Unit">
    <vt:lpwstr>39;#Organisational Development and BEIS Partnerships|9b3be869-c9d9-40e3-8b4f-215e3d03dd2b</vt:lpwstr>
  </property>
  <property fmtid="{D5CDD505-2E9C-101B-9397-08002B2CF9AE}" pid="13" name="ISO_x0020_Standard">
    <vt:lpwstr/>
  </property>
  <property fmtid="{D5CDD505-2E9C-101B-9397-08002B2CF9AE}" pid="14" name="lcf76f155ced4ddcb4097134ff3c332f">
    <vt:lpwstr/>
  </property>
  <property fmtid="{D5CDD505-2E9C-101B-9397-08002B2CF9AE}" pid="15" name="p8802d33397b4f1688b4565458159d1a">
    <vt:lpwstr/>
  </property>
  <property fmtid="{D5CDD505-2E9C-101B-9397-08002B2CF9AE}" pid="16" name="TaxCatchAll">
    <vt:lpwstr/>
  </property>
  <property fmtid="{D5CDD505-2E9C-101B-9397-08002B2CF9AE}" pid="17" name="ContentTypeId">
    <vt:lpwstr>0x0101000CF7F9A0D7AA694191241761310DE1F3</vt:lpwstr>
  </property>
  <property fmtid="{D5CDD505-2E9C-101B-9397-08002B2CF9AE}" pid="18" name="ISO Standard">
    <vt:lpwstr/>
  </property>
</Properties>
</file>