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Lst>
  <p:notesMasterIdLst>
    <p:notesMasterId r:id="rId27"/>
  </p:notesMasterIdLst>
  <p:handoutMasterIdLst>
    <p:handoutMasterId r:id="rId28"/>
  </p:handoutMasterIdLst>
  <p:sldIdLst>
    <p:sldId id="280" r:id="rId5"/>
    <p:sldId id="282" r:id="rId6"/>
    <p:sldId id="293" r:id="rId7"/>
    <p:sldId id="321" r:id="rId8"/>
    <p:sldId id="283" r:id="rId9"/>
    <p:sldId id="322" r:id="rId10"/>
    <p:sldId id="295" r:id="rId11"/>
    <p:sldId id="306" r:id="rId12"/>
    <p:sldId id="316" r:id="rId13"/>
    <p:sldId id="317" r:id="rId14"/>
    <p:sldId id="324" r:id="rId15"/>
    <p:sldId id="307" r:id="rId16"/>
    <p:sldId id="319" r:id="rId17"/>
    <p:sldId id="308" r:id="rId18"/>
    <p:sldId id="309" r:id="rId19"/>
    <p:sldId id="310" r:id="rId20"/>
    <p:sldId id="320" r:id="rId21"/>
    <p:sldId id="311" r:id="rId22"/>
    <p:sldId id="323" r:id="rId23"/>
    <p:sldId id="313" r:id="rId24"/>
    <p:sldId id="314" r:id="rId25"/>
    <p:sldId id="27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446C71A-9AC2-B480-CFE4-4BD11B2E9496}" name="Gabriella Onorati" initials="GO" userId="S::gabriella.onorati@communities.gov.uk::816bd84f-1023-41c9-8498-0fef32adeb7b" providerId="AD"/>
  <p188:author id="{8D93EA26-E8A7-0481-9158-822ECF132AD2}" name="Amy Lane" initials="AL" userId="S::amy.lane@communities.gov.uk::fc306f7b-2350-4431-b7fe-5817f14fded8" providerId="AD"/>
  <p188:author id="{B0457738-EF45-60E6-A038-59C867270E85}" name="Jenny Luckett" initials="JL" userId="S::jenny.luckett@communities.gov.uk::fa779b83-6afb-4b44-9e6b-25b8e838da30" providerId="AD"/>
  <p188:author id="{C62B776B-8CC9-929B-5526-AD1A2D37EFDE}" name="Jacqueline Thomas" initials="JT" userId="S::jacqueline.thomas@communities.gov.uk::55de3c8a-7119-4d33-ab07-4cd377e5c935" providerId="AD"/>
  <p188:author id="{7D11A48C-B1B7-A03E-C415-1DA8F2BE6BC3}" name="Darren Grimes" initials="DG" userId="S::darren.grimes@theapsgroup.com::d0f171b2-caa0-414b-84fb-340ba9c4620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25E"/>
    <a:srgbClr val="005E62"/>
    <a:srgbClr val="006660"/>
    <a:srgbClr val="535453"/>
    <a:srgbClr val="85292A"/>
    <a:srgbClr val="333366"/>
    <a:srgbClr val="33282A"/>
    <a:srgbClr val="99988F"/>
    <a:srgbClr val="8687C1"/>
    <a:srgbClr val="08B2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3FE4ED-4EC0-4131-81F5-61378E4F8224}" v="4" dt="2026-07-21T07:45:19.2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76" autoAdjust="0"/>
    <p:restoredTop sz="86412" autoAdjust="0"/>
  </p:normalViewPr>
  <p:slideViewPr>
    <p:cSldViewPr snapToGrid="0">
      <p:cViewPr varScale="1">
        <p:scale>
          <a:sx n="74" d="100"/>
          <a:sy n="74" d="100"/>
        </p:scale>
        <p:origin x="88" y="35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Worstenholme" userId="S::lucy.worstenholme@communities.gov.uk::eaf08b77-4686-4503-9273-b0498b54d33f" providerId="AD" clId="Web-{2587A000-AFB5-F6F0-F5FB-FA04C398A03E}"/>
    <pc:docChg chg="modSld">
      <pc:chgData name="Lucy Worstenholme" userId="S::lucy.worstenholme@communities.gov.uk::eaf08b77-4686-4503-9273-b0498b54d33f" providerId="AD" clId="Web-{2587A000-AFB5-F6F0-F5FB-FA04C398A03E}" dt="2026-06-30T12:40:00.104" v="4" actId="20577"/>
      <pc:docMkLst>
        <pc:docMk/>
      </pc:docMkLst>
      <pc:sldChg chg="modSp">
        <pc:chgData name="Lucy Worstenholme" userId="S::lucy.worstenholme@communities.gov.uk::eaf08b77-4686-4503-9273-b0498b54d33f" providerId="AD" clId="Web-{2587A000-AFB5-F6F0-F5FB-FA04C398A03E}" dt="2026-06-30T12:39:48.213" v="2" actId="20577"/>
        <pc:sldMkLst>
          <pc:docMk/>
          <pc:sldMk cId="2137857140" sldId="280"/>
        </pc:sldMkLst>
        <pc:spChg chg="mod">
          <ac:chgData name="Lucy Worstenholme" userId="S::lucy.worstenholme@communities.gov.uk::eaf08b77-4686-4503-9273-b0498b54d33f" providerId="AD" clId="Web-{2587A000-AFB5-F6F0-F5FB-FA04C398A03E}" dt="2026-06-30T12:39:48.213" v="2" actId="20577"/>
          <ac:spMkLst>
            <pc:docMk/>
            <pc:sldMk cId="2137857140" sldId="280"/>
            <ac:spMk id="6" creationId="{DD76CC92-B859-A8D4-653C-5FD46902B6E5}"/>
          </ac:spMkLst>
        </pc:spChg>
      </pc:sldChg>
      <pc:sldChg chg="modSp">
        <pc:chgData name="Lucy Worstenholme" userId="S::lucy.worstenholme@communities.gov.uk::eaf08b77-4686-4503-9273-b0498b54d33f" providerId="AD" clId="Web-{2587A000-AFB5-F6F0-F5FB-FA04C398A03E}" dt="2026-06-30T12:40:00.104" v="4" actId="20577"/>
        <pc:sldMkLst>
          <pc:docMk/>
          <pc:sldMk cId="543925812" sldId="320"/>
        </pc:sldMkLst>
        <pc:spChg chg="mod">
          <ac:chgData name="Lucy Worstenholme" userId="S::lucy.worstenholme@communities.gov.uk::eaf08b77-4686-4503-9273-b0498b54d33f" providerId="AD" clId="Web-{2587A000-AFB5-F6F0-F5FB-FA04C398A03E}" dt="2026-06-30T12:40:00.104" v="4" actId="20577"/>
          <ac:spMkLst>
            <pc:docMk/>
            <pc:sldMk cId="543925812" sldId="320"/>
            <ac:spMk id="5" creationId="{8FC9BA6B-7D94-4B6F-605B-3561ADCDA93B}"/>
          </ac:spMkLst>
        </pc:spChg>
      </pc:sldChg>
    </pc:docChg>
  </pc:docChgLst>
  <pc:docChgLst>
    <pc:chgData name="Katie Faulkner" userId="d6033941-f9a3-4504-93e9-792f0d3b1baa" providerId="ADAL" clId="{F86D0C57-AD1D-4E3F-9A66-E415D7AA2BEC}"/>
    <pc:docChg chg="undo redo custSel addSld delSld modSld">
      <pc:chgData name="Katie Faulkner" userId="d6033941-f9a3-4504-93e9-792f0d3b1baa" providerId="ADAL" clId="{F86D0C57-AD1D-4E3F-9A66-E415D7AA2BEC}" dt="2026-07-21T07:44:44.843" v="2003"/>
      <pc:docMkLst>
        <pc:docMk/>
      </pc:docMkLst>
      <pc:sldChg chg="modSp mod">
        <pc:chgData name="Katie Faulkner" userId="d6033941-f9a3-4504-93e9-792f0d3b1baa" providerId="ADAL" clId="{F86D0C57-AD1D-4E3F-9A66-E415D7AA2BEC}" dt="2026-06-26T09:22:17.287" v="1993" actId="20577"/>
        <pc:sldMkLst>
          <pc:docMk/>
          <pc:sldMk cId="2137857140" sldId="280"/>
        </pc:sldMkLst>
        <pc:spChg chg="mod">
          <ac:chgData name="Katie Faulkner" userId="d6033941-f9a3-4504-93e9-792f0d3b1baa" providerId="ADAL" clId="{F86D0C57-AD1D-4E3F-9A66-E415D7AA2BEC}" dt="2026-06-26T09:22:17.287" v="1993" actId="20577"/>
          <ac:spMkLst>
            <pc:docMk/>
            <pc:sldMk cId="2137857140" sldId="280"/>
            <ac:spMk id="6" creationId="{DD76CC92-B859-A8D4-653C-5FD46902B6E5}"/>
          </ac:spMkLst>
        </pc:spChg>
      </pc:sldChg>
      <pc:sldChg chg="modSp mod">
        <pc:chgData name="Katie Faulkner" userId="d6033941-f9a3-4504-93e9-792f0d3b1baa" providerId="ADAL" clId="{F86D0C57-AD1D-4E3F-9A66-E415D7AA2BEC}" dt="2026-06-26T09:22:42.891" v="1995" actId="20577"/>
        <pc:sldMkLst>
          <pc:docMk/>
          <pc:sldMk cId="543925812" sldId="320"/>
        </pc:sldMkLst>
        <pc:spChg chg="mod">
          <ac:chgData name="Katie Faulkner" userId="d6033941-f9a3-4504-93e9-792f0d3b1baa" providerId="ADAL" clId="{F86D0C57-AD1D-4E3F-9A66-E415D7AA2BEC}" dt="2026-06-26T09:22:42.891" v="1995" actId="20577"/>
          <ac:spMkLst>
            <pc:docMk/>
            <pc:sldMk cId="543925812" sldId="320"/>
            <ac:spMk id="5" creationId="{8FC9BA6B-7D94-4B6F-605B-3561ADCDA93B}"/>
          </ac:spMkLst>
        </pc:spChg>
      </pc:sldChg>
      <pc:sldChg chg="addSp modSp add mod">
        <pc:chgData name="Katie Faulkner" userId="d6033941-f9a3-4504-93e9-792f0d3b1baa" providerId="ADAL" clId="{F86D0C57-AD1D-4E3F-9A66-E415D7AA2BEC}" dt="2026-07-21T07:44:44.843" v="2003"/>
        <pc:sldMkLst>
          <pc:docMk/>
          <pc:sldMk cId="577472634" sldId="324"/>
        </pc:sldMkLst>
        <pc:spChg chg="add">
          <ac:chgData name="Katie Faulkner" userId="d6033941-f9a3-4504-93e9-792f0d3b1baa" providerId="ADAL" clId="{F86D0C57-AD1D-4E3F-9A66-E415D7AA2BEC}" dt="2026-07-21T07:44:32.554" v="1999"/>
          <ac:spMkLst>
            <pc:docMk/>
            <pc:sldMk cId="577472634" sldId="324"/>
            <ac:spMk id="3" creationId="{6D9EFAD5-5B61-74EC-9B3C-9D4AB4015076}"/>
          </ac:spMkLst>
        </pc:spChg>
        <pc:spChg chg="mod">
          <ac:chgData name="Katie Faulkner" userId="d6033941-f9a3-4504-93e9-792f0d3b1baa" providerId="ADAL" clId="{F86D0C57-AD1D-4E3F-9A66-E415D7AA2BEC}" dt="2026-07-21T07:44:44.843" v="2003"/>
          <ac:spMkLst>
            <pc:docMk/>
            <pc:sldMk cId="577472634" sldId="324"/>
            <ac:spMk id="17" creationId="{2D77BCB9-918A-7D8B-9868-845BDE971B41}"/>
          </ac:spMkLst>
        </pc:spChg>
      </pc:sldChg>
    </pc:docChg>
  </pc:docChgLst>
  <pc:docChgLst>
    <pc:chgData name="Katie Faulkner" userId="S::katie.faulkner@communities.gov.uk::d6033941-f9a3-4504-93e9-792f0d3b1baa" providerId="AD" clId="Web-{1CF8430C-7D3E-0A9E-D6BA-FD19A38F5549}"/>
    <pc:docChg chg="modSld">
      <pc:chgData name="Katie Faulkner" userId="S::katie.faulkner@communities.gov.uk::d6033941-f9a3-4504-93e9-792f0d3b1baa" providerId="AD" clId="Web-{1CF8430C-7D3E-0A9E-D6BA-FD19A38F5549}" dt="2026-06-23T09:41:54.054" v="42" actId="20577"/>
      <pc:docMkLst>
        <pc:docMk/>
      </pc:docMkLst>
      <pc:sldChg chg="modSp">
        <pc:chgData name="Katie Faulkner" userId="S::katie.faulkner@communities.gov.uk::d6033941-f9a3-4504-93e9-792f0d3b1baa" providerId="AD" clId="Web-{1CF8430C-7D3E-0A9E-D6BA-FD19A38F5549}" dt="2026-06-23T08:49:03.499" v="11" actId="20577"/>
        <pc:sldMkLst>
          <pc:docMk/>
          <pc:sldMk cId="2137857140" sldId="280"/>
        </pc:sldMkLst>
        <pc:spChg chg="mod">
          <ac:chgData name="Katie Faulkner" userId="S::katie.faulkner@communities.gov.uk::d6033941-f9a3-4504-93e9-792f0d3b1baa" providerId="AD" clId="Web-{1CF8430C-7D3E-0A9E-D6BA-FD19A38F5549}" dt="2026-06-23T08:49:03.499" v="11" actId="20577"/>
          <ac:spMkLst>
            <pc:docMk/>
            <pc:sldMk cId="2137857140" sldId="280"/>
            <ac:spMk id="6" creationId="{DD76CC92-B859-A8D4-653C-5FD46902B6E5}"/>
          </ac:spMkLst>
        </pc:spChg>
      </pc:sldChg>
      <pc:sldChg chg="modSp">
        <pc:chgData name="Katie Faulkner" userId="S::katie.faulkner@communities.gov.uk::d6033941-f9a3-4504-93e9-792f0d3b1baa" providerId="AD" clId="Web-{1CF8430C-7D3E-0A9E-D6BA-FD19A38F5549}" dt="2026-06-23T09:41:54.054" v="42" actId="20577"/>
        <pc:sldMkLst>
          <pc:docMk/>
          <pc:sldMk cId="543925812" sldId="320"/>
        </pc:sldMkLst>
        <pc:spChg chg="mod">
          <ac:chgData name="Katie Faulkner" userId="S::katie.faulkner@communities.gov.uk::d6033941-f9a3-4504-93e9-792f0d3b1baa" providerId="AD" clId="Web-{1CF8430C-7D3E-0A9E-D6BA-FD19A38F5549}" dt="2026-06-23T09:41:54.054" v="42" actId="20577"/>
          <ac:spMkLst>
            <pc:docMk/>
            <pc:sldMk cId="543925812" sldId="320"/>
            <ac:spMk id="5" creationId="{8FC9BA6B-7D94-4B6F-605B-3561ADCDA93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AACDA1C-C513-FEDB-1B28-D95FC9E454A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94DC6C4-95C7-6F5C-4B24-16A5C1DE1DC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5F1E27D-3AA0-FF49-BF80-1D5029A1458D}" type="datetimeFigureOut">
              <a:rPr lang="en-US" smtClean="0"/>
              <a:t>7/21/2026</a:t>
            </a:fld>
            <a:endParaRPr lang="en-US"/>
          </a:p>
        </p:txBody>
      </p:sp>
      <p:sp>
        <p:nvSpPr>
          <p:cNvPr id="4" name="Footer Placeholder 3">
            <a:extLst>
              <a:ext uri="{FF2B5EF4-FFF2-40B4-BE49-F238E27FC236}">
                <a16:creationId xmlns:a16="http://schemas.microsoft.com/office/drawing/2014/main" id="{8E2C4783-165D-FDB0-1F1E-F7235E90061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F7BD00D-B280-EC90-0559-3136D1BC4F1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7EEBA1-7778-B244-849D-DCA48F0063D9}" type="slidenum">
              <a:rPr lang="en-US" smtClean="0"/>
              <a:t>‹#›</a:t>
            </a:fld>
            <a:endParaRPr lang="en-US"/>
          </a:p>
        </p:txBody>
      </p:sp>
    </p:spTree>
    <p:extLst>
      <p:ext uri="{BB962C8B-B14F-4D97-AF65-F5344CB8AC3E}">
        <p14:creationId xmlns:p14="http://schemas.microsoft.com/office/powerpoint/2010/main" val="31585815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5B0F88-AE9A-4C54-8E20-52AF2A55CAC0}" type="datetimeFigureOut">
              <a:rPr lang="en-GB" smtClean="0"/>
              <a:t>21/07/2026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CB5F3E-9433-4D4B-8703-99BBF0C656F6}" type="slidenum">
              <a:rPr lang="en-GB" smtClean="0"/>
              <a:t>‹#›</a:t>
            </a:fld>
            <a:endParaRPr lang="en-GB"/>
          </a:p>
        </p:txBody>
      </p:sp>
    </p:spTree>
    <p:extLst>
      <p:ext uri="{BB962C8B-B14F-4D97-AF65-F5344CB8AC3E}">
        <p14:creationId xmlns:p14="http://schemas.microsoft.com/office/powerpoint/2010/main" val="721742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B5F3E-9433-4D4B-8703-99BBF0C656F6}" type="slidenum">
              <a:rPr lang="en-GB" smtClean="0"/>
              <a:t>3</a:t>
            </a:fld>
            <a:endParaRPr lang="en-GB"/>
          </a:p>
        </p:txBody>
      </p:sp>
    </p:spTree>
    <p:extLst>
      <p:ext uri="{BB962C8B-B14F-4D97-AF65-F5344CB8AC3E}">
        <p14:creationId xmlns:p14="http://schemas.microsoft.com/office/powerpoint/2010/main" val="4171529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FB519-C6B3-67B7-F225-4648266414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C15432-0EBD-29C6-7AF8-BC6B462219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857FBC-AFDF-91A9-1716-5F0D30E324B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E14D61E-BC39-1AA6-E80E-71BD7638C871}"/>
              </a:ext>
            </a:extLst>
          </p:cNvPr>
          <p:cNvSpPr>
            <a:spLocks noGrp="1"/>
          </p:cNvSpPr>
          <p:nvPr>
            <p:ph type="sldNum" sz="quarter" idx="5"/>
          </p:nvPr>
        </p:nvSpPr>
        <p:spPr/>
        <p:txBody>
          <a:bodyPr/>
          <a:lstStyle/>
          <a:p>
            <a:fld id="{66CB5F3E-9433-4D4B-8703-99BBF0C656F6}" type="slidenum">
              <a:rPr lang="en-GB" smtClean="0"/>
              <a:t>4</a:t>
            </a:fld>
            <a:endParaRPr lang="en-GB"/>
          </a:p>
        </p:txBody>
      </p:sp>
    </p:spTree>
    <p:extLst>
      <p:ext uri="{BB962C8B-B14F-4D97-AF65-F5344CB8AC3E}">
        <p14:creationId xmlns:p14="http://schemas.microsoft.com/office/powerpoint/2010/main" val="1799745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6CB5F3E-9433-4D4B-8703-99BBF0C656F6}" type="slidenum">
              <a:rPr lang="en-GB" smtClean="0"/>
              <a:t>11</a:t>
            </a:fld>
            <a:endParaRPr lang="en-GB"/>
          </a:p>
        </p:txBody>
      </p:sp>
    </p:spTree>
    <p:extLst>
      <p:ext uri="{BB962C8B-B14F-4D97-AF65-F5344CB8AC3E}">
        <p14:creationId xmlns:p14="http://schemas.microsoft.com/office/powerpoint/2010/main" val="20847518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566E8-64F0-3B5A-414A-735939335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BBE6FA-F5A0-9569-A6D4-4DDBA159AE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3705E6-EEFF-B60D-93CB-AB8C9240369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ED91E69-FB98-335E-1E41-7C68D26F1552}"/>
              </a:ext>
            </a:extLst>
          </p:cNvPr>
          <p:cNvSpPr>
            <a:spLocks noGrp="1"/>
          </p:cNvSpPr>
          <p:nvPr>
            <p:ph type="sldNum" sz="quarter" idx="5"/>
          </p:nvPr>
        </p:nvSpPr>
        <p:spPr/>
        <p:txBody>
          <a:bodyPr/>
          <a:lstStyle/>
          <a:p>
            <a:fld id="{66CB5F3E-9433-4D4B-8703-99BBF0C656F6}" type="slidenum">
              <a:rPr lang="en-GB" smtClean="0"/>
              <a:t>12</a:t>
            </a:fld>
            <a:endParaRPr lang="en-GB"/>
          </a:p>
        </p:txBody>
      </p:sp>
    </p:spTree>
    <p:extLst>
      <p:ext uri="{BB962C8B-B14F-4D97-AF65-F5344CB8AC3E}">
        <p14:creationId xmlns:p14="http://schemas.microsoft.com/office/powerpoint/2010/main" val="2532245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BF12-B695-3FA8-ECA7-BCDCACCD93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1ACBF7-C007-7F60-5D8B-BD6A74391F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2D7520-9259-2813-559E-16D00847B06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2360637-9B55-204A-2572-67E5091BC9BC}"/>
              </a:ext>
            </a:extLst>
          </p:cNvPr>
          <p:cNvSpPr>
            <a:spLocks noGrp="1"/>
          </p:cNvSpPr>
          <p:nvPr>
            <p:ph type="sldNum" sz="quarter" idx="5"/>
          </p:nvPr>
        </p:nvSpPr>
        <p:spPr/>
        <p:txBody>
          <a:bodyPr/>
          <a:lstStyle/>
          <a:p>
            <a:fld id="{66CB5F3E-9433-4D4B-8703-99BBF0C656F6}" type="slidenum">
              <a:rPr lang="en-GB" smtClean="0"/>
              <a:t>13</a:t>
            </a:fld>
            <a:endParaRPr lang="en-GB"/>
          </a:p>
        </p:txBody>
      </p:sp>
    </p:spTree>
    <p:extLst>
      <p:ext uri="{BB962C8B-B14F-4D97-AF65-F5344CB8AC3E}">
        <p14:creationId xmlns:p14="http://schemas.microsoft.com/office/powerpoint/2010/main" val="1014371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6CB5F3E-9433-4D4B-8703-99BBF0C656F6}" type="slidenum">
              <a:rPr lang="en-GB" smtClean="0"/>
              <a:t>22</a:t>
            </a:fld>
            <a:endParaRPr lang="en-GB"/>
          </a:p>
        </p:txBody>
      </p:sp>
    </p:spTree>
    <p:extLst>
      <p:ext uri="{BB962C8B-B14F-4D97-AF65-F5344CB8AC3E}">
        <p14:creationId xmlns:p14="http://schemas.microsoft.com/office/powerpoint/2010/main" val="3163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86227-5C0F-81C0-0265-714993E6D983}"/>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CCE8BEA-E477-9608-B8E8-7158F90D1AC9}"/>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4" name="Footer Placeholder 4">
            <a:extLst>
              <a:ext uri="{FF2B5EF4-FFF2-40B4-BE49-F238E27FC236}">
                <a16:creationId xmlns:a16="http://schemas.microsoft.com/office/drawing/2014/main" id="{F9BFA732-254E-197F-FB34-83F104CF0D9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15" name="Text Placeholder 14">
            <a:extLst>
              <a:ext uri="{FF2B5EF4-FFF2-40B4-BE49-F238E27FC236}">
                <a16:creationId xmlns:a16="http://schemas.microsoft.com/office/drawing/2014/main" id="{A24EF032-67A5-383B-A2F6-164155C82D44}"/>
              </a:ext>
            </a:extLst>
          </p:cNvPr>
          <p:cNvSpPr>
            <a:spLocks noGrp="1" noRot="1" noMove="1" noResize="1" noEditPoints="1" noAdjustHandles="1" noChangeArrowheads="1" noChangeShapeType="1"/>
          </p:cNvSpPr>
          <p:nvPr>
            <p:ph type="body" sz="quarter" idx="10" hasCustomPrompt="1"/>
          </p:nvPr>
        </p:nvSpPr>
        <p:spPr>
          <a:xfrm>
            <a:off x="2122636" y="4595631"/>
            <a:ext cx="7946728" cy="332399"/>
          </a:xfrm>
          <a:prstGeom prst="rect">
            <a:avLst/>
          </a:prstGeom>
        </p:spPr>
        <p:txBody>
          <a:bodyPr lIns="0" tIns="0" rIns="0" bIns="0">
            <a:spAutoFit/>
          </a:bodyPr>
          <a:lstStyle>
            <a:lvl1pPr marL="0" indent="0" algn="ctr">
              <a:buNone/>
              <a:defRPr sz="2400" b="0">
                <a:solidFill>
                  <a:schemeClr val="bg1"/>
                </a:solidFill>
                <a:latin typeface="Arial" panose="020B0604020202020204" pitchFamily="34" charset="0"/>
                <a:cs typeface="Arial" panose="020B0604020202020204" pitchFamily="34" charset="0"/>
              </a:defRPr>
            </a:lvl1pPr>
          </a:lstStyle>
          <a:p>
            <a:pPr lvl="0"/>
            <a:r>
              <a:rPr lang="en-US"/>
              <a:t>Team – X Month 2023</a:t>
            </a:r>
          </a:p>
        </p:txBody>
      </p:sp>
      <p:sp>
        <p:nvSpPr>
          <p:cNvPr id="5" name="Title Placeholder 2">
            <a:extLst>
              <a:ext uri="{FF2B5EF4-FFF2-40B4-BE49-F238E27FC236}">
                <a16:creationId xmlns:a16="http://schemas.microsoft.com/office/drawing/2014/main" id="{C5D17A20-EF02-88BA-B0D8-AEC31AF2FA19}"/>
              </a:ext>
            </a:extLst>
          </p:cNvPr>
          <p:cNvSpPr>
            <a:spLocks noGrp="1" noRot="1" noMove="1" noResize="1" noEditPoints="1" noAdjustHandles="1" noChangeArrowheads="1" noChangeShapeType="1"/>
          </p:cNvSpPr>
          <p:nvPr>
            <p:ph type="title" hasCustomPrompt="1"/>
          </p:nvPr>
        </p:nvSpPr>
        <p:spPr>
          <a:xfrm>
            <a:off x="2122636" y="3429000"/>
            <a:ext cx="7946728" cy="914096"/>
          </a:xfrm>
          <a:prstGeom prst="rect">
            <a:avLst/>
          </a:prstGeom>
        </p:spPr>
        <p:txBody>
          <a:bodyPr vert="horz" lIns="0" tIns="0" rIns="0" bIns="0" rtlCol="0" anchor="b" anchorCtr="0">
            <a:spAutoFit/>
          </a:bodyPr>
          <a:lstStyle>
            <a:lvl1pPr algn="ctr">
              <a:defRPr sz="6600">
                <a:solidFill>
                  <a:schemeClr val="bg1"/>
                </a:solidFill>
                <a:latin typeface="Arial" panose="020B0604020202020204" pitchFamily="34" charset="0"/>
                <a:cs typeface="Arial" panose="020B0604020202020204" pitchFamily="34" charset="0"/>
              </a:defRPr>
            </a:lvl1pPr>
          </a:lstStyle>
          <a:p>
            <a:r>
              <a:rPr lang="en-US"/>
              <a:t>Presentation title</a:t>
            </a:r>
            <a:endParaRPr lang="en-GB"/>
          </a:p>
        </p:txBody>
      </p:sp>
    </p:spTree>
    <p:extLst>
      <p:ext uri="{BB962C8B-B14F-4D97-AF65-F5344CB8AC3E}">
        <p14:creationId xmlns:p14="http://schemas.microsoft.com/office/powerpoint/2010/main" val="2885662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duction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964300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ample introduction and contents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Text Placeholder 7">
            <a:extLst>
              <a:ext uri="{FF2B5EF4-FFF2-40B4-BE49-F238E27FC236}">
                <a16:creationId xmlns:a16="http://schemas.microsoft.com/office/drawing/2014/main" id="{888B257E-221F-C7E4-8377-2FFFAA4DD003}"/>
              </a:ext>
            </a:extLst>
          </p:cNvPr>
          <p:cNvSpPr>
            <a:spLocks noGrp="1"/>
          </p:cNvSpPr>
          <p:nvPr>
            <p:ph type="body" sz="quarter" idx="24"/>
          </p:nvPr>
        </p:nvSpPr>
        <p:spPr>
          <a:xfrm>
            <a:off x="5243332" y="4716495"/>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30" name="Text Placeholder 8">
            <a:extLst>
              <a:ext uri="{FF2B5EF4-FFF2-40B4-BE49-F238E27FC236}">
                <a16:creationId xmlns:a16="http://schemas.microsoft.com/office/drawing/2014/main" id="{E3D03C26-BDAD-233F-6E47-52C4A9DC2F54}"/>
              </a:ext>
            </a:extLst>
          </p:cNvPr>
          <p:cNvSpPr>
            <a:spLocks noGrp="1"/>
          </p:cNvSpPr>
          <p:nvPr>
            <p:ph type="body" sz="quarter" idx="26" hasCustomPrompt="1"/>
          </p:nvPr>
        </p:nvSpPr>
        <p:spPr>
          <a:xfrm>
            <a:off x="2953708" y="4716997"/>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9" name="Text Placeholder 7">
            <a:extLst>
              <a:ext uri="{FF2B5EF4-FFF2-40B4-BE49-F238E27FC236}">
                <a16:creationId xmlns:a16="http://schemas.microsoft.com/office/drawing/2014/main" id="{366B3FBE-753B-F4BF-482C-F5ADAB07EE7D}"/>
              </a:ext>
            </a:extLst>
          </p:cNvPr>
          <p:cNvSpPr>
            <a:spLocks noGrp="1"/>
          </p:cNvSpPr>
          <p:nvPr>
            <p:ph type="body" sz="quarter" idx="25" hasCustomPrompt="1"/>
          </p:nvPr>
        </p:nvSpPr>
        <p:spPr>
          <a:xfrm>
            <a:off x="1337115" y="4716997"/>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23" name="Text Placeholder 6">
            <a:extLst>
              <a:ext uri="{FF2B5EF4-FFF2-40B4-BE49-F238E27FC236}">
                <a16:creationId xmlns:a16="http://schemas.microsoft.com/office/drawing/2014/main" id="{D1E4DE86-D338-B2CF-6889-F27AF587367A}"/>
              </a:ext>
            </a:extLst>
          </p:cNvPr>
          <p:cNvSpPr>
            <a:spLocks noGrp="1"/>
          </p:cNvSpPr>
          <p:nvPr>
            <p:ph type="body" sz="quarter" idx="21"/>
          </p:nvPr>
        </p:nvSpPr>
        <p:spPr>
          <a:xfrm>
            <a:off x="5243332" y="3339108"/>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26" name="Text Placeholder 5">
            <a:extLst>
              <a:ext uri="{FF2B5EF4-FFF2-40B4-BE49-F238E27FC236}">
                <a16:creationId xmlns:a16="http://schemas.microsoft.com/office/drawing/2014/main" id="{3A29D465-4204-0B59-6152-9B9A0EE1857E}"/>
              </a:ext>
            </a:extLst>
          </p:cNvPr>
          <p:cNvSpPr>
            <a:spLocks noGrp="1"/>
          </p:cNvSpPr>
          <p:nvPr>
            <p:ph type="body" sz="quarter" idx="23" hasCustomPrompt="1"/>
          </p:nvPr>
        </p:nvSpPr>
        <p:spPr>
          <a:xfrm>
            <a:off x="2953708" y="3339610"/>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5" name="Text Placeholder 4">
            <a:extLst>
              <a:ext uri="{FF2B5EF4-FFF2-40B4-BE49-F238E27FC236}">
                <a16:creationId xmlns:a16="http://schemas.microsoft.com/office/drawing/2014/main" id="{1A551F4B-755B-AEAC-9FC8-30FF456B009A}"/>
              </a:ext>
            </a:extLst>
          </p:cNvPr>
          <p:cNvSpPr>
            <a:spLocks noGrp="1"/>
          </p:cNvSpPr>
          <p:nvPr>
            <p:ph type="body" sz="quarter" idx="22" hasCustomPrompt="1"/>
          </p:nvPr>
        </p:nvSpPr>
        <p:spPr>
          <a:xfrm>
            <a:off x="1337115" y="3339610"/>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18" name="Text Placeholder 3">
            <a:extLst>
              <a:ext uri="{FF2B5EF4-FFF2-40B4-BE49-F238E27FC236}">
                <a16:creationId xmlns:a16="http://schemas.microsoft.com/office/drawing/2014/main" id="{077C276A-D67C-742F-A2B7-5D007EA59BD1}"/>
              </a:ext>
            </a:extLst>
          </p:cNvPr>
          <p:cNvSpPr>
            <a:spLocks noGrp="1"/>
          </p:cNvSpPr>
          <p:nvPr>
            <p:ph type="body" sz="quarter" idx="14"/>
          </p:nvPr>
        </p:nvSpPr>
        <p:spPr>
          <a:xfrm>
            <a:off x="5243332" y="1950146"/>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17" name="Text Placeholder 2">
            <a:extLst>
              <a:ext uri="{FF2B5EF4-FFF2-40B4-BE49-F238E27FC236}">
                <a16:creationId xmlns:a16="http://schemas.microsoft.com/office/drawing/2014/main" id="{4ABE0792-97BC-2357-08BF-2774805C38ED}"/>
              </a:ext>
            </a:extLst>
          </p:cNvPr>
          <p:cNvSpPr>
            <a:spLocks noGrp="1"/>
          </p:cNvSpPr>
          <p:nvPr>
            <p:ph type="body" sz="quarter" idx="20" hasCustomPrompt="1"/>
          </p:nvPr>
        </p:nvSpPr>
        <p:spPr>
          <a:xfrm>
            <a:off x="2953708" y="1950648"/>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 name="Text Placeholder 1">
            <a:extLst>
              <a:ext uri="{FF2B5EF4-FFF2-40B4-BE49-F238E27FC236}">
                <a16:creationId xmlns:a16="http://schemas.microsoft.com/office/drawing/2014/main" id="{638F259D-179D-20A7-83BD-C20522D6451A}"/>
              </a:ext>
            </a:extLst>
          </p:cNvPr>
          <p:cNvSpPr>
            <a:spLocks noGrp="1"/>
          </p:cNvSpPr>
          <p:nvPr>
            <p:ph type="body" sz="quarter" idx="19" hasCustomPrompt="1"/>
          </p:nvPr>
        </p:nvSpPr>
        <p:spPr>
          <a:xfrm>
            <a:off x="1337115" y="1950648"/>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503126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142916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xample of chart and text">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2" name="Text Placeholder 11">
            <a:extLst>
              <a:ext uri="{FF2B5EF4-FFF2-40B4-BE49-F238E27FC236}">
                <a16:creationId xmlns:a16="http://schemas.microsoft.com/office/drawing/2014/main" id="{15EC0B2B-C87B-0C51-9F6B-F7FFE8E2787B}"/>
              </a:ext>
            </a:extLst>
          </p:cNvPr>
          <p:cNvSpPr>
            <a:spLocks noGrp="1"/>
          </p:cNvSpPr>
          <p:nvPr>
            <p:ph type="body" sz="quarter" idx="19"/>
          </p:nvPr>
        </p:nvSpPr>
        <p:spPr>
          <a:xfrm>
            <a:off x="6631911" y="1992578"/>
            <a:ext cx="4872312" cy="646331"/>
          </a:xfrm>
          <a:prstGeom prst="rect">
            <a:avLst/>
          </a:prstGeom>
        </p:spPr>
        <p:txBody>
          <a:bodyPr lIns="0" tIns="0" rIns="0" bIns="0">
            <a:spAutoFit/>
          </a:bodyPr>
          <a:lstStyle>
            <a:lvl1pPr marL="0" indent="0">
              <a:lnSpc>
                <a:spcPct val="100000"/>
              </a:lnSpc>
              <a:spcBef>
                <a:spcPts val="0"/>
              </a:spcBef>
              <a:spcAft>
                <a:spcPts val="1200"/>
              </a:spcAft>
              <a:buNone/>
              <a:defRPr lang="en-GB" sz="1600" b="1" i="0" kern="1200" dirty="0" smtClean="0">
                <a:solidFill>
                  <a:schemeClr val="tx2"/>
                </a:solidFill>
                <a:latin typeface="Arial" panose="020B0604020202020204" pitchFamily="34" charset="0"/>
                <a:ea typeface="+mn-ea"/>
                <a:cs typeface="Arial" panose="020B0604020202020204" pitchFamily="34" charset="0"/>
              </a:defRPr>
            </a:lvl1pPr>
            <a:lvl2pPr marL="284400" indent="-284400">
              <a:lnSpc>
                <a:spcPct val="100000"/>
              </a:lnSpc>
              <a:spcBef>
                <a:spcPts val="0"/>
              </a:spcBef>
              <a:spcAft>
                <a:spcPts val="1200"/>
              </a:spcAft>
              <a:defRPr lang="en-US" sz="1600" kern="1200" dirty="0">
                <a:solidFill>
                  <a:schemeClr val="tx1"/>
                </a:solidFill>
                <a:latin typeface="+mn-lt"/>
                <a:ea typeface="+mn-ea"/>
                <a:cs typeface="+mn-cs"/>
              </a:defRPr>
            </a:lvl2pPr>
          </a:lstStyle>
          <a:p>
            <a:pPr lvl="0"/>
            <a:r>
              <a:rPr lang="en-GB"/>
              <a:t>Click to edit Master text styles</a:t>
            </a:r>
          </a:p>
          <a:p>
            <a:pPr lvl="1"/>
            <a:r>
              <a:rPr lang="en-GB"/>
              <a:t>Second level</a:t>
            </a:r>
            <a:endParaRPr lang="en-US"/>
          </a:p>
        </p:txBody>
      </p:sp>
      <p:cxnSp>
        <p:nvCxnSpPr>
          <p:cNvPr id="4" name="Straight Connector 3">
            <a:extLst>
              <a:ext uri="{FF2B5EF4-FFF2-40B4-BE49-F238E27FC236}">
                <a16:creationId xmlns:a16="http://schemas.microsoft.com/office/drawing/2014/main" id="{754B0265-450F-C335-6CC4-7D2948E79630}"/>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14" name="Chart Placeholder 13">
            <a:extLst>
              <a:ext uri="{FF2B5EF4-FFF2-40B4-BE49-F238E27FC236}">
                <a16:creationId xmlns:a16="http://schemas.microsoft.com/office/drawing/2014/main" id="{07AA62B4-5C1B-8BFC-B491-36C0674777AF}"/>
              </a:ext>
            </a:extLst>
          </p:cNvPr>
          <p:cNvSpPr>
            <a:spLocks noGrp="1"/>
          </p:cNvSpPr>
          <p:nvPr>
            <p:ph type="chart" sz="quarter" idx="20"/>
          </p:nvPr>
        </p:nvSpPr>
        <p:spPr>
          <a:xfrm>
            <a:off x="360000" y="1836498"/>
            <a:ext cx="5374800" cy="4517502"/>
          </a:xfrm>
          <a:prstGeom prst="rect">
            <a:avLst/>
          </a:prstGeom>
        </p:spPr>
        <p:txBody>
          <a:bodyPr lIns="0" tIns="0" rIns="0" bIns="0" anchor="ctr" anchorCtr="0"/>
          <a:lstStyle>
            <a:lvl1pPr marL="0" indent="0" algn="ctr">
              <a:buNone/>
              <a:defRPr sz="1200">
                <a:solidFill>
                  <a:schemeClr val="accent5"/>
                </a:solidFill>
              </a:defRPr>
            </a:lvl1pPr>
          </a:lstStyle>
          <a:p>
            <a:endParaRPr lang="en-US"/>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4086939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xample of text box, text and icon">
    <p:spTree>
      <p:nvGrpSpPr>
        <p:cNvPr id="1" name=""/>
        <p:cNvGrpSpPr/>
        <p:nvPr/>
      </p:nvGrpSpPr>
      <p:grpSpPr>
        <a:xfrm>
          <a:off x="0" y="0"/>
          <a:ext cx="0" cy="0"/>
          <a:chOff x="0" y="0"/>
          <a:chExt cx="0" cy="0"/>
        </a:xfrm>
      </p:grpSpPr>
      <p:sp>
        <p:nvSpPr>
          <p:cNvPr id="30" name="Slide Number Placeholder 5">
            <a:extLst>
              <a:ext uri="{FF2B5EF4-FFF2-40B4-BE49-F238E27FC236}">
                <a16:creationId xmlns:a16="http://schemas.microsoft.com/office/drawing/2014/main" id="{FBE3F79B-2FBC-6E5C-355A-DE48CE26261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29" name="Footer Placeholder 4">
            <a:extLst>
              <a:ext uri="{FF2B5EF4-FFF2-40B4-BE49-F238E27FC236}">
                <a16:creationId xmlns:a16="http://schemas.microsoft.com/office/drawing/2014/main" id="{01CF29A6-CB41-C2A9-C7BC-86F4CC1A2FF7}"/>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8" name="Text Placeholder 7">
            <a:extLst>
              <a:ext uri="{FF2B5EF4-FFF2-40B4-BE49-F238E27FC236}">
                <a16:creationId xmlns:a16="http://schemas.microsoft.com/office/drawing/2014/main" id="{6B5AE1E8-FBBF-7855-3F7B-2B916F13DE82}"/>
              </a:ext>
            </a:extLst>
          </p:cNvPr>
          <p:cNvSpPr>
            <a:spLocks noGrp="1"/>
          </p:cNvSpPr>
          <p:nvPr>
            <p:ph type="body" sz="quarter" idx="14"/>
          </p:nvPr>
        </p:nvSpPr>
        <p:spPr>
          <a:xfrm>
            <a:off x="5954400" y="1958804"/>
            <a:ext cx="5626511" cy="246221"/>
          </a:xfrm>
          <a:prstGeom prst="rect">
            <a:avLst/>
          </a:prstGeom>
        </p:spPr>
        <p:txBody>
          <a:bodyPr wrap="square" lIns="0" tIns="0" rIns="0" bIns="0">
            <a:spAutoFit/>
          </a:bodyPr>
          <a:lstStyle>
            <a:lvl1pPr marL="284400" indent="-284400">
              <a:lnSpc>
                <a:spcPct val="100000"/>
              </a:lnSpc>
              <a:spcBef>
                <a:spcPts val="0"/>
              </a:spcBef>
              <a:spcAft>
                <a:spcPts val="800"/>
              </a:spcAft>
              <a:defRPr lang="en-US" sz="1600" kern="1200" dirty="0">
                <a:solidFill>
                  <a:schemeClr val="tx1"/>
                </a:solidFill>
                <a:latin typeface="+mn-lt"/>
                <a:ea typeface="+mn-ea"/>
                <a:cs typeface="+mn-cs"/>
              </a:defRPr>
            </a:lvl1pPr>
          </a:lstStyle>
          <a:p>
            <a:pPr lvl="0"/>
            <a:r>
              <a:rPr lang="en-GB"/>
              <a:t>Click to edit Master text styles</a:t>
            </a:r>
          </a:p>
        </p:txBody>
      </p:sp>
      <p:sp>
        <p:nvSpPr>
          <p:cNvPr id="14" name="Text Placeholder 13">
            <a:extLst>
              <a:ext uri="{FF2B5EF4-FFF2-40B4-BE49-F238E27FC236}">
                <a16:creationId xmlns:a16="http://schemas.microsoft.com/office/drawing/2014/main" id="{91DD2C8F-1F4A-BD4D-2809-C9417F6087C4}"/>
              </a:ext>
            </a:extLst>
          </p:cNvPr>
          <p:cNvSpPr>
            <a:spLocks noGrp="1"/>
          </p:cNvSpPr>
          <p:nvPr>
            <p:ph type="body" sz="quarter" idx="15"/>
          </p:nvPr>
        </p:nvSpPr>
        <p:spPr>
          <a:xfrm>
            <a:off x="612000" y="3581400"/>
            <a:ext cx="5011200" cy="2671200"/>
          </a:xfrm>
          <a:prstGeom prst="rect">
            <a:avLst/>
          </a:prstGeom>
          <a:solidFill>
            <a:schemeClr val="bg2">
              <a:lumMod val="40000"/>
              <a:lumOff val="60000"/>
            </a:schemeClr>
          </a:solidFill>
        </p:spPr>
        <p:txBody>
          <a:bodyPr lIns="288000" tIns="216000" rIns="288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solidFill>
                  <a:schemeClr val="tx1"/>
                </a:solidFill>
              </a:defRPr>
            </a:lvl2pPr>
            <a:lvl3pPr>
              <a:defRPr sz="1600"/>
            </a:lvl3pPr>
            <a:lvl4pPr>
              <a:defRPr sz="1600"/>
            </a:lvl4pPr>
            <a:lvl5pPr>
              <a:defRPr sz="1600"/>
            </a:lvl5pPr>
          </a:lstStyle>
          <a:p>
            <a:pPr lvl="0"/>
            <a:r>
              <a:rPr lang="en-GB"/>
              <a:t>Click to edit Master text styles</a:t>
            </a:r>
          </a:p>
          <a:p>
            <a:pPr lvl="1"/>
            <a:r>
              <a:rPr lang="en-GB"/>
              <a:t>Second level</a:t>
            </a:r>
            <a:endParaRPr lang="en-US"/>
          </a:p>
        </p:txBody>
      </p:sp>
      <p:sp>
        <p:nvSpPr>
          <p:cNvPr id="16" name="Text Placeholder 13">
            <a:extLst>
              <a:ext uri="{FF2B5EF4-FFF2-40B4-BE49-F238E27FC236}">
                <a16:creationId xmlns:a16="http://schemas.microsoft.com/office/drawing/2014/main" id="{5A9381C4-2FDD-D49A-D43E-1B2ABFA4BA2C}"/>
              </a:ext>
            </a:extLst>
          </p:cNvPr>
          <p:cNvSpPr>
            <a:spLocks noGrp="1"/>
          </p:cNvSpPr>
          <p:nvPr>
            <p:ph type="body" sz="quarter" idx="16"/>
          </p:nvPr>
        </p:nvSpPr>
        <p:spPr>
          <a:xfrm>
            <a:off x="612000" y="1810870"/>
            <a:ext cx="5011200" cy="1620000"/>
          </a:xfrm>
          <a:prstGeom prst="roundRect">
            <a:avLst/>
          </a:prstGeom>
          <a:solidFill>
            <a:schemeClr val="tx2"/>
          </a:solidFill>
        </p:spPr>
        <p:txBody>
          <a:bodyPr lIns="1368000" tIns="251999" rIns="90000" bIns="46800"/>
          <a:lstStyle>
            <a:lvl1pPr marL="0" indent="0">
              <a:lnSpc>
                <a:spcPct val="100000"/>
              </a:lnSpc>
              <a:spcBef>
                <a:spcPts val="0"/>
              </a:spcBef>
              <a:spcAft>
                <a:spcPts val="600"/>
              </a:spcAft>
              <a:buNone/>
              <a:defRPr sz="1600">
                <a:solidFill>
                  <a:schemeClr val="bg1"/>
                </a:solidFill>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 styles</a:t>
            </a:r>
          </a:p>
        </p:txBody>
      </p:sp>
      <p:sp>
        <p:nvSpPr>
          <p:cNvPr id="20" name="Picture Placeholder 19">
            <a:extLst>
              <a:ext uri="{FF2B5EF4-FFF2-40B4-BE49-F238E27FC236}">
                <a16:creationId xmlns:a16="http://schemas.microsoft.com/office/drawing/2014/main" id="{10D73907-34CD-8021-D089-CD58996F28C7}"/>
              </a:ext>
            </a:extLst>
          </p:cNvPr>
          <p:cNvSpPr>
            <a:spLocks noGrp="1"/>
          </p:cNvSpPr>
          <p:nvPr>
            <p:ph type="pic" sz="quarter" idx="17" hasCustomPrompt="1"/>
          </p:nvPr>
        </p:nvSpPr>
        <p:spPr>
          <a:xfrm>
            <a:off x="768149" y="2080870"/>
            <a:ext cx="1080000" cy="1080000"/>
          </a:xfrm>
          <a:prstGeom prst="ellipse">
            <a:avLst/>
          </a:prstGeom>
          <a:solidFill>
            <a:schemeClr val="bg1"/>
          </a:solid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25" name="Rectangle 24">
            <a:extLst>
              <a:ext uri="{FF2B5EF4-FFF2-40B4-BE49-F238E27FC236}">
                <a16:creationId xmlns:a16="http://schemas.microsoft.com/office/drawing/2014/main" id="{800DEA4B-763A-4416-E47F-B2403CE6C1B8}"/>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 Placeholder 8">
            <a:extLst>
              <a:ext uri="{FF2B5EF4-FFF2-40B4-BE49-F238E27FC236}">
                <a16:creationId xmlns:a16="http://schemas.microsoft.com/office/drawing/2014/main" id="{B30A3252-52D7-59BC-0144-D2092A1458BE}"/>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26" name="Title Placeholder 2">
            <a:extLst>
              <a:ext uri="{FF2B5EF4-FFF2-40B4-BE49-F238E27FC236}">
                <a16:creationId xmlns:a16="http://schemas.microsoft.com/office/drawing/2014/main" id="{E436AFEF-FC18-66CC-3632-52F29552E38D}"/>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3278400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1">
    <p:spTree>
      <p:nvGrpSpPr>
        <p:cNvPr id="1" name=""/>
        <p:cNvGrpSpPr/>
        <p:nvPr/>
      </p:nvGrpSpPr>
      <p:grpSpPr>
        <a:xfrm>
          <a:off x="0" y="0"/>
          <a:ext cx="0" cy="0"/>
          <a:chOff x="0" y="0"/>
          <a:chExt cx="0" cy="0"/>
        </a:xfrm>
      </p:grpSpPr>
      <p:sp>
        <p:nvSpPr>
          <p:cNvPr id="41" name="Slide Number Placeholder 5">
            <a:extLst>
              <a:ext uri="{FF2B5EF4-FFF2-40B4-BE49-F238E27FC236}">
                <a16:creationId xmlns:a16="http://schemas.microsoft.com/office/drawing/2014/main" id="{DC0B72B6-605B-094B-0AF4-DAB1832690FB}"/>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0" name="Footer Placeholder 4">
            <a:extLst>
              <a:ext uri="{FF2B5EF4-FFF2-40B4-BE49-F238E27FC236}">
                <a16:creationId xmlns:a16="http://schemas.microsoft.com/office/drawing/2014/main" id="{DBA4A6F6-191C-3E83-B9AA-E3B3064E30C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36" name="Text Placeholder 8">
            <a:extLst>
              <a:ext uri="{FF2B5EF4-FFF2-40B4-BE49-F238E27FC236}">
                <a16:creationId xmlns:a16="http://schemas.microsoft.com/office/drawing/2014/main" id="{3A19F4D1-0FD2-4233-4831-CFE344BADEDA}"/>
              </a:ext>
            </a:extLst>
          </p:cNvPr>
          <p:cNvSpPr>
            <a:spLocks noGrp="1"/>
          </p:cNvSpPr>
          <p:nvPr>
            <p:ph type="body" sz="quarter" idx="26"/>
          </p:nvPr>
        </p:nvSpPr>
        <p:spPr>
          <a:xfrm>
            <a:off x="6716183"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5" name="Text Placeholder 7">
            <a:extLst>
              <a:ext uri="{FF2B5EF4-FFF2-40B4-BE49-F238E27FC236}">
                <a16:creationId xmlns:a16="http://schemas.microsoft.com/office/drawing/2014/main" id="{06355359-FD37-A2D4-F1DB-FB7D7696E471}"/>
              </a:ext>
            </a:extLst>
          </p:cNvPr>
          <p:cNvSpPr>
            <a:spLocks noGrp="1"/>
          </p:cNvSpPr>
          <p:nvPr>
            <p:ph type="body" sz="quarter" idx="25" hasCustomPrompt="1"/>
          </p:nvPr>
        </p:nvSpPr>
        <p:spPr>
          <a:xfrm>
            <a:off x="6716183"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4" name="Rectangle: Rounded Corners 4">
            <a:extLst>
              <a:ext uri="{FF2B5EF4-FFF2-40B4-BE49-F238E27FC236}">
                <a16:creationId xmlns:a16="http://schemas.microsoft.com/office/drawing/2014/main" id="{EF14570C-57AA-FADD-0C3C-13828D0387FC}"/>
              </a:ext>
            </a:extLst>
          </p:cNvPr>
          <p:cNvSpPr/>
          <p:nvPr userDrawn="1"/>
        </p:nvSpPr>
        <p:spPr>
          <a:xfrm>
            <a:off x="63936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 Placeholder 6">
            <a:extLst>
              <a:ext uri="{FF2B5EF4-FFF2-40B4-BE49-F238E27FC236}">
                <a16:creationId xmlns:a16="http://schemas.microsoft.com/office/drawing/2014/main" id="{0C8CFDB4-BA55-3B38-87C1-145124EF5599}"/>
              </a:ext>
            </a:extLst>
          </p:cNvPr>
          <p:cNvSpPr>
            <a:spLocks noGrp="1"/>
          </p:cNvSpPr>
          <p:nvPr>
            <p:ph type="body" sz="quarter" idx="24"/>
          </p:nvPr>
        </p:nvSpPr>
        <p:spPr>
          <a:xfrm>
            <a:off x="900000"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2" name="Text Placeholder 5">
            <a:extLst>
              <a:ext uri="{FF2B5EF4-FFF2-40B4-BE49-F238E27FC236}">
                <a16:creationId xmlns:a16="http://schemas.microsoft.com/office/drawing/2014/main" id="{60A22822-4F89-6D2F-2D52-A25ED2032D12}"/>
              </a:ext>
            </a:extLst>
          </p:cNvPr>
          <p:cNvSpPr>
            <a:spLocks noGrp="1"/>
          </p:cNvSpPr>
          <p:nvPr>
            <p:ph type="body" sz="quarter" idx="23" hasCustomPrompt="1"/>
          </p:nvPr>
        </p:nvSpPr>
        <p:spPr>
          <a:xfrm>
            <a:off x="900000"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1" name="Rectangle: Rounded Corners 3">
            <a:extLst>
              <a:ext uri="{FF2B5EF4-FFF2-40B4-BE49-F238E27FC236}">
                <a16:creationId xmlns:a16="http://schemas.microsoft.com/office/drawing/2014/main" id="{12ADCB45-D977-07A6-FDA2-6EF04EE05353}"/>
              </a:ext>
            </a:extLst>
          </p:cNvPr>
          <p:cNvSpPr/>
          <p:nvPr userDrawn="1"/>
        </p:nvSpPr>
        <p:spPr>
          <a:xfrm>
            <a:off x="5760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 Placeholder 4">
            <a:extLst>
              <a:ext uri="{FF2B5EF4-FFF2-40B4-BE49-F238E27FC236}">
                <a16:creationId xmlns:a16="http://schemas.microsoft.com/office/drawing/2014/main" id="{49814ED8-F60A-01A4-09E8-A01B54A61BF5}"/>
              </a:ext>
            </a:extLst>
          </p:cNvPr>
          <p:cNvSpPr>
            <a:spLocks noGrp="1"/>
          </p:cNvSpPr>
          <p:nvPr>
            <p:ph type="body" sz="quarter" idx="22"/>
          </p:nvPr>
        </p:nvSpPr>
        <p:spPr>
          <a:xfrm>
            <a:off x="6716183"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8" name="Text Placeholder 3">
            <a:extLst>
              <a:ext uri="{FF2B5EF4-FFF2-40B4-BE49-F238E27FC236}">
                <a16:creationId xmlns:a16="http://schemas.microsoft.com/office/drawing/2014/main" id="{B9BF4D4C-D0EE-7FF2-5452-838C9B636F41}"/>
              </a:ext>
            </a:extLst>
          </p:cNvPr>
          <p:cNvSpPr>
            <a:spLocks noGrp="1"/>
          </p:cNvSpPr>
          <p:nvPr>
            <p:ph type="body" sz="quarter" idx="21" hasCustomPrompt="1"/>
          </p:nvPr>
        </p:nvSpPr>
        <p:spPr>
          <a:xfrm>
            <a:off x="6716183"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7" name="Rectangle: Rounded Corners 2">
            <a:extLst>
              <a:ext uri="{FF2B5EF4-FFF2-40B4-BE49-F238E27FC236}">
                <a16:creationId xmlns:a16="http://schemas.microsoft.com/office/drawing/2014/main" id="{A7802BF0-16BB-D154-0547-16D7919BF06E}"/>
              </a:ext>
            </a:extLst>
          </p:cNvPr>
          <p:cNvSpPr/>
          <p:nvPr userDrawn="1"/>
        </p:nvSpPr>
        <p:spPr>
          <a:xfrm>
            <a:off x="63936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00000"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900000"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5760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99C4B612-4C7F-2115-6CD8-9B5093A637C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 Placeholder 8">
            <a:extLst>
              <a:ext uri="{FF2B5EF4-FFF2-40B4-BE49-F238E27FC236}">
                <a16:creationId xmlns:a16="http://schemas.microsoft.com/office/drawing/2014/main" id="{D1B96993-1626-44FD-6192-C83FAB0E9745}"/>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8" name="Title Placeholder 2">
            <a:extLst>
              <a:ext uri="{FF2B5EF4-FFF2-40B4-BE49-F238E27FC236}">
                <a16:creationId xmlns:a16="http://schemas.microsoft.com/office/drawing/2014/main" id="{C6055F86-BEA3-116C-FBED-721EE9794F38}"/>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251846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2">
    <p:spTree>
      <p:nvGrpSpPr>
        <p:cNvPr id="1" name=""/>
        <p:cNvGrpSpPr/>
        <p:nvPr/>
      </p:nvGrpSpPr>
      <p:grpSpPr>
        <a:xfrm>
          <a:off x="0" y="0"/>
          <a:ext cx="0" cy="0"/>
          <a:chOff x="0" y="0"/>
          <a:chExt cx="0" cy="0"/>
        </a:xfrm>
      </p:grpSpPr>
      <p:sp>
        <p:nvSpPr>
          <p:cNvPr id="40" name="Slide Number Placeholder 5">
            <a:extLst>
              <a:ext uri="{FF2B5EF4-FFF2-40B4-BE49-F238E27FC236}">
                <a16:creationId xmlns:a16="http://schemas.microsoft.com/office/drawing/2014/main" id="{836D8CF6-69B5-F29F-B657-A7A1E845F3D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39" name="Footer Placeholder 4">
            <a:extLst>
              <a:ext uri="{FF2B5EF4-FFF2-40B4-BE49-F238E27FC236}">
                <a16:creationId xmlns:a16="http://schemas.microsoft.com/office/drawing/2014/main" id="{451DE942-8D92-123B-659F-FAB2FFEB950A}"/>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9" name="Rectangle: Rounded Corners 5">
            <a:extLst>
              <a:ext uri="{FF2B5EF4-FFF2-40B4-BE49-F238E27FC236}">
                <a16:creationId xmlns:a16="http://schemas.microsoft.com/office/drawing/2014/main" id="{CE067A2C-46F7-2825-434F-CEE7DFAE41D1}"/>
              </a:ext>
            </a:extLst>
          </p:cNvPr>
          <p:cNvSpPr/>
          <p:nvPr userDrawn="1"/>
        </p:nvSpPr>
        <p:spPr>
          <a:xfrm>
            <a:off x="648545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6" name="Text Placeholder 4">
            <a:extLst>
              <a:ext uri="{FF2B5EF4-FFF2-40B4-BE49-F238E27FC236}">
                <a16:creationId xmlns:a16="http://schemas.microsoft.com/office/drawing/2014/main" id="{196DEA97-70B7-4002-C04D-03B6F8474C8F}"/>
              </a:ext>
            </a:extLst>
          </p:cNvPr>
          <p:cNvSpPr>
            <a:spLocks noGrp="1"/>
          </p:cNvSpPr>
          <p:nvPr>
            <p:ph type="body" sz="quarter" idx="22"/>
          </p:nvPr>
        </p:nvSpPr>
        <p:spPr>
          <a:xfrm>
            <a:off x="680749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0" name="Text Placeholder 3">
            <a:extLst>
              <a:ext uri="{FF2B5EF4-FFF2-40B4-BE49-F238E27FC236}">
                <a16:creationId xmlns:a16="http://schemas.microsoft.com/office/drawing/2014/main" id="{96BBDDA6-345B-B843-B5D2-3FD422F0B78E}"/>
              </a:ext>
            </a:extLst>
          </p:cNvPr>
          <p:cNvSpPr>
            <a:spLocks noGrp="1"/>
          </p:cNvSpPr>
          <p:nvPr>
            <p:ph type="body" sz="quarter" idx="21" hasCustomPrompt="1"/>
          </p:nvPr>
        </p:nvSpPr>
        <p:spPr>
          <a:xfrm>
            <a:off x="647592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65181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7385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64228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30" name="Rectangle 29">
            <a:extLst>
              <a:ext uri="{FF2B5EF4-FFF2-40B4-BE49-F238E27FC236}">
                <a16:creationId xmlns:a16="http://schemas.microsoft.com/office/drawing/2014/main" id="{B9F0512B-71BC-CC69-CBD8-A5AC0FEAA900}"/>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 Placeholder 8">
            <a:extLst>
              <a:ext uri="{FF2B5EF4-FFF2-40B4-BE49-F238E27FC236}">
                <a16:creationId xmlns:a16="http://schemas.microsoft.com/office/drawing/2014/main" id="{771ED409-3394-EB5B-CCFA-36A4897129A8}"/>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7" name="Title Placeholder 2">
            <a:extLst>
              <a:ext uri="{FF2B5EF4-FFF2-40B4-BE49-F238E27FC236}">
                <a16:creationId xmlns:a16="http://schemas.microsoft.com/office/drawing/2014/main" id="{2A82B2AA-3882-11C8-4928-8012D82E77CC}"/>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918980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ample of infographic and text">
    <p:spTree>
      <p:nvGrpSpPr>
        <p:cNvPr id="1" name=""/>
        <p:cNvGrpSpPr/>
        <p:nvPr/>
      </p:nvGrpSpPr>
      <p:grpSpPr>
        <a:xfrm>
          <a:off x="0" y="0"/>
          <a:ext cx="0" cy="0"/>
          <a:chOff x="0" y="0"/>
          <a:chExt cx="0" cy="0"/>
        </a:xfrm>
      </p:grpSpPr>
      <p:sp>
        <p:nvSpPr>
          <p:cNvPr id="13" name="Slide Number Placeholder 5">
            <a:extLst>
              <a:ext uri="{FF2B5EF4-FFF2-40B4-BE49-F238E27FC236}">
                <a16:creationId xmlns:a16="http://schemas.microsoft.com/office/drawing/2014/main" id="{38630B50-84DA-5FC4-84A1-1A4ED10B4394}"/>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11" name="Footer Placeholder 4">
            <a:extLst>
              <a:ext uri="{FF2B5EF4-FFF2-40B4-BE49-F238E27FC236}">
                <a16:creationId xmlns:a16="http://schemas.microsoft.com/office/drawing/2014/main" id="{B7AD4746-9DC7-13F7-934E-B03E9B5986C1}"/>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SmartArt Placeholder 1">
            <a:extLst>
              <a:ext uri="{FF2B5EF4-FFF2-40B4-BE49-F238E27FC236}">
                <a16:creationId xmlns:a16="http://schemas.microsoft.com/office/drawing/2014/main" id="{AB4A304E-68FB-0CDC-9A6B-0CA3E57E4B28}"/>
              </a:ext>
            </a:extLst>
          </p:cNvPr>
          <p:cNvSpPr>
            <a:spLocks noGrp="1"/>
          </p:cNvSpPr>
          <p:nvPr>
            <p:ph type="dgm" sz="quarter" idx="23"/>
          </p:nvPr>
        </p:nvSpPr>
        <p:spPr>
          <a:xfrm>
            <a:off x="6457201" y="1836498"/>
            <a:ext cx="5374797" cy="4517502"/>
          </a:xfrm>
          <a:prstGeom prst="rect">
            <a:avLst/>
          </a:prstGeom>
        </p:spPr>
        <p:txBody>
          <a:bodyPr lIns="0" tIns="0" rIns="0" bIns="0" anchor="ctr" anchorCtr="0"/>
          <a:lstStyle>
            <a:lvl1pPr marL="0" indent="0" algn="ctr">
              <a:buNone/>
              <a:defRPr lang="en-US" sz="1200" kern="1200">
                <a:solidFill>
                  <a:schemeClr val="accent5"/>
                </a:solidFill>
                <a:latin typeface="+mn-lt"/>
                <a:ea typeface="+mn-ea"/>
                <a:cs typeface="+mn-cs"/>
              </a:defRPr>
            </a:lvl1pPr>
          </a:lstStyle>
          <a:p>
            <a:endParaRPr lang="en-US"/>
          </a:p>
        </p:txBody>
      </p:sp>
      <p:cxnSp>
        <p:nvCxnSpPr>
          <p:cNvPr id="2" name="Straight Connector 1">
            <a:extLst>
              <a:ext uri="{FF2B5EF4-FFF2-40B4-BE49-F238E27FC236}">
                <a16:creationId xmlns:a16="http://schemas.microsoft.com/office/drawing/2014/main" id="{08BE6983-A079-D5D8-1F9F-DF09796DBA9E}"/>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764307" y="2593372"/>
            <a:ext cx="4703044"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6" name="Text Placeholder 1">
            <a:extLst>
              <a:ext uri="{FF2B5EF4-FFF2-40B4-BE49-F238E27FC236}">
                <a16:creationId xmlns:a16="http://schemas.microsoft.com/office/drawing/2014/main" id="{DB060B3C-2AF3-1D3D-DE28-9841D46F83B7}"/>
              </a:ext>
            </a:extLst>
          </p:cNvPr>
          <p:cNvSpPr>
            <a:spLocks noGrp="1"/>
          </p:cNvSpPr>
          <p:nvPr>
            <p:ph type="body" sz="quarter" idx="19" hasCustomPrompt="1"/>
          </p:nvPr>
        </p:nvSpPr>
        <p:spPr>
          <a:xfrm>
            <a:off x="569258" y="1810870"/>
            <a:ext cx="5056086" cy="455855"/>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8" name="Rectangle 7">
            <a:extLst>
              <a:ext uri="{FF2B5EF4-FFF2-40B4-BE49-F238E27FC236}">
                <a16:creationId xmlns:a16="http://schemas.microsoft.com/office/drawing/2014/main" id="{FBDF5227-C3B1-EA22-D494-37A10E8E90DC}"/>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8">
            <a:extLst>
              <a:ext uri="{FF2B5EF4-FFF2-40B4-BE49-F238E27FC236}">
                <a16:creationId xmlns:a16="http://schemas.microsoft.com/office/drawing/2014/main" id="{FF5C7240-BC70-F047-76C1-F4F895E6FAF1}"/>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9" name="Title Placeholder 2">
            <a:extLst>
              <a:ext uri="{FF2B5EF4-FFF2-40B4-BE49-F238E27FC236}">
                <a16:creationId xmlns:a16="http://schemas.microsoft.com/office/drawing/2014/main" id="{780DEBAF-6038-2055-ABB1-098B08B55559}"/>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508170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ample icon and text 1">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B9C17506-8579-8975-52FC-81F63B6B15FF}"/>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4" name="Footer Placeholder 4">
            <a:extLst>
              <a:ext uri="{FF2B5EF4-FFF2-40B4-BE49-F238E27FC236}">
                <a16:creationId xmlns:a16="http://schemas.microsoft.com/office/drawing/2014/main" id="{0708DEB4-A3E4-C135-CC90-1E47C78A74F4}"/>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cxnSp>
        <p:nvCxnSpPr>
          <p:cNvPr id="14" name="Straight Connector 3">
            <a:extLst>
              <a:ext uri="{FF2B5EF4-FFF2-40B4-BE49-F238E27FC236}">
                <a16:creationId xmlns:a16="http://schemas.microsoft.com/office/drawing/2014/main" id="{2FEB0E83-A665-4F42-2656-A6DE1D1E7DBA}"/>
              </a:ext>
            </a:extLst>
          </p:cNvPr>
          <p:cNvCxnSpPr>
            <a:cxnSpLocks noGrp="1" noRot="1" noMove="1" noResize="1" noEditPoints="1" noAdjustHandles="1" noChangeArrowheads="1" noChangeShapeType="1"/>
          </p:cNvCxnSpPr>
          <p:nvPr userDrawn="1"/>
        </p:nvCxnSpPr>
        <p:spPr>
          <a:xfrm>
            <a:off x="367200" y="6334344"/>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8" name="Text Placeholder 6">
            <a:extLst>
              <a:ext uri="{FF2B5EF4-FFF2-40B4-BE49-F238E27FC236}">
                <a16:creationId xmlns:a16="http://schemas.microsoft.com/office/drawing/2014/main" id="{7A388780-0C1E-734B-FF34-87D783F10E46}"/>
              </a:ext>
            </a:extLst>
          </p:cNvPr>
          <p:cNvSpPr>
            <a:spLocks noGrp="1"/>
          </p:cNvSpPr>
          <p:nvPr>
            <p:ph type="body" sz="quarter" idx="24"/>
          </p:nvPr>
        </p:nvSpPr>
        <p:spPr>
          <a:xfrm>
            <a:off x="3255662" y="5395920"/>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9" name="Text Placeholder 5">
            <a:extLst>
              <a:ext uri="{FF2B5EF4-FFF2-40B4-BE49-F238E27FC236}">
                <a16:creationId xmlns:a16="http://schemas.microsoft.com/office/drawing/2014/main" id="{8F76C1C6-4B2C-0DCF-2CC2-9B8AE2C74346}"/>
              </a:ext>
            </a:extLst>
          </p:cNvPr>
          <p:cNvSpPr>
            <a:spLocks noGrp="1"/>
          </p:cNvSpPr>
          <p:nvPr>
            <p:ph type="body" sz="quarter" idx="25"/>
          </p:nvPr>
        </p:nvSpPr>
        <p:spPr>
          <a:xfrm>
            <a:off x="537881" y="5021419"/>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40" name="Picture Placeholder 3">
            <a:extLst>
              <a:ext uri="{FF2B5EF4-FFF2-40B4-BE49-F238E27FC236}">
                <a16:creationId xmlns:a16="http://schemas.microsoft.com/office/drawing/2014/main" id="{0E66B355-7B88-4035-5471-D1DFCCD6BCFE}"/>
              </a:ext>
            </a:extLst>
          </p:cNvPr>
          <p:cNvSpPr>
            <a:spLocks noGrp="1"/>
          </p:cNvSpPr>
          <p:nvPr>
            <p:ph type="pic" sz="quarter" idx="26" hasCustomPrompt="1"/>
          </p:nvPr>
        </p:nvSpPr>
        <p:spPr>
          <a:xfrm>
            <a:off x="627258" y="5097046"/>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3" name="Straight Connector 2">
            <a:extLst>
              <a:ext uri="{FF2B5EF4-FFF2-40B4-BE49-F238E27FC236}">
                <a16:creationId xmlns:a16="http://schemas.microsoft.com/office/drawing/2014/main" id="{23000480-EA21-3B7D-25C7-42525B61BE34}"/>
              </a:ext>
            </a:extLst>
          </p:cNvPr>
          <p:cNvCxnSpPr>
            <a:cxnSpLocks noGrp="1" noRot="1" noMove="1" noResize="1" noEditPoints="1" noAdjustHandles="1" noChangeArrowheads="1" noChangeShapeType="1"/>
          </p:cNvCxnSpPr>
          <p:nvPr userDrawn="1"/>
        </p:nvCxnSpPr>
        <p:spPr>
          <a:xfrm>
            <a:off x="367200" y="4740868"/>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5" name="Text Placeholder 4">
            <a:extLst>
              <a:ext uri="{FF2B5EF4-FFF2-40B4-BE49-F238E27FC236}">
                <a16:creationId xmlns:a16="http://schemas.microsoft.com/office/drawing/2014/main" id="{CA83351C-C32B-FF19-4AA4-536F9F2A85AE}"/>
              </a:ext>
            </a:extLst>
          </p:cNvPr>
          <p:cNvSpPr>
            <a:spLocks noGrp="1"/>
          </p:cNvSpPr>
          <p:nvPr>
            <p:ph type="body" sz="quarter" idx="21"/>
          </p:nvPr>
        </p:nvSpPr>
        <p:spPr>
          <a:xfrm>
            <a:off x="3255662" y="3807752"/>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6" name="Text Placeholder 3">
            <a:extLst>
              <a:ext uri="{FF2B5EF4-FFF2-40B4-BE49-F238E27FC236}">
                <a16:creationId xmlns:a16="http://schemas.microsoft.com/office/drawing/2014/main" id="{2510443C-95B1-C730-80BF-853387A908F7}"/>
              </a:ext>
            </a:extLst>
          </p:cNvPr>
          <p:cNvSpPr>
            <a:spLocks noGrp="1"/>
          </p:cNvSpPr>
          <p:nvPr>
            <p:ph type="body" sz="quarter" idx="22"/>
          </p:nvPr>
        </p:nvSpPr>
        <p:spPr>
          <a:xfrm>
            <a:off x="537881" y="3433251"/>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7" name="Picture Placeholder 2">
            <a:extLst>
              <a:ext uri="{FF2B5EF4-FFF2-40B4-BE49-F238E27FC236}">
                <a16:creationId xmlns:a16="http://schemas.microsoft.com/office/drawing/2014/main" id="{3CE9F517-024D-0D74-D269-83DA2D17C15D}"/>
              </a:ext>
            </a:extLst>
          </p:cNvPr>
          <p:cNvSpPr>
            <a:spLocks noGrp="1"/>
          </p:cNvSpPr>
          <p:nvPr>
            <p:ph type="pic" sz="quarter" idx="23" hasCustomPrompt="1"/>
          </p:nvPr>
        </p:nvSpPr>
        <p:spPr>
          <a:xfrm>
            <a:off x="627258" y="3508878"/>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1" name="Straight Connector 1">
            <a:extLst>
              <a:ext uri="{FF2B5EF4-FFF2-40B4-BE49-F238E27FC236}">
                <a16:creationId xmlns:a16="http://schemas.microsoft.com/office/drawing/2014/main" id="{1033842E-FE73-A8AE-3074-E0DD4F678CC3}"/>
              </a:ext>
            </a:extLst>
          </p:cNvPr>
          <p:cNvCxnSpPr>
            <a:cxnSpLocks noGrp="1" noRot="1" noMove="1" noResize="1" noEditPoints="1" noAdjustHandles="1" noChangeArrowheads="1" noChangeShapeType="1"/>
          </p:cNvCxnSpPr>
          <p:nvPr userDrawn="1"/>
        </p:nvCxnSpPr>
        <p:spPr>
          <a:xfrm>
            <a:off x="367200" y="3147392"/>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29" name="Text Placeholder 2">
            <a:extLst>
              <a:ext uri="{FF2B5EF4-FFF2-40B4-BE49-F238E27FC236}">
                <a16:creationId xmlns:a16="http://schemas.microsoft.com/office/drawing/2014/main" id="{25BD43C2-5E65-024F-F2D7-1623C84E025D}"/>
              </a:ext>
            </a:extLst>
          </p:cNvPr>
          <p:cNvSpPr>
            <a:spLocks noGrp="1"/>
          </p:cNvSpPr>
          <p:nvPr>
            <p:ph type="body" sz="quarter" idx="20"/>
          </p:nvPr>
        </p:nvSpPr>
        <p:spPr>
          <a:xfrm>
            <a:off x="3255662" y="2211755"/>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0" name="Text Placeholder 1">
            <a:extLst>
              <a:ext uri="{FF2B5EF4-FFF2-40B4-BE49-F238E27FC236}">
                <a16:creationId xmlns:a16="http://schemas.microsoft.com/office/drawing/2014/main" id="{AF4A1666-ED29-F94C-EA0C-CAB8204D3ACA}"/>
              </a:ext>
            </a:extLst>
          </p:cNvPr>
          <p:cNvSpPr>
            <a:spLocks noGrp="1"/>
          </p:cNvSpPr>
          <p:nvPr>
            <p:ph type="body" sz="quarter" idx="16"/>
          </p:nvPr>
        </p:nvSpPr>
        <p:spPr>
          <a:xfrm>
            <a:off x="537881" y="1837254"/>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3" name="Picture Placeholder 1">
            <a:extLst>
              <a:ext uri="{FF2B5EF4-FFF2-40B4-BE49-F238E27FC236}">
                <a16:creationId xmlns:a16="http://schemas.microsoft.com/office/drawing/2014/main" id="{5C5FED16-432A-1305-B6EB-4CD0640437BA}"/>
              </a:ext>
            </a:extLst>
          </p:cNvPr>
          <p:cNvSpPr>
            <a:spLocks noGrp="1"/>
          </p:cNvSpPr>
          <p:nvPr>
            <p:ph type="pic" sz="quarter" idx="17" hasCustomPrompt="1"/>
          </p:nvPr>
        </p:nvSpPr>
        <p:spPr>
          <a:xfrm>
            <a:off x="627258" y="1912881"/>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1" name="Rectangle 40">
            <a:extLst>
              <a:ext uri="{FF2B5EF4-FFF2-40B4-BE49-F238E27FC236}">
                <a16:creationId xmlns:a16="http://schemas.microsoft.com/office/drawing/2014/main" id="{0F9218C3-5425-4781-DFD8-FD8BB8DB907D}"/>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 Placeholder 8">
            <a:extLst>
              <a:ext uri="{FF2B5EF4-FFF2-40B4-BE49-F238E27FC236}">
                <a16:creationId xmlns:a16="http://schemas.microsoft.com/office/drawing/2014/main" id="{29757ACF-BF1B-B2DE-15DF-32EA8A5349C4}"/>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2" name="Title Placeholder 2">
            <a:extLst>
              <a:ext uri="{FF2B5EF4-FFF2-40B4-BE49-F238E27FC236}">
                <a16:creationId xmlns:a16="http://schemas.microsoft.com/office/drawing/2014/main" id="{B67761A9-73CB-B603-1585-51146EA50366}"/>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332157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icon and text 2">
    <p:spTree>
      <p:nvGrpSpPr>
        <p:cNvPr id="1" name=""/>
        <p:cNvGrpSpPr/>
        <p:nvPr/>
      </p:nvGrpSpPr>
      <p:grpSpPr>
        <a:xfrm>
          <a:off x="0" y="0"/>
          <a:ext cx="0" cy="0"/>
          <a:chOff x="0" y="0"/>
          <a:chExt cx="0" cy="0"/>
        </a:xfrm>
      </p:grpSpPr>
      <p:sp>
        <p:nvSpPr>
          <p:cNvPr id="49" name="Slide Number Placeholder 5">
            <a:extLst>
              <a:ext uri="{FF2B5EF4-FFF2-40B4-BE49-F238E27FC236}">
                <a16:creationId xmlns:a16="http://schemas.microsoft.com/office/drawing/2014/main" id="{BB9493E2-AB30-4E8D-01FB-ED3A6EF39A5E}"/>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8" name="Footer Placeholder 4">
            <a:extLst>
              <a:ext uri="{FF2B5EF4-FFF2-40B4-BE49-F238E27FC236}">
                <a16:creationId xmlns:a16="http://schemas.microsoft.com/office/drawing/2014/main" id="{7FC05237-CEA4-090B-5C6E-FCB92CA748CF}"/>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44" name="Text Placeholder 2">
            <a:extLst>
              <a:ext uri="{FF2B5EF4-FFF2-40B4-BE49-F238E27FC236}">
                <a16:creationId xmlns:a16="http://schemas.microsoft.com/office/drawing/2014/main" id="{676691FD-8AFD-D8E6-68B3-FD29BE116354}"/>
              </a:ext>
            </a:extLst>
          </p:cNvPr>
          <p:cNvSpPr>
            <a:spLocks noGrp="1"/>
          </p:cNvSpPr>
          <p:nvPr>
            <p:ph type="body" sz="quarter" idx="22"/>
          </p:nvPr>
        </p:nvSpPr>
        <p:spPr>
          <a:xfrm>
            <a:off x="6355978"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sp>
        <p:nvSpPr>
          <p:cNvPr id="41" name="Text Placeholder 1">
            <a:extLst>
              <a:ext uri="{FF2B5EF4-FFF2-40B4-BE49-F238E27FC236}">
                <a16:creationId xmlns:a16="http://schemas.microsoft.com/office/drawing/2014/main" id="{6791F2DD-5D9A-CBD5-7D9E-84D57B5536FE}"/>
              </a:ext>
            </a:extLst>
          </p:cNvPr>
          <p:cNvSpPr>
            <a:spLocks noGrp="1"/>
          </p:cNvSpPr>
          <p:nvPr>
            <p:ph type="body" sz="quarter" idx="15"/>
          </p:nvPr>
        </p:nvSpPr>
        <p:spPr>
          <a:xfrm>
            <a:off x="752824"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cxnSp>
        <p:nvCxnSpPr>
          <p:cNvPr id="3" name="Straight Arrow Connector 2">
            <a:extLst>
              <a:ext uri="{FF2B5EF4-FFF2-40B4-BE49-F238E27FC236}">
                <a16:creationId xmlns:a16="http://schemas.microsoft.com/office/drawing/2014/main" id="{7AF6920D-A27B-DFC6-46A7-3D4F3A79E647}"/>
              </a:ext>
            </a:extLst>
          </p:cNvPr>
          <p:cNvCxnSpPr>
            <a:cxnSpLocks/>
          </p:cNvCxnSpPr>
          <p:nvPr/>
        </p:nvCxnSpPr>
        <p:spPr>
          <a:xfrm>
            <a:off x="555361" y="3101266"/>
            <a:ext cx="11081279" cy="0"/>
          </a:xfrm>
          <a:prstGeom prst="straightConnector1">
            <a:avLst/>
          </a:prstGeom>
          <a:ln w="1270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2" name="Oval 4">
            <a:extLst>
              <a:ext uri="{FF2B5EF4-FFF2-40B4-BE49-F238E27FC236}">
                <a16:creationId xmlns:a16="http://schemas.microsoft.com/office/drawing/2014/main" id="{1C7426EE-1333-F01D-A323-4B9A5C943EED}"/>
              </a:ext>
            </a:extLst>
          </p:cNvPr>
          <p:cNvSpPr>
            <a:spLocks noChangeAspect="1"/>
          </p:cNvSpPr>
          <p:nvPr userDrawn="1"/>
        </p:nvSpPr>
        <p:spPr>
          <a:xfrm>
            <a:off x="9524341"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Picture Placeholder 4">
            <a:extLst>
              <a:ext uri="{FF2B5EF4-FFF2-40B4-BE49-F238E27FC236}">
                <a16:creationId xmlns:a16="http://schemas.microsoft.com/office/drawing/2014/main" id="{C1ECA2C2-CFA0-6CD8-D669-39A95ED44C99}"/>
              </a:ext>
            </a:extLst>
          </p:cNvPr>
          <p:cNvSpPr>
            <a:spLocks noGrp="1"/>
          </p:cNvSpPr>
          <p:nvPr>
            <p:ph type="pic" sz="quarter" idx="24" hasCustomPrompt="1"/>
          </p:nvPr>
        </p:nvSpPr>
        <p:spPr>
          <a:xfrm>
            <a:off x="9848341"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3" name="Oval 3">
            <a:extLst>
              <a:ext uri="{FF2B5EF4-FFF2-40B4-BE49-F238E27FC236}">
                <a16:creationId xmlns:a16="http://schemas.microsoft.com/office/drawing/2014/main" id="{CD3003A9-ED4B-D256-7D49-F73784E26871}"/>
              </a:ext>
            </a:extLst>
          </p:cNvPr>
          <p:cNvSpPr>
            <a:spLocks noChangeAspect="1"/>
          </p:cNvSpPr>
          <p:nvPr userDrawn="1"/>
        </p:nvSpPr>
        <p:spPr>
          <a:xfrm>
            <a:off x="6808148"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Picture Placeholder 3">
            <a:extLst>
              <a:ext uri="{FF2B5EF4-FFF2-40B4-BE49-F238E27FC236}">
                <a16:creationId xmlns:a16="http://schemas.microsoft.com/office/drawing/2014/main" id="{93019B69-1557-D66B-A564-CE75D535781A}"/>
              </a:ext>
            </a:extLst>
          </p:cNvPr>
          <p:cNvSpPr>
            <a:spLocks noGrp="1"/>
          </p:cNvSpPr>
          <p:nvPr>
            <p:ph type="pic" sz="quarter" idx="25" hasCustomPrompt="1"/>
          </p:nvPr>
        </p:nvSpPr>
        <p:spPr>
          <a:xfrm>
            <a:off x="7132148"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4" name="Oval 2">
            <a:extLst>
              <a:ext uri="{FF2B5EF4-FFF2-40B4-BE49-F238E27FC236}">
                <a16:creationId xmlns:a16="http://schemas.microsoft.com/office/drawing/2014/main" id="{8A8ACA49-DE03-B274-D830-F48226F73981}"/>
              </a:ext>
            </a:extLst>
          </p:cNvPr>
          <p:cNvSpPr>
            <a:spLocks noChangeAspect="1"/>
          </p:cNvSpPr>
          <p:nvPr userDrawn="1"/>
        </p:nvSpPr>
        <p:spPr>
          <a:xfrm>
            <a:off x="4091956"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Picture Placeholder 2">
            <a:extLst>
              <a:ext uri="{FF2B5EF4-FFF2-40B4-BE49-F238E27FC236}">
                <a16:creationId xmlns:a16="http://schemas.microsoft.com/office/drawing/2014/main" id="{9D12E80A-5EA9-35E8-184B-0C806469B24C}"/>
              </a:ext>
            </a:extLst>
          </p:cNvPr>
          <p:cNvSpPr>
            <a:spLocks noGrp="1"/>
          </p:cNvSpPr>
          <p:nvPr>
            <p:ph type="pic" sz="quarter" idx="26" hasCustomPrompt="1"/>
          </p:nvPr>
        </p:nvSpPr>
        <p:spPr>
          <a:xfrm>
            <a:off x="4415956"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1" name="Oval 1">
            <a:extLst>
              <a:ext uri="{FF2B5EF4-FFF2-40B4-BE49-F238E27FC236}">
                <a16:creationId xmlns:a16="http://schemas.microsoft.com/office/drawing/2014/main" id="{924CC745-07D4-BECF-CC5A-3EA7D5AA43A6}"/>
              </a:ext>
            </a:extLst>
          </p:cNvPr>
          <p:cNvSpPr>
            <a:spLocks noChangeAspect="1"/>
          </p:cNvSpPr>
          <p:nvPr userDrawn="1"/>
        </p:nvSpPr>
        <p:spPr>
          <a:xfrm>
            <a:off x="1375764"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Picture Placeholder 1">
            <a:extLst>
              <a:ext uri="{FF2B5EF4-FFF2-40B4-BE49-F238E27FC236}">
                <a16:creationId xmlns:a16="http://schemas.microsoft.com/office/drawing/2014/main" id="{133461F1-D380-F735-092B-1FDB17251D0A}"/>
              </a:ext>
            </a:extLst>
          </p:cNvPr>
          <p:cNvSpPr>
            <a:spLocks noGrp="1"/>
          </p:cNvSpPr>
          <p:nvPr>
            <p:ph type="pic" sz="quarter" idx="23" hasCustomPrompt="1"/>
          </p:nvPr>
        </p:nvSpPr>
        <p:spPr>
          <a:xfrm>
            <a:off x="1699764"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5" name="Rectangle 44">
            <a:extLst>
              <a:ext uri="{FF2B5EF4-FFF2-40B4-BE49-F238E27FC236}">
                <a16:creationId xmlns:a16="http://schemas.microsoft.com/office/drawing/2014/main" id="{241BC2C6-A5A7-7DC9-FB23-7BBED8792A29}"/>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 Placeholder 8">
            <a:extLst>
              <a:ext uri="{FF2B5EF4-FFF2-40B4-BE49-F238E27FC236}">
                <a16:creationId xmlns:a16="http://schemas.microsoft.com/office/drawing/2014/main" id="{6FD13E02-A7F3-9A62-A198-C4E0718DE7E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6" name="Title Placeholder 2">
            <a:extLst>
              <a:ext uri="{FF2B5EF4-FFF2-40B4-BE49-F238E27FC236}">
                <a16:creationId xmlns:a16="http://schemas.microsoft.com/office/drawing/2014/main" id="{780CAE6E-1E91-C589-92B7-A1C2E645A11A}"/>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71645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in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8F13215-DF3F-84FC-181D-28AAC5B966BB}"/>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BBD5715F-53C1-8366-5642-A299DA842983}"/>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26259E98-A45C-8354-3709-5471A2DFB7EB}"/>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2" name="Text Placeholder 14">
            <a:extLst>
              <a:ext uri="{FF2B5EF4-FFF2-40B4-BE49-F238E27FC236}">
                <a16:creationId xmlns:a16="http://schemas.microsoft.com/office/drawing/2014/main" id="{67461119-E326-F41A-C3F7-6F60F0325631}"/>
              </a:ext>
            </a:extLst>
          </p:cNvPr>
          <p:cNvSpPr>
            <a:spLocks noGrp="1" noRot="1" noMove="1" noResize="1" noEditPoints="1" noAdjustHandles="1" noChangeArrowheads="1" noChangeShapeType="1"/>
          </p:cNvSpPr>
          <p:nvPr>
            <p:ph type="body" sz="quarter" idx="10" hasCustomPrompt="1"/>
          </p:nvPr>
        </p:nvSpPr>
        <p:spPr>
          <a:xfrm>
            <a:off x="2122636" y="365389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section</a:t>
            </a:r>
          </a:p>
        </p:txBody>
      </p:sp>
      <p:sp>
        <p:nvSpPr>
          <p:cNvPr id="21" name="Title Placeholder 2">
            <a:extLst>
              <a:ext uri="{FF2B5EF4-FFF2-40B4-BE49-F238E27FC236}">
                <a16:creationId xmlns:a16="http://schemas.microsoft.com/office/drawing/2014/main" id="{F88113C1-AB65-D428-899B-545C227EDD6C}"/>
              </a:ext>
            </a:extLst>
          </p:cNvPr>
          <p:cNvSpPr>
            <a:spLocks noGrp="1" noRot="1" noMove="1" noResize="1" noEditPoints="1" noAdjustHandles="1" noChangeArrowheads="1" noChangeShapeType="1"/>
          </p:cNvSpPr>
          <p:nvPr>
            <p:ph type="title" hasCustomPrompt="1"/>
          </p:nvPr>
        </p:nvSpPr>
        <p:spPr>
          <a:xfrm>
            <a:off x="2122636" y="2591872"/>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Part X</a:t>
            </a:r>
            <a:endParaRPr lang="en-GB"/>
          </a:p>
        </p:txBody>
      </p:sp>
      <p:sp>
        <p:nvSpPr>
          <p:cNvPr id="5" name="TextBox 4">
            <a:extLst>
              <a:ext uri="{FF2B5EF4-FFF2-40B4-BE49-F238E27FC236}">
                <a16:creationId xmlns:a16="http://schemas.microsoft.com/office/drawing/2014/main" id="{B5CCA786-F79C-654B-E344-E04484D2015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Tree>
    <p:extLst>
      <p:ext uri="{BB962C8B-B14F-4D97-AF65-F5344CB8AC3E}">
        <p14:creationId xmlns:p14="http://schemas.microsoft.com/office/powerpoint/2010/main" val="2333325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nex section slide">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C915F09-36C5-271F-BFA7-C97BD55487F9}"/>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37E0EF1-B413-0A64-F524-8C707AABA76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457F41ED-44AF-D34C-FA8C-A27823160266}"/>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3" name="Text Placeholder 14">
            <a:extLst>
              <a:ext uri="{FF2B5EF4-FFF2-40B4-BE49-F238E27FC236}">
                <a16:creationId xmlns:a16="http://schemas.microsoft.com/office/drawing/2014/main" id="{B0DC00DB-A5B7-CBCD-9E2C-25EEE62C4E3E}"/>
              </a:ext>
            </a:extLst>
          </p:cNvPr>
          <p:cNvSpPr>
            <a:spLocks noGrp="1" noRot="1" noMove="1" noResize="1" noEditPoints="1" noAdjustHandles="1" noChangeArrowheads="1" noChangeShapeType="1"/>
          </p:cNvSpPr>
          <p:nvPr>
            <p:ph type="body" sz="quarter" idx="10" hasCustomPrompt="1"/>
          </p:nvPr>
        </p:nvSpPr>
        <p:spPr>
          <a:xfrm>
            <a:off x="1920899" y="429764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annex</a:t>
            </a:r>
          </a:p>
        </p:txBody>
      </p:sp>
      <p:sp>
        <p:nvSpPr>
          <p:cNvPr id="7" name="Title Placeholder 2">
            <a:extLst>
              <a:ext uri="{FF2B5EF4-FFF2-40B4-BE49-F238E27FC236}">
                <a16:creationId xmlns:a16="http://schemas.microsoft.com/office/drawing/2014/main" id="{155A43AE-10F2-A062-CD55-196B0C0F310E}"/>
              </a:ext>
            </a:extLst>
          </p:cNvPr>
          <p:cNvSpPr>
            <a:spLocks noGrp="1" noRot="1" noMove="1" noResize="1" noEditPoints="1" noAdjustHandles="1" noChangeArrowheads="1" noChangeShapeType="1"/>
          </p:cNvSpPr>
          <p:nvPr>
            <p:ph type="title" hasCustomPrompt="1"/>
          </p:nvPr>
        </p:nvSpPr>
        <p:spPr>
          <a:xfrm>
            <a:off x="1920899" y="3238229"/>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Annex X</a:t>
            </a:r>
            <a:endParaRPr lang="en-GB"/>
          </a:p>
        </p:txBody>
      </p:sp>
    </p:spTree>
    <p:extLst>
      <p:ext uri="{BB962C8B-B14F-4D97-AF65-F5344CB8AC3E}">
        <p14:creationId xmlns:p14="http://schemas.microsoft.com/office/powerpoint/2010/main" val="3659463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End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9BE559-67BD-BFE2-6B70-37C3902EDDA6}"/>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sp>
        <p:nvSpPr>
          <p:cNvPr id="2" name="TextBox 1">
            <a:extLst>
              <a:ext uri="{FF2B5EF4-FFF2-40B4-BE49-F238E27FC236}">
                <a16:creationId xmlns:a16="http://schemas.microsoft.com/office/drawing/2014/main" id="{EF62A061-B0B9-A4E4-B7ED-31AB137E01C8}"/>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pic>
        <p:nvPicPr>
          <p:cNvPr id="11" name="Graphic 10">
            <a:extLst>
              <a:ext uri="{FF2B5EF4-FFF2-40B4-BE49-F238E27FC236}">
                <a16:creationId xmlns:a16="http://schemas.microsoft.com/office/drawing/2014/main" id="{C1AF274C-ADA4-D3DB-38EC-73DC750EAFF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672333" y="0"/>
            <a:ext cx="4847334" cy="6858000"/>
          </a:xfrm>
          <a:prstGeom prst="rect">
            <a:avLst/>
          </a:prstGeom>
        </p:spPr>
      </p:pic>
    </p:spTree>
    <p:extLst>
      <p:ext uri="{BB962C8B-B14F-4D97-AF65-F5344CB8AC3E}">
        <p14:creationId xmlns:p14="http://schemas.microsoft.com/office/powerpoint/2010/main" val="83641649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A9AD0E7C-0CF4-9B32-F0DC-5DEEC72C7D27}"/>
              </a:ext>
            </a:extLst>
          </p:cNvPr>
          <p:cNvSpPr>
            <a:spLocks noGrp="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3" name="Slide Number Placeholder 5">
            <a:extLst>
              <a:ext uri="{FF2B5EF4-FFF2-40B4-BE49-F238E27FC236}">
                <a16:creationId xmlns:a16="http://schemas.microsoft.com/office/drawing/2014/main" id="{FC2A0B67-A808-6FB5-1EC1-EAD0A62DA873}"/>
              </a:ext>
            </a:extLst>
          </p:cNvPr>
          <p:cNvSpPr>
            <a:spLocks noGrp="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solidFill>
              </a:defRPr>
            </a:lvl1pPr>
          </a:lstStyle>
          <a:p>
            <a:fld id="{318356DC-334E-1146-8C47-B0DA3BCDFCC3}" type="slidenum">
              <a:rPr lang="en-US" smtClean="0"/>
              <a:pPr/>
              <a:t>‹#›</a:t>
            </a:fld>
            <a:endParaRPr lang="en-US"/>
          </a:p>
        </p:txBody>
      </p:sp>
      <p:sp>
        <p:nvSpPr>
          <p:cNvPr id="6" name="TextBox 5">
            <a:extLst>
              <a:ext uri="{FF2B5EF4-FFF2-40B4-BE49-F238E27FC236}">
                <a16:creationId xmlns:a16="http://schemas.microsoft.com/office/drawing/2014/main" id="{C15B5BF0-C4EA-5B26-031E-06FF180AB9E3}"/>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9" name="TextBox 8">
            <a:extLst>
              <a:ext uri="{FF2B5EF4-FFF2-40B4-BE49-F238E27FC236}">
                <a16:creationId xmlns:a16="http://schemas.microsoft.com/office/drawing/2014/main" id="{61589B16-E386-8061-D4FC-113508B94A72}"/>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pic>
        <p:nvPicPr>
          <p:cNvPr id="7" name="Picture 6" descr="A black background with a black square&#10;&#10;Description automatically generated with medium confidence">
            <a:extLst>
              <a:ext uri="{FF2B5EF4-FFF2-40B4-BE49-F238E27FC236}">
                <a16:creationId xmlns:a16="http://schemas.microsoft.com/office/drawing/2014/main" id="{24512369-0278-6007-C0B2-5351671A40F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8640" y="-87439"/>
            <a:ext cx="2496240" cy="1632157"/>
          </a:xfrm>
          <a:prstGeom prst="rect">
            <a:avLst/>
          </a:prstGeom>
        </p:spPr>
      </p:pic>
    </p:spTree>
    <p:extLst>
      <p:ext uri="{BB962C8B-B14F-4D97-AF65-F5344CB8AC3E}">
        <p14:creationId xmlns:p14="http://schemas.microsoft.com/office/powerpoint/2010/main" val="3025144705"/>
      </p:ext>
    </p:extLst>
  </p:cSld>
  <p:clrMap bg1="lt1" tx1="dk1" bg2="lt2" tx2="dk2" accent1="accent1" accent2="accent2" accent3="accent3" accent4="accent4" accent5="accent5" accent6="accent6" hlink="hlink" folHlink="folHlink"/>
  <p:sldLayoutIdLst>
    <p:sldLayoutId id="2147483651" r:id="rId1"/>
    <p:sldLayoutId id="2147483660" r:id="rId2"/>
    <p:sldLayoutId id="2147483668" r:id="rId3"/>
    <p:sldLayoutId id="2147483652" r:id="rId4"/>
    <p:sldLayoutId id="2147483669" r:id="rId5"/>
    <p:sldLayoutId id="2147483662" r:id="rId6"/>
    <p:sldLayoutId id="2147483663" r:id="rId7"/>
    <p:sldLayoutId id="2147483664" r:id="rId8"/>
    <p:sldLayoutId id="2147483665" r:id="rId9"/>
    <p:sldLayoutId id="2147483666" r:id="rId10"/>
    <p:sldLayoutId id="2147483667" r:id="rId11"/>
    <p:sldLayoutId id="2147483659" r:id="rId12"/>
    <p:sldLayoutId id="2147483658" r:id="rId13"/>
    <p:sldLayoutId id="2147483661" r:id="rId14"/>
  </p:sldLayoutIdLst>
  <p:hf hdr="0" ftr="0" dt="0"/>
  <p:txStyles>
    <p:titleStyle>
      <a:lvl1pPr algn="r" defTabSz="914400" rtl="0" eaLnBrk="1" latinLnBrk="0" hangingPunct="1">
        <a:lnSpc>
          <a:spcPct val="90000"/>
        </a:lnSpc>
        <a:spcBef>
          <a:spcPct val="0"/>
        </a:spcBef>
        <a:buNone/>
        <a:defRPr sz="3200" b="1" kern="1200">
          <a:solidFill>
            <a:srgbClr val="012169"/>
          </a:solidFill>
          <a:latin typeface="Helvetica Neue" panose="02000503000000020004"/>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arb.org.uk/about-arb/arbs-board-committees/board-members/board-members-code-of-practic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arb.org.uk/about-arb/mhclg/framework-agreement/"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arb.org.uk/about-arb/arbs-business-plan/" TargetMode="External"/><Relationship Id="rId2" Type="http://schemas.openxmlformats.org/officeDocument/2006/relationships/hyperlink" Target="https://arb.org.uk/about-arb/arbs-business-plan/corporate-strategy-2026-30/"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609903/PU2077_code_of_practice_2017.pdf" TargetMode="External"/><Relationship Id="rId2" Type="http://schemas.openxmlformats.org/officeDocument/2006/relationships/hyperlink" Target="https://arb.org.uk/about-arb/arbs-board-committees/"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us02web.zoom.us/webinar/register/WN__zZtn4vFRE6AfWFINAEWLA"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hyperlink" Target="mailto:governance@arb.org.uk" TargetMode="External"/><Relationship Id="rId5" Type="http://schemas.openxmlformats.org/officeDocument/2006/relationships/hyperlink" Target="https://us02web.zoom.us/webinar/register/WN_wh09sDDoTNigt-KHtK5EsQ#/registration" TargetMode="External"/><Relationship Id="rId4" Type="http://schemas.openxmlformats.org/officeDocument/2006/relationships/hyperlink" Target="https://us02web.zoom.us/webinar/register/WN_KyN65gPeSU2BqApFJiU9dA#/registration"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 Id="rId4" Type="http://schemas.openxmlformats.org/officeDocument/2006/relationships/hyperlink" Target="https://arb.org.uk/about-arb/arbs-board-committees/board-members/board-members-code-of-practice/#:~:text=All%20Board%20members%20bring%20their,and%20in%20the%20public%20interest."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 Id="rId5" Type="http://schemas.openxmlformats.org/officeDocument/2006/relationships/hyperlink" Target="https://www.gov.uk/government/publications/code-of-conduct-for-board-and-committee-members/code-of-conduct-for-board-and-committee-members" TargetMode="External"/><Relationship Id="rId4" Type="http://schemas.openxmlformats.org/officeDocument/2006/relationships/hyperlink" Target="https://publicappointmentscommissioner.independent.gov.uk/regulating-appointments/investigating-complaint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CB9AF-E317-791F-8EE1-54633BB4F317}"/>
              </a:ext>
            </a:extLst>
          </p:cNvPr>
          <p:cNvSpPr>
            <a:spLocks noGrp="1" noRot="1" noMove="1" noResize="1" noEditPoints="1" noAdjustHandles="1" noChangeArrowheads="1" noChangeShapeType="1"/>
          </p:cNvSpPr>
          <p:nvPr>
            <p:ph type="title"/>
          </p:nvPr>
        </p:nvSpPr>
        <p:spPr>
          <a:xfrm>
            <a:off x="2122636" y="2348704"/>
            <a:ext cx="7946728" cy="1994392"/>
          </a:xfrm>
        </p:spPr>
        <p:txBody>
          <a:bodyPr/>
          <a:lstStyle/>
          <a:p>
            <a:r>
              <a:rPr lang="en-US" sz="4000" dirty="0"/>
              <a:t>Architects Registration Board, ARB Board Members</a:t>
            </a:r>
            <a:br>
              <a:rPr lang="en-US" sz="4000" dirty="0"/>
            </a:br>
            <a:r>
              <a:rPr lang="en-GB" sz="3200" dirty="0"/>
              <a:t>4 x Architect Board Members and 1 x Lay Board Member</a:t>
            </a:r>
            <a:endParaRPr lang="en-US" sz="3200" dirty="0"/>
          </a:p>
        </p:txBody>
      </p:sp>
      <p:sp>
        <p:nvSpPr>
          <p:cNvPr id="3" name="Text Placeholder 2">
            <a:extLst>
              <a:ext uri="{FF2B5EF4-FFF2-40B4-BE49-F238E27FC236}">
                <a16:creationId xmlns:a16="http://schemas.microsoft.com/office/drawing/2014/main" id="{6C7A2514-BC9E-66D4-EE46-83D58084468C}"/>
              </a:ext>
            </a:extLst>
          </p:cNvPr>
          <p:cNvSpPr>
            <a:spLocks noGrp="1" noRot="1" noMove="1" noResize="1" noEditPoints="1" noAdjustHandles="1" noChangeArrowheads="1" noChangeShapeType="1"/>
          </p:cNvSpPr>
          <p:nvPr>
            <p:ph type="body" sz="quarter" idx="10"/>
          </p:nvPr>
        </p:nvSpPr>
        <p:spPr>
          <a:xfrm>
            <a:off x="2122636" y="4595631"/>
            <a:ext cx="7946728" cy="332399"/>
          </a:xfrm>
        </p:spPr>
        <p:txBody>
          <a:bodyPr/>
          <a:lstStyle/>
          <a:p>
            <a:r>
              <a:rPr lang="en-US" b="1">
                <a:latin typeface="Arial"/>
                <a:ea typeface="Helvetica Neue" panose="02000503000000020004" pitchFamily="2" charset="0"/>
                <a:cs typeface="Arial"/>
              </a:rPr>
              <a:t>Information pack for candidates</a:t>
            </a:r>
            <a:endParaRPr lang="en-US"/>
          </a:p>
        </p:txBody>
      </p:sp>
      <p:sp>
        <p:nvSpPr>
          <p:cNvPr id="6" name="Rectangle 5">
            <a:extLst>
              <a:ext uri="{FF2B5EF4-FFF2-40B4-BE49-F238E27FC236}">
                <a16:creationId xmlns:a16="http://schemas.microsoft.com/office/drawing/2014/main" id="{DD76CC92-B859-A8D4-653C-5FD46902B6E5}"/>
              </a:ext>
            </a:extLst>
          </p:cNvPr>
          <p:cNvSpPr>
            <a:spLocks noChangeArrowheads="1"/>
          </p:cNvSpPr>
          <p:nvPr/>
        </p:nvSpPr>
        <p:spPr bwMode="auto">
          <a:xfrm>
            <a:off x="522611" y="5449661"/>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a:solidFill>
                  <a:schemeClr val="bg1"/>
                </a:solidFill>
                <a:latin typeface="Arial"/>
                <a:cs typeface="Arial"/>
              </a:rPr>
              <a:t>Closing date: 17:00 on 11 August 2026</a:t>
            </a:r>
          </a:p>
        </p:txBody>
      </p:sp>
    </p:spTree>
    <p:extLst>
      <p:ext uri="{BB962C8B-B14F-4D97-AF65-F5344CB8AC3E}">
        <p14:creationId xmlns:p14="http://schemas.microsoft.com/office/powerpoint/2010/main" val="2137857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Contents</a:t>
            </a:r>
          </a:p>
        </p:txBody>
      </p:sp>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2</a:t>
            </a:fld>
            <a:endParaRPr lang="en-GB"/>
          </a:p>
        </p:txBody>
      </p:sp>
      <p:sp>
        <p:nvSpPr>
          <p:cNvPr id="9" name="TextBox 8">
            <a:extLst>
              <a:ext uri="{FF2B5EF4-FFF2-40B4-BE49-F238E27FC236}">
                <a16:creationId xmlns:a16="http://schemas.microsoft.com/office/drawing/2014/main" id="{816CC04F-C8D1-208F-103E-30FEB26C8F34}"/>
              </a:ext>
            </a:extLst>
          </p:cNvPr>
          <p:cNvSpPr txBox="1"/>
          <p:nvPr/>
        </p:nvSpPr>
        <p:spPr>
          <a:xfrm>
            <a:off x="625495" y="1646817"/>
            <a:ext cx="5811881" cy="4946034"/>
          </a:xfrm>
          <a:prstGeom prst="rect">
            <a:avLst/>
          </a:prstGeom>
          <a:noFill/>
        </p:spPr>
        <p:txBody>
          <a:bodyPr wrap="square" rtlCol="0">
            <a:spAutoFit/>
          </a:bodyPr>
          <a:lstStyle/>
          <a:p>
            <a:pPr lvl="0">
              <a:lnSpc>
                <a:spcPct val="150000"/>
              </a:lnSpc>
              <a:defRPr/>
            </a:pPr>
            <a:r>
              <a:rPr lang="en-GB" sz="1600" dirty="0">
                <a:solidFill>
                  <a:srgbClr val="005E62"/>
                </a:solidFill>
                <a:latin typeface="+mj-lt"/>
                <a:cs typeface="Arial" panose="020B0604020202020204" pitchFamily="34" charset="0"/>
              </a:rPr>
              <a:t>Section				Page number</a:t>
            </a:r>
            <a:r>
              <a:rPr lang="en-GB" sz="1400" dirty="0">
                <a:solidFill>
                  <a:srgbClr val="005E62"/>
                </a:solidFill>
                <a:cs typeface="Arial" panose="020B0604020202020204" pitchFamily="34" charset="0"/>
              </a:rPr>
              <a:t>	</a:t>
            </a:r>
          </a:p>
          <a:p>
            <a:pPr>
              <a:lnSpc>
                <a:spcPct val="150000"/>
              </a:lnSpc>
              <a:defRPr/>
            </a:pPr>
            <a:r>
              <a:rPr lang="en-GB" sz="1400" dirty="0">
                <a:solidFill>
                  <a:srgbClr val="005E62"/>
                </a:solidFill>
                <a:cs typeface="Arial"/>
              </a:rPr>
              <a:t>Welcome    	             	                   3</a:t>
            </a:r>
            <a:endParaRPr lang="en-GB" sz="1400" dirty="0">
              <a:solidFill>
                <a:srgbClr val="005E62"/>
              </a:solidFill>
              <a:cs typeface="Arial" panose="020B0604020202020204" pitchFamily="34" charset="0"/>
            </a:endParaRPr>
          </a:p>
          <a:p>
            <a:pPr>
              <a:lnSpc>
                <a:spcPct val="150000"/>
              </a:lnSpc>
              <a:defRPr/>
            </a:pPr>
            <a:r>
              <a:rPr lang="en-GB" sz="1400" dirty="0">
                <a:solidFill>
                  <a:srgbClr val="005E62"/>
                </a:solidFill>
                <a:cs typeface="Arial"/>
              </a:rPr>
              <a:t>About the Architects Registration Board            5</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About the roles			 7</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Role description and key responsibilities           8</a:t>
            </a:r>
          </a:p>
          <a:p>
            <a:pPr lvl="0">
              <a:lnSpc>
                <a:spcPct val="150000"/>
              </a:lnSpc>
              <a:defRPr/>
            </a:pPr>
            <a:r>
              <a:rPr lang="en-GB" sz="1400" dirty="0">
                <a:solidFill>
                  <a:srgbClr val="005E62"/>
                </a:solidFill>
                <a:cs typeface="Arial"/>
              </a:rPr>
              <a:t>Online information sessions	                   11</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Selection criteria			12</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Outline terms and conditions		14</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How to apply			15</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Assessment process: overview		16</a:t>
            </a:r>
          </a:p>
          <a:p>
            <a:pPr lvl="0">
              <a:lnSpc>
                <a:spcPct val="150000"/>
              </a:lnSpc>
              <a:defRPr/>
            </a:pPr>
            <a:r>
              <a:rPr lang="en-GB" sz="1400" dirty="0">
                <a:solidFill>
                  <a:srgbClr val="005E62"/>
                </a:solidFill>
                <a:cs typeface="Arial"/>
              </a:rPr>
              <a:t>Assessment process: indicative timeline	17</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Diversity and equal opportunities		18</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Further information 			19</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GDPR				20</a:t>
            </a:r>
            <a:endParaRPr lang="en-GB" sz="1400" dirty="0">
              <a:solidFill>
                <a:srgbClr val="005E62"/>
              </a:solidFill>
              <a:cs typeface="Arial" panose="020B0604020202020204" pitchFamily="34" charset="0"/>
            </a:endParaRPr>
          </a:p>
          <a:p>
            <a:pPr lvl="0">
              <a:lnSpc>
                <a:spcPct val="150000"/>
              </a:lnSpc>
              <a:defRPr/>
            </a:pPr>
            <a:r>
              <a:rPr lang="en-GB" sz="1400" dirty="0">
                <a:solidFill>
                  <a:srgbClr val="005E62"/>
                </a:solidFill>
                <a:cs typeface="Arial"/>
              </a:rPr>
              <a:t>7 Principles of public life	</a:t>
            </a:r>
            <a:r>
              <a:rPr lang="en-GB" sz="1400">
                <a:solidFill>
                  <a:srgbClr val="005E62"/>
                </a:solidFill>
                <a:cs typeface="Arial"/>
              </a:rPr>
              <a:t>	21</a:t>
            </a:r>
            <a:endParaRPr lang="en-GB" sz="1400" dirty="0">
              <a:solidFill>
                <a:srgbClr val="005E62"/>
              </a:solidFill>
              <a:cs typeface="Arial"/>
            </a:endParaRPr>
          </a:p>
        </p:txBody>
      </p:sp>
    </p:spTree>
    <p:extLst>
      <p:ext uri="{BB962C8B-B14F-4D97-AF65-F5344CB8AC3E}">
        <p14:creationId xmlns:p14="http://schemas.microsoft.com/office/powerpoint/2010/main" val="1442604522"/>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36097-5484-0531-5E50-93E158EB760B}"/>
              </a:ext>
            </a:extLst>
          </p:cNvPr>
          <p:cNvSpPr>
            <a:spLocks noGrp="1" noRot="1" noMove="1" noResize="1" noEditPoints="1" noAdjustHandles="1" noChangeArrowheads="1" noChangeShapeType="1"/>
          </p:cNvSpPr>
          <p:nvPr>
            <p:ph type="title"/>
          </p:nvPr>
        </p:nvSpPr>
        <p:spPr/>
        <p:txBody>
          <a:bodyPr/>
          <a:lstStyle/>
          <a:p>
            <a:r>
              <a:rPr lang="en-US"/>
              <a:t>Welcome</a:t>
            </a:r>
          </a:p>
        </p:txBody>
      </p:sp>
      <p:sp>
        <p:nvSpPr>
          <p:cNvPr id="4" name="Slide Number Placeholder 3">
            <a:extLst>
              <a:ext uri="{FF2B5EF4-FFF2-40B4-BE49-F238E27FC236}">
                <a16:creationId xmlns:a16="http://schemas.microsoft.com/office/drawing/2014/main" id="{2E2431F6-50FD-AC3C-D47E-FE96ECBEF3C5}"/>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3</a:t>
            </a:fld>
            <a:endParaRPr lang="en-US"/>
          </a:p>
        </p:txBody>
      </p:sp>
      <p:sp>
        <p:nvSpPr>
          <p:cNvPr id="7" name="TextBox 6">
            <a:extLst>
              <a:ext uri="{FF2B5EF4-FFF2-40B4-BE49-F238E27FC236}">
                <a16:creationId xmlns:a16="http://schemas.microsoft.com/office/drawing/2014/main" id="{3081541A-C0AD-9BCB-95DB-87C2577DC8B5}"/>
              </a:ext>
            </a:extLst>
          </p:cNvPr>
          <p:cNvSpPr txBox="1"/>
          <p:nvPr/>
        </p:nvSpPr>
        <p:spPr>
          <a:xfrm>
            <a:off x="355601" y="4542384"/>
            <a:ext cx="240937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kumimoji="0" lang="en-GB" sz="1600" i="0" u="none" strike="noStrike" kern="0" cap="none" spc="0" normalizeH="0" baseline="0" noProof="0">
                <a:ln>
                  <a:noFill/>
                </a:ln>
                <a:solidFill>
                  <a:srgbClr val="005E62"/>
                </a:solidFill>
                <a:effectLst/>
                <a:uLnTx/>
                <a:uFillTx/>
                <a:latin typeface="Arial"/>
                <a:cs typeface="Arial"/>
              </a:rPr>
              <a:t>Alan Kershaw</a:t>
            </a:r>
          </a:p>
          <a:p>
            <a:pPr>
              <a:defRPr/>
            </a:pPr>
            <a:r>
              <a:rPr kumimoji="0" lang="en-GB" sz="1600" i="0" u="none" strike="noStrike" kern="0" cap="none" spc="0" normalizeH="0" baseline="0" noProof="0">
                <a:ln>
                  <a:noFill/>
                </a:ln>
                <a:solidFill>
                  <a:srgbClr val="005E62"/>
                </a:solidFill>
                <a:effectLst/>
                <a:uLnTx/>
                <a:uFillTx/>
                <a:latin typeface="Arial"/>
                <a:cs typeface="Arial"/>
              </a:rPr>
              <a:t>ARB Chair</a:t>
            </a:r>
          </a:p>
          <a:p>
            <a:pPr>
              <a:defRPr/>
            </a:pPr>
            <a:r>
              <a:rPr kumimoji="0" lang="en-GB" sz="1600" i="0" u="none" strike="noStrike" kern="0" cap="none" spc="0" normalizeH="0" baseline="0" noProof="0">
                <a:ln>
                  <a:noFill/>
                </a:ln>
                <a:solidFill>
                  <a:srgbClr val="005E62"/>
                </a:solidFill>
                <a:effectLst/>
                <a:uLnTx/>
                <a:uFillTx/>
                <a:latin typeface="Arial"/>
                <a:cs typeface="Arial"/>
              </a:rPr>
              <a:t>Architects Registration Board</a:t>
            </a:r>
          </a:p>
          <a:p>
            <a:pPr>
              <a:defRPr/>
            </a:pPr>
            <a:endParaRPr lang="en-US" sz="1600" i="0" u="none" strike="noStrike" kern="0" cap="none" spc="0" normalizeH="0" baseline="0" noProof="0">
              <a:ln>
                <a:noFill/>
              </a:ln>
              <a:solidFill>
                <a:srgbClr val="005E62"/>
              </a:solidFill>
              <a:effectLst/>
              <a:uLnTx/>
              <a:uFillTx/>
              <a:latin typeface="Arial"/>
              <a:cs typeface="Arial"/>
            </a:endParaRPr>
          </a:p>
        </p:txBody>
      </p:sp>
      <p:sp>
        <p:nvSpPr>
          <p:cNvPr id="9" name="Rectangle 8">
            <a:extLst>
              <a:ext uri="{FF2B5EF4-FFF2-40B4-BE49-F238E27FC236}">
                <a16:creationId xmlns:a16="http://schemas.microsoft.com/office/drawing/2014/main" id="{63EAABD9-AFF1-7AB7-1920-75FF027065A3}"/>
              </a:ext>
            </a:extLst>
          </p:cNvPr>
          <p:cNvSpPr/>
          <p:nvPr/>
        </p:nvSpPr>
        <p:spPr>
          <a:xfrm>
            <a:off x="2904723" y="1420739"/>
            <a:ext cx="8819338" cy="5970865"/>
          </a:xfrm>
          <a:prstGeom prst="rect">
            <a:avLst/>
          </a:prstGeom>
        </p:spPr>
        <p:txBody>
          <a:bodyPr wrap="square" lIns="91440" tIns="45720" rIns="91440" bIns="45720" anchor="t">
            <a:spAutoFit/>
          </a:bodyPr>
          <a:lstStyle/>
          <a:p>
            <a:pPr marL="0" indent="0">
              <a:lnSpc>
                <a:spcPct val="100000"/>
              </a:lnSpc>
              <a:spcBef>
                <a:spcPts val="0"/>
              </a:spcBef>
              <a:spcAft>
                <a:spcPts val="1200"/>
              </a:spcAft>
              <a:buNone/>
            </a:pPr>
            <a:r>
              <a:rPr lang="en-GB" sz="1400" dirty="0">
                <a:latin typeface="Arial"/>
                <a:cs typeface="Arial"/>
              </a:rPr>
              <a:t>Dear Candidate, </a:t>
            </a:r>
          </a:p>
          <a:p>
            <a:pPr>
              <a:spcAft>
                <a:spcPts val="1200"/>
              </a:spcAft>
            </a:pPr>
            <a:r>
              <a:rPr lang="en-GB" sz="1400" dirty="0">
                <a:cs typeface="Arial"/>
              </a:rPr>
              <a:t>Thank you for your interest in these vacancies on the Architects Registration Board.</a:t>
            </a:r>
            <a:endParaRPr lang="en-GB" sz="1400" dirty="0">
              <a:latin typeface="Arial"/>
              <a:cs typeface="Arial"/>
            </a:endParaRPr>
          </a:p>
          <a:p>
            <a:pPr>
              <a:spcAft>
                <a:spcPts val="1200"/>
              </a:spcAft>
            </a:pPr>
            <a:r>
              <a:rPr lang="en-GB" sz="1400" dirty="0">
                <a:latin typeface="Arial"/>
                <a:cs typeface="Arial"/>
              </a:rPr>
              <a:t>Architects play a crucial role in creating a built environment that is safe and sustainable and supports the well-being of all who use it. The Architects Registration Board (ARB) is the independent professional regulator of the architects’ profession. Established by Parliament as a statutory body through the Architects Act in 1997, we ensure that standards within the profession are maintained in the public interest and are accountable to government. </a:t>
            </a:r>
          </a:p>
          <a:p>
            <a:pPr>
              <a:spcAft>
                <a:spcPts val="1200"/>
              </a:spcAft>
            </a:pPr>
            <a:r>
              <a:rPr lang="en-GB" sz="1400" dirty="0">
                <a:latin typeface="Arial"/>
                <a:cs typeface="Arial"/>
              </a:rPr>
              <a:t>Over the past five years we have introduced bold and ambitious improvements to our regulatory model. </a:t>
            </a:r>
          </a:p>
          <a:p>
            <a:pPr>
              <a:spcAft>
                <a:spcPts val="1200"/>
              </a:spcAft>
            </a:pPr>
            <a:r>
              <a:rPr lang="en-GB" sz="1400" dirty="0">
                <a:latin typeface="Arial"/>
                <a:cs typeface="Arial"/>
              </a:rPr>
              <a:t>We delivered much needed changes to the content and structure of the initial education and training of architects. As part of wider reforms to the built environment following the Grenfell Tower tragedy, we introduced a mandatory continuing professional development (CPD) scheme for the first time in the profession. We are working closely with the Ministry of Housing, Communities and Local Government to ensure regulation of architects is aligned with wider changes to regulation in the built environment</a:t>
            </a:r>
            <a:r>
              <a:rPr lang="en-GB" sz="1400">
                <a:latin typeface="Arial"/>
                <a:cs typeface="Arial"/>
              </a:rPr>
              <a:t> </a:t>
            </a:r>
            <a:r>
              <a:rPr lang="en-GB" sz="1400" dirty="0">
                <a:latin typeface="Arial"/>
                <a:cs typeface="Arial"/>
              </a:rPr>
              <a:t>and is itself as strong and effective as it can be.</a:t>
            </a:r>
          </a:p>
          <a:p>
            <a:pPr>
              <a:spcAft>
                <a:spcPts val="1200"/>
              </a:spcAft>
            </a:pPr>
            <a:r>
              <a:rPr lang="en-GB" sz="1400" dirty="0">
                <a:latin typeface="Arial"/>
                <a:cs typeface="Arial"/>
              </a:rPr>
              <a:t>Our vision is for regulation to be purposeful, always operating in the public interest and upholding confidence in the profession. At the same time our commitment is to demonstrate willingness to make important changes where necessary. </a:t>
            </a:r>
          </a:p>
          <a:p>
            <a:pPr>
              <a:spcAft>
                <a:spcPts val="1200"/>
              </a:spcAft>
            </a:pPr>
            <a:r>
              <a:rPr lang="en-GB" sz="1400" dirty="0">
                <a:latin typeface="Arial"/>
                <a:cs typeface="Arial"/>
              </a:rPr>
              <a:t>We are entering a key delivery period, underpinned by our new five-year Corporate Strategy and 2026 Business Plan. The Strategy details our vision and work to modernise and improve architect regulation. Our Board is committed to positive, purposeful regulation, so we fully address challenges in safety, competency, and culture.</a:t>
            </a:r>
            <a:br>
              <a:rPr lang="en-GB" sz="1400" dirty="0">
                <a:latin typeface="Arial"/>
                <a:cs typeface="Arial"/>
              </a:rPr>
            </a:br>
            <a:br>
              <a:rPr lang="en-GB" sz="1400" dirty="0">
                <a:latin typeface="Arial"/>
                <a:cs typeface="Arial"/>
              </a:rPr>
            </a:br>
            <a:endParaRPr lang="en-GB" sz="1400" dirty="0">
              <a:latin typeface="Arial"/>
              <a:cs typeface="Arial"/>
            </a:endParaRPr>
          </a:p>
        </p:txBody>
      </p:sp>
      <p:sp>
        <p:nvSpPr>
          <p:cNvPr id="10" name="Slide Number Placeholder 8">
            <a:extLst>
              <a:ext uri="{FF2B5EF4-FFF2-40B4-BE49-F238E27FC236}">
                <a16:creationId xmlns:a16="http://schemas.microsoft.com/office/drawing/2014/main" id="{19289050-682C-7ECB-1486-37762AAB332F}"/>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40F6008-2E59-B649-B193-1DAD0B033AC3}" type="slidenum">
              <a:rPr lang="en-US" smtClean="0"/>
              <a:pPr/>
              <a:t>3</a:t>
            </a:fld>
            <a:endParaRPr lang="en-US"/>
          </a:p>
        </p:txBody>
      </p:sp>
      <p:pic>
        <p:nvPicPr>
          <p:cNvPr id="3" name="drawing" descr="Picture of ARB Chair, Alan Kershaw">
            <a:extLst>
              <a:ext uri="{FF2B5EF4-FFF2-40B4-BE49-F238E27FC236}">
                <a16:creationId xmlns:a16="http://schemas.microsoft.com/office/drawing/2014/main" id="{17C30EED-BD34-4E13-9F9D-863F9C5B11B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4119" y="1809976"/>
            <a:ext cx="2460852" cy="2631395"/>
          </a:xfrm>
          <a:prstGeom prst="rect">
            <a:avLst/>
          </a:prstGeom>
        </p:spPr>
      </p:pic>
    </p:spTree>
    <p:extLst>
      <p:ext uri="{BB962C8B-B14F-4D97-AF65-F5344CB8AC3E}">
        <p14:creationId xmlns:p14="http://schemas.microsoft.com/office/powerpoint/2010/main" val="2160026913"/>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81FFC-4740-1C81-D176-71976810E5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292DD7-F5EF-5B14-0F04-9143F795B848}"/>
              </a:ext>
            </a:extLst>
          </p:cNvPr>
          <p:cNvSpPr>
            <a:spLocks noGrp="1" noRot="1" noMove="1" noResize="1" noEditPoints="1" noAdjustHandles="1" noChangeArrowheads="1" noChangeShapeType="1"/>
          </p:cNvSpPr>
          <p:nvPr>
            <p:ph type="title"/>
          </p:nvPr>
        </p:nvSpPr>
        <p:spPr/>
        <p:txBody>
          <a:bodyPr/>
          <a:lstStyle/>
          <a:p>
            <a:r>
              <a:rPr lang="en-US" dirty="0"/>
              <a:t>Welcome </a:t>
            </a:r>
          </a:p>
        </p:txBody>
      </p:sp>
      <p:sp>
        <p:nvSpPr>
          <p:cNvPr id="4" name="Slide Number Placeholder 3">
            <a:extLst>
              <a:ext uri="{FF2B5EF4-FFF2-40B4-BE49-F238E27FC236}">
                <a16:creationId xmlns:a16="http://schemas.microsoft.com/office/drawing/2014/main" id="{54E368A5-3F26-D2EE-456C-E73ADD25D72C}"/>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4</a:t>
            </a:fld>
            <a:endParaRPr lang="en-US"/>
          </a:p>
        </p:txBody>
      </p:sp>
      <p:sp>
        <p:nvSpPr>
          <p:cNvPr id="10" name="Slide Number Placeholder 8">
            <a:extLst>
              <a:ext uri="{FF2B5EF4-FFF2-40B4-BE49-F238E27FC236}">
                <a16:creationId xmlns:a16="http://schemas.microsoft.com/office/drawing/2014/main" id="{919F3FFE-B1BB-180C-ADFE-33639D1DD295}"/>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40F6008-2E59-B649-B193-1DAD0B033AC3}" type="slidenum">
              <a:rPr lang="en-US" smtClean="0"/>
              <a:pPr/>
              <a:t>4</a:t>
            </a:fld>
            <a:endParaRPr lang="en-US"/>
          </a:p>
        </p:txBody>
      </p:sp>
      <p:sp>
        <p:nvSpPr>
          <p:cNvPr id="6" name="TextBox 5">
            <a:extLst>
              <a:ext uri="{FF2B5EF4-FFF2-40B4-BE49-F238E27FC236}">
                <a16:creationId xmlns:a16="http://schemas.microsoft.com/office/drawing/2014/main" id="{276BAC27-7A1A-49F6-DB2A-EF2A6919306E}"/>
              </a:ext>
            </a:extLst>
          </p:cNvPr>
          <p:cNvSpPr txBox="1"/>
          <p:nvPr/>
        </p:nvSpPr>
        <p:spPr>
          <a:xfrm>
            <a:off x="226336" y="1506485"/>
            <a:ext cx="11965664" cy="5047536"/>
          </a:xfrm>
          <a:prstGeom prst="rect">
            <a:avLst/>
          </a:prstGeom>
          <a:noFill/>
        </p:spPr>
        <p:txBody>
          <a:bodyPr wrap="square">
            <a:spAutoFit/>
          </a:bodyPr>
          <a:lstStyle/>
          <a:p>
            <a:endParaRPr lang="en-GB" sz="1400" dirty="0"/>
          </a:p>
          <a:p>
            <a:r>
              <a:rPr lang="en-GB" sz="1400" dirty="0"/>
              <a:t>In the next five years, ARB will focus on three connected priorities: </a:t>
            </a:r>
          </a:p>
          <a:p>
            <a:endParaRPr lang="en-GB" sz="1400" dirty="0"/>
          </a:p>
          <a:p>
            <a:r>
              <a:rPr lang="en-GB" sz="1400" dirty="0"/>
              <a:t>· Strengthening education and training of future professionals </a:t>
            </a:r>
          </a:p>
          <a:p>
            <a:endParaRPr lang="en-GB" sz="1400" dirty="0"/>
          </a:p>
          <a:p>
            <a:r>
              <a:rPr lang="en-GB" sz="1400" dirty="0"/>
              <a:t>· Upholding confidence and trust in the profession </a:t>
            </a:r>
          </a:p>
          <a:p>
            <a:endParaRPr lang="en-GB" sz="1400" dirty="0"/>
          </a:p>
          <a:p>
            <a:r>
              <a:rPr lang="en-GB" sz="1400" dirty="0"/>
              <a:t>· Delivering modern, effective and efficient regulation </a:t>
            </a:r>
          </a:p>
          <a:p>
            <a:endParaRPr lang="en-GB" sz="1400" dirty="0"/>
          </a:p>
          <a:p>
            <a:r>
              <a:rPr lang="en-GB" sz="1400" dirty="0"/>
              <a:t>We are seeking to appoint four Architect Members and one Lay Member to fill a series of vacancies that have arisen or will soon arise due to existing Board members completing their tenures: two Architect Members in 2026 and two Architect Members and a Lay Member early in 2027. </a:t>
            </a:r>
          </a:p>
          <a:p>
            <a:endParaRPr lang="en-GB" sz="1400" dirty="0"/>
          </a:p>
          <a:p>
            <a:r>
              <a:rPr lang="en-GB" sz="1400" dirty="0"/>
              <a:t>This is a stimulating and fulfilling public service role, offering the chance to shape the future of the architects’ profession and to help it maximise its impact on the built environment. The role suits those who bring the expertise described in the accompanying role description. ARB is an inclusive organisation, and we are committed to equality of opportunity and to reflecting the diversity of the public it serves. We welcome applications from individuals with a wide range of backgrounds, including those currently underrepresented. If you are interested in contributing to positive change in architecture, we invite you to apply and support the ongoing development of ARB’s future. </a:t>
            </a:r>
          </a:p>
          <a:p>
            <a:endParaRPr lang="en-GB" sz="1400" dirty="0"/>
          </a:p>
          <a:p>
            <a:r>
              <a:rPr lang="en-GB" sz="1400" dirty="0"/>
              <a:t>Full details of the role, responsibilities, and commitments are set out in this document, and I hope that you will decide to apply. Information about the Board can be found on the </a:t>
            </a:r>
            <a:r>
              <a:rPr lang="en-GB" sz="1400" dirty="0">
                <a:solidFill>
                  <a:schemeClr val="tx2"/>
                </a:solidFill>
                <a:hlinkClick r:id="rId3">
                  <a:extLst>
                    <a:ext uri="{A12FA001-AC4F-418D-AE19-62706E023703}">
                      <ahyp:hlinkClr xmlns:ahyp="http://schemas.microsoft.com/office/drawing/2018/hyperlinkcolor" val="tx"/>
                    </a:ext>
                  </a:extLst>
                </a:hlinkClick>
              </a:rPr>
              <a:t>ARB’s website</a:t>
            </a:r>
            <a:r>
              <a:rPr lang="en-GB" sz="1400" dirty="0"/>
              <a:t>. </a:t>
            </a:r>
          </a:p>
          <a:p>
            <a:endParaRPr lang="en-GB" sz="1400" dirty="0"/>
          </a:p>
          <a:p>
            <a:r>
              <a:rPr lang="en-GB" sz="1400" dirty="0"/>
              <a:t>Alan Kershaw </a:t>
            </a:r>
          </a:p>
          <a:p>
            <a:r>
              <a:rPr lang="en-GB" sz="1400" dirty="0"/>
              <a:t>ARB Chair </a:t>
            </a:r>
          </a:p>
        </p:txBody>
      </p:sp>
    </p:spTree>
    <p:extLst>
      <p:ext uri="{BB962C8B-B14F-4D97-AF65-F5344CB8AC3E}">
        <p14:creationId xmlns:p14="http://schemas.microsoft.com/office/powerpoint/2010/main" val="386162375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9637F-76A5-2C7E-8ED5-7B4D67089058}"/>
              </a:ext>
            </a:extLst>
          </p:cNvPr>
          <p:cNvSpPr>
            <a:spLocks noGrp="1" noRot="1" noMove="1" noResize="1" noEditPoints="1" noAdjustHandles="1" noChangeArrowheads="1" noChangeShapeType="1"/>
          </p:cNvSpPr>
          <p:nvPr>
            <p:ph type="title"/>
          </p:nvPr>
        </p:nvSpPr>
        <p:spPr/>
        <p:txBody>
          <a:bodyPr/>
          <a:lstStyle/>
          <a:p>
            <a:r>
              <a:rPr lang="en-US">
                <a:latin typeface="Arial"/>
                <a:cs typeface="Arial"/>
              </a:rPr>
              <a:t>The Architects registration board</a:t>
            </a:r>
          </a:p>
        </p:txBody>
      </p:sp>
      <p:sp>
        <p:nvSpPr>
          <p:cNvPr id="3" name="Slide Number Placeholder 2">
            <a:extLst>
              <a:ext uri="{FF2B5EF4-FFF2-40B4-BE49-F238E27FC236}">
                <a16:creationId xmlns:a16="http://schemas.microsoft.com/office/drawing/2014/main" id="{515FDF15-C703-B2A7-295A-EC73BE9A4313}"/>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5</a:t>
            </a:fld>
            <a:endParaRPr lang="en-GB"/>
          </a:p>
        </p:txBody>
      </p:sp>
      <p:sp>
        <p:nvSpPr>
          <p:cNvPr id="5" name="TextBox 4">
            <a:extLst>
              <a:ext uri="{FF2B5EF4-FFF2-40B4-BE49-F238E27FC236}">
                <a16:creationId xmlns:a16="http://schemas.microsoft.com/office/drawing/2014/main" id="{BADF8E84-F5A9-2999-7BA6-B2B7B49B83F0}"/>
              </a:ext>
            </a:extLst>
          </p:cNvPr>
          <p:cNvSpPr txBox="1"/>
          <p:nvPr/>
        </p:nvSpPr>
        <p:spPr>
          <a:xfrm>
            <a:off x="217307" y="1440710"/>
            <a:ext cx="11460101" cy="5223033"/>
          </a:xfrm>
          <a:prstGeom prst="rect">
            <a:avLst/>
          </a:prstGeom>
          <a:noFill/>
        </p:spPr>
        <p:txBody>
          <a:bodyPr wrap="square" lIns="91440" tIns="45720" rIns="91440" bIns="45720" anchor="t">
            <a:spAutoFit/>
          </a:bodyPr>
          <a:lstStyle/>
          <a:p>
            <a:pPr marL="0" indent="0">
              <a:lnSpc>
                <a:spcPct val="150000"/>
              </a:lnSpc>
              <a:buFont typeface="Arial" panose="020B0604020202020204" pitchFamily="34" charset="0"/>
              <a:buNone/>
            </a:pPr>
            <a:r>
              <a:rPr lang="en-GB" sz="1400" dirty="0">
                <a:latin typeface="Arial"/>
                <a:cs typeface="Arial"/>
              </a:rPr>
              <a:t>The Architects Registration Board (ARB) was established in 1997 by the Architects Act and regulates over 39,000 architects. ARB is an independent statutory regulator, is UK-wide regulatory body and is sponsored by the Ministry of Housing, Communities and Local Government (MHCLG). ARB and the MHCLG have a Framework Agreement which sets out the relationship between the two organisations - </a:t>
            </a:r>
            <a:r>
              <a:rPr lang="en-GB" sz="1400" dirty="0">
                <a:solidFill>
                  <a:schemeClr val="tx2"/>
                </a:solidFill>
                <a:latin typeface="Arial"/>
                <a:cs typeface="Arial"/>
                <a:hlinkClick r:id="rId2">
                  <a:extLst>
                    <a:ext uri="{A12FA001-AC4F-418D-AE19-62706E023703}">
                      <ahyp:hlinkClr xmlns:ahyp="http://schemas.microsoft.com/office/drawing/2018/hyperlinkcolor" val="tx"/>
                    </a:ext>
                  </a:extLst>
                </a:hlinkClick>
              </a:rPr>
              <a:t>Framework Agreement - Architects Registration Board</a:t>
            </a:r>
            <a:endParaRPr lang="en-GB" sz="1400" dirty="0">
              <a:solidFill>
                <a:schemeClr val="tx2"/>
              </a:solidFill>
              <a:latin typeface="Arial"/>
              <a:cs typeface="Arial"/>
            </a:endParaRPr>
          </a:p>
          <a:p>
            <a:pPr marL="0" indent="0">
              <a:lnSpc>
                <a:spcPct val="150000"/>
              </a:lnSpc>
              <a:buFont typeface="Arial" panose="020B0604020202020204" pitchFamily="34" charset="0"/>
              <a:buNone/>
            </a:pPr>
            <a:r>
              <a:rPr lang="en-GB" sz="1400" dirty="0">
                <a:latin typeface="Arial"/>
                <a:cs typeface="Arial"/>
              </a:rPr>
              <a:t>ARB employs 62 staff, led by a Chief Executive and Registrar who is also ARB’s Accounting Officer, and has a budget of circa £10 million. ARB is based in London.   </a:t>
            </a:r>
          </a:p>
          <a:p>
            <a:pPr marL="0" indent="0">
              <a:lnSpc>
                <a:spcPct val="150000"/>
              </a:lnSpc>
              <a:buFont typeface="Arial" panose="020B0604020202020204" pitchFamily="34" charset="0"/>
              <a:buNone/>
            </a:pPr>
            <a:r>
              <a:rPr lang="en-GB" sz="1400" dirty="0">
                <a:latin typeface="Arial"/>
                <a:cs typeface="Arial"/>
              </a:rPr>
              <a:t>Under the Act, ARB’s responsibilities are:</a:t>
            </a:r>
          </a:p>
          <a:p>
            <a:pPr marL="285750" indent="-285750">
              <a:lnSpc>
                <a:spcPct val="150000"/>
              </a:lnSpc>
              <a:buFont typeface="Arial" panose="020B0604020202020204" pitchFamily="34" charset="0"/>
              <a:buChar char="•"/>
            </a:pPr>
            <a:r>
              <a:rPr lang="en-GB" sz="1400" dirty="0">
                <a:latin typeface="Arial"/>
                <a:cs typeface="Arial"/>
              </a:rPr>
              <a:t>To ensure only those who are suitably competent are allowed to practise as architects. We do this by approving the architecture qualifications required to join the Register of architects. </a:t>
            </a:r>
          </a:p>
          <a:p>
            <a:pPr marL="285750" indent="-285750">
              <a:lnSpc>
                <a:spcPct val="150000"/>
              </a:lnSpc>
              <a:buFont typeface="Arial" panose="020B0604020202020204" pitchFamily="34" charset="0"/>
              <a:buChar char="•"/>
            </a:pPr>
            <a:r>
              <a:rPr lang="en-GB" sz="1400" dirty="0">
                <a:latin typeface="Arial"/>
                <a:cs typeface="Arial"/>
              </a:rPr>
              <a:t>We maintain a publicly available Register of architects so anyone using the services of an architect can be confident that they are suitably qualified and are fit to practise. </a:t>
            </a:r>
          </a:p>
          <a:p>
            <a:pPr marL="285750" indent="-285750">
              <a:lnSpc>
                <a:spcPct val="150000"/>
              </a:lnSpc>
              <a:buFont typeface="Arial" panose="020B0604020202020204" pitchFamily="34" charset="0"/>
              <a:buChar char="•"/>
            </a:pPr>
            <a:r>
              <a:rPr lang="en-GB" sz="1400" dirty="0">
                <a:latin typeface="Arial"/>
                <a:cs typeface="Arial"/>
              </a:rPr>
              <a:t>We set the standards of conduct and practice the profession must meet and take action when any architect falls below the required standards of conduct or competence. </a:t>
            </a:r>
          </a:p>
          <a:p>
            <a:pPr marL="285750" indent="-285750">
              <a:lnSpc>
                <a:spcPct val="150000"/>
              </a:lnSpc>
              <a:buFont typeface="Arial" panose="020B0604020202020204" pitchFamily="34" charset="0"/>
              <a:buChar char="•"/>
            </a:pPr>
            <a:r>
              <a:rPr lang="en-GB" sz="1400" dirty="0">
                <a:latin typeface="Arial"/>
                <a:cs typeface="Arial"/>
              </a:rPr>
              <a:t>We set requirements for and monitor the continuous professional development that architects must undertake, to provide assurance to the public about the continuing competence of the profession. </a:t>
            </a:r>
          </a:p>
          <a:p>
            <a:pPr marL="285750" indent="-285750">
              <a:lnSpc>
                <a:spcPct val="150000"/>
              </a:lnSpc>
              <a:buFont typeface="Arial" panose="020B0604020202020204" pitchFamily="34" charset="0"/>
              <a:buChar char="•"/>
            </a:pPr>
            <a:r>
              <a:rPr lang="en-GB" sz="1400" dirty="0">
                <a:latin typeface="Arial"/>
                <a:cs typeface="Arial"/>
              </a:rPr>
              <a:t>We protect the legally restricted title ‘architect’. </a:t>
            </a:r>
          </a:p>
        </p:txBody>
      </p:sp>
    </p:spTree>
    <p:extLst>
      <p:ext uri="{BB962C8B-B14F-4D97-AF65-F5344CB8AC3E}">
        <p14:creationId xmlns:p14="http://schemas.microsoft.com/office/powerpoint/2010/main" val="2870091276"/>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678E0-7C19-00AE-90DD-C9C1850F5C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A03AA2-AFFA-6D08-95E1-377ADBBF26C9}"/>
              </a:ext>
            </a:extLst>
          </p:cNvPr>
          <p:cNvSpPr>
            <a:spLocks noGrp="1" noRot="1" noMove="1" noResize="1" noEditPoints="1" noAdjustHandles="1" noChangeArrowheads="1" noChangeShapeType="1"/>
          </p:cNvSpPr>
          <p:nvPr>
            <p:ph type="title"/>
          </p:nvPr>
        </p:nvSpPr>
        <p:spPr/>
        <p:txBody>
          <a:bodyPr/>
          <a:lstStyle/>
          <a:p>
            <a:r>
              <a:rPr lang="en-US">
                <a:latin typeface="Arial"/>
                <a:cs typeface="Arial"/>
              </a:rPr>
              <a:t>The Architects registration board</a:t>
            </a:r>
          </a:p>
        </p:txBody>
      </p:sp>
      <p:sp>
        <p:nvSpPr>
          <p:cNvPr id="3" name="Slide Number Placeholder 2">
            <a:extLst>
              <a:ext uri="{FF2B5EF4-FFF2-40B4-BE49-F238E27FC236}">
                <a16:creationId xmlns:a16="http://schemas.microsoft.com/office/drawing/2014/main" id="{A96AA206-3B64-3BE5-C783-CDA6BE02CE97}"/>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6</a:t>
            </a:fld>
            <a:endParaRPr lang="en-GB"/>
          </a:p>
        </p:txBody>
      </p:sp>
      <p:sp>
        <p:nvSpPr>
          <p:cNvPr id="5" name="TextBox 4">
            <a:extLst>
              <a:ext uri="{FF2B5EF4-FFF2-40B4-BE49-F238E27FC236}">
                <a16:creationId xmlns:a16="http://schemas.microsoft.com/office/drawing/2014/main" id="{54771920-6D39-7829-79B9-FAF437A32382}"/>
              </a:ext>
            </a:extLst>
          </p:cNvPr>
          <p:cNvSpPr txBox="1"/>
          <p:nvPr/>
        </p:nvSpPr>
        <p:spPr>
          <a:xfrm>
            <a:off x="240634" y="1409608"/>
            <a:ext cx="11483427" cy="5223033"/>
          </a:xfrm>
          <a:prstGeom prst="rect">
            <a:avLst/>
          </a:prstGeom>
          <a:noFill/>
        </p:spPr>
        <p:txBody>
          <a:bodyPr wrap="square" lIns="91440" tIns="45720" rIns="91440" bIns="45720" anchor="t">
            <a:spAutoFit/>
          </a:bodyPr>
          <a:lstStyle/>
          <a:p>
            <a:pPr marL="0" indent="0">
              <a:lnSpc>
                <a:spcPct val="150000"/>
              </a:lnSpc>
              <a:buFont typeface="Arial" panose="020B0604020202020204" pitchFamily="34" charset="0"/>
              <a:buNone/>
            </a:pPr>
            <a:r>
              <a:rPr lang="en-GB" sz="1400" dirty="0">
                <a:latin typeface="Arial"/>
                <a:cs typeface="Arial"/>
              </a:rPr>
              <a:t>Since 2022, ARB has modernised the initial education and training for architects, introduced a new statutory CPD scheme, and published an updated Architects Code of Conduct to strengthen professional standards.</a:t>
            </a:r>
          </a:p>
          <a:p>
            <a:pPr marL="0" indent="0">
              <a:lnSpc>
                <a:spcPct val="150000"/>
              </a:lnSpc>
              <a:buFont typeface="Arial" panose="020B0604020202020204" pitchFamily="34" charset="0"/>
              <a:buNone/>
            </a:pPr>
            <a:r>
              <a:rPr lang="en-GB" sz="1400" dirty="0">
                <a:latin typeface="Arial"/>
                <a:cs typeface="Arial"/>
              </a:rPr>
              <a:t> </a:t>
            </a:r>
          </a:p>
          <a:p>
            <a:pPr marL="0" indent="0">
              <a:lnSpc>
                <a:spcPct val="150000"/>
              </a:lnSpc>
              <a:buFont typeface="Arial" panose="020B0604020202020204" pitchFamily="34" charset="0"/>
              <a:buNone/>
            </a:pPr>
            <a:r>
              <a:rPr lang="en-GB" sz="1400" dirty="0">
                <a:latin typeface="Arial"/>
                <a:cs typeface="Arial"/>
              </a:rPr>
              <a:t>ARB has supported innovation and growth by securing international mutual recognition agreements that expand opportunities for UK-qualified architects to access and practise in key overseas markets, including the United States, Canada, Hong Kong, New Zealand and Australia. These reciprocal agreements also provide routes for architects from those countries to practise in the UK. ARB will continue to develop and strengthen these partnerships, working collaboratively with colleagues across the UK Government.  </a:t>
            </a:r>
          </a:p>
          <a:p>
            <a:pPr marL="0" indent="0">
              <a:lnSpc>
                <a:spcPct val="150000"/>
              </a:lnSpc>
              <a:buFont typeface="Arial" panose="020B0604020202020204" pitchFamily="34" charset="0"/>
              <a:buNone/>
            </a:pPr>
            <a:endParaRPr lang="en-GB" sz="1400" dirty="0">
              <a:latin typeface="Arial"/>
              <a:cs typeface="Arial"/>
            </a:endParaRPr>
          </a:p>
          <a:p>
            <a:pPr marL="0" indent="0">
              <a:lnSpc>
                <a:spcPct val="150000"/>
              </a:lnSpc>
              <a:buFont typeface="Arial" panose="020B0604020202020204" pitchFamily="34" charset="0"/>
              <a:buNone/>
            </a:pPr>
            <a:r>
              <a:rPr lang="en-GB" sz="1400" dirty="0">
                <a:latin typeface="Arial"/>
                <a:cs typeface="Arial"/>
              </a:rPr>
              <a:t>ARB has recently published a new five-year Corporate Strategy focused on improving safety, strengthening professional competence and improving workplace culture among architects in the UK.  The new strategy builds on bold and ambitious reforms that ARB has introduced over the past five years. It sets out how ARB will continue to address the findings of the Grenfell Tower Inquiry and raise standards, improve accountability and increase public confidence in architects. </a:t>
            </a:r>
          </a:p>
          <a:p>
            <a:pPr marL="0" indent="0">
              <a:lnSpc>
                <a:spcPct val="150000"/>
              </a:lnSpc>
              <a:buFont typeface="Arial" panose="020B0604020202020204" pitchFamily="34" charset="0"/>
              <a:buNone/>
            </a:pPr>
            <a:endParaRPr lang="en-GB" sz="1400" dirty="0">
              <a:latin typeface="Arial"/>
              <a:cs typeface="Arial"/>
            </a:endParaRPr>
          </a:p>
          <a:p>
            <a:pPr marL="0" indent="0">
              <a:lnSpc>
                <a:spcPct val="150000"/>
              </a:lnSpc>
              <a:buFont typeface="Arial" panose="020B0604020202020204" pitchFamily="34" charset="0"/>
              <a:buNone/>
            </a:pPr>
            <a:r>
              <a:rPr lang="en-GB" sz="1400" dirty="0">
                <a:latin typeface="Arial"/>
                <a:cs typeface="Arial"/>
              </a:rPr>
              <a:t>For more details see the following: </a:t>
            </a:r>
          </a:p>
          <a:p>
            <a:pPr marL="0" indent="0">
              <a:lnSpc>
                <a:spcPct val="150000"/>
              </a:lnSpc>
              <a:buFont typeface="Arial" panose="020B0604020202020204" pitchFamily="34" charset="0"/>
              <a:buNone/>
            </a:pPr>
            <a:r>
              <a:rPr lang="en-GB" sz="1400" dirty="0">
                <a:solidFill>
                  <a:schemeClr val="tx2"/>
                </a:solidFill>
                <a:latin typeface="Arial"/>
                <a:cs typeface="Arial"/>
                <a:hlinkClick r:id="rId2">
                  <a:extLst>
                    <a:ext uri="{A12FA001-AC4F-418D-AE19-62706E023703}">
                      <ahyp:hlinkClr xmlns:ahyp="http://schemas.microsoft.com/office/drawing/2018/hyperlinkcolor" val="tx"/>
                    </a:ext>
                  </a:extLst>
                </a:hlinkClick>
              </a:rPr>
              <a:t>Corporate Strategy 2026-30 - Architects Registration Board </a:t>
            </a:r>
            <a:endParaRPr lang="en-GB" sz="1400" dirty="0">
              <a:solidFill>
                <a:schemeClr val="tx2"/>
              </a:solidFill>
              <a:latin typeface="Arial"/>
              <a:cs typeface="Arial"/>
            </a:endParaRPr>
          </a:p>
          <a:p>
            <a:pPr marL="0" indent="0">
              <a:lnSpc>
                <a:spcPct val="150000"/>
              </a:lnSpc>
              <a:buFont typeface="Arial" panose="020B0604020202020204" pitchFamily="34" charset="0"/>
              <a:buNone/>
            </a:pPr>
            <a:r>
              <a:rPr lang="en-GB" sz="1400" dirty="0">
                <a:solidFill>
                  <a:srgbClr val="00625E"/>
                </a:solidFill>
                <a:latin typeface="Arial"/>
                <a:cs typeface="Arial"/>
                <a:hlinkClick r:id="rId3">
                  <a:extLst>
                    <a:ext uri="{A12FA001-AC4F-418D-AE19-62706E023703}">
                      <ahyp:hlinkClr xmlns:ahyp="http://schemas.microsoft.com/office/drawing/2018/hyperlinkcolor" val="tx"/>
                    </a:ext>
                  </a:extLst>
                </a:hlinkClick>
              </a:rPr>
              <a:t>ARB's Strategic Objectives and Business Plan | ARB </a:t>
            </a:r>
            <a:endParaRPr lang="en-GB" sz="1400" dirty="0">
              <a:solidFill>
                <a:srgbClr val="00625E"/>
              </a:solidFill>
              <a:latin typeface="Arial"/>
              <a:cs typeface="Arial"/>
            </a:endParaRPr>
          </a:p>
        </p:txBody>
      </p:sp>
    </p:spTree>
    <p:extLst>
      <p:ext uri="{BB962C8B-B14F-4D97-AF65-F5344CB8AC3E}">
        <p14:creationId xmlns:p14="http://schemas.microsoft.com/office/powerpoint/2010/main" val="1625996581"/>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DD5E9-8D59-6C01-0409-614419D1575D}"/>
              </a:ext>
            </a:extLst>
          </p:cNvPr>
          <p:cNvSpPr>
            <a:spLocks noGrp="1" noRot="1" noMove="1" noResize="1" noEditPoints="1" noAdjustHandles="1" noChangeArrowheads="1" noChangeShapeType="1"/>
          </p:cNvSpPr>
          <p:nvPr>
            <p:ph type="title"/>
          </p:nvPr>
        </p:nvSpPr>
        <p:spPr/>
        <p:txBody>
          <a:bodyPr/>
          <a:lstStyle/>
          <a:p>
            <a:r>
              <a:rPr lang="en-US"/>
              <a:t>About the roles</a:t>
            </a:r>
          </a:p>
        </p:txBody>
      </p:sp>
      <p:sp>
        <p:nvSpPr>
          <p:cNvPr id="4" name="Slide Number Placeholder 3">
            <a:extLst>
              <a:ext uri="{FF2B5EF4-FFF2-40B4-BE49-F238E27FC236}">
                <a16:creationId xmlns:a16="http://schemas.microsoft.com/office/drawing/2014/main" id="{B490FD57-6508-4CE7-C325-2FA4361BEDB0}"/>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7</a:t>
            </a:fld>
            <a:endParaRPr lang="en-US"/>
          </a:p>
        </p:txBody>
      </p:sp>
      <p:sp>
        <p:nvSpPr>
          <p:cNvPr id="37" name="TextBox 36">
            <a:extLst>
              <a:ext uri="{FF2B5EF4-FFF2-40B4-BE49-F238E27FC236}">
                <a16:creationId xmlns:a16="http://schemas.microsoft.com/office/drawing/2014/main" id="{FF73032F-0134-D541-2443-99535BA422C1}"/>
              </a:ext>
            </a:extLst>
          </p:cNvPr>
          <p:cNvSpPr txBox="1"/>
          <p:nvPr/>
        </p:nvSpPr>
        <p:spPr>
          <a:xfrm>
            <a:off x="224393" y="1918959"/>
            <a:ext cx="11556220" cy="3539430"/>
          </a:xfrm>
          <a:prstGeom prst="rect">
            <a:avLst/>
          </a:prstGeom>
          <a:noFill/>
        </p:spPr>
        <p:txBody>
          <a:bodyPr wrap="square">
            <a:spAutoFit/>
          </a:bodyPr>
          <a:lstStyle/>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The ARB Board: The Board’s powers are derived from the Architects Act 1997, and its work is governed by the Board’s General Rules. As well as the powers to make rules, and establish committees, the Board is responsible for:</a:t>
            </a:r>
          </a:p>
          <a:p>
            <a:pPr marL="0" indent="0">
              <a:lnSpc>
                <a:spcPct val="100000"/>
              </a:lnSpc>
              <a:spcBef>
                <a:spcPts val="0"/>
              </a:spcBef>
              <a:buFont typeface="Arial" panose="020B0604020202020204" pitchFamily="34" charset="0"/>
              <a:buNone/>
            </a:pPr>
            <a:endParaRPr lang="en-GB" sz="160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	Providing strategic leadership and direction to ARB</a:t>
            </a: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	Agreeing its strategy and setting cost-effective plans to implement that strategy</a:t>
            </a: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	Ensuring that appropriate schemes for delegating and reporting procedures are in place</a:t>
            </a: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	Reviewing its own performance and effectiveness</a:t>
            </a:r>
          </a:p>
          <a:p>
            <a:pPr marL="285750" indent="-285750">
              <a:lnSpc>
                <a:spcPct val="100000"/>
              </a:lnSpc>
              <a:spcBef>
                <a:spcPts val="0"/>
              </a:spcBef>
              <a:buFontTx/>
              <a:buChar char="-"/>
            </a:pPr>
            <a:r>
              <a:rPr lang="en-GB" sz="1600" dirty="0">
                <a:latin typeface="Arial" panose="020B0604020202020204" pitchFamily="34" charset="0"/>
                <a:cs typeface="Arial" panose="020B0604020202020204" pitchFamily="34" charset="0"/>
              </a:rPr>
              <a:t>           Accounting for its actions in appropriate ways, as required by law and good practice</a:t>
            </a:r>
          </a:p>
          <a:p>
            <a:pPr>
              <a:lnSpc>
                <a:spcPct val="100000"/>
              </a:lnSpc>
              <a:spcBef>
                <a:spcPts val="0"/>
              </a:spcBef>
            </a:pPr>
            <a:endParaRPr lang="en-GB" sz="160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Information about the current Board can be found at: </a:t>
            </a:r>
            <a:r>
              <a:rPr lang="en-GB" sz="1600" dirty="0">
                <a:latin typeface="Arial" panose="020B0604020202020204" pitchFamily="34" charset="0"/>
                <a:cs typeface="Arial" panose="020B0604020202020204" pitchFamily="34" charset="0"/>
                <a:hlinkClick r:id="rId2"/>
              </a:rPr>
              <a:t>ARB's Board &amp; Committees - Architects Registration Board.</a:t>
            </a:r>
            <a:endParaRPr lang="en-GB" sz="160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dirty="0">
                <a:latin typeface="Arial" panose="020B0604020202020204" pitchFamily="34" charset="0"/>
                <a:cs typeface="Arial" panose="020B0604020202020204" pitchFamily="34" charset="0"/>
              </a:rPr>
              <a:t>Generic information about the role of non-executives in Government is provided in the Cabinet Office’s </a:t>
            </a:r>
            <a:r>
              <a:rPr lang="en-GB" sz="16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Code of Practice on Corporate Governance in Central Government departments</a:t>
            </a:r>
            <a:r>
              <a:rPr lang="en-GB" sz="16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454356790"/>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9EA67D6-A16B-FF2D-E434-404515CE4F4E}"/>
              </a:ext>
            </a:extLst>
          </p:cNvPr>
          <p:cNvSpPr>
            <a:spLocks noGrp="1"/>
          </p:cNvSpPr>
          <p:nvPr>
            <p:ph type="sldNum" sz="quarter" idx="4"/>
          </p:nvPr>
        </p:nvSpPr>
        <p:spPr/>
        <p:txBody>
          <a:bodyPr/>
          <a:lstStyle/>
          <a:p>
            <a:fld id="{318356DC-334E-1146-8C47-B0DA3BCDFCC3}" type="slidenum">
              <a:rPr lang="en-US" smtClean="0"/>
              <a:pPr/>
              <a:t>8</a:t>
            </a:fld>
            <a:endParaRPr lang="en-US"/>
          </a:p>
        </p:txBody>
      </p:sp>
      <p:sp>
        <p:nvSpPr>
          <p:cNvPr id="13" name="Title 12">
            <a:extLst>
              <a:ext uri="{FF2B5EF4-FFF2-40B4-BE49-F238E27FC236}">
                <a16:creationId xmlns:a16="http://schemas.microsoft.com/office/drawing/2014/main" id="{05BC0FF0-989A-B227-FB0D-075A851CCD58}"/>
              </a:ext>
            </a:extLst>
          </p:cNvPr>
          <p:cNvSpPr>
            <a:spLocks noGrp="1"/>
          </p:cNvSpPr>
          <p:nvPr>
            <p:ph type="title"/>
          </p:nvPr>
        </p:nvSpPr>
        <p:spPr/>
        <p:txBody>
          <a:bodyPr/>
          <a:lstStyle/>
          <a:p>
            <a:r>
              <a:rPr lang="en-GB" dirty="0"/>
              <a:t>Role Description and key responsibilities</a:t>
            </a:r>
          </a:p>
        </p:txBody>
      </p:sp>
      <p:sp>
        <p:nvSpPr>
          <p:cNvPr id="17" name="TextBox 16">
            <a:extLst>
              <a:ext uri="{FF2B5EF4-FFF2-40B4-BE49-F238E27FC236}">
                <a16:creationId xmlns:a16="http://schemas.microsoft.com/office/drawing/2014/main" id="{06B4666C-B43C-AB72-0BB3-E215B1B24DC4}"/>
              </a:ext>
            </a:extLst>
          </p:cNvPr>
          <p:cNvSpPr txBox="1"/>
          <p:nvPr/>
        </p:nvSpPr>
        <p:spPr>
          <a:xfrm>
            <a:off x="151464" y="1749690"/>
            <a:ext cx="11746956" cy="4524828"/>
          </a:xfrm>
          <a:prstGeom prst="rect">
            <a:avLst/>
          </a:prstGeom>
          <a:noFill/>
        </p:spPr>
        <p:txBody>
          <a:bodyPr wrap="square">
            <a:spAutoFit/>
          </a:bodyPr>
          <a:lstStyle/>
          <a:p>
            <a:pPr marL="0" indent="0" algn="just" fontAlgn="base">
              <a:lnSpc>
                <a:spcPct val="115000"/>
              </a:lnSpc>
              <a:buNone/>
            </a:pPr>
            <a:r>
              <a:rPr lang="en-GB"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We are looking to appoint four Architect Board Members and one Lay Board Member.</a:t>
            </a:r>
          </a:p>
          <a:p>
            <a:pPr marL="0" indent="0" algn="just" fontAlgn="base">
              <a:lnSpc>
                <a:spcPct val="115000"/>
              </a:lnSpc>
              <a:buNone/>
            </a:pPr>
            <a:endParaRPr lang="en-GB"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0" indent="0" algn="just" fontAlgn="base">
              <a:lnSpc>
                <a:spcPct val="115000"/>
              </a:lnSpc>
              <a:buNone/>
            </a:pPr>
            <a:r>
              <a:rPr lang="en-GB" sz="16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All Board members have a responsibility to: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Play a key role in the development of the organisation’s strategic direction in line with its statutory objectives and functions.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Actively contribute to the Board’s decision-making process, taking appropriate account of the Architects Act 1997, ARB’s governance requirements, and any guidance provided by the relevant government departments.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Ensure that the Board operates and exercises its functions in accordance with the highest standards of conduct and probity.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Contribute to identifying and measuring the impact of the work of the Board.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Demonstrate and maintains good practice in decision making and that this is appropriately and effectively reviewed to deliver high standards of regulation and propriety.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Ensure that the collective work of the Board is reviewed and is working effectively.  </a:t>
            </a:r>
          </a:p>
          <a:p>
            <a:pPr marL="285750" indent="-285750" fontAlgn="base">
              <a:lnSpc>
                <a:spcPct val="150000"/>
              </a:lnSpc>
              <a:buFont typeface="Arial" panose="020B0604020202020204" pitchFamily="34" charset="0"/>
              <a:buChar char="•"/>
            </a:pPr>
            <a:r>
              <a:rPr lang="en-GB" sz="1600" dirty="0">
                <a:latin typeface="Arial" panose="020B0604020202020204" pitchFamily="34" charset="0"/>
                <a:ea typeface="Times New Roman" panose="02020603050405020304" pitchFamily="18" charset="0"/>
                <a:cs typeface="Arial" panose="020B0604020202020204" pitchFamily="34" charset="0"/>
              </a:rPr>
              <a:t>Display and follow the Code of Practice for Board members which is consistent with the Cabinet Office Model Code. </a:t>
            </a:r>
          </a:p>
          <a:p>
            <a:pPr fontAlgn="base">
              <a:lnSpc>
                <a:spcPct val="115000"/>
              </a:lnSpc>
            </a:pPr>
            <a:endParaRPr lang="en-GB" sz="1600" dirty="0"/>
          </a:p>
        </p:txBody>
      </p:sp>
    </p:spTree>
    <p:extLst>
      <p:ext uri="{BB962C8B-B14F-4D97-AF65-F5344CB8AC3E}">
        <p14:creationId xmlns:p14="http://schemas.microsoft.com/office/powerpoint/2010/main" val="15294492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62B0C-C0BB-B6DD-A11F-9A0B19C3A06B}"/>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562CE8C-3169-AC86-8402-0A7504254B2F}"/>
              </a:ext>
            </a:extLst>
          </p:cNvPr>
          <p:cNvSpPr>
            <a:spLocks noGrp="1"/>
          </p:cNvSpPr>
          <p:nvPr>
            <p:ph type="sldNum" sz="quarter" idx="4"/>
          </p:nvPr>
        </p:nvSpPr>
        <p:spPr/>
        <p:txBody>
          <a:bodyPr/>
          <a:lstStyle/>
          <a:p>
            <a:fld id="{318356DC-334E-1146-8C47-B0DA3BCDFCC3}" type="slidenum">
              <a:rPr lang="en-US" smtClean="0"/>
              <a:pPr/>
              <a:t>9</a:t>
            </a:fld>
            <a:endParaRPr lang="en-US"/>
          </a:p>
        </p:txBody>
      </p:sp>
      <p:sp>
        <p:nvSpPr>
          <p:cNvPr id="13" name="Title 12">
            <a:extLst>
              <a:ext uri="{FF2B5EF4-FFF2-40B4-BE49-F238E27FC236}">
                <a16:creationId xmlns:a16="http://schemas.microsoft.com/office/drawing/2014/main" id="{7609CA28-1EED-9ABA-955D-76E7EAB6663A}"/>
              </a:ext>
            </a:extLst>
          </p:cNvPr>
          <p:cNvSpPr>
            <a:spLocks noGrp="1"/>
          </p:cNvSpPr>
          <p:nvPr>
            <p:ph type="title"/>
          </p:nvPr>
        </p:nvSpPr>
        <p:spPr/>
        <p:txBody>
          <a:bodyPr/>
          <a:lstStyle/>
          <a:p>
            <a:r>
              <a:rPr lang="en-GB" dirty="0"/>
              <a:t>Role Description and key responsibilities</a:t>
            </a:r>
          </a:p>
        </p:txBody>
      </p:sp>
      <p:sp>
        <p:nvSpPr>
          <p:cNvPr id="17" name="TextBox 16">
            <a:extLst>
              <a:ext uri="{FF2B5EF4-FFF2-40B4-BE49-F238E27FC236}">
                <a16:creationId xmlns:a16="http://schemas.microsoft.com/office/drawing/2014/main" id="{25855A49-7A7B-F1E1-510C-29CA59560943}"/>
              </a:ext>
            </a:extLst>
          </p:cNvPr>
          <p:cNvSpPr txBox="1"/>
          <p:nvPr/>
        </p:nvSpPr>
        <p:spPr>
          <a:xfrm>
            <a:off x="151464" y="1749690"/>
            <a:ext cx="11746956" cy="4736105"/>
          </a:xfrm>
          <a:prstGeom prst="rect">
            <a:avLst/>
          </a:prstGeom>
          <a:noFill/>
        </p:spPr>
        <p:txBody>
          <a:bodyPr wrap="square">
            <a:spAutoFit/>
          </a:bodyPr>
          <a:lstStyle/>
          <a:p>
            <a:pPr fontAlgn="base">
              <a:lnSpc>
                <a:spcPct val="115000"/>
              </a:lnSpc>
            </a:pPr>
            <a:r>
              <a:rPr lang="en-GB" sz="1600" b="1" dirty="0"/>
              <a:t>Core Competencies/Behaviours </a:t>
            </a:r>
          </a:p>
          <a:p>
            <a:pPr fontAlgn="base">
              <a:lnSpc>
                <a:spcPct val="115000"/>
              </a:lnSpc>
            </a:pPr>
            <a:endParaRPr lang="en-GB" sz="1600" b="1" dirty="0"/>
          </a:p>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Arial" panose="020B0604020202020204" pitchFamily="34" charset="0"/>
              </a:rPr>
              <a:t>Leadership</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Understand the role of governance and demonstrates a clear understanding of the statutory role, purpose and the principles underpinning the work of the Architects Registration Board.</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Understand the need to put the protection of the users and potential users of architectural services at the fore of all decision making.</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Actively monitors and drives organisational performance, supporting others to achieve the highest standards of corporate governance, accountability and transparency across all areas of the organisation.</a:t>
            </a:r>
          </a:p>
          <a:p>
            <a:pPr marL="342900" lvl="0" indent="-342900">
              <a:lnSpc>
                <a:spcPct val="115000"/>
              </a:lnSpc>
              <a:spcAft>
                <a:spcPts val="800"/>
              </a:spcAft>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Understand and applying practice the distinction between executive and non-executive board roles across the organisation.</a:t>
            </a:r>
          </a:p>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Arial" panose="020B0604020202020204" pitchFamily="34" charset="0"/>
              </a:rPr>
              <a:t>Embracing change</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Plan for, adapts to and work with a variety of situations, individuals and groups. </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Have a positive attitude to change and identify opportunities to continuously improve performance.</a:t>
            </a:r>
          </a:p>
          <a:p>
            <a:pPr marL="342900" lvl="0" indent="-342900">
              <a:lnSpc>
                <a:spcPct val="115000"/>
              </a:lnSpc>
              <a:spcAft>
                <a:spcPts val="800"/>
              </a:spcAft>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Assimilate and engage with the detail of complex material in a variety of formats, assimilating information quickly and accurately.</a:t>
            </a:r>
          </a:p>
          <a:p>
            <a:pPr marL="342900" lvl="0" indent="-342900">
              <a:lnSpc>
                <a:spcPct val="115000"/>
              </a:lnSpc>
              <a:spcAft>
                <a:spcPts val="800"/>
              </a:spcAft>
              <a:buFont typeface="Symbol" panose="05050102010706020507" pitchFamily="18" charset="2"/>
              <a:buChar char=""/>
            </a:pPr>
            <a:r>
              <a:rPr lang="en-GB" sz="1600" dirty="0">
                <a:effectLst/>
                <a:latin typeface="Aptos" panose="020B0004020202020204" pitchFamily="34" charset="0"/>
                <a:ea typeface="Aptos" panose="020B0004020202020204" pitchFamily="34" charset="0"/>
                <a:cs typeface="Arial" panose="020B0604020202020204" pitchFamily="34" charset="0"/>
              </a:rPr>
              <a:t>Assess risk and promote </a:t>
            </a:r>
            <a:r>
              <a:rPr lang="en-GB" sz="1600" kern="100" dirty="0">
                <a:effectLst/>
                <a:latin typeface="Aptos" panose="020B0004020202020204" pitchFamily="34" charset="0"/>
                <a:ea typeface="Aptos" panose="020B0004020202020204" pitchFamily="34" charset="0"/>
                <a:cs typeface="Arial" panose="020B0604020202020204" pitchFamily="34" charset="0"/>
              </a:rPr>
              <a:t>risk awareness and its management without being risk averse.</a:t>
            </a:r>
          </a:p>
        </p:txBody>
      </p:sp>
    </p:spTree>
    <p:extLst>
      <p:ext uri="{BB962C8B-B14F-4D97-AF65-F5344CB8AC3E}">
        <p14:creationId xmlns:p14="http://schemas.microsoft.com/office/powerpoint/2010/main" val="1492199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ADC82-4F3C-9F5B-2D11-E082403D5F7D}"/>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957C7DB-71A6-5A1C-73A9-0F20962DC235}"/>
              </a:ext>
            </a:extLst>
          </p:cNvPr>
          <p:cNvSpPr>
            <a:spLocks noGrp="1"/>
          </p:cNvSpPr>
          <p:nvPr>
            <p:ph type="sldNum" sz="quarter" idx="4"/>
          </p:nvPr>
        </p:nvSpPr>
        <p:spPr/>
        <p:txBody>
          <a:bodyPr/>
          <a:lstStyle/>
          <a:p>
            <a:fld id="{318356DC-334E-1146-8C47-B0DA3BCDFCC3}" type="slidenum">
              <a:rPr lang="en-US" smtClean="0"/>
              <a:pPr/>
              <a:t>10</a:t>
            </a:fld>
            <a:endParaRPr lang="en-US"/>
          </a:p>
        </p:txBody>
      </p:sp>
      <p:sp>
        <p:nvSpPr>
          <p:cNvPr id="13" name="Title 12">
            <a:extLst>
              <a:ext uri="{FF2B5EF4-FFF2-40B4-BE49-F238E27FC236}">
                <a16:creationId xmlns:a16="http://schemas.microsoft.com/office/drawing/2014/main" id="{BF0EAC21-099B-DD0D-149B-B062CB232444}"/>
              </a:ext>
            </a:extLst>
          </p:cNvPr>
          <p:cNvSpPr>
            <a:spLocks noGrp="1"/>
          </p:cNvSpPr>
          <p:nvPr>
            <p:ph type="title"/>
          </p:nvPr>
        </p:nvSpPr>
        <p:spPr/>
        <p:txBody>
          <a:bodyPr/>
          <a:lstStyle/>
          <a:p>
            <a:r>
              <a:rPr lang="en-GB" dirty="0"/>
              <a:t>Role Description and key responsibilities</a:t>
            </a:r>
          </a:p>
        </p:txBody>
      </p:sp>
      <p:sp>
        <p:nvSpPr>
          <p:cNvPr id="17" name="TextBox 16">
            <a:extLst>
              <a:ext uri="{FF2B5EF4-FFF2-40B4-BE49-F238E27FC236}">
                <a16:creationId xmlns:a16="http://schemas.microsoft.com/office/drawing/2014/main" id="{4F979744-5889-2BAD-3774-68E724F9A627}"/>
              </a:ext>
            </a:extLst>
          </p:cNvPr>
          <p:cNvSpPr txBox="1"/>
          <p:nvPr/>
        </p:nvSpPr>
        <p:spPr>
          <a:xfrm>
            <a:off x="151464" y="1749690"/>
            <a:ext cx="11746956" cy="4725909"/>
          </a:xfrm>
          <a:prstGeom prst="rect">
            <a:avLst/>
          </a:prstGeom>
          <a:noFill/>
        </p:spPr>
        <p:txBody>
          <a:bodyPr wrap="square">
            <a:spAutoFit/>
          </a:bodyPr>
          <a:lstStyle/>
          <a:p>
            <a:pPr fontAlgn="base">
              <a:lnSpc>
                <a:spcPct val="115000"/>
              </a:lnSpc>
            </a:pPr>
            <a:r>
              <a:rPr lang="en-GB" sz="1600" b="1" dirty="0"/>
              <a:t>Core Competencies/Behaviours </a:t>
            </a:r>
          </a:p>
          <a:p>
            <a:pPr fontAlgn="base">
              <a:lnSpc>
                <a:spcPct val="115000"/>
              </a:lnSpc>
            </a:pPr>
            <a:endParaRPr lang="en-GB" sz="1600" b="1" dirty="0"/>
          </a:p>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Arial" panose="020B0604020202020204" pitchFamily="34" charset="0"/>
              </a:rPr>
              <a:t>Communicating and influencing</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Think and communicate constructively, critically, objectively and clearly.</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Can express views succinctly and effectively in a formal Board/Committee meeting environment making reasoned and considered contributions.</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Can positively influence others, earning their respect whilst listening to diverse views and respecting collective decisions.</a:t>
            </a:r>
          </a:p>
          <a:p>
            <a:pPr marL="342900" lvl="0" indent="-342900">
              <a:lnSpc>
                <a:spcPct val="115000"/>
              </a:lnSpc>
              <a:spcAft>
                <a:spcPts val="800"/>
              </a:spcAft>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Promotes ARB’s key messages by supporting a consistent approach to communications as set out in the organisation’s strategy.</a:t>
            </a:r>
          </a:p>
          <a:p>
            <a:pPr>
              <a:lnSpc>
                <a:spcPct val="115000"/>
              </a:lnSpc>
              <a:spcAft>
                <a:spcPts val="800"/>
              </a:spcAft>
              <a:buNone/>
            </a:pPr>
            <a:r>
              <a:rPr lang="en-GB" sz="1600" b="1" kern="100" dirty="0">
                <a:effectLst/>
                <a:latin typeface="Aptos" panose="020B0004020202020204" pitchFamily="34" charset="0"/>
                <a:ea typeface="Aptos" panose="020B0004020202020204" pitchFamily="34" charset="0"/>
                <a:cs typeface="Arial" panose="020B0604020202020204" pitchFamily="34" charset="0"/>
              </a:rPr>
              <a:t>Team working</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Adjust their personal style and contribution to the dynamic of the discussion and decision-making process.</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Contribute effectively without dominating to form a consensus with other Board Members when involved in decision making and influence through persuasive evidence-based discussion.</a:t>
            </a:r>
          </a:p>
          <a:p>
            <a:pPr marL="342900" lvl="0" indent="-342900">
              <a:lnSpc>
                <a:spcPct val="115000"/>
              </a:lnSpc>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Respect the need to always maintain confidentiality.</a:t>
            </a:r>
          </a:p>
          <a:p>
            <a:pPr marL="342900" lvl="0" indent="-342900">
              <a:lnSpc>
                <a:spcPct val="115000"/>
              </a:lnSpc>
              <a:spcAft>
                <a:spcPts val="800"/>
              </a:spcAft>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Build trust, respect and confidence from fellow Board Members and ARB staff.</a:t>
            </a:r>
          </a:p>
          <a:p>
            <a:pPr fontAlgn="base">
              <a:lnSpc>
                <a:spcPct val="115000"/>
              </a:lnSpc>
            </a:pPr>
            <a:endParaRPr lang="en-GB" sz="1600" b="1" dirty="0"/>
          </a:p>
        </p:txBody>
      </p:sp>
    </p:spTree>
    <p:extLst>
      <p:ext uri="{BB962C8B-B14F-4D97-AF65-F5344CB8AC3E}">
        <p14:creationId xmlns:p14="http://schemas.microsoft.com/office/powerpoint/2010/main" val="206751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3C0FD-F302-4AF2-BF5E-B666D8DB4D96}"/>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9050BD2-FD55-639C-FE61-29A2C8465704}"/>
              </a:ext>
            </a:extLst>
          </p:cNvPr>
          <p:cNvSpPr>
            <a:spLocks noGrp="1"/>
          </p:cNvSpPr>
          <p:nvPr>
            <p:ph type="sldNum" sz="quarter" idx="4"/>
          </p:nvPr>
        </p:nvSpPr>
        <p:spPr/>
        <p:txBody>
          <a:bodyPr/>
          <a:lstStyle/>
          <a:p>
            <a:fld id="{318356DC-334E-1146-8C47-B0DA3BCDFCC3}" type="slidenum">
              <a:rPr lang="en-US" smtClean="0"/>
              <a:pPr/>
              <a:t>11</a:t>
            </a:fld>
            <a:endParaRPr lang="en-US"/>
          </a:p>
        </p:txBody>
      </p:sp>
      <p:sp>
        <p:nvSpPr>
          <p:cNvPr id="13" name="Title 12">
            <a:extLst>
              <a:ext uri="{FF2B5EF4-FFF2-40B4-BE49-F238E27FC236}">
                <a16:creationId xmlns:a16="http://schemas.microsoft.com/office/drawing/2014/main" id="{F63B09BB-204B-BCE7-0A09-2C3F58B8D437}"/>
              </a:ext>
            </a:extLst>
          </p:cNvPr>
          <p:cNvSpPr>
            <a:spLocks noGrp="1"/>
          </p:cNvSpPr>
          <p:nvPr>
            <p:ph type="title"/>
          </p:nvPr>
        </p:nvSpPr>
        <p:spPr/>
        <p:txBody>
          <a:bodyPr/>
          <a:lstStyle/>
          <a:p>
            <a:r>
              <a:rPr lang="en-GB" dirty="0"/>
              <a:t>Online information sessions</a:t>
            </a:r>
          </a:p>
        </p:txBody>
      </p:sp>
      <p:sp>
        <p:nvSpPr>
          <p:cNvPr id="17" name="TextBox 16">
            <a:extLst>
              <a:ext uri="{FF2B5EF4-FFF2-40B4-BE49-F238E27FC236}">
                <a16:creationId xmlns:a16="http://schemas.microsoft.com/office/drawing/2014/main" id="{2D77BCB9-918A-7D8B-9868-845BDE971B41}"/>
              </a:ext>
            </a:extLst>
          </p:cNvPr>
          <p:cNvSpPr txBox="1"/>
          <p:nvPr/>
        </p:nvSpPr>
        <p:spPr>
          <a:xfrm>
            <a:off x="151464" y="1559909"/>
            <a:ext cx="11746956" cy="4270143"/>
          </a:xfrm>
          <a:prstGeom prst="rect">
            <a:avLst/>
          </a:prstGeom>
          <a:noFill/>
        </p:spPr>
        <p:txBody>
          <a:bodyPr wrap="square">
            <a:spAutoFit/>
          </a:bodyPr>
          <a:lstStyle/>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Arial" panose="020B0604020202020204" pitchFamily="34" charset="0"/>
              </a:rPr>
              <a:t>ARB will be running online Information Sessions for interested applicants. Here are the details to register:</a:t>
            </a:r>
          </a:p>
          <a:p>
            <a:pPr>
              <a:lnSpc>
                <a:spcPct val="115000"/>
              </a:lnSpc>
              <a:spcAft>
                <a:spcPts val="800"/>
              </a:spcAft>
              <a:buNone/>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latin typeface="Aptos" panose="020B0004020202020204" pitchFamily="34" charset="0"/>
                <a:ea typeface="Aptos" panose="020B0004020202020204" pitchFamily="34" charset="0"/>
                <a:cs typeface="Arial" panose="020B0604020202020204" pitchFamily="34" charset="0"/>
              </a:rPr>
              <a:t>Wednesday</a:t>
            </a:r>
            <a:r>
              <a:rPr lang="en-GB" sz="1600" kern="100" dirty="0">
                <a:effectLst/>
                <a:latin typeface="Aptos" panose="020B0004020202020204" pitchFamily="34" charset="0"/>
                <a:ea typeface="Aptos" panose="020B0004020202020204" pitchFamily="34" charset="0"/>
                <a:cs typeface="Arial" panose="020B0604020202020204" pitchFamily="34" charset="0"/>
              </a:rPr>
              <a:t>, </a:t>
            </a:r>
            <a:r>
              <a:rPr lang="en-GB" sz="1600" kern="100" dirty="0">
                <a:latin typeface="Aptos" panose="020B0004020202020204" pitchFamily="34" charset="0"/>
                <a:ea typeface="Aptos" panose="020B0004020202020204" pitchFamily="34" charset="0"/>
                <a:cs typeface="Arial" panose="020B0604020202020204" pitchFamily="34" charset="0"/>
              </a:rPr>
              <a:t>8</a:t>
            </a:r>
            <a:r>
              <a:rPr lang="en-GB" sz="1600" kern="100" dirty="0">
                <a:effectLst/>
                <a:latin typeface="Aptos" panose="020B0004020202020204" pitchFamily="34" charset="0"/>
                <a:ea typeface="Aptos" panose="020B0004020202020204" pitchFamily="34" charset="0"/>
                <a:cs typeface="Arial" panose="020B0604020202020204" pitchFamily="34" charset="0"/>
              </a:rPr>
              <a:t> July between </a:t>
            </a:r>
            <a:r>
              <a:rPr lang="en-GB" sz="1600" kern="100" dirty="0">
                <a:latin typeface="Aptos" panose="020B0004020202020204" pitchFamily="34" charset="0"/>
                <a:ea typeface="Aptos" panose="020B0004020202020204" pitchFamily="34" charset="0"/>
                <a:cs typeface="Arial" panose="020B0604020202020204" pitchFamily="34" charset="0"/>
              </a:rPr>
              <a:t>09:30am and 10:30am</a:t>
            </a:r>
            <a:r>
              <a:rPr lang="en-GB" sz="1600" kern="100" dirty="0">
                <a:effectLst/>
                <a:latin typeface="Aptos" panose="020B0004020202020204" pitchFamily="34" charset="0"/>
                <a:ea typeface="Aptos" panose="020B0004020202020204" pitchFamily="34" charset="0"/>
                <a:cs typeface="Arial" panose="020B0604020202020204" pitchFamily="34" charset="0"/>
              </a:rPr>
              <a:t>: </a:t>
            </a:r>
            <a:r>
              <a:rPr lang="en-GB" sz="1600" u="sng" kern="100" dirty="0">
                <a:solidFill>
                  <a:schemeClr val="tx2"/>
                </a:solidFill>
                <a:effectLst/>
                <a:latin typeface="Aptos" panose="020B0004020202020204" pitchFamily="34" charset="0"/>
                <a:ea typeface="Aptos" panose="020B00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https://us02web.zoom.us/webinar/register/WN__zZtn4vFRE6AfWFINAEWLA</a:t>
            </a:r>
            <a:r>
              <a:rPr lang="en-GB" sz="1600" kern="100" dirty="0">
                <a:solidFill>
                  <a:schemeClr val="tx2"/>
                </a:solidFill>
                <a:effectLst/>
                <a:latin typeface="Aptos" panose="020B0004020202020204" pitchFamily="34" charset="0"/>
                <a:ea typeface="Aptos" panose="020B0004020202020204" pitchFamily="34" charset="0"/>
                <a:cs typeface="Arial" panose="020B0604020202020204" pitchFamily="34" charset="0"/>
              </a:rPr>
              <a:t>       </a:t>
            </a:r>
            <a:br>
              <a:rPr lang="en-GB" sz="1600" kern="100" dirty="0">
                <a:effectLst/>
                <a:latin typeface="Aptos" panose="020B0004020202020204" pitchFamily="34" charset="0"/>
                <a:ea typeface="Aptos" panose="020B0004020202020204" pitchFamily="34" charset="0"/>
                <a:cs typeface="Arial" panose="020B0604020202020204" pitchFamily="34" charset="0"/>
              </a:rPr>
            </a:br>
            <a:r>
              <a:rPr lang="en-GB" sz="1600" kern="100" dirty="0">
                <a:effectLst/>
                <a:latin typeface="Aptos" panose="020B0004020202020204" pitchFamily="34" charset="0"/>
                <a:ea typeface="Aptos" panose="020B0004020202020204" pitchFamily="34" charset="0"/>
                <a:cs typeface="Arial" panose="020B0604020202020204" pitchFamily="34" charset="0"/>
              </a:rPr>
              <a:t>(</a:t>
            </a:r>
            <a:r>
              <a:rPr lang="en-GB" sz="1600" b="1" kern="100" dirty="0">
                <a:effectLst/>
                <a:latin typeface="Aptos" panose="020B0004020202020204" pitchFamily="34" charset="0"/>
                <a:ea typeface="Aptos" panose="020B0004020202020204" pitchFamily="34" charset="0"/>
                <a:cs typeface="Arial" panose="020B0604020202020204" pitchFamily="34" charset="0"/>
              </a:rPr>
              <a:t>This session will be recorded  and be put online for those who aren't able to attend a live session)</a:t>
            </a:r>
          </a:p>
          <a:p>
            <a:pPr lvl="0">
              <a:lnSpc>
                <a:spcPct val="115000"/>
              </a:lnSpc>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buFont typeface="Symbol" panose="05050102010706020507" pitchFamily="18" charset="2"/>
              <a:buChar char=""/>
            </a:pPr>
            <a:r>
              <a:rPr lang="en-GB" sz="1600" kern="100" dirty="0">
                <a:latin typeface="Aptos" panose="020B0004020202020204" pitchFamily="34" charset="0"/>
                <a:ea typeface="Aptos" panose="020B0004020202020204" pitchFamily="34" charset="0"/>
                <a:cs typeface="Arial" panose="020B0604020202020204" pitchFamily="34" charset="0"/>
              </a:rPr>
              <a:t>Monday, 20 July between 12pm and 1pm</a:t>
            </a:r>
            <a:r>
              <a:rPr lang="en-GB" sz="1600" kern="100" dirty="0">
                <a:effectLst/>
                <a:latin typeface="Aptos" panose="020B0004020202020204" pitchFamily="34" charset="0"/>
                <a:ea typeface="Aptos" panose="020B0004020202020204" pitchFamily="34" charset="0"/>
                <a:cs typeface="Arial" panose="020B0604020202020204" pitchFamily="34" charset="0"/>
              </a:rPr>
              <a:t>: </a:t>
            </a:r>
            <a:r>
              <a:rPr lang="en-GB" sz="1600" kern="100" dirty="0">
                <a:effectLst/>
                <a:latin typeface="Aptos" panose="020B0004020202020204" pitchFamily="34" charset="0"/>
                <a:ea typeface="Aptos" panose="020B0004020202020204" pitchFamily="34" charset="0"/>
                <a:cs typeface="Arial" panose="020B0604020202020204" pitchFamily="34" charset="0"/>
                <a:hlinkClick r:id="rId4"/>
              </a:rPr>
              <a:t>Webinar Registration - Zoom</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Font typeface="Symbol" panose="05050102010706020507" pitchFamily="18" charset="2"/>
              <a:buChar char=""/>
            </a:pPr>
            <a:r>
              <a:rPr lang="en-GB" sz="1600" kern="100" dirty="0">
                <a:effectLst/>
                <a:latin typeface="Aptos" panose="020B0004020202020204" pitchFamily="34" charset="0"/>
                <a:ea typeface="Aptos" panose="020B0004020202020204" pitchFamily="34" charset="0"/>
                <a:cs typeface="Arial" panose="020B0604020202020204" pitchFamily="34" charset="0"/>
              </a:rPr>
              <a:t>Monday, 27 July between </a:t>
            </a:r>
            <a:r>
              <a:rPr lang="en-GB" sz="1600" kern="100" dirty="0">
                <a:latin typeface="Aptos" panose="020B0004020202020204" pitchFamily="34" charset="0"/>
                <a:ea typeface="Aptos" panose="020B0004020202020204" pitchFamily="34" charset="0"/>
                <a:cs typeface="Arial" panose="020B0604020202020204" pitchFamily="34" charset="0"/>
              </a:rPr>
              <a:t>2</a:t>
            </a:r>
            <a:r>
              <a:rPr lang="en-GB" sz="1600" kern="100" dirty="0">
                <a:effectLst/>
                <a:latin typeface="Aptos" panose="020B0004020202020204" pitchFamily="34" charset="0"/>
                <a:ea typeface="Aptos" panose="020B0004020202020204" pitchFamily="34" charset="0"/>
                <a:cs typeface="Arial" panose="020B0604020202020204" pitchFamily="34" charset="0"/>
              </a:rPr>
              <a:t>pm and 3pm: </a:t>
            </a:r>
            <a:r>
              <a:rPr lang="en-GB" sz="1600" kern="100" dirty="0">
                <a:effectLst/>
                <a:latin typeface="Aptos" panose="020B0004020202020204" pitchFamily="34" charset="0"/>
                <a:ea typeface="Aptos" panose="020B0004020202020204" pitchFamily="34" charset="0"/>
                <a:cs typeface="Arial" panose="020B0604020202020204" pitchFamily="34" charset="0"/>
                <a:hlinkClick r:id="rId5"/>
              </a:rPr>
              <a:t>Webinar Registration - Zoom</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Arial" panose="020B0604020202020204" pitchFamily="34" charset="0"/>
              </a:rPr>
              <a:t>We will provide information about the organisation, our role and responsibilities of the Board as well as what we are looking for in an effective Board Member. This is an opportunity for interested candidates to find out further information about ARB and to ask any questions you may have before applying. You are also welcome to submit your questions beforehand.  </a:t>
            </a:r>
          </a:p>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Arial" panose="020B0604020202020204" pitchFamily="34" charset="0"/>
              </a:rPr>
              <a:t>Please email </a:t>
            </a:r>
            <a:r>
              <a:rPr lang="en-GB" sz="1600" u="sng" kern="100" dirty="0">
                <a:solidFill>
                  <a:schemeClr val="tx2"/>
                </a:solidFill>
                <a:effectLst/>
                <a:latin typeface="Aptos" panose="020B0004020202020204" pitchFamily="34" charset="0"/>
                <a:ea typeface="Aptos" panose="020B00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governance@arb.org.uk</a:t>
            </a:r>
            <a:r>
              <a:rPr lang="en-GB" sz="1600" kern="100" dirty="0">
                <a:solidFill>
                  <a:schemeClr val="tx2"/>
                </a:solidFill>
                <a:effectLst/>
                <a:latin typeface="Aptos" panose="020B0004020202020204" pitchFamily="34" charset="0"/>
                <a:ea typeface="Aptos" panose="020B0004020202020204" pitchFamily="34" charset="0"/>
                <a:cs typeface="Arial" panose="020B0604020202020204" pitchFamily="34" charset="0"/>
              </a:rPr>
              <a:t> </a:t>
            </a:r>
            <a:r>
              <a:rPr lang="en-GB" sz="1600" kern="100" dirty="0">
                <a:effectLst/>
                <a:latin typeface="Aptos" panose="020B0004020202020204" pitchFamily="34" charset="0"/>
                <a:ea typeface="Aptos" panose="020B0004020202020204" pitchFamily="34" charset="0"/>
                <a:cs typeface="Arial" panose="020B0604020202020204" pitchFamily="34" charset="0"/>
              </a:rPr>
              <a:t>if you have any queries or issues joining the links above.</a:t>
            </a:r>
            <a:r>
              <a:rPr lang="en-GB" sz="1600" kern="100" dirty="0">
                <a:effectLst/>
                <a:latin typeface="Arial" panose="020B0604020202020204" pitchFamily="34" charset="0"/>
                <a:ea typeface="Aptos" panose="020B0004020202020204" pitchFamily="34" charset="0"/>
                <a:cs typeface="Arial" panose="020B0604020202020204" pitchFamily="34" charset="0"/>
              </a:rPr>
              <a:t>    </a:t>
            </a:r>
            <a:r>
              <a:rPr lang="en-GB" sz="1600" kern="100" dirty="0">
                <a:effectLst/>
                <a:latin typeface="Aptos" panose="020B0004020202020204" pitchFamily="34" charset="0"/>
                <a:ea typeface="Aptos" panose="020B0004020202020204" pitchFamily="34" charset="0"/>
                <a:cs typeface="Arial" panose="020B0604020202020204" pitchFamily="34" charset="0"/>
              </a:rPr>
              <a:t> </a:t>
            </a:r>
          </a:p>
          <a:p>
            <a:pPr>
              <a:lnSpc>
                <a:spcPct val="115000"/>
              </a:lnSpc>
              <a:spcAft>
                <a:spcPts val="800"/>
              </a:spcAft>
              <a:buNone/>
            </a:pPr>
            <a:r>
              <a:rPr lang="en-GB" sz="1600" kern="100" dirty="0">
                <a:effectLst/>
                <a:latin typeface="Aptos" panose="020B0004020202020204" pitchFamily="34" charset="0"/>
                <a:ea typeface="Aptos" panose="020B0004020202020204" pitchFamily="34" charset="0"/>
                <a:cs typeface="Arial" panose="020B0604020202020204" pitchFamily="34" charset="0"/>
              </a:rPr>
              <a:t>Shortlisted candidates will also be offered the opportunity to meet with the Chief Executive Officer &amp; Registrar online. This is an additional opportunity to find out more about ARB and our work, and to raise any further queries prior to the interview.</a:t>
            </a:r>
            <a:r>
              <a:rPr lang="en-GB" sz="1600" kern="100" dirty="0">
                <a:effectLst/>
                <a:latin typeface="Arial" panose="020B0604020202020204" pitchFamily="34" charset="0"/>
                <a:ea typeface="Aptos" panose="020B0004020202020204" pitchFamily="34" charset="0"/>
                <a:cs typeface="Arial" panose="020B0604020202020204" pitchFamily="34" charset="0"/>
              </a:rPr>
              <a:t>  </a:t>
            </a:r>
            <a:r>
              <a:rPr lang="en-GB" sz="1600" kern="100" dirty="0">
                <a:effectLst/>
                <a:latin typeface="Aptos" panose="020B0004020202020204" pitchFamily="34" charset="0"/>
                <a:ea typeface="Aptos" panose="020B0004020202020204" pitchFamily="34" charset="0"/>
                <a:cs typeface="Arial" panose="020B0604020202020204" pitchFamily="34" charset="0"/>
              </a:rPr>
              <a:t> </a:t>
            </a:r>
          </a:p>
        </p:txBody>
      </p:sp>
    </p:spTree>
    <p:extLst>
      <p:ext uri="{BB962C8B-B14F-4D97-AF65-F5344CB8AC3E}">
        <p14:creationId xmlns:p14="http://schemas.microsoft.com/office/powerpoint/2010/main" val="577472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F768A-53AE-2E7C-6201-5A08228F56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2229B3-26E2-A7D0-13D8-0EEEF8F7001A}"/>
              </a:ext>
            </a:extLst>
          </p:cNvPr>
          <p:cNvSpPr>
            <a:spLocks noGrp="1" noRot="1" noMove="1" noResize="1" noEditPoints="1" noAdjustHandles="1" noChangeArrowheads="1" noChangeShapeType="1"/>
          </p:cNvSpPr>
          <p:nvPr>
            <p:ph type="title"/>
          </p:nvPr>
        </p:nvSpPr>
        <p:spPr>
          <a:xfrm>
            <a:off x="4105656" y="116201"/>
            <a:ext cx="7618405" cy="775597"/>
          </a:xfrm>
        </p:spPr>
        <p:txBody>
          <a:bodyPr/>
          <a:lstStyle/>
          <a:p>
            <a:r>
              <a:rPr lang="en-GB" dirty="0"/>
              <a:t>X4 Architect Board Members selection criteria</a:t>
            </a:r>
            <a:endParaRPr lang="en-US" dirty="0"/>
          </a:p>
        </p:txBody>
      </p:sp>
      <p:sp>
        <p:nvSpPr>
          <p:cNvPr id="4" name="Slide Number Placeholder 3">
            <a:extLst>
              <a:ext uri="{FF2B5EF4-FFF2-40B4-BE49-F238E27FC236}">
                <a16:creationId xmlns:a16="http://schemas.microsoft.com/office/drawing/2014/main" id="{3E468F89-B655-6806-9F8A-82E7E105BC38}"/>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12</a:t>
            </a:fld>
            <a:endParaRPr lang="en-US"/>
          </a:p>
        </p:txBody>
      </p:sp>
      <p:sp>
        <p:nvSpPr>
          <p:cNvPr id="10" name="Slide Number Placeholder 8">
            <a:extLst>
              <a:ext uri="{FF2B5EF4-FFF2-40B4-BE49-F238E27FC236}">
                <a16:creationId xmlns:a16="http://schemas.microsoft.com/office/drawing/2014/main" id="{E8EEB170-B28E-F548-CFD1-72D58790CF42}"/>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40F6008-2E59-B649-B193-1DAD0B033AC3}" type="slidenum">
              <a:rPr lang="en-US" smtClean="0"/>
              <a:pPr/>
              <a:t>12</a:t>
            </a:fld>
            <a:endParaRPr lang="en-US"/>
          </a:p>
        </p:txBody>
      </p:sp>
      <p:sp>
        <p:nvSpPr>
          <p:cNvPr id="5" name="TextBox 4">
            <a:extLst>
              <a:ext uri="{FF2B5EF4-FFF2-40B4-BE49-F238E27FC236}">
                <a16:creationId xmlns:a16="http://schemas.microsoft.com/office/drawing/2014/main" id="{64C03A69-C5CB-EFD2-1374-641664253924}"/>
              </a:ext>
            </a:extLst>
          </p:cNvPr>
          <p:cNvSpPr txBox="1"/>
          <p:nvPr/>
        </p:nvSpPr>
        <p:spPr>
          <a:xfrm>
            <a:off x="226337" y="1432011"/>
            <a:ext cx="11907606" cy="5788316"/>
          </a:xfrm>
          <a:prstGeom prst="rect">
            <a:avLst/>
          </a:prstGeom>
          <a:noFill/>
          <a:ln>
            <a:noFill/>
          </a:ln>
        </p:spPr>
        <p:txBody>
          <a:bodyPr wrap="square" lIns="91440" tIns="45720" rIns="91440" bIns="45720" rtlCol="0" anchor="t">
            <a:spAutoFit/>
          </a:bodyPr>
          <a:lstStyle/>
          <a:p>
            <a:pPr>
              <a:lnSpc>
                <a:spcPct val="150000"/>
              </a:lnSpc>
            </a:pPr>
            <a:r>
              <a:rPr lang="en-GB" sz="1600" dirty="0">
                <a:effectLst/>
                <a:latin typeface="Aptos"/>
                <a:ea typeface="Calibri"/>
                <a:cs typeface="Arial"/>
              </a:rPr>
              <a:t>All candidates must demonstrate, in their CV and supporting letter, how they meet the selection criteria for the role through their knowledge, skills and experience. </a:t>
            </a:r>
          </a:p>
          <a:p>
            <a:pPr>
              <a:lnSpc>
                <a:spcPct val="150000"/>
              </a:lnSpc>
            </a:pPr>
            <a:endParaRPr lang="en-GB" sz="1400" dirty="0">
              <a:latin typeface="Arial" panose="020B0604020202020204" pitchFamily="34" charset="0"/>
              <a:ea typeface="Calibri" panose="020F0502020204030204" pitchFamily="34" charset="0"/>
              <a:cs typeface="Arial" panose="020B0604020202020204" pitchFamily="34" charset="0"/>
            </a:endParaRPr>
          </a:p>
          <a:p>
            <a:pPr>
              <a:lnSpc>
                <a:spcPct val="150000"/>
              </a:lnSpc>
            </a:pPr>
            <a:r>
              <a:rPr lang="en-GB" sz="1600" dirty="0">
                <a:solidFill>
                  <a:srgbClr val="005E62"/>
                </a:solidFill>
                <a:latin typeface="+mj-lt"/>
                <a:cs typeface="Arial" panose="020B0604020202020204" pitchFamily="34" charset="0"/>
              </a:rPr>
              <a:t>Essential criteria:</a:t>
            </a:r>
            <a:endParaRPr lang="en-GB" sz="1600" dirty="0">
              <a:solidFill>
                <a:srgbClr val="005E62"/>
              </a:solidFill>
              <a:latin typeface="+mj-lt"/>
              <a:ea typeface="Times New Roman" panose="02020603050405020304" pitchFamily="18" charset="0"/>
            </a:endParaRPr>
          </a:p>
          <a:p>
            <a:pPr marL="342900" lvl="0" indent="-342900" rtl="0">
              <a:lnSpc>
                <a:spcPct val="115000"/>
              </a:lnSpc>
              <a:buFont typeface="Symbol" panose="05050102010706020507" pitchFamily="18" charset="2"/>
              <a:buChar char=""/>
              <a:tabLst>
                <a:tab pos="457200" algn="l"/>
              </a:tabLst>
            </a:pPr>
            <a:r>
              <a:rPr lang="en-GB" sz="1600" kern="100" dirty="0">
                <a:effectLst/>
                <a:latin typeface="Aptos"/>
                <a:ea typeface="Aptos" panose="020B0004020202020204" pitchFamily="34" charset="0"/>
                <a:cs typeface="Arial"/>
              </a:rPr>
              <a:t>Currently registered with the Architects Registration Board (ARB).</a:t>
            </a:r>
          </a:p>
          <a:p>
            <a:pPr marL="342900" lvl="0" indent="-342900">
              <a:lnSpc>
                <a:spcPct val="115000"/>
              </a:lnSpc>
              <a:buFont typeface="Symbol" panose="05050102010706020507" pitchFamily="18" charset="2"/>
              <a:buChar char=""/>
              <a:tabLst>
                <a:tab pos="457200" algn="l"/>
              </a:tabLst>
            </a:pPr>
            <a:r>
              <a:rPr lang="en-GB" sz="1600" kern="100" dirty="0">
                <a:effectLst/>
                <a:latin typeface="Aptos"/>
                <a:ea typeface="Aptos" panose="020B0004020202020204" pitchFamily="34" charset="0"/>
                <a:cs typeface="Arial"/>
              </a:rPr>
              <a:t>Demonstrable experience operating in decision‑making environments within architectural practice, architectural education, including board, committee, trustee or equivalent governance roles.</a:t>
            </a:r>
          </a:p>
          <a:p>
            <a:pPr marL="342900" lvl="0" indent="-342900">
              <a:lnSpc>
                <a:spcPct val="115000"/>
              </a:lnSpc>
              <a:buFont typeface="Symbol" panose="05050102010706020507" pitchFamily="18" charset="2"/>
              <a:buChar char=""/>
              <a:tabLst>
                <a:tab pos="457200" algn="l"/>
              </a:tabLst>
            </a:pPr>
            <a:r>
              <a:rPr lang="en-GB" sz="1600" kern="100" dirty="0">
                <a:effectLst/>
                <a:latin typeface="Aptos"/>
                <a:ea typeface="Aptos" panose="020B0004020202020204" pitchFamily="34" charset="0"/>
                <a:cs typeface="Arial"/>
              </a:rPr>
              <a:t>Clear understanding of the impact of regulation on small, medium and/or large architectural practices and the wider profession.</a:t>
            </a:r>
          </a:p>
          <a:p>
            <a:pPr marL="342900" lvl="0" indent="-342900">
              <a:lnSpc>
                <a:spcPct val="115000"/>
              </a:lnSpc>
              <a:buFont typeface="Symbol" panose="05050102010706020507" pitchFamily="18" charset="2"/>
              <a:buChar char=""/>
              <a:tabLst>
                <a:tab pos="457200" algn="l"/>
              </a:tabLst>
            </a:pPr>
            <a:r>
              <a:rPr lang="en-GB" sz="1600" kern="100" dirty="0">
                <a:effectLst/>
                <a:latin typeface="Aptos"/>
                <a:ea typeface="Aptos" panose="020B0004020202020204" pitchFamily="34" charset="0"/>
                <a:cs typeface="Arial"/>
              </a:rPr>
              <a:t>Experience working with senior or executive teams to develop strategy and to constructively challenge, support and hold them to account for delivery of organisational objectives.</a:t>
            </a:r>
          </a:p>
          <a:p>
            <a:pPr marL="342900" lvl="0" indent="-342900">
              <a:lnSpc>
                <a:spcPct val="115000"/>
              </a:lnSpc>
              <a:spcAft>
                <a:spcPts val="800"/>
              </a:spcAft>
              <a:buFont typeface="Symbol" panose="05050102010706020507" pitchFamily="18" charset="2"/>
              <a:buChar char=""/>
              <a:tabLst>
                <a:tab pos="457200" algn="l"/>
              </a:tabLst>
            </a:pPr>
            <a:r>
              <a:rPr lang="en-GB" sz="1600" kern="100" dirty="0">
                <a:effectLst/>
                <a:latin typeface="Aptos"/>
                <a:ea typeface="Aptos" panose="020B0004020202020204" pitchFamily="34" charset="0"/>
                <a:cs typeface="Arial"/>
              </a:rPr>
              <a:t>Proven ability to review complex information and make evidence‑based decisions, with a strong commitment to good governance, the Seven Principles of Public Life, ARB’s Values, and equality, diversity and inclusion.</a:t>
            </a:r>
          </a:p>
          <a:p>
            <a:pPr marL="342900" lvl="0" indent="-342900">
              <a:lnSpc>
                <a:spcPct val="115000"/>
              </a:lnSpc>
              <a:spcAft>
                <a:spcPts val="800"/>
              </a:spcAft>
              <a:buFont typeface="Symbol" panose="05050102010706020507" pitchFamily="18" charset="2"/>
              <a:buChar char=""/>
              <a:tabLst>
                <a:tab pos="457200" algn="l"/>
              </a:tabLst>
            </a:pPr>
            <a:endParaRPr lang="en-GB" sz="1600" kern="100" dirty="0">
              <a:latin typeface="Aptos" panose="020B0004020202020204" pitchFamily="34" charset="0"/>
              <a:ea typeface="Aptos" panose="020B0004020202020204" pitchFamily="34" charset="0"/>
              <a:cs typeface="Arial" panose="020B0604020202020204" pitchFamily="34" charset="0"/>
            </a:endParaRPr>
          </a:p>
          <a:p>
            <a:pPr marL="342900" lvl="0" indent="-342900">
              <a:lnSpc>
                <a:spcPct val="115000"/>
              </a:lnSpc>
              <a:spcAft>
                <a:spcPts val="800"/>
              </a:spcAft>
              <a:buFont typeface="Symbol" panose="05050102010706020507" pitchFamily="18" charset="2"/>
              <a:buChar char=""/>
              <a:tabLst>
                <a:tab pos="457200" algn="l"/>
              </a:tabLst>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tabLst>
                <a:tab pos="457200" algn="l"/>
              </a:tabLst>
            </a:pPr>
            <a:endParaRPr lang="en-GB" sz="1200" dirty="0">
              <a:latin typeface="Arial" panose="020B0604020202020204" pitchFamily="34" charset="0"/>
              <a:ea typeface="Times New Roman" panose="02020603050405020304" pitchFamily="18" charset="0"/>
              <a:cs typeface="Arial" panose="020B0604020202020204" pitchFamily="34" charset="0"/>
            </a:endParaRPr>
          </a:p>
          <a:p>
            <a:pPr>
              <a:lnSpc>
                <a:spcPct val="115000"/>
              </a:lnSpc>
              <a:spcAft>
                <a:spcPts val="800"/>
              </a:spcAft>
              <a:tabLst>
                <a:tab pos="457200" algn="l"/>
              </a:tabLst>
            </a:pPr>
            <a:r>
              <a:rPr lang="en-GB" sz="1200" dirty="0">
                <a:latin typeface="Arial" panose="020B0604020202020204" pitchFamily="34" charset="0"/>
                <a:ea typeface="Times New Roman" panose="02020603050405020304" pitchFamily="18" charset="0"/>
                <a:cs typeface="Arial" panose="020B0604020202020204" pitchFamily="34" charset="0"/>
              </a:rPr>
              <a:t>Note: For Architect Board Members, those undertaking initial education and training to become an architect, or who are no longer on the Register for any reason are not eligible.</a:t>
            </a: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a:lnSpc>
                <a:spcPct val="150000"/>
              </a:lnSpc>
            </a:pPr>
            <a:endParaRPr lang="en-GB" sz="140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910545246"/>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892EE-4A50-654D-B594-FA884D8E8E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CCFD68-5135-1493-12CA-41AF9240D7CE}"/>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GB"/>
              <a:t>X1 Lay Board Member selection criteria</a:t>
            </a:r>
            <a:endParaRPr lang="en-US"/>
          </a:p>
        </p:txBody>
      </p:sp>
      <p:sp>
        <p:nvSpPr>
          <p:cNvPr id="4" name="Slide Number Placeholder 3">
            <a:extLst>
              <a:ext uri="{FF2B5EF4-FFF2-40B4-BE49-F238E27FC236}">
                <a16:creationId xmlns:a16="http://schemas.microsoft.com/office/drawing/2014/main" id="{3BB52BEC-7789-B801-01DA-47E78DD823D3}"/>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13</a:t>
            </a:fld>
            <a:endParaRPr lang="en-US"/>
          </a:p>
        </p:txBody>
      </p:sp>
      <p:sp>
        <p:nvSpPr>
          <p:cNvPr id="10" name="Slide Number Placeholder 8">
            <a:extLst>
              <a:ext uri="{FF2B5EF4-FFF2-40B4-BE49-F238E27FC236}">
                <a16:creationId xmlns:a16="http://schemas.microsoft.com/office/drawing/2014/main" id="{8C328867-0483-D702-8C86-D0AEE7D75138}"/>
              </a:ext>
            </a:extLst>
          </p:cNvPr>
          <p:cNvSpPr txBox="1">
            <a:spLocks/>
          </p:cNvSpPr>
          <p:nvPr/>
        </p:nvSpPr>
        <p:spPr>
          <a:xfrm>
            <a:off x="8453525" y="7209042"/>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40F6008-2E59-B649-B193-1DAD0B033AC3}" type="slidenum">
              <a:rPr lang="en-US" smtClean="0"/>
              <a:pPr/>
              <a:t>13</a:t>
            </a:fld>
            <a:endParaRPr lang="en-US"/>
          </a:p>
        </p:txBody>
      </p:sp>
      <p:sp>
        <p:nvSpPr>
          <p:cNvPr id="5" name="TextBox 4">
            <a:extLst>
              <a:ext uri="{FF2B5EF4-FFF2-40B4-BE49-F238E27FC236}">
                <a16:creationId xmlns:a16="http://schemas.microsoft.com/office/drawing/2014/main" id="{185B4E1B-237E-CC3B-6FC7-6617C2B82B58}"/>
              </a:ext>
            </a:extLst>
          </p:cNvPr>
          <p:cNvSpPr txBox="1"/>
          <p:nvPr/>
        </p:nvSpPr>
        <p:spPr>
          <a:xfrm>
            <a:off x="226336" y="1432011"/>
            <a:ext cx="11377690" cy="6079678"/>
          </a:xfrm>
          <a:prstGeom prst="rect">
            <a:avLst/>
          </a:prstGeom>
          <a:noFill/>
          <a:ln>
            <a:noFill/>
          </a:ln>
        </p:spPr>
        <p:txBody>
          <a:bodyPr wrap="square" lIns="91440" tIns="45720" rIns="91440" bIns="45720" rtlCol="0" anchor="t">
            <a:spAutoFit/>
          </a:bodyPr>
          <a:lstStyle/>
          <a:p>
            <a:pPr>
              <a:lnSpc>
                <a:spcPct val="150000"/>
              </a:lnSpc>
            </a:pPr>
            <a:r>
              <a:rPr lang="en-GB" sz="1600" dirty="0">
                <a:effectLst/>
                <a:latin typeface="Aptos"/>
                <a:ea typeface="Calibri"/>
                <a:cs typeface="Arial"/>
              </a:rPr>
              <a:t>All candidates must demonstrate, in their CV and supporting letter, how they meet the selection criteria for the role through their knowledge, skills and experience. </a:t>
            </a:r>
          </a:p>
          <a:p>
            <a:pPr>
              <a:lnSpc>
                <a:spcPct val="150000"/>
              </a:lnSpc>
            </a:pPr>
            <a:endParaRPr lang="en-GB" sz="1400" dirty="0">
              <a:latin typeface="Arial" panose="020B0604020202020204" pitchFamily="34" charset="0"/>
              <a:ea typeface="Calibri" panose="020F0502020204030204" pitchFamily="34" charset="0"/>
              <a:cs typeface="Arial" panose="020B0604020202020204" pitchFamily="34" charset="0"/>
            </a:endParaRPr>
          </a:p>
          <a:p>
            <a:pPr>
              <a:lnSpc>
                <a:spcPct val="150000"/>
              </a:lnSpc>
            </a:pPr>
            <a:r>
              <a:rPr lang="en-GB" sz="1600" dirty="0">
                <a:solidFill>
                  <a:srgbClr val="005E62"/>
                </a:solidFill>
                <a:latin typeface="+mj-lt"/>
                <a:cs typeface="Arial" panose="020B0604020202020204" pitchFamily="34" charset="0"/>
              </a:rPr>
              <a:t>Essential criteria:</a:t>
            </a:r>
            <a:endParaRPr lang="en-GB" sz="1600" dirty="0">
              <a:solidFill>
                <a:srgbClr val="005E62"/>
              </a:solidFill>
              <a:latin typeface="+mj-lt"/>
              <a:ea typeface="Times New Roman" panose="02020603050405020304" pitchFamily="18" charset="0"/>
            </a:endParaRPr>
          </a:p>
          <a:p>
            <a:pPr marL="342900" lvl="0" indent="-342900" rtl="0">
              <a:lnSpc>
                <a:spcPct val="115000"/>
              </a:lnSpc>
              <a:buFont typeface="Symbol" panose="05050102010706020507" pitchFamily="18" charset="2"/>
              <a:buChar char=""/>
              <a:tabLst>
                <a:tab pos="457200" algn="l"/>
              </a:tabLst>
            </a:pPr>
            <a:r>
              <a:rPr lang="en-GB" sz="1600" kern="100" dirty="0">
                <a:effectLst/>
                <a:latin typeface="Aptos" panose="020B0004020202020204" pitchFamily="34" charset="0"/>
                <a:ea typeface="Aptos" panose="020B0004020202020204" pitchFamily="34" charset="0"/>
                <a:cs typeface="Arial" panose="020B0604020202020204" pitchFamily="34" charset="0"/>
              </a:rPr>
              <a:t>Demonstrable experience operating within board, committee or other governance environments involving strategy setting, policy development and holding organisations to account.</a:t>
            </a:r>
          </a:p>
          <a:p>
            <a:pPr marL="342900" lvl="0" indent="-342900">
              <a:lnSpc>
                <a:spcPct val="115000"/>
              </a:lnSpc>
              <a:buFont typeface="Symbol" panose="05050102010706020507" pitchFamily="18" charset="2"/>
              <a:buChar char=""/>
              <a:tabLst>
                <a:tab pos="457200" algn="l"/>
              </a:tabLst>
            </a:pPr>
            <a:r>
              <a:rPr lang="en-GB" sz="1600" kern="100" dirty="0">
                <a:effectLst/>
                <a:latin typeface="Aptos" panose="020B0004020202020204" pitchFamily="34" charset="0"/>
                <a:ea typeface="Aptos" panose="020B0004020202020204" pitchFamily="34" charset="0"/>
                <a:cs typeface="Arial" panose="020B0604020202020204" pitchFamily="34" charset="0"/>
              </a:rPr>
              <a:t>Practical experience of applying knowledge of the UK regulatory environment, ideally within the built environment, education or a comparable regulated sector.</a:t>
            </a:r>
          </a:p>
          <a:p>
            <a:pPr marL="342900" lvl="0" indent="-342900">
              <a:lnSpc>
                <a:spcPct val="115000"/>
              </a:lnSpc>
              <a:buFont typeface="Symbol" panose="05050102010706020507" pitchFamily="18" charset="2"/>
              <a:buChar char=""/>
              <a:tabLst>
                <a:tab pos="457200" algn="l"/>
              </a:tabLst>
            </a:pPr>
            <a:r>
              <a:rPr lang="en-GB" sz="1600" kern="100" dirty="0">
                <a:effectLst/>
                <a:latin typeface="Aptos" panose="020B0004020202020204" pitchFamily="34" charset="0"/>
                <a:ea typeface="Aptos" panose="020B0004020202020204" pitchFamily="34" charset="0"/>
                <a:cs typeface="Arial" panose="020B0604020202020204" pitchFamily="34" charset="0"/>
              </a:rPr>
              <a:t>Proven experience of adding value to the work of senior or executive teams through challenge and scrutiny of strategic and organisational objectives.</a:t>
            </a:r>
          </a:p>
          <a:p>
            <a:pPr marL="342900" lvl="0" indent="-342900">
              <a:lnSpc>
                <a:spcPct val="115000"/>
              </a:lnSpc>
              <a:buFont typeface="Symbol" panose="05050102010706020507" pitchFamily="18" charset="2"/>
              <a:buChar char=""/>
              <a:tabLst>
                <a:tab pos="457200" algn="l"/>
              </a:tabLst>
            </a:pPr>
            <a:r>
              <a:rPr lang="en-GB" sz="1600" kern="100" dirty="0">
                <a:effectLst/>
                <a:latin typeface="Aptos" panose="020B0004020202020204" pitchFamily="34" charset="0"/>
                <a:ea typeface="Aptos" panose="020B0004020202020204" pitchFamily="34" charset="0"/>
                <a:cs typeface="Arial" panose="020B0604020202020204" pitchFamily="34" charset="0"/>
              </a:rPr>
              <a:t>Experience of working collaboratively to develop strategy in complex business, public sector or regulatory contexts.</a:t>
            </a:r>
          </a:p>
          <a:p>
            <a:pPr marL="342900" lvl="0" indent="-342900">
              <a:lnSpc>
                <a:spcPct val="115000"/>
              </a:lnSpc>
              <a:spcAft>
                <a:spcPts val="800"/>
              </a:spcAft>
              <a:buFont typeface="Symbol" panose="05050102010706020507" pitchFamily="18" charset="2"/>
              <a:buChar char=""/>
              <a:tabLst>
                <a:tab pos="457200" algn="l"/>
              </a:tabLst>
            </a:pPr>
            <a:r>
              <a:rPr lang="en-GB" sz="1600" kern="100" dirty="0">
                <a:effectLst/>
                <a:latin typeface="Aptos" panose="020B0004020202020204" pitchFamily="34" charset="0"/>
                <a:ea typeface="Aptos" panose="020B0004020202020204" pitchFamily="34" charset="0"/>
                <a:cs typeface="Arial" panose="020B0604020202020204" pitchFamily="34" charset="0"/>
              </a:rPr>
              <a:t>Proven ability to review complex information and make evidence‑based decisions, with a strong commitment to good governance, the Seven Principles of Public Life, ARB’s Values, and equality, diversity and inclusion.</a:t>
            </a:r>
          </a:p>
          <a:p>
            <a:pPr lvl="0">
              <a:lnSpc>
                <a:spcPct val="115000"/>
              </a:lnSpc>
              <a:spcAft>
                <a:spcPts val="800"/>
              </a:spcAft>
              <a:buSzPts val="1000"/>
              <a:tabLst>
                <a:tab pos="457200" algn="l"/>
              </a:tabLst>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endParaRPr lang="en-GB" sz="1600" kern="100" dirty="0">
              <a:effectLst/>
              <a:latin typeface="Aptos" panose="020B00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Arial" panose="020B0604020202020204" pitchFamily="34" charset="0"/>
              </a:rPr>
              <a:t>Note: </a:t>
            </a:r>
            <a:r>
              <a:rPr lang="en-GB" sz="1200"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For the Lay Board Member, individuals who are or have been previously registered with the Architects Registration Board or who are undertaking initial education and training to become an architect, are not eligible to apply for the role.</a:t>
            </a:r>
            <a:endParaRPr lang="en-GB" sz="1200" kern="100" dirty="0">
              <a:effectLst/>
              <a:latin typeface="Aptos" panose="020B0004020202020204" pitchFamily="34" charset="0"/>
              <a:ea typeface="Aptos" panose="020B0004020202020204" pitchFamily="34" charset="0"/>
              <a:cs typeface="Arial" panose="020B0604020202020204" pitchFamily="34" charset="0"/>
            </a:endParaRPr>
          </a:p>
          <a:p>
            <a:pPr>
              <a:lnSpc>
                <a:spcPct val="150000"/>
              </a:lnSpc>
            </a:pPr>
            <a:br>
              <a:rPr lang="en-GB" sz="1400" dirty="0">
                <a:latin typeface="Arial" panose="020B0604020202020204" pitchFamily="34" charset="0"/>
                <a:ea typeface="Times New Roman" panose="02020603050405020304" pitchFamily="18" charset="0"/>
                <a:cs typeface="Arial" panose="020B0604020202020204" pitchFamily="34" charset="0"/>
              </a:rPr>
            </a:br>
            <a:endParaRPr lang="en-GB" sz="140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884611171"/>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4BAA00B-177B-C84D-9BBA-8CDF156372E7}"/>
              </a:ext>
            </a:extLst>
          </p:cNvPr>
          <p:cNvSpPr>
            <a:spLocks noGrp="1"/>
          </p:cNvSpPr>
          <p:nvPr>
            <p:ph type="sldNum" sz="quarter" idx="4"/>
          </p:nvPr>
        </p:nvSpPr>
        <p:spPr/>
        <p:txBody>
          <a:bodyPr/>
          <a:lstStyle/>
          <a:p>
            <a:fld id="{318356DC-334E-1146-8C47-B0DA3BCDFCC3}" type="slidenum">
              <a:rPr lang="en-US" smtClean="0"/>
              <a:pPr/>
              <a:t>14</a:t>
            </a:fld>
            <a:endParaRPr lang="en-US"/>
          </a:p>
        </p:txBody>
      </p:sp>
      <p:sp>
        <p:nvSpPr>
          <p:cNvPr id="4" name="Title 3">
            <a:extLst>
              <a:ext uri="{FF2B5EF4-FFF2-40B4-BE49-F238E27FC236}">
                <a16:creationId xmlns:a16="http://schemas.microsoft.com/office/drawing/2014/main" id="{8DC5BDD5-6E1E-C315-3B0F-8E54D9686DEF}"/>
              </a:ext>
            </a:extLst>
          </p:cNvPr>
          <p:cNvSpPr>
            <a:spLocks noGrp="1"/>
          </p:cNvSpPr>
          <p:nvPr>
            <p:ph type="title"/>
          </p:nvPr>
        </p:nvSpPr>
        <p:spPr/>
        <p:txBody>
          <a:bodyPr/>
          <a:lstStyle/>
          <a:p>
            <a:r>
              <a:rPr lang="en-GB"/>
              <a:t>Outline terms and conditions</a:t>
            </a:r>
          </a:p>
        </p:txBody>
      </p:sp>
      <p:sp>
        <p:nvSpPr>
          <p:cNvPr id="7" name="object 5">
            <a:extLst>
              <a:ext uri="{FF2B5EF4-FFF2-40B4-BE49-F238E27FC236}">
                <a16:creationId xmlns:a16="http://schemas.microsoft.com/office/drawing/2014/main" id="{A9491D75-6D4D-52A3-EC56-F97CF3F941B5}"/>
              </a:ext>
            </a:extLst>
          </p:cNvPr>
          <p:cNvSpPr txBox="1"/>
          <p:nvPr/>
        </p:nvSpPr>
        <p:spPr>
          <a:xfrm>
            <a:off x="5256399" y="1607430"/>
            <a:ext cx="6849584" cy="5191667"/>
          </a:xfrm>
          <a:prstGeom prst="rect">
            <a:avLst/>
          </a:prstGeom>
          <a:ln>
            <a:noFill/>
          </a:ln>
        </p:spPr>
        <p:txBody>
          <a:bodyPr vert="horz" wrap="square" lIns="0" tIns="0" rIns="0" bIns="0" rtlCol="0" anchor="t">
            <a:noAutofit/>
          </a:bodyPr>
          <a:lstStyle/>
          <a:p>
            <a:pPr marL="12701" marR="21590" lvl="0" indent="0" algn="l" defTabSz="914400" rtl="0" eaLnBrk="1" fontAlgn="auto" latinLnBrk="0" hangingPunct="1">
              <a:lnSpc>
                <a:spcPct val="106100"/>
              </a:lnSpc>
              <a:spcAft>
                <a:spcPts val="600"/>
              </a:spcAft>
              <a:buClrTx/>
              <a:buSzTx/>
              <a:buFontTx/>
              <a:buNone/>
              <a:tabLst>
                <a:tab pos="139700" algn="l"/>
              </a:tabLst>
              <a:defRPr/>
            </a:pPr>
            <a:r>
              <a:rPr kumimoji="0" lang="en-GB" sz="1600" i="0" u="none" strike="noStrike" kern="1200" cap="none" normalizeH="0" baseline="0" noProof="0" dirty="0">
                <a:ln>
                  <a:noFill/>
                </a:ln>
                <a:solidFill>
                  <a:srgbClr val="005E62"/>
                </a:solidFill>
                <a:effectLst/>
                <a:uLnTx/>
                <a:uFillTx/>
                <a:latin typeface="+mj-lt"/>
                <a:ea typeface="+mn-ea"/>
                <a:cs typeface="Arial" panose="020B0604020202020204" pitchFamily="34" charset="0"/>
              </a:rPr>
              <a:t>Expenses and subsistence</a:t>
            </a:r>
          </a:p>
          <a:p>
            <a:pPr marL="12701" marR="21590" lvl="0">
              <a:lnSpc>
                <a:spcPct val="106100"/>
              </a:lnSpc>
              <a:spcAft>
                <a:spcPts val="600"/>
              </a:spcAft>
              <a:tabLst>
                <a:tab pos="139700" algn="l"/>
              </a:tabLst>
              <a:defRPr/>
            </a:pPr>
            <a:r>
              <a:rPr kumimoji="0" lang="en-GB" sz="1400" i="0" u="none" strike="noStrike" kern="1200" cap="none"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Reasonable travel and subsistence expenses incurred on ARB business will be reimbursed in accordance with ARB policies.​</a:t>
            </a:r>
            <a:endParaRPr lang="en-GB" sz="1400" dirty="0">
              <a:solidFill>
                <a:prstClr val="black"/>
              </a:solidFill>
              <a:latin typeface="Arial" panose="020B0604020202020204" pitchFamily="34" charset="0"/>
              <a:cs typeface="Arial" panose="020B0604020202020204" pitchFamily="34" charset="0"/>
            </a:endParaRPr>
          </a:p>
          <a:p>
            <a:pPr marL="12701" marR="21590">
              <a:lnSpc>
                <a:spcPct val="106100"/>
              </a:lnSpc>
              <a:spcAft>
                <a:spcPts val="600"/>
              </a:spcAft>
              <a:tabLst>
                <a:tab pos="139700" algn="l"/>
              </a:tabLst>
            </a:pPr>
            <a:r>
              <a:rPr lang="en-GB" sz="1600" dirty="0">
                <a:solidFill>
                  <a:srgbClr val="005E62"/>
                </a:solidFill>
                <a:latin typeface="+mj-lt"/>
                <a:cs typeface="Arial" panose="020B0604020202020204" pitchFamily="34" charset="0"/>
              </a:rPr>
              <a:t>Conduct</a:t>
            </a:r>
          </a:p>
          <a:p>
            <a:pPr marL="12701" marR="21590">
              <a:lnSpc>
                <a:spcPct val="106100"/>
              </a:lnSpc>
              <a:spcAft>
                <a:spcPts val="600"/>
              </a:spcAft>
              <a:tabLst>
                <a:tab pos="139700" algn="l"/>
              </a:tabLst>
            </a:pPr>
            <a:r>
              <a:rPr lang="en-GB" sz="1400" dirty="0">
                <a:solidFill>
                  <a:prstClr val="black"/>
                </a:solidFill>
                <a:latin typeface="Arial" panose="020B0604020202020204" pitchFamily="34" charset="0"/>
                <a:cs typeface="Arial" panose="020B0604020202020204" pitchFamily="34" charset="0"/>
              </a:rPr>
              <a:t>The Chair or Members will be expected to act in accordance with: </a:t>
            </a:r>
          </a:p>
          <a:p>
            <a:pPr marL="298451" marR="21590" indent="-285750">
              <a:lnSpc>
                <a:spcPct val="106100"/>
              </a:lnSpc>
              <a:spcAft>
                <a:spcPts val="600"/>
              </a:spcAft>
              <a:buFont typeface="Arial" panose="020B0604020202020204" pitchFamily="34" charset="0"/>
              <a:buChar char="•"/>
              <a:tabLst>
                <a:tab pos="139700" algn="l"/>
              </a:tabLst>
            </a:pPr>
            <a:r>
              <a:rPr lang="en-GB" sz="1400" dirty="0">
                <a:solidFill>
                  <a:prstClr val="black"/>
                </a:solidFill>
                <a:latin typeface="Arial" panose="020B0604020202020204" pitchFamily="34" charset="0"/>
                <a:cs typeface="Arial" panose="020B0604020202020204" pitchFamily="34" charset="0"/>
              </a:rPr>
              <a:t>the principles set out in </a:t>
            </a:r>
            <a:r>
              <a:rPr lang="en-GB" sz="1400" dirty="0">
                <a:solidFill>
                  <a:prstClr val="black"/>
                </a:solidFill>
                <a:latin typeface="Arial" panose="020B0604020202020204" pitchFamily="34" charset="0"/>
                <a:ea typeface="Times New Roman" panose="02020603050405020304" pitchFamily="18" charset="0"/>
                <a:cs typeface="Arial" panose="020B0604020202020204" pitchFamily="34" charset="0"/>
              </a:rPr>
              <a:t>the Cabinet Office’s </a:t>
            </a:r>
            <a:r>
              <a:rPr lang="en-GB" sz="1400" u="sng" dirty="0">
                <a:solidFill>
                  <a:prstClr val="black"/>
                </a:solidFill>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Code of Conduct for Board Members of Public Bodies.</a:t>
            </a:r>
            <a:r>
              <a:rPr lang="en-GB" sz="1400" dirty="0">
                <a:solidFill>
                  <a:prstClr val="black"/>
                </a:solidFill>
                <a:latin typeface="Arial" panose="020B0604020202020204" pitchFamily="34" charset="0"/>
                <a:cs typeface="Arial" panose="020B0604020202020204" pitchFamily="34" charset="0"/>
              </a:rPr>
              <a:t> The Code sets out, clearly and openly, the standards expected from those who serve on the boards of UK public bodies and will form part of individual members’ terms and conditions of appointment; </a:t>
            </a:r>
          </a:p>
          <a:p>
            <a:pPr marL="298450" marR="21590" indent="-285750">
              <a:lnSpc>
                <a:spcPct val="106100"/>
              </a:lnSpc>
              <a:spcAft>
                <a:spcPts val="600"/>
              </a:spcAft>
              <a:buFont typeface="Arial" panose="020B0604020202020204" pitchFamily="34" charset="0"/>
              <a:buChar char="•"/>
              <a:tabLst>
                <a:tab pos="139700" algn="l"/>
              </a:tabLst>
            </a:pPr>
            <a:r>
              <a:rPr lang="en-GB" sz="1400" dirty="0">
                <a:latin typeface="Arial"/>
                <a:cs typeface="Arial"/>
              </a:rPr>
              <a:t>the </a:t>
            </a:r>
            <a:r>
              <a:rPr lang="en-GB" sz="1400" dirty="0">
                <a:solidFill>
                  <a:schemeClr val="tx2"/>
                </a:solidFill>
                <a:latin typeface="Arial"/>
                <a:cs typeface="Arial"/>
                <a:hlinkClick r:id="rId3">
                  <a:extLst>
                    <a:ext uri="{A12FA001-AC4F-418D-AE19-62706E023703}">
                      <ahyp:hlinkClr xmlns:ahyp="http://schemas.microsoft.com/office/drawing/2018/hyperlinkcolor" val="tx"/>
                    </a:ext>
                  </a:extLst>
                </a:hlinkClick>
              </a:rPr>
              <a:t>Seven Principles of Public Life</a:t>
            </a:r>
            <a:r>
              <a:rPr lang="en-GB" sz="1400" dirty="0">
                <a:solidFill>
                  <a:schemeClr val="tx2"/>
                </a:solidFill>
                <a:latin typeface="Arial"/>
                <a:cs typeface="Arial"/>
              </a:rPr>
              <a:t> </a:t>
            </a:r>
            <a:endParaRPr lang="en-GB" sz="1400" dirty="0">
              <a:solidFill>
                <a:schemeClr val="tx2"/>
              </a:solidFill>
              <a:latin typeface="Arial" panose="020B0604020202020204" pitchFamily="34" charset="0"/>
              <a:cs typeface="Arial" panose="020B0604020202020204" pitchFamily="34" charset="0"/>
            </a:endParaRPr>
          </a:p>
          <a:p>
            <a:pPr marL="298450" marR="21590" indent="-285750">
              <a:lnSpc>
                <a:spcPct val="106100"/>
              </a:lnSpc>
              <a:spcAft>
                <a:spcPts val="600"/>
              </a:spcAft>
              <a:buFont typeface="Arial" panose="020B0604020202020204" pitchFamily="34" charset="0"/>
              <a:buChar char="•"/>
              <a:tabLst>
                <a:tab pos="139700" algn="l"/>
              </a:tabLst>
            </a:pPr>
            <a:r>
              <a:rPr lang="en-GB" sz="1400" dirty="0">
                <a:latin typeface="Arial"/>
                <a:cs typeface="Arial"/>
              </a:rPr>
              <a:t>The ARB </a:t>
            </a:r>
            <a:r>
              <a:rPr lang="en-GB" sz="1400" dirty="0">
                <a:solidFill>
                  <a:schemeClr val="tx2"/>
                </a:solidFill>
                <a:latin typeface="Arial"/>
                <a:cs typeface="Arial"/>
                <a:hlinkClick r:id="rId4">
                  <a:extLst>
                    <a:ext uri="{A12FA001-AC4F-418D-AE19-62706E023703}">
                      <ahyp:hlinkClr xmlns:ahyp="http://schemas.microsoft.com/office/drawing/2018/hyperlinkcolor" val="tx"/>
                    </a:ext>
                  </a:extLst>
                </a:hlinkClick>
              </a:rPr>
              <a:t>Board Members’ Code of Practice </a:t>
            </a:r>
            <a:r>
              <a:rPr lang="en-GB" sz="1400" dirty="0">
                <a:latin typeface="Arial"/>
                <a:cs typeface="Arial"/>
              </a:rPr>
              <a:t>and Handbook, which includes ARB’s Values and Behaviours</a:t>
            </a:r>
            <a:endParaRPr lang="en-GB" sz="1400" dirty="0">
              <a:latin typeface="Arial" panose="020B0604020202020204" pitchFamily="34" charset="0"/>
              <a:cs typeface="Arial" panose="020B0604020202020204" pitchFamily="34" charset="0"/>
            </a:endParaRPr>
          </a:p>
          <a:p>
            <a:pPr marL="12701" marR="21590">
              <a:lnSpc>
                <a:spcPct val="106100"/>
              </a:lnSpc>
              <a:spcAft>
                <a:spcPts val="600"/>
              </a:spcAft>
              <a:tabLst>
                <a:tab pos="139700" algn="l"/>
              </a:tabLst>
            </a:pPr>
            <a:r>
              <a:rPr lang="en-GB" sz="1600" dirty="0">
                <a:solidFill>
                  <a:srgbClr val="005E62"/>
                </a:solidFill>
                <a:latin typeface="+mj-lt"/>
                <a:cs typeface="Arial" panose="020B0604020202020204" pitchFamily="34" charset="0"/>
              </a:rPr>
              <a:t>Nationality</a:t>
            </a:r>
          </a:p>
          <a:p>
            <a:pPr marL="12700" marR="21590">
              <a:lnSpc>
                <a:spcPct val="106100"/>
              </a:lnSpc>
              <a:spcAft>
                <a:spcPts val="600"/>
              </a:spcAft>
              <a:tabLst>
                <a:tab pos="139700" algn="l"/>
              </a:tabLst>
            </a:pPr>
            <a:r>
              <a:rPr lang="en-GB" sz="1400" dirty="0">
                <a:solidFill>
                  <a:prstClr val="black"/>
                </a:solidFill>
                <a:latin typeface="Arial"/>
                <a:cs typeface="Arial"/>
              </a:rPr>
              <a:t>You must have a right to work in the UK and there must be no employment restrictions, or limit on your permitted stay in the UK.</a:t>
            </a:r>
            <a:endParaRPr lang="en-GB" sz="1400" dirty="0">
              <a:solidFill>
                <a:prstClr val="black"/>
              </a:solidFill>
              <a:latin typeface="Arial" panose="020B0604020202020204" pitchFamily="34" charset="0"/>
              <a:cs typeface="Arial" panose="020B0604020202020204" pitchFamily="34" charset="0"/>
            </a:endParaRPr>
          </a:p>
          <a:p>
            <a:pPr marL="12701" marR="21590">
              <a:lnSpc>
                <a:spcPct val="106100"/>
              </a:lnSpc>
              <a:spcAft>
                <a:spcPts val="600"/>
              </a:spcAft>
              <a:tabLst>
                <a:tab pos="139700" algn="l"/>
              </a:tabLst>
            </a:pPr>
            <a:r>
              <a:rPr lang="en-GB" sz="1600" dirty="0">
                <a:solidFill>
                  <a:srgbClr val="005E62"/>
                </a:solidFill>
                <a:latin typeface="+mj-lt"/>
                <a:cs typeface="Arial" panose="020B0604020202020204" pitchFamily="34" charset="0"/>
              </a:rPr>
              <a:t>Annual review and reappointment</a:t>
            </a:r>
          </a:p>
          <a:p>
            <a:pPr marL="12701" marR="21590">
              <a:lnSpc>
                <a:spcPct val="106100"/>
              </a:lnSpc>
              <a:spcAft>
                <a:spcPts val="600"/>
              </a:spcAft>
              <a:tabLst>
                <a:tab pos="139700" algn="l"/>
              </a:tabLst>
            </a:pPr>
            <a:r>
              <a:rPr lang="en-GB" sz="1400" dirty="0">
                <a:solidFill>
                  <a:prstClr val="black"/>
                </a:solidFill>
                <a:latin typeface="Arial" panose="020B0604020202020204" pitchFamily="34" charset="0"/>
                <a:cs typeface="Arial" panose="020B0604020202020204" pitchFamily="34" charset="0"/>
              </a:rPr>
              <a:t>Annual reviews will be undertaken every year. Reappointments are not automatic and will only be considered subject to satisfactory performance reviews.</a:t>
            </a:r>
            <a:endParaRPr lang="en-GB" sz="1400" i="1" dirty="0">
              <a:solidFill>
                <a:srgbClr val="00B050"/>
              </a:solidFill>
              <a:latin typeface="Arial" panose="020B0604020202020204" pitchFamily="34" charset="0"/>
              <a:cs typeface="Arial" panose="020B0604020202020204" pitchFamily="34" charset="0"/>
            </a:endParaRPr>
          </a:p>
        </p:txBody>
      </p:sp>
      <p:sp>
        <p:nvSpPr>
          <p:cNvPr id="8" name="object 3">
            <a:extLst>
              <a:ext uri="{FF2B5EF4-FFF2-40B4-BE49-F238E27FC236}">
                <a16:creationId xmlns:a16="http://schemas.microsoft.com/office/drawing/2014/main" id="{9BB53887-C99E-A209-22B5-D98D77F5B56D}"/>
              </a:ext>
            </a:extLst>
          </p:cNvPr>
          <p:cNvSpPr txBox="1"/>
          <p:nvPr/>
        </p:nvSpPr>
        <p:spPr>
          <a:xfrm>
            <a:off x="140246" y="1607430"/>
            <a:ext cx="4947858" cy="4992200"/>
          </a:xfrm>
          <a:prstGeom prst="rect">
            <a:avLst/>
          </a:prstGeom>
          <a:ln>
            <a:noFill/>
          </a:ln>
        </p:spPr>
        <p:txBody>
          <a:bodyPr vert="horz" wrap="square" lIns="0" tIns="0" rIns="0" bIns="0" rtlCol="0" anchor="t">
            <a:spAutoFit/>
          </a:bodyPr>
          <a:lstStyle/>
          <a:p>
            <a:pPr marL="12700" marR="21590">
              <a:lnSpc>
                <a:spcPct val="106100"/>
              </a:lnSpc>
              <a:spcAft>
                <a:spcPts val="600"/>
              </a:spcAft>
              <a:tabLst>
                <a:tab pos="139700" algn="l"/>
              </a:tabLst>
            </a:pPr>
            <a:r>
              <a:rPr lang="en-GB" sz="1600" dirty="0">
                <a:solidFill>
                  <a:srgbClr val="005E62"/>
                </a:solidFill>
                <a:latin typeface="+mj-lt"/>
                <a:cs typeface="Arial" panose="020B0604020202020204" pitchFamily="34" charset="0"/>
              </a:rPr>
              <a:t>Remuneration</a:t>
            </a:r>
            <a:endParaRPr lang="en-GB" sz="1600" dirty="0">
              <a:solidFill>
                <a:schemeClr val="accent1">
                  <a:lumMod val="75000"/>
                </a:schemeClr>
              </a:solidFill>
              <a:latin typeface="+mj-lt"/>
              <a:cs typeface="Arial" panose="020B0604020202020204" pitchFamily="34" charset="0"/>
            </a:endParaRPr>
          </a:p>
          <a:p>
            <a:pPr marL="12700" marR="21590">
              <a:lnSpc>
                <a:spcPct val="106100"/>
              </a:lnSpc>
              <a:spcAft>
                <a:spcPts val="600"/>
              </a:spcAft>
              <a:tabLst>
                <a:tab pos="139700" algn="l"/>
              </a:tabLst>
            </a:pPr>
            <a:r>
              <a:rPr lang="en-GB" sz="1400" dirty="0">
                <a:latin typeface="Arial"/>
                <a:cs typeface="Arial"/>
              </a:rPr>
              <a:t>£10,000 per annum. This remuneration is treated as employment income and will be subject to tax and National Insurance contributions, both of which will be deducted at source under PAYE before you are paid. </a:t>
            </a:r>
            <a:endParaRPr lang="en-GB" sz="1500" dirty="0">
              <a:latin typeface="Arial"/>
              <a:cs typeface="Arial"/>
            </a:endParaRPr>
          </a:p>
          <a:p>
            <a:pPr marL="12700" marR="21590">
              <a:lnSpc>
                <a:spcPct val="106100"/>
              </a:lnSpc>
              <a:spcAft>
                <a:spcPts val="600"/>
              </a:spcAft>
              <a:tabLst>
                <a:tab pos="139700" algn="l"/>
              </a:tabLst>
            </a:pPr>
            <a:r>
              <a:rPr lang="en-GB" sz="1600" spc="-70" dirty="0">
                <a:solidFill>
                  <a:srgbClr val="005E62"/>
                </a:solidFill>
                <a:latin typeface="+mj-lt"/>
                <a:cs typeface="Arial" panose="020B0604020202020204" pitchFamily="34" charset="0"/>
              </a:rPr>
              <a:t>Time commitment</a:t>
            </a:r>
          </a:p>
          <a:p>
            <a:pPr marL="12700" marR="21590">
              <a:lnSpc>
                <a:spcPct val="106100"/>
              </a:lnSpc>
              <a:spcAft>
                <a:spcPts val="600"/>
              </a:spcAft>
              <a:tabLst>
                <a:tab pos="139700" algn="l"/>
              </a:tabLst>
            </a:pPr>
            <a:r>
              <a:rPr lang="en-GB" sz="1400" dirty="0">
                <a:solidFill>
                  <a:schemeClr val="tx1">
                    <a:lumMod val="95000"/>
                    <a:lumOff val="5000"/>
                  </a:schemeClr>
                </a:solidFill>
                <a:latin typeface="Arial"/>
                <a:cs typeface="Arial"/>
              </a:rPr>
              <a:t>Your time commitment is expected to be at least 20 days per annum, subject to any committees you may be appointed to,</a:t>
            </a:r>
            <a:endParaRPr lang="en-GB" sz="1500" dirty="0">
              <a:solidFill>
                <a:schemeClr val="tx1">
                  <a:lumMod val="95000"/>
                  <a:lumOff val="5000"/>
                </a:schemeClr>
              </a:solidFill>
              <a:latin typeface="Arial"/>
              <a:cs typeface="Arial"/>
            </a:endParaRPr>
          </a:p>
          <a:p>
            <a:pPr marL="12700" marR="21590">
              <a:lnSpc>
                <a:spcPct val="106100"/>
              </a:lnSpc>
              <a:spcAft>
                <a:spcPts val="600"/>
              </a:spcAft>
              <a:tabLst>
                <a:tab pos="139700" algn="l"/>
              </a:tabLst>
            </a:pPr>
            <a:r>
              <a:rPr lang="en-GB" sz="1600" spc="-70" dirty="0">
                <a:solidFill>
                  <a:srgbClr val="005E62"/>
                </a:solidFill>
                <a:latin typeface="+mj-lt"/>
                <a:cs typeface="Arial" panose="020B0604020202020204" pitchFamily="34" charset="0"/>
              </a:rPr>
              <a:t>Term</a:t>
            </a:r>
          </a:p>
          <a:p>
            <a:pPr marL="12700" marR="21590">
              <a:lnSpc>
                <a:spcPct val="106100"/>
              </a:lnSpc>
              <a:spcAft>
                <a:spcPts val="600"/>
              </a:spcAft>
              <a:tabLst>
                <a:tab pos="139700" algn="l"/>
              </a:tabLst>
            </a:pPr>
            <a:r>
              <a:rPr lang="en-GB" sz="1400" spc="5" dirty="0">
                <a:latin typeface="Arial" panose="020B0604020202020204" pitchFamily="34" charset="0"/>
                <a:cs typeface="Arial" panose="020B0604020202020204" pitchFamily="34" charset="0"/>
              </a:rPr>
              <a:t>Appointments are made by Ministers for a period of up to 4 years. </a:t>
            </a:r>
          </a:p>
          <a:p>
            <a:pPr marL="12700" marR="21590">
              <a:lnSpc>
                <a:spcPct val="106100"/>
              </a:lnSpc>
              <a:spcAft>
                <a:spcPts val="600"/>
              </a:spcAft>
              <a:tabLst>
                <a:tab pos="139700" algn="l"/>
              </a:tabLst>
            </a:pPr>
            <a:r>
              <a:rPr lang="en-GB" sz="1600" spc="-70" dirty="0">
                <a:solidFill>
                  <a:srgbClr val="005E62"/>
                </a:solidFill>
                <a:latin typeface="+mj-lt"/>
                <a:cs typeface="Arial" panose="020B0604020202020204" pitchFamily="34" charset="0"/>
              </a:rPr>
              <a:t>Location</a:t>
            </a:r>
          </a:p>
          <a:p>
            <a:pPr marL="12700" marR="21590">
              <a:lnSpc>
                <a:spcPct val="106100"/>
              </a:lnSpc>
              <a:spcAft>
                <a:spcPts val="600"/>
              </a:spcAft>
              <a:tabLst>
                <a:tab pos="139700" algn="l"/>
              </a:tabLst>
            </a:pPr>
            <a:r>
              <a:rPr lang="en-GB" sz="1400" dirty="0">
                <a:cs typeface="Arial" panose="020B0604020202020204" pitchFamily="34" charset="0"/>
              </a:rPr>
              <a:t>The ARB’s offices are based in London at 70 Gray’s Inn Road, London WC1X 8NH.  Meetings may however take place in other locations around the UK or via video conferencing.  This position requires the postholder to undertake some travel across the UK and to work unsocial hours on occasion, including some overnight stays and, exceptionally, work at the weekend. </a:t>
            </a:r>
          </a:p>
        </p:txBody>
      </p:sp>
    </p:spTree>
    <p:extLst>
      <p:ext uri="{BB962C8B-B14F-4D97-AF65-F5344CB8AC3E}">
        <p14:creationId xmlns:p14="http://schemas.microsoft.com/office/powerpoint/2010/main" val="144708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7257E07-90F3-A746-1B59-39EB9A80EF36}"/>
              </a:ext>
            </a:extLst>
          </p:cNvPr>
          <p:cNvSpPr>
            <a:spLocks noGrp="1"/>
          </p:cNvSpPr>
          <p:nvPr>
            <p:ph type="sldNum" sz="quarter" idx="4"/>
          </p:nvPr>
        </p:nvSpPr>
        <p:spPr/>
        <p:txBody>
          <a:bodyPr/>
          <a:lstStyle/>
          <a:p>
            <a:fld id="{318356DC-334E-1146-8C47-B0DA3BCDFCC3}" type="slidenum">
              <a:rPr lang="en-US" smtClean="0"/>
              <a:pPr/>
              <a:t>15</a:t>
            </a:fld>
            <a:endParaRPr lang="en-US"/>
          </a:p>
        </p:txBody>
      </p:sp>
      <p:sp>
        <p:nvSpPr>
          <p:cNvPr id="4" name="Title 3">
            <a:extLst>
              <a:ext uri="{FF2B5EF4-FFF2-40B4-BE49-F238E27FC236}">
                <a16:creationId xmlns:a16="http://schemas.microsoft.com/office/drawing/2014/main" id="{82FDC7DD-506C-487A-74D1-F16E148BD4E2}"/>
              </a:ext>
            </a:extLst>
          </p:cNvPr>
          <p:cNvSpPr>
            <a:spLocks noGrp="1"/>
          </p:cNvSpPr>
          <p:nvPr>
            <p:ph type="title"/>
          </p:nvPr>
        </p:nvSpPr>
        <p:spPr>
          <a:xfrm>
            <a:off x="4178583" y="661074"/>
            <a:ext cx="7618405" cy="387798"/>
          </a:xfrm>
        </p:spPr>
        <p:txBody>
          <a:bodyPr/>
          <a:lstStyle/>
          <a:p>
            <a:r>
              <a:rPr lang="en-GB"/>
              <a:t>How to apply</a:t>
            </a:r>
          </a:p>
        </p:txBody>
      </p:sp>
      <p:sp>
        <p:nvSpPr>
          <p:cNvPr id="5" name="TextBox 4">
            <a:extLst>
              <a:ext uri="{FF2B5EF4-FFF2-40B4-BE49-F238E27FC236}">
                <a16:creationId xmlns:a16="http://schemas.microsoft.com/office/drawing/2014/main" id="{1B92DCEA-B424-44B5-B11F-90B57F3E2060}"/>
              </a:ext>
            </a:extLst>
          </p:cNvPr>
          <p:cNvSpPr txBox="1"/>
          <p:nvPr/>
        </p:nvSpPr>
        <p:spPr>
          <a:xfrm>
            <a:off x="185124" y="1542904"/>
            <a:ext cx="7395252" cy="4708981"/>
          </a:xfrm>
          <a:prstGeom prst="rect">
            <a:avLst/>
          </a:prstGeom>
          <a:noFill/>
          <a:ln>
            <a:noFill/>
          </a:ln>
        </p:spPr>
        <p:txBody>
          <a:bodyPr wrap="square" lIns="91440" tIns="45720" rIns="91440" bIns="45720" rtlCol="0" anchor="t">
            <a:spAutoFit/>
          </a:bodyPr>
          <a:lstStyle/>
          <a:p>
            <a:pPr>
              <a:spcAft>
                <a:spcPts val="600"/>
              </a:spcAft>
              <a:defRPr/>
            </a:pPr>
            <a:r>
              <a:rPr lang="en-GB" sz="1400" kern="0" dirty="0">
                <a:latin typeface="Arial"/>
                <a:cs typeface="Arial"/>
              </a:rPr>
              <a:t>Candidates will need to apply for this role using the </a:t>
            </a:r>
            <a:r>
              <a:rPr lang="en-GB" sz="1400" kern="0" dirty="0">
                <a:solidFill>
                  <a:schemeClr val="tx2"/>
                </a:solidFill>
                <a:latin typeface="Arial"/>
                <a:cs typeface="Arial"/>
                <a:hlinkClick r:id="rId2">
                  <a:extLst>
                    <a:ext uri="{A12FA001-AC4F-418D-AE19-62706E023703}">
                      <ahyp:hlinkClr xmlns:ahyp="http://schemas.microsoft.com/office/drawing/2018/hyperlinkcolor" val="tx"/>
                    </a:ext>
                  </a:extLst>
                </a:hlinkClick>
              </a:rPr>
              <a:t>Public Appointments website</a:t>
            </a:r>
            <a:r>
              <a:rPr lang="en-GB" sz="1400" kern="0" dirty="0">
                <a:latin typeface="Arial"/>
                <a:cs typeface="Arial"/>
              </a:rPr>
              <a:t>. To apply you will need to </a:t>
            </a:r>
            <a:r>
              <a:rPr lang="en-GB" sz="1400" kern="0" dirty="0">
                <a:solidFill>
                  <a:schemeClr val="tx2"/>
                </a:solidFill>
                <a:latin typeface="Arial"/>
                <a:cs typeface="Arial"/>
                <a:hlinkClick r:id="rId3">
                  <a:extLst>
                    <a:ext uri="{A12FA001-AC4F-418D-AE19-62706E023703}">
                      <ahyp:hlinkClr xmlns:ahyp="http://schemas.microsoft.com/office/drawing/2018/hyperlinkcolor" val="tx"/>
                    </a:ext>
                  </a:extLst>
                </a:hlinkClick>
              </a:rPr>
              <a:t>create an account</a:t>
            </a:r>
            <a:r>
              <a:rPr lang="en-GB" sz="1400" kern="0" dirty="0">
                <a:solidFill>
                  <a:schemeClr val="tx2"/>
                </a:solidFill>
                <a:latin typeface="Arial"/>
                <a:cs typeface="Arial"/>
              </a:rPr>
              <a:t> </a:t>
            </a:r>
            <a:r>
              <a:rPr lang="en-GB" sz="1400" kern="0" dirty="0">
                <a:latin typeface="Arial"/>
                <a:cs typeface="Arial"/>
              </a:rPr>
              <a:t>or </a:t>
            </a:r>
            <a:r>
              <a:rPr lang="en-GB" sz="1400" kern="0" dirty="0">
                <a:solidFill>
                  <a:schemeClr val="tx2"/>
                </a:solidFill>
                <a:latin typeface="Arial"/>
                <a:cs typeface="Arial"/>
                <a:hlinkClick r:id="rId4">
                  <a:extLst>
                    <a:ext uri="{A12FA001-AC4F-418D-AE19-62706E023703}">
                      <ahyp:hlinkClr xmlns:ahyp="http://schemas.microsoft.com/office/drawing/2018/hyperlinkcolor" val="tx"/>
                    </a:ext>
                  </a:extLst>
                </a:hlinkClick>
              </a:rPr>
              <a:t>sign in</a:t>
            </a:r>
            <a:r>
              <a:rPr lang="en-GB" sz="1400" kern="0" dirty="0">
                <a:latin typeface="Arial"/>
                <a:cs typeface="Arial"/>
              </a:rPr>
              <a:t>. Once you are logged into your account, click on 'apply for this role' and follow the on-screen instructions. To apply, all candidates are required to provide:</a:t>
            </a:r>
            <a:endParaRPr lang="en-GB" sz="1000" kern="0" dirty="0">
              <a:latin typeface="Arial"/>
              <a:cs typeface="Arial"/>
            </a:endParaRPr>
          </a:p>
          <a:p>
            <a:pPr marL="342900" indent="-342900">
              <a:spcAft>
                <a:spcPts val="600"/>
              </a:spcAft>
              <a:buAutoNum type="arabicPeriod"/>
              <a:defRPr/>
            </a:pPr>
            <a:r>
              <a:rPr kumimoji="0" lang="en-GB" sz="1400" u="none" strike="noStrike" kern="0" cap="none" spc="0" normalizeH="0" baseline="0" noProof="0" dirty="0">
                <a:ln>
                  <a:noFill/>
                </a:ln>
                <a:effectLst/>
                <a:uLnTx/>
                <a:uFillTx/>
                <a:latin typeface="Arial"/>
                <a:cs typeface="Arial"/>
              </a:rPr>
              <a:t>Curriculum Vitae</a:t>
            </a:r>
            <a:r>
              <a:rPr lang="en-GB" sz="1400" kern="0" dirty="0">
                <a:latin typeface="Arial"/>
                <a:cs typeface="Arial"/>
              </a:rPr>
              <a:t> </a:t>
            </a:r>
            <a:r>
              <a:rPr kumimoji="0" lang="en-GB" sz="1400" u="none" strike="noStrike" kern="0" cap="none" spc="0" normalizeH="0" baseline="0" noProof="0" dirty="0">
                <a:ln>
                  <a:noFill/>
                </a:ln>
                <a:effectLst/>
                <a:uLnTx/>
                <a:uFillTx/>
                <a:latin typeface="Arial"/>
                <a:cs typeface="Arial"/>
              </a:rPr>
              <a:t> (maximum 2 pages). Include your education, professional qualifications and full employment history</a:t>
            </a:r>
            <a:r>
              <a:rPr kumimoji="0" lang="en-GB" sz="1400" u="none" strike="noStrike" kern="0" cap="none" spc="0" normalizeH="0" baseline="0" noProof="0" dirty="0">
                <a:ln>
                  <a:noFill/>
                </a:ln>
                <a:solidFill>
                  <a:srgbClr val="0070C0"/>
                </a:solidFill>
                <a:effectLst/>
                <a:uLnTx/>
                <a:uFillTx/>
                <a:latin typeface="Arial"/>
                <a:cs typeface="Arial"/>
              </a:rPr>
              <a:t>.</a:t>
            </a:r>
            <a:r>
              <a:rPr lang="en-GB" sz="1400" kern="0" dirty="0">
                <a:solidFill>
                  <a:srgbClr val="0070C0"/>
                </a:solidFill>
                <a:latin typeface="Arial"/>
                <a:cs typeface="Arial"/>
              </a:rPr>
              <a:t> </a:t>
            </a:r>
            <a:endParaRPr lang="en-GB" sz="1400" kern="0" dirty="0">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dirty="0">
                <a:latin typeface="Arial"/>
                <a:cs typeface="Arial"/>
              </a:rPr>
              <a:t>Supporting</a:t>
            </a:r>
            <a:r>
              <a:rPr kumimoji="0" lang="en-GB" sz="1400" u="none" strike="noStrike" kern="0" cap="none" spc="0" normalizeH="0" baseline="0" noProof="0" dirty="0">
                <a:ln>
                  <a:noFill/>
                </a:ln>
                <a:effectLst/>
                <a:uLnTx/>
                <a:uFillTx/>
                <a:latin typeface="Arial"/>
                <a:cs typeface="Arial"/>
              </a:rPr>
              <a:t> </a:t>
            </a:r>
            <a:r>
              <a:rPr lang="en-GB" sz="1400" kern="0" dirty="0">
                <a:latin typeface="Arial"/>
                <a:cs typeface="Arial"/>
              </a:rPr>
              <a:t>Statement </a:t>
            </a:r>
            <a:r>
              <a:rPr kumimoji="0" lang="en-GB" sz="1400" u="none" strike="noStrike" kern="0" cap="none" spc="0" normalizeH="0" baseline="0" noProof="0" dirty="0">
                <a:ln>
                  <a:noFill/>
                </a:ln>
                <a:effectLst/>
                <a:uLnTx/>
                <a:uFillTx/>
                <a:latin typeface="Arial"/>
                <a:cs typeface="Arial"/>
              </a:rPr>
              <a:t>(maximum 2 pages). </a:t>
            </a:r>
            <a:r>
              <a:rPr lang="en-GB" sz="1400" u="none" strike="noStrike" dirty="0">
                <a:solidFill>
                  <a:srgbClr val="000000"/>
                </a:solidFill>
                <a:effectLst/>
                <a:latin typeface="Arial" panose="020B0604020202020204" pitchFamily="34" charset="0"/>
              </a:rPr>
              <a:t>Please tailor your statement to set out your suitability for the role and how you meet the selection criteria. </a:t>
            </a:r>
            <a:r>
              <a:rPr kumimoji="0" lang="en-GB" sz="1400" u="none" strike="noStrike" kern="0" cap="none" spc="0" normalizeH="0" baseline="0" noProof="0" dirty="0">
                <a:ln>
                  <a:noFill/>
                </a:ln>
                <a:effectLst/>
                <a:uLnTx/>
                <a:uFillTx/>
                <a:latin typeface="Arial"/>
                <a:cs typeface="Arial"/>
              </a:rPr>
              <a:t>We suggest you use specific examples to demonstrate how you meet the criteria. If you can offer the experience in more than one of the areas referenced above, </a:t>
            </a:r>
            <a:r>
              <a:rPr lang="en-GB" sz="1400" kern="0" dirty="0">
                <a:latin typeface="Arial"/>
                <a:cs typeface="Arial"/>
              </a:rPr>
              <a:t>please clearly</a:t>
            </a:r>
            <a:r>
              <a:rPr kumimoji="0" lang="en-GB" sz="1400" u="none" strike="noStrike" kern="0" cap="none" spc="0" normalizeH="0" baseline="0" noProof="0" dirty="0">
                <a:ln>
                  <a:noFill/>
                </a:ln>
                <a:effectLst/>
                <a:uLnTx/>
                <a:uFillTx/>
                <a:latin typeface="Arial"/>
                <a:cs typeface="Arial"/>
              </a:rPr>
              <a:t> reference and example those criteria in a single supporting </a:t>
            </a:r>
            <a:r>
              <a:rPr lang="en-GB" sz="1400" kern="0" dirty="0">
                <a:latin typeface="Arial"/>
                <a:cs typeface="Arial"/>
              </a:rPr>
              <a:t>statement</a:t>
            </a:r>
            <a:r>
              <a:rPr kumimoji="0" lang="en-GB" sz="1400" u="none" strike="noStrike" kern="0" cap="none" spc="0" normalizeH="0" baseline="0" noProof="0" dirty="0">
                <a:ln>
                  <a:noFill/>
                </a:ln>
                <a:effectLst/>
                <a:uLnTx/>
                <a:uFillTx/>
                <a:latin typeface="Arial"/>
                <a:cs typeface="Arial"/>
              </a:rPr>
              <a:t>.</a:t>
            </a:r>
            <a:r>
              <a:rPr lang="en-GB" sz="1400" kern="0" dirty="0">
                <a:latin typeface="Arial"/>
                <a:cs typeface="Arial"/>
              </a:rPr>
              <a:t> </a:t>
            </a:r>
            <a:endParaRPr lang="en-GB" sz="1400" kern="0" dirty="0">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dirty="0">
                <a:latin typeface="Arial"/>
                <a:cs typeface="Arial"/>
              </a:rPr>
              <a:t>Equality Information The information you provide will not be used as part of the selection process and will not be seen by the interview panel.</a:t>
            </a:r>
            <a:endParaRPr lang="en-GB" sz="1400" kern="0" dirty="0">
              <a:highlight>
                <a:srgbClr val="FFFF00"/>
              </a:highlight>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dirty="0">
                <a:latin typeface="Arial"/>
                <a:cs typeface="Arial"/>
              </a:rPr>
              <a:t>Information relating to any outside interests or reputational issues </a:t>
            </a:r>
            <a:r>
              <a:rPr kumimoji="0" lang="en-GB" sz="1400" u="none" strike="noStrike" kern="0" cap="none" spc="0" normalizeH="0" baseline="0" noProof="0" dirty="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a:t>
            </a:r>
            <a:r>
              <a:rPr lang="en-GB" sz="1400" kern="0" dirty="0">
                <a:latin typeface="Arial"/>
                <a:cs typeface="Arial"/>
              </a:rPr>
              <a:t>ARB, MHCLG</a:t>
            </a:r>
            <a:r>
              <a:rPr kumimoji="0" lang="en-GB" sz="1400" u="none" strike="noStrike" kern="0" cap="none" spc="0" normalizeH="0" baseline="0" noProof="0" dirty="0">
                <a:ln>
                  <a:noFill/>
                </a:ln>
                <a:effectLst/>
                <a:uLnTx/>
                <a:uFillTx/>
                <a:latin typeface="Arial"/>
                <a:cs typeface="Arial"/>
              </a:rPr>
              <a:t> or HM Government, or cause public confidence in the appointment to be jeopardised. The Panel will explore your declarations during the interview process.  Failure to disclose such information could result in an appointment either not being made or being terminated.</a:t>
            </a:r>
            <a:r>
              <a:rPr lang="en-GB" sz="1400" kern="0" dirty="0">
                <a:latin typeface="Arial"/>
                <a:cs typeface="Arial"/>
              </a:rPr>
              <a:t> </a:t>
            </a:r>
            <a:endParaRPr lang="en-GB" sz="1400" u="none" strike="noStrike" kern="0" cap="none" spc="0" normalizeH="0" baseline="0" noProof="0" dirty="0">
              <a:ln>
                <a:noFill/>
              </a:ln>
              <a:effectLst/>
              <a:highlight>
                <a:srgbClr val="FFFF00"/>
              </a:highlight>
              <a:uLnTx/>
              <a:uFillTx/>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9070BC8-C557-77FF-557C-8C955373A107}"/>
              </a:ext>
            </a:extLst>
          </p:cNvPr>
          <p:cNvSpPr txBox="1"/>
          <p:nvPr/>
        </p:nvSpPr>
        <p:spPr>
          <a:xfrm>
            <a:off x="7787185" y="1542904"/>
            <a:ext cx="4009803" cy="4862262"/>
          </a:xfrm>
          <a:prstGeom prst="rect">
            <a:avLst/>
          </a:prstGeom>
          <a:noFill/>
        </p:spPr>
        <p:txBody>
          <a:bodyPr wrap="square">
            <a:spAutoFit/>
          </a:bodyPr>
          <a:lstStyle/>
          <a:p>
            <a:pPr>
              <a:spcBef>
                <a:spcPts val="600"/>
              </a:spcBef>
              <a:spcAft>
                <a:spcPts val="600"/>
              </a:spcAft>
              <a:defRPr/>
            </a:pPr>
            <a:r>
              <a:rPr kumimoji="0" lang="en-GB" sz="1400" i="0" u="none" strike="noStrike" kern="0" cap="none" spc="0" normalizeH="0" baseline="0" noProof="0">
                <a:ln>
                  <a:noFill/>
                </a:ln>
                <a:effectLst/>
                <a:uLnTx/>
                <a:uFillTx/>
                <a:latin typeface="Arial"/>
                <a:cs typeface="Arial"/>
              </a:rPr>
              <a:t>Candidates should note that due diligence checks will be carried out as part of the assessment process if you are called to interview and will be shared with the Panel and Ministers, this will include searches on social media, blogs and other publicly available information.</a:t>
            </a:r>
            <a:r>
              <a:rPr lang="en-GB" sz="1400" kern="0">
                <a:latin typeface="Arial"/>
                <a:cs typeface="Arial"/>
              </a:rPr>
              <a:t>  </a:t>
            </a:r>
            <a:endParaRPr lang="en-GB" sz="140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spcBef>
                <a:spcPts val="600"/>
              </a:spcBef>
              <a:spcAft>
                <a:spcPts val="600"/>
              </a:spcAft>
              <a:defRPr/>
            </a:pPr>
            <a:r>
              <a:rPr kumimoji="0" lang="en-GB" sz="1400" i="0" u="none" strike="noStrike" kern="0" cap="none" spc="0" normalizeH="0" baseline="0" noProof="0">
                <a:ln>
                  <a:noFill/>
                </a:ln>
                <a:effectLst/>
                <a:uLnTx/>
                <a:uFillTx/>
                <a:latin typeface="Arial"/>
                <a:cs typeface="Arial"/>
              </a:rPr>
              <a:t>Diversity data will be treated in confidence and is used for data gathering information only and will not affect your application. </a:t>
            </a:r>
            <a:r>
              <a:rPr lang="en-GB" sz="1400" kern="0">
                <a:latin typeface="Arial"/>
                <a:cs typeface="Arial"/>
              </a:rPr>
              <a:t> </a:t>
            </a:r>
          </a:p>
          <a:p>
            <a:pPr>
              <a:spcBef>
                <a:spcPts val="600"/>
              </a:spcBef>
              <a:spcAft>
                <a:spcPts val="600"/>
              </a:spcAft>
              <a:defRPr/>
            </a:pPr>
            <a:r>
              <a:rPr lang="en-GB" sz="1400" kern="0">
                <a:latin typeface="Arial"/>
                <a:cs typeface="Arial"/>
              </a:rPr>
              <a:t>We will ask you to check and confirm your personal details to ensure your application is accurate.</a:t>
            </a:r>
          </a:p>
          <a:p>
            <a:pPr>
              <a:spcBef>
                <a:spcPts val="600"/>
              </a:spcBef>
              <a:spcAft>
                <a:spcPts val="600"/>
              </a:spcAft>
              <a:defRPr/>
            </a:pPr>
            <a:r>
              <a:rPr lang="en-GB" sz="1400" kern="0">
                <a:latin typeface="Arial"/>
                <a:cs typeface="Arial"/>
              </a:rPr>
              <a:t>You will have the opportunity to make a reasonable adjustment request or apply under the disability confident scheme before you submit your application.</a:t>
            </a:r>
          </a:p>
          <a:p>
            <a:pPr>
              <a:spcBef>
                <a:spcPts val="600"/>
              </a:spcBef>
              <a:spcAft>
                <a:spcPts val="600"/>
              </a:spcAft>
              <a:defRPr/>
            </a:pPr>
            <a:r>
              <a:rPr lang="en-GB" sz="1400" kern="0">
                <a:latin typeface="Arial"/>
                <a:cs typeface="Arial"/>
              </a:rPr>
              <a:t>We are unable to accept late or incomplete applications.</a:t>
            </a:r>
          </a:p>
        </p:txBody>
      </p:sp>
    </p:spTree>
    <p:extLst>
      <p:ext uri="{BB962C8B-B14F-4D97-AF65-F5344CB8AC3E}">
        <p14:creationId xmlns:p14="http://schemas.microsoft.com/office/powerpoint/2010/main" val="42320875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EA6A7C8-2903-02A4-EC97-6EE6D55E9A56}"/>
              </a:ext>
            </a:extLst>
          </p:cNvPr>
          <p:cNvSpPr>
            <a:spLocks noGrp="1"/>
          </p:cNvSpPr>
          <p:nvPr>
            <p:ph type="sldNum" sz="quarter" idx="4"/>
          </p:nvPr>
        </p:nvSpPr>
        <p:spPr/>
        <p:txBody>
          <a:bodyPr/>
          <a:lstStyle/>
          <a:p>
            <a:fld id="{318356DC-334E-1146-8C47-B0DA3BCDFCC3}" type="slidenum">
              <a:rPr lang="en-US" smtClean="0"/>
              <a:pPr/>
              <a:t>16</a:t>
            </a:fld>
            <a:endParaRPr lang="en-US"/>
          </a:p>
        </p:txBody>
      </p:sp>
      <p:sp>
        <p:nvSpPr>
          <p:cNvPr id="4" name="Title 3">
            <a:extLst>
              <a:ext uri="{FF2B5EF4-FFF2-40B4-BE49-F238E27FC236}">
                <a16:creationId xmlns:a16="http://schemas.microsoft.com/office/drawing/2014/main" id="{13030EAA-B90F-600E-4601-4971E1BDDCEF}"/>
              </a:ext>
            </a:extLst>
          </p:cNvPr>
          <p:cNvSpPr>
            <a:spLocks noGrp="1"/>
          </p:cNvSpPr>
          <p:nvPr>
            <p:ph type="title"/>
          </p:nvPr>
        </p:nvSpPr>
        <p:spPr/>
        <p:txBody>
          <a:bodyPr/>
          <a:lstStyle/>
          <a:p>
            <a:r>
              <a:rPr lang="en-GB" dirty="0"/>
              <a:t>Assessment process: overview </a:t>
            </a:r>
          </a:p>
        </p:txBody>
      </p:sp>
      <p:sp>
        <p:nvSpPr>
          <p:cNvPr id="5" name="Content Placeholder 2">
            <a:extLst>
              <a:ext uri="{FF2B5EF4-FFF2-40B4-BE49-F238E27FC236}">
                <a16:creationId xmlns:a16="http://schemas.microsoft.com/office/drawing/2014/main" id="{26B9E3DB-4916-3B44-8AC9-23E1BE360933}"/>
              </a:ext>
              <a:ext uri="{C183D7F6-B498-43B3-948B-1728B52AA6E4}">
                <adec:decorative xmlns:adec="http://schemas.microsoft.com/office/drawing/2017/decorative" val="1"/>
              </a:ext>
            </a:extLst>
          </p:cNvPr>
          <p:cNvSpPr txBox="1">
            <a:spLocks/>
          </p:cNvSpPr>
          <p:nvPr/>
        </p:nvSpPr>
        <p:spPr>
          <a:xfrm>
            <a:off x="117806" y="1624930"/>
            <a:ext cx="11686107"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defRPr/>
            </a:pPr>
            <a:endParaRPr kumimoji="0" lang="en-GB" sz="1600" b="0" i="0" u="none" strike="noStrike" kern="1200" cap="none" spc="10" normalizeH="0" baseline="0" noProof="0">
              <a:ln>
                <a:noFill/>
              </a:ln>
              <a:effectLst/>
              <a:uLnTx/>
              <a:uFillTx/>
              <a:ea typeface="+mn-ea"/>
              <a:cs typeface="Arial" panose="020B0604020202020204" pitchFamily="34" charset="0"/>
            </a:endParaRPr>
          </a:p>
        </p:txBody>
      </p:sp>
      <p:sp>
        <p:nvSpPr>
          <p:cNvPr id="6" name="TextBox 5">
            <a:extLst>
              <a:ext uri="{FF2B5EF4-FFF2-40B4-BE49-F238E27FC236}">
                <a16:creationId xmlns:a16="http://schemas.microsoft.com/office/drawing/2014/main" id="{63EE29DE-6A5A-C13A-7036-DB62B0D57A32}"/>
              </a:ext>
            </a:extLst>
          </p:cNvPr>
          <p:cNvSpPr txBox="1"/>
          <p:nvPr/>
        </p:nvSpPr>
        <p:spPr>
          <a:xfrm>
            <a:off x="117806" y="1576603"/>
            <a:ext cx="11582988" cy="3964502"/>
          </a:xfrm>
          <a:prstGeom prst="rect">
            <a:avLst/>
          </a:prstGeom>
          <a:noFill/>
        </p:spPr>
        <p:txBody>
          <a:bodyPr wrap="square">
            <a:spAutoFit/>
          </a:bodyPr>
          <a:lstStyle/>
          <a:p>
            <a:r>
              <a:rPr lang="en-GB" dirty="0"/>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endParaRPr lang="en-GB" dirty="0"/>
          </a:p>
          <a:p>
            <a:r>
              <a:rPr lang="en-GB" dirty="0"/>
              <a:t>The timeline provided is indicative and could be subject to change. If you are unable to meet these timeframes, please let us know by contacting PublicAppointments@communities.gov.uk</a:t>
            </a:r>
          </a:p>
          <a:p>
            <a:endParaRPr lang="en-GB" dirty="0"/>
          </a:p>
          <a:p>
            <a:r>
              <a:rPr lang="en-GB" dirty="0"/>
              <a:t>The Advisory Assessment Panel will be:</a:t>
            </a:r>
          </a:p>
          <a:p>
            <a:r>
              <a:rPr lang="en-GB" dirty="0"/>
              <a:t>•	Ali Parish, MHCLG Panel Chair</a:t>
            </a:r>
          </a:p>
          <a:p>
            <a:r>
              <a:rPr lang="en-GB" dirty="0"/>
              <a:t>•	Alan Kershaw, ARB Board Chair</a:t>
            </a:r>
          </a:p>
          <a:p>
            <a:r>
              <a:rPr lang="en-GB" dirty="0"/>
              <a:t>•	</a:t>
            </a:r>
            <a:r>
              <a:rPr lang="en-GB"/>
              <a:t>Sadie Morgan, </a:t>
            </a:r>
            <a:r>
              <a:rPr lang="en-GB" dirty="0"/>
              <a:t>Independent Panel Member</a:t>
            </a:r>
          </a:p>
          <a:p>
            <a:endParaRPr lang="en-GB" dirty="0"/>
          </a:p>
          <a:p>
            <a:r>
              <a:rPr lang="en-GB" dirty="0"/>
              <a:t>Due to the high volume of applications we receive, we only provided feedback to candidates who reach the interview stage. Feedback will then only be provided once the campaign has concluded. </a:t>
            </a:r>
          </a:p>
        </p:txBody>
      </p:sp>
    </p:spTree>
    <p:extLst>
      <p:ext uri="{BB962C8B-B14F-4D97-AF65-F5344CB8AC3E}">
        <p14:creationId xmlns:p14="http://schemas.microsoft.com/office/powerpoint/2010/main" val="3696563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440F5-EC2E-1E58-7489-8FD3E027B89D}"/>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D49340D-BB2B-532E-AF68-F00021F8F553}"/>
              </a:ext>
            </a:extLst>
          </p:cNvPr>
          <p:cNvSpPr>
            <a:spLocks noGrp="1"/>
          </p:cNvSpPr>
          <p:nvPr>
            <p:ph type="sldNum" sz="quarter" idx="4"/>
          </p:nvPr>
        </p:nvSpPr>
        <p:spPr/>
        <p:txBody>
          <a:bodyPr/>
          <a:lstStyle/>
          <a:p>
            <a:fld id="{318356DC-334E-1146-8C47-B0DA3BCDFCC3}" type="slidenum">
              <a:rPr lang="en-US" smtClean="0"/>
              <a:pPr/>
              <a:t>17</a:t>
            </a:fld>
            <a:endParaRPr lang="en-US"/>
          </a:p>
        </p:txBody>
      </p:sp>
      <p:sp>
        <p:nvSpPr>
          <p:cNvPr id="4" name="Title 3">
            <a:extLst>
              <a:ext uri="{FF2B5EF4-FFF2-40B4-BE49-F238E27FC236}">
                <a16:creationId xmlns:a16="http://schemas.microsoft.com/office/drawing/2014/main" id="{38F0DAA1-DD25-963D-D5ED-DD90A4FA9528}"/>
              </a:ext>
            </a:extLst>
          </p:cNvPr>
          <p:cNvSpPr>
            <a:spLocks noGrp="1"/>
          </p:cNvSpPr>
          <p:nvPr>
            <p:ph type="title"/>
          </p:nvPr>
        </p:nvSpPr>
        <p:spPr/>
        <p:txBody>
          <a:bodyPr/>
          <a:lstStyle/>
          <a:p>
            <a:r>
              <a:rPr lang="en-GB" dirty="0"/>
              <a:t>Assessment process: indicative timeline </a:t>
            </a:r>
          </a:p>
        </p:txBody>
      </p:sp>
      <p:sp>
        <p:nvSpPr>
          <p:cNvPr id="5" name="Content Placeholder 2">
            <a:extLst>
              <a:ext uri="{FF2B5EF4-FFF2-40B4-BE49-F238E27FC236}">
                <a16:creationId xmlns:a16="http://schemas.microsoft.com/office/drawing/2014/main" id="{8FC9BA6B-7D94-4B6F-605B-3561ADCDA93B}"/>
              </a:ext>
            </a:extLst>
          </p:cNvPr>
          <p:cNvSpPr txBox="1">
            <a:spLocks/>
          </p:cNvSpPr>
          <p:nvPr/>
        </p:nvSpPr>
        <p:spPr>
          <a:xfrm>
            <a:off x="169564" y="1374764"/>
            <a:ext cx="11686107"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defRPr/>
            </a:pPr>
            <a:r>
              <a:rPr lang="en-GB" sz="1400" spc="10" dirty="0">
                <a:cs typeface="Arial"/>
              </a:rPr>
              <a:t>The timeline provided is indicative and could be subject to change, potentially at short notice. If you are unable to meet these timeframes, please let us know by contacting </a:t>
            </a:r>
            <a:r>
              <a:rPr lang="en-GB" sz="1400" spc="10" dirty="0">
                <a:cs typeface="Arial"/>
                <a:hlinkClick r:id="rId2">
                  <a:extLst>
                    <a:ext uri="{A12FA001-AC4F-418D-AE19-62706E023703}">
                      <ahyp:hlinkClr xmlns:ahyp="http://schemas.microsoft.com/office/drawing/2018/hyperlinkcolor" val="tx"/>
                    </a:ext>
                  </a:extLst>
                </a:hlinkClick>
              </a:rPr>
              <a:t>PublicAppointments@communities.gov.uk</a:t>
            </a:r>
            <a:r>
              <a:rPr lang="en-GB" sz="1400" spc="10" dirty="0">
                <a:cs typeface="Arial"/>
              </a:rPr>
              <a:t>  </a:t>
            </a:r>
          </a:p>
          <a:p>
            <a:pPr marL="342900" indent="-342900">
              <a:lnSpc>
                <a:spcPct val="150000"/>
              </a:lnSpc>
              <a:spcBef>
                <a:spcPts val="0"/>
              </a:spcBef>
              <a:buAutoNum type="arabicPeriod"/>
              <a:defRPr/>
            </a:pPr>
            <a:r>
              <a:rPr lang="en-GB" sz="1400" spc="10">
                <a:cs typeface="Arial"/>
              </a:rPr>
              <a:t>Closing date: 11 August 2026</a:t>
            </a:r>
            <a:endParaRPr lang="en-US" sz="1400" spc="10" dirty="0">
              <a:cs typeface="Arial"/>
            </a:endParaRPr>
          </a:p>
          <a:p>
            <a:pPr marL="342900" indent="-342900">
              <a:lnSpc>
                <a:spcPct val="150000"/>
              </a:lnSpc>
              <a:spcBef>
                <a:spcPts val="0"/>
              </a:spcBef>
              <a:buAutoNum type="arabicPeriod"/>
              <a:defRPr/>
            </a:pPr>
            <a:r>
              <a:rPr lang="en-GB" sz="1400" spc="10" dirty="0">
                <a:cs typeface="Arial"/>
              </a:rPr>
              <a:t>Shortlisting: Early September </a:t>
            </a:r>
          </a:p>
          <a:p>
            <a:pPr marL="342900" indent="-342900">
              <a:lnSpc>
                <a:spcPct val="150000"/>
              </a:lnSpc>
              <a:spcBef>
                <a:spcPts val="0"/>
              </a:spcBef>
              <a:buAutoNum type="arabicPeriod"/>
              <a:defRPr/>
            </a:pPr>
            <a:r>
              <a:rPr lang="en-GB" sz="1400" spc="10" dirty="0">
                <a:cs typeface="Arial"/>
              </a:rPr>
              <a:t>Panel interviews: W/C 5 October and W/C 12 October. To be held in person at ARB Offices.</a:t>
            </a:r>
            <a:endParaRPr lang="en-US" sz="1400" spc="10" dirty="0">
              <a:cs typeface="Arial"/>
            </a:endParaRPr>
          </a:p>
          <a:p>
            <a:pPr marL="342900" indent="-342900">
              <a:lnSpc>
                <a:spcPct val="150000"/>
              </a:lnSpc>
              <a:spcBef>
                <a:spcPts val="0"/>
              </a:spcBef>
              <a:buAutoNum type="arabicPeriod"/>
              <a:defRPr/>
            </a:pPr>
            <a:r>
              <a:rPr lang="en-GB" sz="1400" spc="10" dirty="0">
                <a:cs typeface="Arial"/>
              </a:rPr>
              <a:t>Provisional start date: 1 March 2027</a:t>
            </a:r>
          </a:p>
          <a:p>
            <a:pPr marL="0" indent="0">
              <a:lnSpc>
                <a:spcPct val="150000"/>
              </a:lnSpc>
              <a:spcBef>
                <a:spcPts val="0"/>
              </a:spcBef>
              <a:buNone/>
              <a:defRPr/>
            </a:pPr>
            <a:r>
              <a:rPr lang="en-GB" sz="1400" spc="10" dirty="0">
                <a:cs typeface="Arial"/>
              </a:rPr>
              <a:t>Also:</a:t>
            </a:r>
            <a:endParaRPr lang="en-US" sz="1400" spc="10" dirty="0">
              <a:cs typeface="Arial"/>
            </a:endParaRPr>
          </a:p>
          <a:p>
            <a:pPr marL="342900" indent="-342900">
              <a:lnSpc>
                <a:spcPct val="150000"/>
              </a:lnSpc>
              <a:spcBef>
                <a:spcPts val="0"/>
              </a:spcBef>
              <a:buAutoNum type="arabicPeriod"/>
              <a:defRPr/>
            </a:pPr>
            <a:r>
              <a:rPr lang="en-GB" sz="1400" spc="10" dirty="0">
                <a:cs typeface="Arial"/>
              </a:rPr>
              <a:t>Copies of passports will need to be provided prior to interview to check candidates’ identity.</a:t>
            </a:r>
            <a:endParaRPr lang="en-US" sz="1400" spc="10" dirty="0">
              <a:cs typeface="Arial"/>
            </a:endParaRPr>
          </a:p>
          <a:p>
            <a:pPr marL="342900" indent="-342900">
              <a:lnSpc>
                <a:spcPct val="150000"/>
              </a:lnSpc>
              <a:spcBef>
                <a:spcPts val="0"/>
              </a:spcBef>
              <a:buAutoNum type="arabicPeriod"/>
              <a:defRPr/>
            </a:pPr>
            <a:r>
              <a:rPr lang="en-GB" sz="1400" spc="10" dirty="0">
                <a:cs typeface="Arial"/>
              </a:rPr>
              <a:t>Should face to face interviews take place, please let us know if you have any accessibility issues.</a:t>
            </a:r>
            <a:endParaRPr lang="en-US" sz="1400" spc="10" dirty="0">
              <a:cs typeface="Arial"/>
            </a:endParaRPr>
          </a:p>
          <a:p>
            <a:pPr marL="342900" indent="-342900">
              <a:lnSpc>
                <a:spcPct val="150000"/>
              </a:lnSpc>
              <a:spcBef>
                <a:spcPts val="0"/>
              </a:spcBef>
              <a:buAutoNum type="arabicPeriod"/>
              <a:defRPr/>
            </a:pPr>
            <a:r>
              <a:rPr lang="en-GB" sz="1400" spc="10" dirty="0">
                <a:cs typeface="Arial"/>
              </a:rPr>
              <a:t>The Minister may choose to meet with these candidates before making a decision.</a:t>
            </a:r>
          </a:p>
          <a:p>
            <a:pPr marL="342900" indent="-342900">
              <a:lnSpc>
                <a:spcPct val="150000"/>
              </a:lnSpc>
              <a:spcBef>
                <a:spcPts val="0"/>
              </a:spcBef>
              <a:buAutoNum type="arabicPeriod"/>
              <a:defRPr/>
            </a:pPr>
            <a:r>
              <a:rPr lang="en-GB" sz="1400" spc="10" dirty="0">
                <a:cs typeface="Arial"/>
              </a:rPr>
              <a:t>Final appointments are subject to Privy Council approval, in accordance with the statutory framework governing the Architects Registration Board.</a:t>
            </a:r>
          </a:p>
          <a:p>
            <a:pPr marL="342900" indent="-342900">
              <a:lnSpc>
                <a:spcPct val="150000"/>
              </a:lnSpc>
              <a:spcBef>
                <a:spcPts val="0"/>
              </a:spcBef>
              <a:buAutoNum type="arabicPeriod"/>
              <a:defRPr/>
            </a:pPr>
            <a:r>
              <a:rPr lang="en-GB" sz="1400" spc="10" dirty="0">
                <a:cs typeface="Arial"/>
              </a:rPr>
              <a:t>The time taken between interview and a final appointment decision being made can sometimes take a few weeks. Candidates who have been interviewed will be kept informed of progress.</a:t>
            </a:r>
            <a:endParaRPr lang="en-US" sz="1400" spc="10" dirty="0">
              <a:cs typeface="Arial"/>
            </a:endParaRPr>
          </a:p>
          <a:p>
            <a:pPr marL="342900" indent="-342900">
              <a:lnSpc>
                <a:spcPct val="150000"/>
              </a:lnSpc>
              <a:spcBef>
                <a:spcPts val="0"/>
              </a:spcBef>
              <a:buAutoNum type="arabicPeriod"/>
              <a:defRPr/>
            </a:pPr>
            <a:r>
              <a:rPr lang="en-GB" sz="1400" spc="10" dirty="0">
                <a:cs typeface="Arial"/>
              </a:rPr>
              <a:t>Security clearance - Candidates who are successful at interview will be required to undergo security clearance at the appropriate level. This process must be completed satisfactorily before an appointment can be confirmed. Further details will be provided to the preferred candidate at the appropriate stage.</a:t>
            </a:r>
            <a:endParaRPr lang="en-GB" dirty="0"/>
          </a:p>
        </p:txBody>
      </p:sp>
    </p:spTree>
    <p:extLst>
      <p:ext uri="{BB962C8B-B14F-4D97-AF65-F5344CB8AC3E}">
        <p14:creationId xmlns:p14="http://schemas.microsoft.com/office/powerpoint/2010/main" val="5439258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AB070C9-AA2E-D517-754F-93A193A9C7ED}"/>
              </a:ext>
            </a:extLst>
          </p:cNvPr>
          <p:cNvSpPr>
            <a:spLocks noGrp="1"/>
          </p:cNvSpPr>
          <p:nvPr>
            <p:ph type="sldNum" sz="quarter" idx="4"/>
          </p:nvPr>
        </p:nvSpPr>
        <p:spPr/>
        <p:txBody>
          <a:bodyPr/>
          <a:lstStyle/>
          <a:p>
            <a:fld id="{318356DC-334E-1146-8C47-B0DA3BCDFCC3}" type="slidenum">
              <a:rPr lang="en-US" smtClean="0"/>
              <a:pPr/>
              <a:t>18</a:t>
            </a:fld>
            <a:endParaRPr lang="en-US"/>
          </a:p>
        </p:txBody>
      </p:sp>
      <p:sp>
        <p:nvSpPr>
          <p:cNvPr id="4" name="Title 3">
            <a:extLst>
              <a:ext uri="{FF2B5EF4-FFF2-40B4-BE49-F238E27FC236}">
                <a16:creationId xmlns:a16="http://schemas.microsoft.com/office/drawing/2014/main" id="{16CB6F80-52E3-9B35-DBD3-ECB86A750B07}"/>
              </a:ext>
            </a:extLst>
          </p:cNvPr>
          <p:cNvSpPr>
            <a:spLocks noGrp="1"/>
          </p:cNvSpPr>
          <p:nvPr>
            <p:ph type="title"/>
          </p:nvPr>
        </p:nvSpPr>
        <p:spPr>
          <a:xfrm>
            <a:off x="4167364" y="734002"/>
            <a:ext cx="7618405" cy="387798"/>
          </a:xfrm>
        </p:spPr>
        <p:txBody>
          <a:bodyPr/>
          <a:lstStyle/>
          <a:p>
            <a:r>
              <a:rPr lang="en-GB"/>
              <a:t>Diversity and equal opportunities </a:t>
            </a:r>
          </a:p>
        </p:txBody>
      </p:sp>
      <p:sp>
        <p:nvSpPr>
          <p:cNvPr id="8" name="TextBox 7">
            <a:extLst>
              <a:ext uri="{FF2B5EF4-FFF2-40B4-BE49-F238E27FC236}">
                <a16:creationId xmlns:a16="http://schemas.microsoft.com/office/drawing/2014/main" id="{01C14BF9-6CB9-10B3-04CB-CE82656839E9}"/>
              </a:ext>
            </a:extLst>
          </p:cNvPr>
          <p:cNvSpPr txBox="1"/>
          <p:nvPr/>
        </p:nvSpPr>
        <p:spPr>
          <a:xfrm>
            <a:off x="226337" y="1513450"/>
            <a:ext cx="5630312" cy="4062651"/>
          </a:xfrm>
          <a:prstGeom prst="rect">
            <a:avLst/>
          </a:prstGeom>
          <a:noFill/>
        </p:spPr>
        <p:txBody>
          <a:bodyPr wrap="square">
            <a:spAutoFit/>
          </a:bodyPr>
          <a:lstStyle/>
          <a:p>
            <a:pPr marL="0" indent="0">
              <a:spcAft>
                <a:spcPts val="1200"/>
              </a:spcAft>
              <a:buNone/>
            </a:pPr>
            <a:r>
              <a:rPr lang="en-GB" sz="1400">
                <a:latin typeface="Arial"/>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an ethnic minority background, people with disabilities and other underrepresented groups. </a:t>
            </a:r>
            <a:endParaRPr lang="en-GB" sz="1400">
              <a:highlight>
                <a:srgbClr val="FFFF00"/>
              </a:highlight>
              <a:latin typeface="Arial" panose="020B0604020202020204" pitchFamily="34" charset="0"/>
              <a:cs typeface="Arial" panose="020B0604020202020204" pitchFamily="34" charset="0"/>
            </a:endParaRPr>
          </a:p>
          <a:p>
            <a:pPr marL="0" indent="0">
              <a:spcAft>
                <a:spcPts val="1200"/>
              </a:spcAft>
              <a:buNone/>
            </a:pPr>
            <a:r>
              <a:rPr lang="en-GB" sz="1400">
                <a:latin typeface="Arial"/>
                <a:cs typeface="Arial"/>
              </a:rPr>
              <a:t>We are very interested in receiving applications from those based (any location preferences considering the Government’s levelling up ambition, consider opportunities to continue with remote working for at least some of the time), example outside the London or Southeast area. The (ALB’s) offices are based in London however, meetings may take place in other locations around the UK or via video conferencing. This position requires the postholder to undertake some travel across the UK and to work unsocial hours on occasion (including some weekend and overnight stays).  </a:t>
            </a:r>
          </a:p>
          <a:p>
            <a:pPr marL="0" indent="0">
              <a:spcAft>
                <a:spcPts val="1200"/>
              </a:spcAft>
              <a:buNone/>
            </a:pPr>
            <a:r>
              <a:rPr lang="en-GB" sz="1400">
                <a:latin typeface="Arial"/>
                <a:cs typeface="Arial"/>
              </a:rPr>
              <a:t>If you believe you have the experience and qualities we are seeking, we look forward to receiving your application.</a:t>
            </a:r>
            <a:endParaRPr lang="en-GB" sz="140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2CADA439-34BE-9834-A18B-790F51372675}"/>
              </a:ext>
            </a:extLst>
          </p:cNvPr>
          <p:cNvSpPr txBox="1"/>
          <p:nvPr/>
        </p:nvSpPr>
        <p:spPr>
          <a:xfrm>
            <a:off x="5923965" y="1513450"/>
            <a:ext cx="5861804" cy="4462760"/>
          </a:xfrm>
          <a:prstGeom prst="rect">
            <a:avLst/>
          </a:prstGeom>
          <a:noFill/>
        </p:spPr>
        <p:txBody>
          <a:bodyPr wrap="square">
            <a:spAutoFit/>
          </a:bodyPr>
          <a:lstStyle/>
          <a:p>
            <a:pPr marL="0" indent="0">
              <a:spcAft>
                <a:spcPts val="1200"/>
              </a:spcAft>
              <a:buFont typeface="Arial" panose="020B0604020202020204" pitchFamily="34" charset="0"/>
              <a:buNone/>
            </a:pPr>
            <a:r>
              <a:rPr lang="en-GB" sz="1600">
                <a:solidFill>
                  <a:srgbClr val="005E62"/>
                </a:solidFill>
                <a:latin typeface="Arial"/>
                <a:cs typeface="Arial"/>
              </a:rPr>
              <a:t>Disability Confident</a:t>
            </a:r>
          </a:p>
          <a:p>
            <a:pPr marL="0" indent="0">
              <a:spcAft>
                <a:spcPts val="1200"/>
              </a:spcAft>
              <a:buFont typeface="Arial" panose="020B0604020202020204" pitchFamily="34" charset="0"/>
              <a:buNone/>
            </a:pPr>
            <a:r>
              <a:rPr lang="en-GB" sz="1400">
                <a:latin typeface="Arial"/>
                <a:cs typeface="Arial"/>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p>
          <a:p>
            <a:pPr marL="0" indent="0">
              <a:spcAft>
                <a:spcPts val="1200"/>
              </a:spcAft>
              <a:buFont typeface="Arial" panose="020B0604020202020204" pitchFamily="34" charset="0"/>
              <a:buNone/>
            </a:pPr>
            <a:endParaRPr lang="en-GB" sz="1600">
              <a:solidFill>
                <a:srgbClr val="009999"/>
              </a:solidFill>
              <a:latin typeface="Arial"/>
              <a:cs typeface="Arial"/>
            </a:endParaRPr>
          </a:p>
          <a:p>
            <a:pPr marL="0" indent="0">
              <a:spcAft>
                <a:spcPts val="1200"/>
              </a:spcAft>
              <a:buFont typeface="Arial" panose="020B0604020202020204" pitchFamily="34" charset="0"/>
              <a:buNone/>
            </a:pPr>
            <a:r>
              <a:rPr lang="en-GB" sz="1600">
                <a:solidFill>
                  <a:srgbClr val="005E62"/>
                </a:solidFill>
                <a:latin typeface="Arial"/>
                <a:cs typeface="Arial"/>
              </a:rPr>
              <a:t>Reasonable Adjustments</a:t>
            </a:r>
          </a:p>
          <a:p>
            <a:pPr marL="0" indent="0">
              <a:spcAft>
                <a:spcPts val="1200"/>
              </a:spcAft>
              <a:buNone/>
            </a:pPr>
            <a:r>
              <a:rPr lang="en-GB" sz="1400">
                <a:latin typeface="Arial"/>
                <a:cs typeface="Arial"/>
              </a:rPr>
              <a:t>If you would like a confidential discussion regarding any reasonable adjustments during the process, please indicate this in the email covering your application or contact </a:t>
            </a:r>
            <a:r>
              <a:rPr lang="en-GB" sz="1400">
                <a:latin typeface="Arial"/>
                <a:cs typeface="Arial"/>
                <a:hlinkClick r:id="rId2"/>
              </a:rPr>
              <a:t>PublicAppointments@communities.gov.uk</a:t>
            </a:r>
            <a:r>
              <a:rPr lang="en-GB" sz="1400">
                <a:latin typeface="Arial"/>
                <a:cs typeface="Arial"/>
              </a:rPr>
              <a:t>. You do not need to apply under the Disability Confident Scheme to ask for a reasonable adjustment. </a:t>
            </a:r>
            <a:endParaRPr lang="en-GB" sz="1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47133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0535EE6-2200-FB1B-4B48-EB3B6242878B}"/>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B9F3360D-BF54-5110-447D-48810AD709D4}"/>
              </a:ext>
            </a:extLst>
          </p:cNvPr>
          <p:cNvSpPr>
            <a:spLocks noGrp="1"/>
          </p:cNvSpPr>
          <p:nvPr>
            <p:ph type="title"/>
          </p:nvPr>
        </p:nvSpPr>
        <p:spPr/>
        <p:txBody>
          <a:bodyPr/>
          <a:lstStyle/>
          <a:p>
            <a:r>
              <a:rPr lang="en-GB" dirty="0"/>
              <a:t>Further information</a:t>
            </a:r>
          </a:p>
        </p:txBody>
      </p:sp>
      <p:sp>
        <p:nvSpPr>
          <p:cNvPr id="8" name="TextBox 7">
            <a:extLst>
              <a:ext uri="{FF2B5EF4-FFF2-40B4-BE49-F238E27FC236}">
                <a16:creationId xmlns:a16="http://schemas.microsoft.com/office/drawing/2014/main" id="{442346B8-4B7B-61C0-7753-2EFCB588803B}"/>
              </a:ext>
            </a:extLst>
          </p:cNvPr>
          <p:cNvSpPr txBox="1"/>
          <p:nvPr/>
        </p:nvSpPr>
        <p:spPr>
          <a:xfrm>
            <a:off x="219456" y="1487677"/>
            <a:ext cx="11746208" cy="4807535"/>
          </a:xfrm>
          <a:prstGeom prst="rect">
            <a:avLst/>
          </a:prstGeom>
          <a:noFill/>
        </p:spPr>
        <p:txBody>
          <a:bodyPr wrap="square" numCol="2" spcCol="180000">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1600" b="0" i="0" u="none" strike="noStrike" kern="1200" cap="none" spc="0" normalizeH="0" baseline="0" noProof="0" dirty="0">
                <a:ln>
                  <a:noFill/>
                </a:ln>
                <a:solidFill>
                  <a:srgbClr val="005E62"/>
                </a:solidFill>
                <a:effectLst/>
                <a:uLnTx/>
                <a:uFillTx/>
                <a:latin typeface="Arial" panose="020B0604020202020204"/>
                <a:ea typeface="+mn-ea"/>
                <a:cs typeface="Arial"/>
              </a:rPr>
              <a:t>Contact</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For further information about the roles or application process please contact </a:t>
            </a:r>
            <a:r>
              <a:rPr kumimoji="0" lang="en-GB" sz="1400" b="0" i="0" u="none" strike="noStrike" kern="1200" cap="none" spc="0" normalizeH="0" baseline="0" noProof="0" dirty="0">
                <a:ln>
                  <a:noFill/>
                </a:ln>
                <a:solidFill>
                  <a:srgbClr val="000000"/>
                </a:solidFill>
                <a:effectLst/>
                <a:uLnTx/>
                <a:uFillTx/>
                <a:latin typeface="Arial"/>
                <a:ea typeface="+mn-ea"/>
                <a:cs typeface="Arial"/>
                <a:hlinkClick r:id="rId2"/>
              </a:rPr>
              <a:t>PublicAppointments@communities.gov.uk</a:t>
            </a:r>
            <a:r>
              <a:rPr kumimoji="0" lang="en-GB" sz="1400" b="0" i="0" u="none" strike="noStrike" kern="1200" cap="none" spc="0" normalizeH="0" baseline="0" noProof="0" dirty="0">
                <a:ln>
                  <a:noFill/>
                </a:ln>
                <a:solidFill>
                  <a:srgbClr val="000000"/>
                </a:solidFill>
                <a:effectLst/>
                <a:uLnTx/>
                <a:uFillTx/>
                <a:latin typeface="Arial"/>
                <a:ea typeface="+mn-ea"/>
                <a:cs typeface="Arial"/>
              </a:rPr>
              <a:t>. Put [insert ALB name and Chair or Member] as the subject line of your email. </a:t>
            </a:r>
            <a:endParaRPr kumimoji="0" lang="en-GB" sz="1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We aim to process all applications as quickly as possible and to treat all applicants with courtesy. If you have any complaints about the way your application has been handled, please contact </a:t>
            </a:r>
            <a:r>
              <a:rPr kumimoji="0" lang="en-GB" sz="1400" b="0" i="0" u="none" strike="noStrike" kern="1200" cap="none" spc="0" normalizeH="0" baseline="0" noProof="0" dirty="0">
                <a:ln>
                  <a:noFill/>
                </a:ln>
                <a:solidFill>
                  <a:srgbClr val="000000"/>
                </a:solidFill>
                <a:effectLst/>
                <a:uLnTx/>
                <a:uFillTx/>
                <a:latin typeface="Arial"/>
                <a:ea typeface="+mn-ea"/>
                <a:cs typeface="Arial"/>
                <a:hlinkClick r:id="rId2"/>
              </a:rPr>
              <a:t>PublicAppointments@communities.gov.uk</a:t>
            </a:r>
            <a:r>
              <a:rPr kumimoji="0" lang="en-GB" sz="1400" b="0" i="0" u="none" strike="noStrike" kern="1200" cap="none" spc="0" normalizeH="0" baseline="0" noProof="0" dirty="0">
                <a:ln>
                  <a:noFill/>
                </a:ln>
                <a:solidFill>
                  <a:srgbClr val="000000"/>
                </a:solidFill>
                <a:effectLst/>
                <a:uLnTx/>
                <a:uFillTx/>
                <a:latin typeface="Arial"/>
                <a:ea typeface="+mn-ea"/>
                <a:cs typeface="Arial"/>
              </a:rPr>
              <a:t>.</a:t>
            </a:r>
            <a:endParaRPr kumimoji="0" lang="en-GB" sz="1400" b="0" i="0" u="none" strike="noStrike" kern="1200" cap="none" spc="0" normalizeH="0" baseline="0" noProof="0" dirty="0">
              <a:ln>
                <a:noFill/>
              </a:ln>
              <a:solidFill>
                <a:srgbClr val="005E62"/>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05E62"/>
                </a:solidFill>
                <a:effectLst/>
                <a:uLnTx/>
                <a:uFillTx/>
                <a:latin typeface="Arial" panose="020B0604020202020204"/>
                <a:ea typeface="+mn-ea"/>
                <a:cs typeface="Arial"/>
              </a:rPr>
              <a:t>Complaints</a:t>
            </a:r>
          </a:p>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If you feel this competition has not been conducted fairly and you wish to make a complaint, you should initially contact the Appointments team at </a:t>
            </a:r>
            <a:r>
              <a:rPr kumimoji="0" lang="en-GB" sz="1400" b="0" i="0" u="none" strike="noStrike" kern="1200" cap="none" spc="0" normalizeH="0" baseline="0" noProof="0" dirty="0">
                <a:ln>
                  <a:noFill/>
                </a:ln>
                <a:solidFill>
                  <a:srgbClr val="000000"/>
                </a:solidFill>
                <a:effectLst/>
                <a:uLnTx/>
                <a:uFillTx/>
                <a:latin typeface="Arial"/>
                <a:ea typeface="+mn-ea"/>
                <a:cs typeface="Arial"/>
                <a:hlinkClick r:id="rId2"/>
              </a:rPr>
              <a:t>PublicAppointments@communities.gov.uk</a:t>
            </a:r>
            <a:r>
              <a:rPr kumimoji="0" lang="en-GB" sz="1400" b="0" i="0" u="none" strike="noStrike" kern="1200" cap="none" spc="0" normalizeH="0" baseline="0" noProof="0" dirty="0">
                <a:ln>
                  <a:noFill/>
                </a:ln>
                <a:solidFill>
                  <a:srgbClr val="000000"/>
                </a:solidFill>
                <a:effectLst/>
                <a:uLnTx/>
                <a:uFillTx/>
                <a:latin typeface="Arial"/>
                <a:ea typeface="+mn-ea"/>
                <a:cs typeface="Arial"/>
              </a:rPr>
              <a:t>.</a:t>
            </a:r>
          </a:p>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If after investigation by the department you remain dissatisfied, you may take your complaint to the Commissioner for Public Appointments at </a:t>
            </a:r>
            <a:r>
              <a:rPr kumimoji="0" lang="en-GB" sz="1400" b="0" i="0" u="none" strike="noStrike" kern="1200" cap="none" spc="0" normalizeH="0" baseline="0" noProof="0" dirty="0">
                <a:ln>
                  <a:noFill/>
                </a:ln>
                <a:solidFill>
                  <a:srgbClr val="000000"/>
                </a:solidFill>
                <a:effectLst/>
                <a:uLnTx/>
                <a:uFillTx/>
                <a:latin typeface="Arial"/>
                <a:ea typeface="+mn-ea"/>
                <a:cs typeface="Arial"/>
                <a:hlinkClick r:id="rId3"/>
              </a:rPr>
              <a:t>publicappointments@csc.gov.uk</a:t>
            </a:r>
            <a:r>
              <a:rPr kumimoji="0" lang="en-GB" sz="1400" b="0" i="0" u="none" strike="noStrike" kern="1200" cap="none" spc="0" normalizeH="0" baseline="0" noProof="0" dirty="0">
                <a:ln>
                  <a:noFill/>
                </a:ln>
                <a:solidFill>
                  <a:srgbClr val="000000"/>
                </a:solidFill>
                <a:effectLst/>
                <a:uLnTx/>
                <a:uFillTx/>
                <a:latin typeface="Arial"/>
                <a:ea typeface="+mn-ea"/>
                <a:cs typeface="Arial"/>
              </a:rPr>
              <a:t> details on how to make a complaint can be found on the Commissioner’s website at: </a:t>
            </a:r>
            <a:r>
              <a:rPr kumimoji="0" lang="en-GB" sz="1400" b="0" i="0" u="none" strike="noStrike" kern="1200" cap="none" spc="0" normalizeH="0" baseline="0" noProof="0" dirty="0">
                <a:ln>
                  <a:noFill/>
                </a:ln>
                <a:solidFill>
                  <a:srgbClr val="000000"/>
                </a:solidFill>
                <a:effectLst/>
                <a:uLnTx/>
                <a:uFillTx/>
                <a:latin typeface="Arial"/>
                <a:ea typeface="+mn-ea"/>
                <a:cs typeface="Arial"/>
                <a:hlinkClick r:id="rId4"/>
              </a:rPr>
              <a:t>https://publicappointmentscommissioner.independent.gov.uk/regulating-appointments/investigating-complaints/</a:t>
            </a:r>
            <a:endParaRPr kumimoji="0" lang="en-GB" sz="1400" b="0" i="0" u="none" strike="noStrike" kern="1200" cap="none" spc="0" normalizeH="0" baseline="0" noProof="0" dirty="0">
              <a:ln>
                <a:noFill/>
              </a:ln>
              <a:solidFill>
                <a:srgbClr val="005E62"/>
              </a:solidFill>
              <a:effectLst/>
              <a:highlight>
                <a:srgbClr val="FFFF00"/>
              </a:highlight>
              <a:uLnTx/>
              <a:uFillTx/>
              <a:latin typeface="Arial"/>
              <a:ea typeface="+mn-lt"/>
              <a:cs typeface="Arial" panose="020B0604020202020204"/>
            </a:endParaRP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1600" b="0" i="0" u="none" strike="noStrike" kern="1200" cap="none" spc="0" normalizeH="0" baseline="0" noProof="0" dirty="0">
                <a:ln>
                  <a:noFill/>
                </a:ln>
                <a:solidFill>
                  <a:srgbClr val="005E62"/>
                </a:solidFill>
                <a:effectLst/>
                <a:uLnTx/>
                <a:uFillTx/>
                <a:latin typeface="Arial" panose="020B0604020202020204"/>
                <a:ea typeface="+mn-lt"/>
                <a:cs typeface="Arial" panose="020B0604020202020204"/>
              </a:rPr>
              <a:t>Code of conduct and practice for Board, Committee and Sub-Committee Members</a:t>
            </a:r>
            <a:r>
              <a:rPr kumimoji="0" lang="en-GB" sz="1600" b="0" i="0" u="none" strike="noStrike" kern="1200" cap="none" spc="0" normalizeH="0" baseline="0" noProof="0" dirty="0">
                <a:ln>
                  <a:noFill/>
                </a:ln>
                <a:solidFill>
                  <a:srgbClr val="932A71">
                    <a:lumMod val="75000"/>
                  </a:srgbClr>
                </a:solidFill>
                <a:effectLst/>
                <a:uLnTx/>
                <a:uFillTx/>
                <a:latin typeface="Arial" panose="020B0604020202020204"/>
                <a:ea typeface="+mn-lt"/>
                <a:cs typeface="Arial" panose="020B0604020202020204"/>
              </a:rPr>
              <a:t> </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a:ea typeface="+mn-lt"/>
                <a:cs typeface="Arial" panose="020B0604020202020204"/>
              </a:rPr>
              <a:t>In accordance with the </a:t>
            </a:r>
            <a:r>
              <a:rPr kumimoji="0" lang="en-GB" sz="1400" b="0" i="0" u="none" strike="noStrike" kern="1200" cap="none" spc="0" normalizeH="0" baseline="0" noProof="0" dirty="0">
                <a:ln>
                  <a:noFill/>
                </a:ln>
                <a:solidFill>
                  <a:srgbClr val="000000"/>
                </a:solidFill>
                <a:effectLst/>
                <a:uLnTx/>
                <a:uFillTx/>
                <a:latin typeface="Arial"/>
                <a:ea typeface="+mn-lt"/>
                <a:cs typeface="Arial" panose="020B0604020202020204"/>
                <a:hlinkClick r:id="rId5"/>
              </a:rPr>
              <a:t>Code of Conduct</a:t>
            </a:r>
            <a:r>
              <a:rPr kumimoji="0" lang="en-GB" sz="1400" b="0" i="0" u="none" strike="noStrike" kern="1200" cap="none" spc="0" normalizeH="0" baseline="0" noProof="0" dirty="0">
                <a:ln>
                  <a:noFill/>
                </a:ln>
                <a:solidFill>
                  <a:srgbClr val="000000"/>
                </a:solidFill>
                <a:effectLst/>
                <a:uLnTx/>
                <a:uFillTx/>
                <a:latin typeface="Arial"/>
                <a:ea typeface="+mn-lt"/>
                <a:cs typeface="Arial" panose="020B0604020202020204"/>
              </a:rPr>
              <a:t>, “You are not permitted to have a close link with a registered provider, as defined in this Code, at any time while you are a member of the Regulator’s Board or any of its committees or sub-committees“.</a:t>
            </a:r>
            <a:endParaRPr kumimoji="0" lang="en-GB" sz="1400" b="0" i="0" u="none" strike="noStrike" kern="1200" cap="none" spc="0" normalizeH="0" baseline="0" noProof="0" dirty="0">
              <a:ln>
                <a:noFill/>
              </a:ln>
              <a:solidFill>
                <a:srgbClr val="932A71">
                  <a:lumMod val="75000"/>
                </a:srgbClr>
              </a:solidFill>
              <a:effectLst/>
              <a:uLnTx/>
              <a:uFillTx/>
              <a:latin typeface="Arial"/>
              <a:ea typeface="+mn-ea"/>
              <a:cs typeface="+mn-cs"/>
            </a:endParaRPr>
          </a:p>
        </p:txBody>
      </p:sp>
    </p:spTree>
    <p:extLst>
      <p:ext uri="{BB962C8B-B14F-4D97-AF65-F5344CB8AC3E}">
        <p14:creationId xmlns:p14="http://schemas.microsoft.com/office/powerpoint/2010/main" val="27465434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3F2A3A3-0706-65F1-950B-221260BE7B98}"/>
              </a:ext>
            </a:extLst>
          </p:cNvPr>
          <p:cNvSpPr>
            <a:spLocks noGrp="1"/>
          </p:cNvSpPr>
          <p:nvPr>
            <p:ph type="sldNum" sz="quarter" idx="4"/>
          </p:nvPr>
        </p:nvSpPr>
        <p:spPr/>
        <p:txBody>
          <a:bodyPr/>
          <a:lstStyle/>
          <a:p>
            <a:fld id="{318356DC-334E-1146-8C47-B0DA3BCDFCC3}" type="slidenum">
              <a:rPr lang="en-US" smtClean="0"/>
              <a:pPr/>
              <a:t>20</a:t>
            </a:fld>
            <a:endParaRPr lang="en-US"/>
          </a:p>
        </p:txBody>
      </p:sp>
      <p:sp>
        <p:nvSpPr>
          <p:cNvPr id="4" name="Title 3">
            <a:extLst>
              <a:ext uri="{FF2B5EF4-FFF2-40B4-BE49-F238E27FC236}">
                <a16:creationId xmlns:a16="http://schemas.microsoft.com/office/drawing/2014/main" id="{B71DF1A3-56B5-C97A-897E-431276BFDB2C}"/>
              </a:ext>
            </a:extLst>
          </p:cNvPr>
          <p:cNvSpPr>
            <a:spLocks noGrp="1"/>
          </p:cNvSpPr>
          <p:nvPr>
            <p:ph type="title"/>
          </p:nvPr>
        </p:nvSpPr>
        <p:spPr>
          <a:xfrm>
            <a:off x="4105656" y="504000"/>
            <a:ext cx="7618405" cy="387798"/>
          </a:xfrm>
        </p:spPr>
        <p:txBody>
          <a:bodyPr/>
          <a:lstStyle/>
          <a:p>
            <a:r>
              <a:rPr lang="en-GB"/>
              <a:t>General Data Protection Regulations (GDPR)</a:t>
            </a:r>
          </a:p>
        </p:txBody>
      </p:sp>
      <p:sp>
        <p:nvSpPr>
          <p:cNvPr id="8" name="TextBox 7">
            <a:extLst>
              <a:ext uri="{FF2B5EF4-FFF2-40B4-BE49-F238E27FC236}">
                <a16:creationId xmlns:a16="http://schemas.microsoft.com/office/drawing/2014/main" id="{78190D73-8BAE-E9B0-AA18-BAD268E6CF73}"/>
              </a:ext>
            </a:extLst>
          </p:cNvPr>
          <p:cNvSpPr txBox="1"/>
          <p:nvPr/>
        </p:nvSpPr>
        <p:spPr>
          <a:xfrm>
            <a:off x="228600" y="1651235"/>
            <a:ext cx="11603736" cy="4524315"/>
          </a:xfrm>
          <a:prstGeom prst="rect">
            <a:avLst/>
          </a:prstGeom>
          <a:noFill/>
        </p:spPr>
        <p:txBody>
          <a:bodyPr wrap="square" numCol="2" spcCol="180000">
            <a:spAutoFit/>
          </a:bodyPr>
          <a:lstStyle/>
          <a:p>
            <a:pPr marL="0" indent="0">
              <a:spcAft>
                <a:spcPts val="1200"/>
              </a:spcAft>
              <a:buFont typeface="Arial" panose="020B0604020202020204" pitchFamily="34" charset="0"/>
              <a:buNone/>
            </a:pPr>
            <a:r>
              <a:rPr lang="en-GB" sz="1400" dirty="0">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spcAft>
                <a:spcPts val="1200"/>
              </a:spcAft>
              <a:buNone/>
            </a:pPr>
            <a:r>
              <a:rPr lang="en-GB" sz="1400" dirty="0">
                <a:cs typeface="Arial"/>
              </a:rPr>
              <a:t>Data may also be shared with Cabinet Office, to comply with the Public Appointments Governance Code, article 3.1 of the Public Appointments Order in Council 2019.  </a:t>
            </a:r>
          </a:p>
          <a:p>
            <a:pPr marL="0" indent="0">
              <a:spcAft>
                <a:spcPts val="1200"/>
              </a:spcAft>
              <a:buNone/>
            </a:pPr>
            <a:r>
              <a:rPr lang="en-GB" sz="1400" dirty="0">
                <a:cs typeface="Arial"/>
              </a:rPr>
              <a:t>Data may also be shared with Cabinet Office and The Commissioner for Public Appointments to meet the public equality duty as set out in the Equality Act, s149. The Commissioner may also request access as part of a complaint investigation or review of the recruitment process. </a:t>
            </a:r>
          </a:p>
          <a:p>
            <a:pPr>
              <a:spcAft>
                <a:spcPts val="1200"/>
              </a:spcAft>
            </a:pPr>
            <a:r>
              <a:rPr lang="en-GB" sz="1400" dirty="0">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400" dirty="0">
                <a:cs typeface="Arial"/>
                <a:hlinkClick r:id="rId2"/>
              </a:rPr>
              <a:t>PublicAppointments@communities.gov.uk</a:t>
            </a:r>
            <a:r>
              <a:rPr lang="en-GB" sz="1400" dirty="0">
                <a:cs typeface="Arial"/>
              </a:rPr>
              <a:t>. </a:t>
            </a:r>
            <a:endParaRPr lang="en-GB" sz="1600" dirty="0">
              <a:solidFill>
                <a:srgbClr val="005E62"/>
              </a:solidFill>
              <a:latin typeface="+mj-lt"/>
              <a:cs typeface="Arial"/>
            </a:endParaRPr>
          </a:p>
          <a:p>
            <a:pPr>
              <a:spcAft>
                <a:spcPts val="600"/>
              </a:spcAft>
            </a:pPr>
            <a:r>
              <a:rPr lang="en-GB" sz="1600" dirty="0">
                <a:solidFill>
                  <a:srgbClr val="005E62"/>
                </a:solidFill>
                <a:latin typeface="+mj-lt"/>
                <a:cs typeface="Arial"/>
              </a:rPr>
              <a:t>Complaints</a:t>
            </a:r>
          </a:p>
          <a:p>
            <a:pPr>
              <a:spcAft>
                <a:spcPts val="600"/>
              </a:spcAft>
            </a:pPr>
            <a:r>
              <a:rPr lang="en-GB" sz="1400" dirty="0">
                <a:cs typeface="Arial"/>
              </a:rPr>
              <a:t>If you consider that your personal data has been misused or mishandled, you may make a complaint to the Information Commissioner who can be contacted at: </a:t>
            </a:r>
          </a:p>
          <a:p>
            <a:r>
              <a:rPr lang="en-GB" sz="1400" dirty="0">
                <a:cs typeface="Arial"/>
              </a:rPr>
              <a:t>Information Commissioners Office</a:t>
            </a:r>
          </a:p>
          <a:p>
            <a:r>
              <a:rPr lang="en-GB" sz="1400" dirty="0">
                <a:cs typeface="Arial"/>
              </a:rPr>
              <a:t>Wycliffe House</a:t>
            </a:r>
          </a:p>
          <a:p>
            <a:r>
              <a:rPr lang="en-GB" sz="1400" dirty="0">
                <a:cs typeface="Arial"/>
              </a:rPr>
              <a:t>Water Lane</a:t>
            </a:r>
          </a:p>
          <a:p>
            <a:r>
              <a:rPr lang="en-GB" sz="1400" dirty="0">
                <a:cs typeface="Arial"/>
              </a:rPr>
              <a:t>Wilmslow</a:t>
            </a:r>
          </a:p>
          <a:p>
            <a:r>
              <a:rPr lang="en-GB" sz="1400" dirty="0">
                <a:cs typeface="Arial"/>
              </a:rPr>
              <a:t>Cheshire</a:t>
            </a:r>
          </a:p>
          <a:p>
            <a:pPr>
              <a:spcAft>
                <a:spcPts val="1200"/>
              </a:spcAft>
            </a:pPr>
            <a:r>
              <a:rPr lang="en-GB" sz="1400" dirty="0">
                <a:cs typeface="Arial"/>
              </a:rPr>
              <a:t>SK9 5AF</a:t>
            </a:r>
          </a:p>
          <a:p>
            <a:pPr>
              <a:spcAft>
                <a:spcPts val="1200"/>
              </a:spcAft>
            </a:pPr>
            <a:r>
              <a:rPr lang="en-GB" sz="1400" dirty="0">
                <a:cs typeface="Arial"/>
              </a:rPr>
              <a:t>Phone: 0303 123 1113 </a:t>
            </a:r>
          </a:p>
          <a:p>
            <a:pPr>
              <a:spcAft>
                <a:spcPts val="1200"/>
              </a:spcAft>
            </a:pPr>
            <a:r>
              <a:rPr lang="en-GB" sz="1400" dirty="0">
                <a:cs typeface="Arial"/>
              </a:rPr>
              <a:t>Email: </a:t>
            </a:r>
            <a:r>
              <a:rPr lang="en-GB" sz="1400" dirty="0">
                <a:cs typeface="Arial"/>
                <a:hlinkClick r:id="rId3"/>
              </a:rPr>
              <a:t>casework@ico.org.uk</a:t>
            </a:r>
            <a:r>
              <a:rPr lang="en-GB" sz="1400" dirty="0">
                <a:cs typeface="Arial"/>
              </a:rPr>
              <a:t>. </a:t>
            </a:r>
          </a:p>
          <a:p>
            <a:pPr>
              <a:spcAft>
                <a:spcPts val="1200"/>
              </a:spcAft>
            </a:pPr>
            <a:r>
              <a:rPr lang="en-GB" sz="1400" dirty="0">
                <a:cs typeface="Arial"/>
              </a:rPr>
              <a:t>The data controller for Public Appointments is joint between MHCLG and the Cabinet Office.</a:t>
            </a:r>
          </a:p>
        </p:txBody>
      </p:sp>
    </p:spTree>
    <p:extLst>
      <p:ext uri="{BB962C8B-B14F-4D97-AF65-F5344CB8AC3E}">
        <p14:creationId xmlns:p14="http://schemas.microsoft.com/office/powerpoint/2010/main" val="11800554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C5EECF0-5DE3-E890-9E46-F2E65CEF92DF}"/>
              </a:ext>
            </a:extLst>
          </p:cNvPr>
          <p:cNvSpPr>
            <a:spLocks noGrp="1"/>
          </p:cNvSpPr>
          <p:nvPr>
            <p:ph type="sldNum" sz="quarter" idx="4"/>
          </p:nvPr>
        </p:nvSpPr>
        <p:spPr/>
        <p:txBody>
          <a:bodyPr/>
          <a:lstStyle/>
          <a:p>
            <a:fld id="{318356DC-334E-1146-8C47-B0DA3BCDFCC3}" type="slidenum">
              <a:rPr lang="en-US" smtClean="0"/>
              <a:pPr/>
              <a:t>21</a:t>
            </a:fld>
            <a:endParaRPr lang="en-US"/>
          </a:p>
        </p:txBody>
      </p:sp>
      <p:sp>
        <p:nvSpPr>
          <p:cNvPr id="4" name="Title 3">
            <a:extLst>
              <a:ext uri="{FF2B5EF4-FFF2-40B4-BE49-F238E27FC236}">
                <a16:creationId xmlns:a16="http://schemas.microsoft.com/office/drawing/2014/main" id="{5FFD34C1-6B53-2156-948B-FF53BC04E4DC}"/>
              </a:ext>
            </a:extLst>
          </p:cNvPr>
          <p:cNvSpPr>
            <a:spLocks noGrp="1"/>
          </p:cNvSpPr>
          <p:nvPr>
            <p:ph type="title"/>
          </p:nvPr>
        </p:nvSpPr>
        <p:spPr/>
        <p:txBody>
          <a:bodyPr/>
          <a:lstStyle/>
          <a:p>
            <a:r>
              <a:rPr lang="en-GB"/>
              <a:t>7 principles of public life</a:t>
            </a:r>
          </a:p>
        </p:txBody>
      </p:sp>
      <p:sp>
        <p:nvSpPr>
          <p:cNvPr id="6" name="TextBox 5">
            <a:extLst>
              <a:ext uri="{FF2B5EF4-FFF2-40B4-BE49-F238E27FC236}">
                <a16:creationId xmlns:a16="http://schemas.microsoft.com/office/drawing/2014/main" id="{6349130E-2036-50B9-2F25-6D3E0B186E7B}"/>
              </a:ext>
            </a:extLst>
          </p:cNvPr>
          <p:cNvSpPr txBox="1"/>
          <p:nvPr/>
        </p:nvSpPr>
        <p:spPr>
          <a:xfrm>
            <a:off x="3995929" y="1664544"/>
            <a:ext cx="7827264" cy="4939814"/>
          </a:xfrm>
          <a:prstGeom prst="rect">
            <a:avLst/>
          </a:prstGeom>
          <a:noFill/>
        </p:spPr>
        <p:txBody>
          <a:bodyPr wrap="square">
            <a:spAutoFit/>
          </a:bodyPr>
          <a:lstStyle/>
          <a:p>
            <a:pPr marL="342900" indent="-342900">
              <a:spcAft>
                <a:spcPts val="1200"/>
              </a:spcAft>
              <a:buFont typeface="+mj-lt"/>
              <a:buAutoNum type="arabicPeriod"/>
            </a:pPr>
            <a:r>
              <a:rPr lang="en-GB" sz="1500">
                <a:solidFill>
                  <a:srgbClr val="005E62"/>
                </a:solidFill>
                <a:latin typeface="Arial"/>
                <a:cs typeface="Arial"/>
              </a:rPr>
              <a:t>Selflessness: </a:t>
            </a:r>
            <a:r>
              <a:rPr lang="en-GB" sz="1500">
                <a:latin typeface="Arial"/>
                <a:cs typeface="Arial"/>
              </a:rPr>
              <a:t>Holders of public office should act solely in terms of the public interest.</a:t>
            </a:r>
          </a:p>
          <a:p>
            <a:pPr marL="342900" indent="-342900">
              <a:spcAft>
                <a:spcPts val="1200"/>
              </a:spcAft>
              <a:buFont typeface="+mj-lt"/>
              <a:buAutoNum type="arabicPeriod"/>
            </a:pPr>
            <a:r>
              <a:rPr lang="en-GB" sz="1500">
                <a:solidFill>
                  <a:srgbClr val="005E62"/>
                </a:solidFill>
                <a:latin typeface="Arial"/>
                <a:cs typeface="Arial"/>
              </a:rPr>
              <a:t>Integrity: </a:t>
            </a:r>
            <a:r>
              <a:rPr lang="en-GB" sz="1500">
                <a:latin typeface="Arial"/>
                <a:cs typeface="Arial"/>
              </a:rPr>
              <a:t>Holders of public office must avoid placing themselves under any obligation to people or organisations that might try inappropriately to influence them in their work. They should not act or take decisions to gain financial or other benefits for themselves, their family or their friends. They must declare and resolve any interests and relationships</a:t>
            </a:r>
          </a:p>
          <a:p>
            <a:pPr marL="342900" indent="-342900">
              <a:spcAft>
                <a:spcPts val="1200"/>
              </a:spcAft>
              <a:buFont typeface="+mj-lt"/>
              <a:buAutoNum type="arabicPeriod"/>
            </a:pPr>
            <a:r>
              <a:rPr lang="en-GB" sz="1500">
                <a:solidFill>
                  <a:srgbClr val="005E62"/>
                </a:solidFill>
                <a:latin typeface="Arial"/>
                <a:cs typeface="Arial"/>
              </a:rPr>
              <a:t>Objectivity: </a:t>
            </a:r>
            <a:r>
              <a:rPr lang="en-GB" sz="1500">
                <a:latin typeface="Arial"/>
                <a:cs typeface="Arial"/>
              </a:rPr>
              <a:t>Holders of public office must act and take decisions impartially, fairly and on merit, using best evidence and without discrimination or bias.</a:t>
            </a:r>
          </a:p>
          <a:p>
            <a:pPr marL="342900" indent="-342900">
              <a:spcAft>
                <a:spcPts val="1200"/>
              </a:spcAft>
              <a:buFont typeface="+mj-lt"/>
              <a:buAutoNum type="arabicPeriod"/>
            </a:pPr>
            <a:r>
              <a:rPr lang="en-GB" sz="1500">
                <a:solidFill>
                  <a:srgbClr val="005E62"/>
                </a:solidFill>
                <a:latin typeface="Arial"/>
                <a:cs typeface="Arial"/>
              </a:rPr>
              <a:t>Accountability: </a:t>
            </a:r>
            <a:r>
              <a:rPr lang="en-GB" sz="1500">
                <a:latin typeface="Arial"/>
                <a:cs typeface="Arial"/>
              </a:rPr>
              <a:t>Holders of public office are accountable to the public for their decisions and actions and must submit themselves to the scrutiny necessary to ensure this.</a:t>
            </a:r>
          </a:p>
          <a:p>
            <a:pPr marL="342900" indent="-342900">
              <a:spcAft>
                <a:spcPts val="1200"/>
              </a:spcAft>
              <a:buFont typeface="+mj-lt"/>
              <a:buAutoNum type="arabicPeriod"/>
            </a:pPr>
            <a:r>
              <a:rPr lang="en-GB" sz="1500">
                <a:solidFill>
                  <a:srgbClr val="005E62"/>
                </a:solidFill>
                <a:latin typeface="Arial"/>
                <a:cs typeface="Arial"/>
              </a:rPr>
              <a:t>Openness</a:t>
            </a:r>
            <a:r>
              <a:rPr lang="en-GB" sz="1500">
                <a:solidFill>
                  <a:schemeClr val="accent1">
                    <a:lumMod val="75000"/>
                  </a:schemeClr>
                </a:solidFill>
                <a:latin typeface="Arial"/>
                <a:cs typeface="Arial"/>
              </a:rPr>
              <a:t>: </a:t>
            </a:r>
            <a:r>
              <a:rPr lang="en-GB" sz="1500">
                <a:latin typeface="Arial"/>
                <a:cs typeface="Arial"/>
              </a:rPr>
              <a:t>Holders of public office should act and take decisions in an open and transparent manner. Information should not be withheld from the public unless there are clear and lawful reasons for doing so.</a:t>
            </a:r>
          </a:p>
          <a:p>
            <a:pPr marL="342900" indent="-342900">
              <a:spcAft>
                <a:spcPts val="1200"/>
              </a:spcAft>
              <a:buFont typeface="+mj-lt"/>
              <a:buAutoNum type="arabicPeriod"/>
            </a:pPr>
            <a:r>
              <a:rPr lang="en-GB" sz="1500">
                <a:solidFill>
                  <a:srgbClr val="005E62"/>
                </a:solidFill>
                <a:latin typeface="Arial"/>
                <a:cs typeface="Arial"/>
              </a:rPr>
              <a:t>Honesty: </a:t>
            </a:r>
            <a:r>
              <a:rPr lang="en-GB" sz="1500">
                <a:latin typeface="Arial"/>
                <a:cs typeface="Arial"/>
              </a:rPr>
              <a:t>Holders of public office should be truthful.</a:t>
            </a:r>
          </a:p>
          <a:p>
            <a:pPr marL="342900" indent="-342900">
              <a:spcAft>
                <a:spcPts val="1200"/>
              </a:spcAft>
              <a:buFont typeface="+mj-lt"/>
              <a:buAutoNum type="arabicPeriod"/>
            </a:pPr>
            <a:r>
              <a:rPr lang="en-GB" sz="1500">
                <a:solidFill>
                  <a:srgbClr val="005E62"/>
                </a:solidFill>
                <a:latin typeface="Arial"/>
                <a:cs typeface="Arial"/>
              </a:rPr>
              <a:t>Leadership: </a:t>
            </a:r>
            <a:r>
              <a:rPr lang="en-GB" sz="1500">
                <a:latin typeface="Arial"/>
                <a:cs typeface="Arial"/>
              </a:rPr>
              <a:t>Holders of public office should exhibit these principles in their own behaviour. They should actively promote and robustly support the principles and be willing to challenge poor behaviour wherever it occurs.</a:t>
            </a:r>
          </a:p>
        </p:txBody>
      </p:sp>
      <p:sp>
        <p:nvSpPr>
          <p:cNvPr id="8" name="TextBox 7">
            <a:extLst>
              <a:ext uri="{FF2B5EF4-FFF2-40B4-BE49-F238E27FC236}">
                <a16:creationId xmlns:a16="http://schemas.microsoft.com/office/drawing/2014/main" id="{E7BE4E0D-E0B3-31FF-DF4D-B438A98D96DF}"/>
              </a:ext>
            </a:extLst>
          </p:cNvPr>
          <p:cNvSpPr txBox="1"/>
          <p:nvPr/>
        </p:nvSpPr>
        <p:spPr>
          <a:xfrm>
            <a:off x="192024" y="1744310"/>
            <a:ext cx="3547871" cy="4847481"/>
          </a:xfrm>
          <a:prstGeom prst="rect">
            <a:avLst/>
          </a:prstGeom>
          <a:noFill/>
        </p:spPr>
        <p:txBody>
          <a:bodyPr wrap="square">
            <a:spAutoFit/>
          </a:bodyPr>
          <a:lstStyle/>
          <a:p>
            <a:pPr marL="0" indent="0">
              <a:spcAft>
                <a:spcPts val="600"/>
              </a:spcAft>
              <a:buNone/>
            </a:pPr>
            <a:r>
              <a:rPr lang="en-GB" sz="1400">
                <a:cs typeface="Arial"/>
              </a:rPr>
              <a:t>In 1995 the Committee on Standards in public life defined 7 principles which should underpin all who serve the public. It is important that members of public bodies maintain the confidence of Parliament and the public. </a:t>
            </a:r>
          </a:p>
          <a:p>
            <a:pPr marL="0" indent="0">
              <a:spcAft>
                <a:spcPts val="600"/>
              </a:spcAft>
              <a:buNone/>
            </a:pPr>
            <a:r>
              <a:rPr lang="en-GB" sz="1400">
                <a:cs typeface="Arial"/>
              </a:rPr>
              <a:t>Consistent with the Governance Code, applicants will be assessed on merit, and all candidates will need to uphold the standards of conduct set out in these principles that will be tested during the selection process. </a:t>
            </a:r>
          </a:p>
          <a:p>
            <a:pPr marL="0" indent="0">
              <a:spcAft>
                <a:spcPts val="600"/>
              </a:spcAft>
              <a:buNone/>
            </a:pPr>
            <a:r>
              <a:rPr lang="en-GB" sz="1400">
                <a:cs typeface="Arial"/>
              </a:rPr>
              <a:t>Failure to disclose such information could result in an appointment either not being made or being terminated. </a:t>
            </a:r>
          </a:p>
          <a:p>
            <a:pPr marL="0" indent="0">
              <a:spcAft>
                <a:spcPts val="600"/>
              </a:spcAft>
              <a:buNone/>
            </a:pPr>
            <a:r>
              <a:rPr lang="en-GB" sz="1400">
                <a:cs typeface="Arial"/>
              </a:rPr>
              <a:t>Should you wish to speak to someone concerning a potential conflict of interest or other issues contact a member of the Public Appointments team at </a:t>
            </a:r>
            <a:r>
              <a:rPr lang="en-GB" sz="1400">
                <a:cs typeface="Arial"/>
                <a:hlinkClick r:id="rId2"/>
              </a:rPr>
              <a:t>PublicAppointments@communities.gov.uk</a:t>
            </a:r>
            <a:r>
              <a:rPr lang="en-GB" sz="1400">
                <a:cs typeface="Arial"/>
              </a:rPr>
              <a:t> in the first instance.</a:t>
            </a:r>
          </a:p>
        </p:txBody>
      </p:sp>
    </p:spTree>
    <p:extLst>
      <p:ext uri="{BB962C8B-B14F-4D97-AF65-F5344CB8AC3E}">
        <p14:creationId xmlns:p14="http://schemas.microsoft.com/office/powerpoint/2010/main" val="32731098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41D3D-1573-FA7E-F9B6-F78202436920}"/>
              </a:ext>
            </a:extLst>
          </p:cNvPr>
          <p:cNvSpPr>
            <a:spLocks noGrp="1"/>
          </p:cNvSpPr>
          <p:nvPr>
            <p:ph type="title" idx="4294967295"/>
          </p:nvPr>
        </p:nvSpPr>
        <p:spPr>
          <a:xfrm>
            <a:off x="838200" y="-1325563"/>
            <a:ext cx="10515600" cy="1325563"/>
          </a:xfrm>
          <a:prstGeom prst="rect">
            <a:avLst/>
          </a:prstGeom>
        </p:spPr>
        <p:txBody>
          <a:bodyPr anchor="b"/>
          <a:lstStyle/>
          <a:p>
            <a:r>
              <a:rPr lang="en-GB"/>
              <a:t>End</a:t>
            </a:r>
            <a:endParaRPr lang="en-GB" dirty="0"/>
          </a:p>
        </p:txBody>
      </p:sp>
    </p:spTree>
    <p:extLst>
      <p:ext uri="{BB962C8B-B14F-4D97-AF65-F5344CB8AC3E}">
        <p14:creationId xmlns:p14="http://schemas.microsoft.com/office/powerpoint/2010/main" val="3160219920"/>
      </p:ext>
    </p:extLst>
  </p:cSld>
  <p:clrMapOvr>
    <a:masterClrMapping/>
  </p:clrMapOvr>
  <p:transition>
    <p:fade/>
  </p:transition>
</p:sld>
</file>

<file path=ppt/theme/theme1.xml><?xml version="1.0" encoding="utf-8"?>
<a:theme xmlns:a="http://schemas.openxmlformats.org/drawingml/2006/main" name="Custom Design">
  <a:themeElements>
    <a:clrScheme name="MHCLG Theme">
      <a:dk1>
        <a:srgbClr val="000000"/>
      </a:dk1>
      <a:lt1>
        <a:srgbClr val="FFFFFF"/>
      </a:lt1>
      <a:dk2>
        <a:srgbClr val="00625E"/>
      </a:dk2>
      <a:lt2>
        <a:srgbClr val="E5E5E5"/>
      </a:lt2>
      <a:accent1>
        <a:srgbClr val="932A71"/>
      </a:accent1>
      <a:accent2>
        <a:srgbClr val="00625E"/>
      </a:accent2>
      <a:accent3>
        <a:srgbClr val="BF491D"/>
      </a:accent3>
      <a:accent4>
        <a:srgbClr val="40611F"/>
      </a:accent4>
      <a:accent5>
        <a:srgbClr val="205083"/>
      </a:accent5>
      <a:accent6>
        <a:srgbClr val="85282A"/>
      </a:accent6>
      <a:hlink>
        <a:srgbClr val="0099CC"/>
      </a:hlink>
      <a:folHlink>
        <a:srgbClr val="00625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1" ma:contentTypeDescription="Create a new document." ma:contentTypeScope="" ma:versionID="aba6e3d9da5296c5e2228b1cd81c0859">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8c9f77c1771d00a606766ce1007d5c48"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212EB63-8064-4D06-BC4C-328043077F25}">
  <ds:schemaRefs>
    <ds:schemaRef ds:uri="2bf8cc3f-2dd4-46fc-bd57-e9d20c4f7845"/>
    <ds:schemaRef ds:uri="83a87e31-bf32-46ab-8e70-9fa18461fa4d"/>
    <ds:schemaRef ds:uri="dd9fbe8f-b81d-48be-b625-331cabbad7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7683313-30BB-4F73-A6E2-1539437EA9CC}">
  <ds:schemaRefs>
    <ds:schemaRef ds:uri="dd9fbe8f-b81d-48be-b625-331cabbad704"/>
    <ds:schemaRef ds:uri="http://purl.org/dc/dcmitype/"/>
    <ds:schemaRef ds:uri="http://schemas.microsoft.com/office/2006/documentManagement/types"/>
    <ds:schemaRef ds:uri="http://schemas.microsoft.com/office/2006/metadata/properties"/>
    <ds:schemaRef ds:uri="http://www.w3.org/XML/1998/namespace"/>
    <ds:schemaRef ds:uri="http://purl.org/dc/elements/1.1/"/>
    <ds:schemaRef ds:uri="http://purl.org/dc/terms/"/>
    <ds:schemaRef ds:uri="http://schemas.microsoft.com/office/infopath/2007/PartnerControls"/>
    <ds:schemaRef ds:uri="2bf8cc3f-2dd4-46fc-bd57-e9d20c4f7845"/>
    <ds:schemaRef ds:uri="http://schemas.openxmlformats.org/package/2006/metadata/core-properties"/>
    <ds:schemaRef ds:uri="83a87e31-bf32-46ab-8e70-9fa18461fa4d"/>
    <ds:schemaRef ds:uri="http://schemas.microsoft.com/sharepoint/v3"/>
  </ds:schemaRefs>
</ds:datastoreItem>
</file>

<file path=customXml/itemProps3.xml><?xml version="1.0" encoding="utf-8"?>
<ds:datastoreItem xmlns:ds="http://schemas.openxmlformats.org/officeDocument/2006/customXml" ds:itemID="{E6D30B81-FBD6-4A7F-8112-703D03D14E6A}">
  <ds:schemaRefs>
    <ds:schemaRef ds:uri="http://schemas.microsoft.com/sharepoint/v3/contenttype/forms"/>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TotalTime>0</TotalTime>
  <Words>4746</Words>
  <Application>Microsoft Office PowerPoint</Application>
  <PresentationFormat>Widescreen</PresentationFormat>
  <Paragraphs>285</Paragraphs>
  <Slides>22</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Aptos</vt:lpstr>
      <vt:lpstr>Arial</vt:lpstr>
      <vt:lpstr>Calibri</vt:lpstr>
      <vt:lpstr>Helvetica Neue</vt:lpstr>
      <vt:lpstr>Symbol</vt:lpstr>
      <vt:lpstr>Custom Design</vt:lpstr>
      <vt:lpstr>Architects Registration Board, ARB Board Members 4 x Architect Board Members and 1 x Lay Board Member</vt:lpstr>
      <vt:lpstr>Contents</vt:lpstr>
      <vt:lpstr>Welcome</vt:lpstr>
      <vt:lpstr>Welcome </vt:lpstr>
      <vt:lpstr>The Architects registration board</vt:lpstr>
      <vt:lpstr>The Architects registration board</vt:lpstr>
      <vt:lpstr>About the roles</vt:lpstr>
      <vt:lpstr>Role Description and key responsibilities</vt:lpstr>
      <vt:lpstr>Role Description and key responsibilities</vt:lpstr>
      <vt:lpstr>Role Description and key responsibilities</vt:lpstr>
      <vt:lpstr>Online information sessions</vt:lpstr>
      <vt:lpstr>X4 Architect Board Members selection criteria</vt:lpstr>
      <vt:lpstr>X1 Lay Board Member selection criteria</vt:lpstr>
      <vt:lpstr>Outline terms and conditions</vt:lpstr>
      <vt:lpstr>How to apply</vt:lpstr>
      <vt:lpstr>Assessment process: overview </vt:lpstr>
      <vt:lpstr>Assessment process: indicative timeline </vt:lpstr>
      <vt:lpstr>Diversity and equal opportunities </vt:lpstr>
      <vt:lpstr>Further information</vt:lpstr>
      <vt:lpstr>General Data Protection Regulations (GDPR)</vt:lpstr>
      <vt:lpstr>7 principles of public life</vt:lpstr>
      <vt:lpstr>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Betty Du</dc:creator>
  <cp:lastModifiedBy>Katie Faulkner</cp:lastModifiedBy>
  <cp:revision>19</cp:revision>
  <dcterms:created xsi:type="dcterms:W3CDTF">2023-02-08T12:09:57Z</dcterms:created>
  <dcterms:modified xsi:type="dcterms:W3CDTF">2026-07-21T07:45:21Z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Custom Design:9</vt:lpwstr>
  </property>
  <property fmtid="{D5CDD505-2E9C-101B-9397-08002B2CF9AE}" pid="5" name="ClassificationContentMarkingFooterText">
    <vt:lpwstr>OFFICIAL</vt:lpwstr>
  </property>
  <property fmtid="{D5CDD505-2E9C-101B-9397-08002B2CF9AE}" pid="6" name="ClassificationContentMarkingHeaderLocations">
    <vt:lpwstr>Custom Design:6</vt:lpwstr>
  </property>
  <property fmtid="{D5CDD505-2E9C-101B-9397-08002B2CF9AE}" pid="7" name="ClassificationContentMarkingHeaderText">
    <vt:lpwstr>OFFICIAL</vt:lpwstr>
  </property>
</Properties>
</file>