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Lst>
  <p:notesMasterIdLst>
    <p:notesMasterId r:id="rId22"/>
  </p:notesMasterIdLst>
  <p:handoutMasterIdLst>
    <p:handoutMasterId r:id="rId23"/>
  </p:handoutMasterIdLst>
  <p:sldIdLst>
    <p:sldId id="280" r:id="rId5"/>
    <p:sldId id="282" r:id="rId6"/>
    <p:sldId id="293" r:id="rId7"/>
    <p:sldId id="283" r:id="rId8"/>
    <p:sldId id="295" r:id="rId9"/>
    <p:sldId id="306" r:id="rId10"/>
    <p:sldId id="315" r:id="rId11"/>
    <p:sldId id="307" r:id="rId12"/>
    <p:sldId id="308" r:id="rId13"/>
    <p:sldId id="309" r:id="rId14"/>
    <p:sldId id="328" r:id="rId15"/>
    <p:sldId id="310" r:id="rId16"/>
    <p:sldId id="311" r:id="rId17"/>
    <p:sldId id="312" r:id="rId18"/>
    <p:sldId id="313" r:id="rId19"/>
    <p:sldId id="314" r:id="rId20"/>
    <p:sldId id="27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93EA26-E8A7-0481-9158-822ECF132AD2}" name="Amy Lane" initials="AL" userId="S::amy.lane@communities.gov.uk::fc306f7b-2350-4431-b7fe-5817f14fded8" providerId="AD"/>
  <p188:author id="{B0457738-EF45-60E6-A038-59C867270E85}" name="Jenny Luckett" initials="JL" userId="S::jenny.luckett@communities.gov.uk::fa779b83-6afb-4b44-9e6b-25b8e838da30" providerId="AD"/>
  <p188:author id="{C62B776B-8CC9-929B-5526-AD1A2D37EFDE}" name="Jacqueline Thomas" initials="JT" userId="S::jacqueline.thomas@communities.gov.uk::55de3c8a-7119-4d33-ab07-4cd377e5c935" providerId="AD"/>
  <p188:author id="{7D11A48C-B1B7-A03E-C415-1DA8F2BE6BC3}" name="Darren Grimes" initials="DG" userId="S::darren.grimes@theapsgroup.com::d0f171b2-caa0-414b-84fb-340ba9c4620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62"/>
    <a:srgbClr val="006660"/>
    <a:srgbClr val="00625E"/>
    <a:srgbClr val="535453"/>
    <a:srgbClr val="85292A"/>
    <a:srgbClr val="333366"/>
    <a:srgbClr val="33282A"/>
    <a:srgbClr val="99988F"/>
    <a:srgbClr val="8687C1"/>
    <a:srgbClr val="08B2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C54C40-A3AA-B106-99BE-773DA85052FA}" v="41" dt="2026-05-20T07:28:08.434"/>
    <p1510:client id="{2A00871A-FEA4-48AC-89A3-F4EDB09F5253}" v="14" dt="2026-05-19T17:03:43.710"/>
    <p1510:client id="{4BA97DB7-D3A8-45A8-8217-2A2F8AB0E55B}" v="4" dt="2026-05-20T09:05:14.916"/>
    <p1510:client id="{A244A340-B2C2-4E4D-9A58-C8D36961AF36}" v="233" dt="2026-05-20T11:51:11.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8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ACDA1C-C513-FEDB-1B28-D95FC9E454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DC6C4-95C7-6F5C-4B24-16A5C1DE1D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F1E27D-3AA0-FF49-BF80-1D5029A1458D}" type="datetimeFigureOut">
              <a:rPr lang="en-US" smtClean="0"/>
              <a:t>5/20/2026</a:t>
            </a:fld>
            <a:endParaRPr lang="en-US"/>
          </a:p>
        </p:txBody>
      </p:sp>
      <p:sp>
        <p:nvSpPr>
          <p:cNvPr id="4" name="Footer Placeholder 3">
            <a:extLst>
              <a:ext uri="{FF2B5EF4-FFF2-40B4-BE49-F238E27FC236}">
                <a16:creationId xmlns:a16="http://schemas.microsoft.com/office/drawing/2014/main" id="{8E2C4783-165D-FDB0-1F1E-F7235E9006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F7BD00D-B280-EC90-0559-3136D1BC4F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7EEBA1-7778-B244-849D-DCA48F0063D9}" type="slidenum">
              <a:rPr lang="en-US" smtClean="0"/>
              <a:t>‹#›</a:t>
            </a:fld>
            <a:endParaRPr lang="en-US"/>
          </a:p>
        </p:txBody>
      </p:sp>
    </p:spTree>
    <p:extLst>
      <p:ext uri="{BB962C8B-B14F-4D97-AF65-F5344CB8AC3E}">
        <p14:creationId xmlns:p14="http://schemas.microsoft.com/office/powerpoint/2010/main" val="3158581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F88-AE9A-4C54-8E20-52AF2A55CAC0}" type="datetimeFigureOut">
              <a:rPr lang="en-GB" smtClean="0"/>
              <a:t>20/05/2026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B5F3E-9433-4D4B-8703-99BBF0C656F6}" type="slidenum">
              <a:rPr lang="en-GB" smtClean="0"/>
              <a:t>‹#›</a:t>
            </a:fld>
            <a:endParaRPr lang="en-GB"/>
          </a:p>
        </p:txBody>
      </p:sp>
    </p:spTree>
    <p:extLst>
      <p:ext uri="{BB962C8B-B14F-4D97-AF65-F5344CB8AC3E}">
        <p14:creationId xmlns:p14="http://schemas.microsoft.com/office/powerpoint/2010/main" val="72174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3</a:t>
            </a:fld>
            <a:endParaRPr lang="en-GB"/>
          </a:p>
        </p:txBody>
      </p:sp>
    </p:spTree>
    <p:extLst>
      <p:ext uri="{BB962C8B-B14F-4D97-AF65-F5344CB8AC3E}">
        <p14:creationId xmlns:p14="http://schemas.microsoft.com/office/powerpoint/2010/main" val="417152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A566E8-64F0-3B5A-414A-735939335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BBE6FA-F5A0-9569-A6D4-4DDBA159A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3705E6-EEFF-B60D-93CB-AB8C924036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ED91E69-FB98-335E-1E41-7C68D26F1552}"/>
              </a:ext>
            </a:extLst>
          </p:cNvPr>
          <p:cNvSpPr>
            <a:spLocks noGrp="1"/>
          </p:cNvSpPr>
          <p:nvPr>
            <p:ph type="sldNum" sz="quarter" idx="5"/>
          </p:nvPr>
        </p:nvSpPr>
        <p:spPr/>
        <p:txBody>
          <a:bodyPr/>
          <a:lstStyle/>
          <a:p>
            <a:fld id="{66CB5F3E-9433-4D4B-8703-99BBF0C656F6}" type="slidenum">
              <a:rPr lang="en-GB" smtClean="0"/>
              <a:t>8</a:t>
            </a:fld>
            <a:endParaRPr lang="en-GB"/>
          </a:p>
        </p:txBody>
      </p:sp>
    </p:spTree>
    <p:extLst>
      <p:ext uri="{BB962C8B-B14F-4D97-AF65-F5344CB8AC3E}">
        <p14:creationId xmlns:p14="http://schemas.microsoft.com/office/powerpoint/2010/main" val="25322457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CB5F3E-9433-4D4B-8703-99BBF0C656F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53520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17</a:t>
            </a:fld>
            <a:endParaRPr lang="en-GB"/>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85662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964300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503126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429166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86939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27840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25184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918980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508170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332157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1645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233332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659463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8364164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3025144705"/>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68" r:id="rId3"/>
    <p:sldLayoutId id="2147483652" r:id="rId4"/>
    <p:sldLayoutId id="2147483669" r:id="rId5"/>
    <p:sldLayoutId id="2147483662" r:id="rId6"/>
    <p:sldLayoutId id="2147483663" r:id="rId7"/>
    <p:sldLayoutId id="2147483664" r:id="rId8"/>
    <p:sldLayoutId id="2147483665" r:id="rId9"/>
    <p:sldLayoutId id="2147483666" r:id="rId10"/>
    <p:sldLayoutId id="2147483667" r:id="rId11"/>
    <p:sldLayoutId id="2147483659" r:id="rId12"/>
    <p:sldLayoutId id="2147483658" r:id="rId13"/>
    <p:sldLayoutId id="2147483661"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publications/leasehold-advisory-service-framework-document/leasehold-advisory-service-framework-document" TargetMode="External"/><Relationship Id="rId2" Type="http://schemas.openxmlformats.org/officeDocument/2006/relationships/hyperlink" Target="https://www.lease-advice.org/about-us/lease-board/" TargetMode="External"/><Relationship Id="rId1" Type="http://schemas.openxmlformats.org/officeDocument/2006/relationships/slideLayout" Target="../slideLayouts/slideLayout3.xml"/><Relationship Id="rId4" Type="http://schemas.openxmlformats.org/officeDocument/2006/relationships/hyperlink" Target="https://assets.publishing.service.gov.uk/government/uploads/system/uploads/attachment_data/file/609903/PU2077_code_of_practice_2017.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5" Type="http://schemas.openxmlformats.org/officeDocument/2006/relationships/hyperlink" Target="https://www.gov.uk/government/publications/code-of-conduct-for-board-and-committee-members/code-of-conduct-for-board-and-committee-members" TargetMode="Externa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3235100"/>
            <a:ext cx="7946728" cy="1107996"/>
          </a:xfrm>
        </p:spPr>
        <p:txBody>
          <a:bodyPr/>
          <a:lstStyle/>
          <a:p>
            <a:r>
              <a:rPr lang="en-US" sz="4000">
                <a:latin typeface="Arial"/>
                <a:cs typeface="Arial"/>
              </a:rPr>
              <a:t>Leasehold Advisory Service Chair</a:t>
            </a:r>
            <a:endParaRPr lang="en-US" sz="4000"/>
          </a:p>
        </p:txBody>
      </p:sp>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332399"/>
          </a:xfrm>
        </p:spPr>
        <p:txBody>
          <a:bodyPr lIns="0" tIns="0" rIns="0" bIns="0" anchor="t">
            <a:spAutoFit/>
          </a:bodyPr>
          <a:lstStyle/>
          <a:p>
            <a:r>
              <a:rPr lang="en-US" b="1">
                <a:latin typeface="Arial"/>
                <a:ea typeface="Helvetica Neue" panose="02000503000000020004" pitchFamily="2" charset="0"/>
                <a:cs typeface="Arial"/>
              </a:rPr>
              <a:t>Information pack for candidates</a:t>
            </a:r>
            <a:endParaRPr lang="en-US"/>
          </a:p>
        </p:txBody>
      </p:sp>
      <p:sp>
        <p:nvSpPr>
          <p:cNvPr id="6" name="Rectangle 5">
            <a:extLst>
              <a:ext uri="{FF2B5EF4-FFF2-40B4-BE49-F238E27FC236}">
                <a16:creationId xmlns:a16="http://schemas.microsoft.com/office/drawing/2014/main" id="{DD76CC92-B859-A8D4-653C-5FD46902B6E5}"/>
              </a:ext>
            </a:extLst>
          </p:cNvPr>
          <p:cNvSpPr>
            <a:spLocks noChangeArrowheads="1"/>
          </p:cNvSpPr>
          <p:nvPr/>
        </p:nvSpPr>
        <p:spPr bwMode="auto">
          <a:xfrm>
            <a:off x="655608" y="5449661"/>
            <a:ext cx="11013780" cy="1037403"/>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a:solidFill>
                  <a:schemeClr val="bg1"/>
                </a:solidFill>
                <a:latin typeface="Arial"/>
                <a:cs typeface="Arial"/>
              </a:rPr>
              <a:t>Closing date: 5.00pm on 17th June 2026 </a:t>
            </a:r>
          </a:p>
        </p:txBody>
      </p:sp>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F7471-1ED5-55C9-9750-E5ED30306C7C}"/>
              </a:ext>
              <a:ext uri="{C183D7F6-B498-43B3-948B-1728B52AA6E4}">
                <adec:decorative xmlns:adec="http://schemas.microsoft.com/office/drawing/2017/decorative" val="0"/>
              </a:ext>
            </a:extLst>
          </p:cNvPr>
          <p:cNvSpPr>
            <a:spLocks noGrp="1" noRot="1" noMove="1" noResize="1" noEditPoints="1" noAdjustHandles="1" noChangeArrowheads="1" noChangeShapeType="1"/>
          </p:cNvSpPr>
          <p:nvPr>
            <p:ph type="title"/>
          </p:nvPr>
        </p:nvSpPr>
        <p:spPr/>
        <p:txBody>
          <a:bodyPr/>
          <a:lstStyle/>
          <a:p>
            <a:r>
              <a:rPr lang="en-US"/>
              <a:t>Contents</a:t>
            </a:r>
          </a:p>
        </p:txBody>
      </p:sp>
      <p:sp>
        <p:nvSpPr>
          <p:cNvPr id="9" name="TextBox 8">
            <a:extLst>
              <a:ext uri="{FF2B5EF4-FFF2-40B4-BE49-F238E27FC236}">
                <a16:creationId xmlns:a16="http://schemas.microsoft.com/office/drawing/2014/main" id="{816CC04F-C8D1-208F-103E-30FEB26C8F34}"/>
              </a:ext>
            </a:extLst>
          </p:cNvPr>
          <p:cNvSpPr txBox="1"/>
          <p:nvPr/>
        </p:nvSpPr>
        <p:spPr>
          <a:xfrm>
            <a:off x="625495" y="1646817"/>
            <a:ext cx="6775844" cy="4946034"/>
          </a:xfrm>
          <a:prstGeom prst="rect">
            <a:avLst/>
          </a:prstGeom>
          <a:noFill/>
        </p:spPr>
        <p:txBody>
          <a:bodyPr wrap="square" rtlCol="0">
            <a:spAutoFit/>
          </a:bodyPr>
          <a:lstStyle/>
          <a:p>
            <a:pPr lvl="0">
              <a:lnSpc>
                <a:spcPct val="150000"/>
              </a:lnSpc>
              <a:defRPr/>
            </a:pPr>
            <a:r>
              <a:rPr lang="en-GB" sz="1600">
                <a:solidFill>
                  <a:srgbClr val="005E62"/>
                </a:solidFill>
                <a:latin typeface="+mj-lt"/>
                <a:cs typeface="Arial" panose="020B0604020202020204" pitchFamily="34" charset="0"/>
              </a:rPr>
              <a:t>Section				Page number</a:t>
            </a:r>
            <a:r>
              <a:rPr lang="en-GB" sz="1400">
                <a:solidFill>
                  <a:srgbClr val="005E62"/>
                </a:solidFill>
                <a:cs typeface="Arial" panose="020B0604020202020204" pitchFamily="34" charset="0"/>
              </a:rPr>
              <a:t>	</a:t>
            </a:r>
          </a:p>
          <a:p>
            <a:pPr>
              <a:lnSpc>
                <a:spcPct val="150000"/>
              </a:lnSpc>
              <a:defRPr/>
            </a:pPr>
            <a:r>
              <a:rPr lang="en-GB" sz="1400">
                <a:solidFill>
                  <a:srgbClr val="005E62"/>
                </a:solidFill>
                <a:cs typeface="Arial"/>
              </a:rPr>
              <a:t>Welcome to the Leasehold Advisory Service 	3</a:t>
            </a:r>
            <a:endParaRPr lang="en-GB" sz="1400">
              <a:solidFill>
                <a:srgbClr val="005E62"/>
              </a:solidFill>
              <a:cs typeface="Arial" panose="020B0604020202020204" pitchFamily="34" charset="0"/>
            </a:endParaRPr>
          </a:p>
          <a:p>
            <a:pPr>
              <a:lnSpc>
                <a:spcPct val="150000"/>
              </a:lnSpc>
              <a:defRPr/>
            </a:pPr>
            <a:r>
              <a:rPr lang="en-GB" sz="1400">
                <a:solidFill>
                  <a:srgbClr val="005E62"/>
                </a:solidFill>
                <a:cs typeface="Arial"/>
              </a:rPr>
              <a:t>About the Leasehold Advisory Service              4</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About the role			5</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Role description and key responsibilities 1	6</a:t>
            </a:r>
          </a:p>
          <a:p>
            <a:pPr lvl="0">
              <a:lnSpc>
                <a:spcPct val="150000"/>
              </a:lnSpc>
              <a:defRPr/>
            </a:pPr>
            <a:r>
              <a:rPr lang="en-GB" sz="1400">
                <a:solidFill>
                  <a:srgbClr val="005E62"/>
                </a:solidFill>
                <a:cs typeface="Arial"/>
              </a:rPr>
              <a:t>Role description and key responsibilities 2       7</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Selection criteria			8</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Outline terms and conditions		9</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How to apply			10</a:t>
            </a:r>
          </a:p>
          <a:p>
            <a:pPr lvl="0">
              <a:lnSpc>
                <a:spcPct val="150000"/>
              </a:lnSpc>
              <a:defRPr/>
            </a:pPr>
            <a:r>
              <a:rPr lang="en-GB" sz="1400">
                <a:solidFill>
                  <a:srgbClr val="005E62"/>
                </a:solidFill>
                <a:cs typeface="Arial" panose="020B0604020202020204" pitchFamily="34" charset="0"/>
              </a:rPr>
              <a:t>Assessment Process: Overview		11</a:t>
            </a:r>
          </a:p>
          <a:p>
            <a:pPr lvl="0">
              <a:lnSpc>
                <a:spcPct val="150000"/>
              </a:lnSpc>
              <a:defRPr/>
            </a:pPr>
            <a:r>
              <a:rPr lang="en-GB" sz="1400">
                <a:solidFill>
                  <a:srgbClr val="005E62"/>
                </a:solidFill>
                <a:cs typeface="Arial"/>
              </a:rPr>
              <a:t>Assessment process: indicative timeline	12</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Diversity and equal opportunities		13</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Further information 			14</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GDPR				15</a:t>
            </a:r>
            <a:endParaRPr lang="en-GB" sz="1400">
              <a:solidFill>
                <a:srgbClr val="005E62"/>
              </a:solidFill>
              <a:cs typeface="Arial" panose="020B0604020202020204" pitchFamily="34" charset="0"/>
            </a:endParaRPr>
          </a:p>
          <a:p>
            <a:pPr lvl="0">
              <a:lnSpc>
                <a:spcPct val="150000"/>
              </a:lnSpc>
              <a:defRPr/>
            </a:pPr>
            <a:r>
              <a:rPr lang="en-GB" sz="1400">
                <a:solidFill>
                  <a:srgbClr val="005E62"/>
                </a:solidFill>
                <a:cs typeface="Arial"/>
              </a:rPr>
              <a:t>7 Principles of public life		16</a:t>
            </a:r>
          </a:p>
        </p:txBody>
      </p:sp>
      <p:sp>
        <p:nvSpPr>
          <p:cNvPr id="3" name="Slide Number Placeholder 2">
            <a:extLst>
              <a:ext uri="{FF2B5EF4-FFF2-40B4-BE49-F238E27FC236}">
                <a16:creationId xmlns:a16="http://schemas.microsoft.com/office/drawing/2014/main" id="{5EDBE53B-3310-FF31-95F8-E81691FAB66E}"/>
              </a:ext>
              <a:ext uri="{C183D7F6-B498-43B3-948B-1728B52AA6E4}">
                <adec:decorative xmlns:adec="http://schemas.microsoft.com/office/drawing/2017/decorative" val="0"/>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2</a:t>
            </a:fld>
            <a:endParaRPr lang="en-GB"/>
          </a:p>
        </p:txBody>
      </p:sp>
    </p:spTree>
    <p:extLst>
      <p:ext uri="{BB962C8B-B14F-4D97-AF65-F5344CB8AC3E}">
        <p14:creationId xmlns:p14="http://schemas.microsoft.com/office/powerpoint/2010/main" val="1442604522"/>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36097-5484-0531-5E50-93E158EB760B}"/>
              </a:ext>
            </a:extLst>
          </p:cNvPr>
          <p:cNvSpPr>
            <a:spLocks noGrp="1" noRot="1" noMove="1" noResize="1" noEditPoints="1" noAdjustHandles="1" noChangeArrowheads="1" noChangeShapeType="1"/>
          </p:cNvSpPr>
          <p:nvPr>
            <p:ph type="title"/>
          </p:nvPr>
        </p:nvSpPr>
        <p:spPr/>
        <p:txBody>
          <a:bodyPr/>
          <a:lstStyle/>
          <a:p>
            <a:r>
              <a:rPr lang="en-US"/>
              <a:t>Welcome</a:t>
            </a:r>
          </a:p>
        </p:txBody>
      </p:sp>
      <p:sp>
        <p:nvSpPr>
          <p:cNvPr id="9" name="Rectangle 8">
            <a:extLst>
              <a:ext uri="{FF2B5EF4-FFF2-40B4-BE49-F238E27FC236}">
                <a16:creationId xmlns:a16="http://schemas.microsoft.com/office/drawing/2014/main" id="{63EAABD9-AFF1-7AB7-1920-75FF027065A3}"/>
              </a:ext>
            </a:extLst>
          </p:cNvPr>
          <p:cNvSpPr/>
          <p:nvPr/>
        </p:nvSpPr>
        <p:spPr>
          <a:xfrm>
            <a:off x="2892471" y="1580010"/>
            <a:ext cx="8819338" cy="5078313"/>
          </a:xfrm>
          <a:prstGeom prst="rect">
            <a:avLst/>
          </a:prstGeom>
        </p:spPr>
        <p:txBody>
          <a:bodyPr wrap="square" lIns="91440" tIns="45720" rIns="91440" bIns="45720" anchor="t">
            <a:spAutoFit/>
          </a:bodyPr>
          <a:lstStyle/>
          <a:p>
            <a:r>
              <a:rPr lang="en-GB" sz="1200">
                <a:cs typeface="Arial"/>
              </a:rPr>
              <a:t>Dear Candidate </a:t>
            </a:r>
          </a:p>
          <a:p>
            <a:endParaRPr lang="en-GB" sz="1200">
              <a:cs typeface="Arial"/>
            </a:endParaRPr>
          </a:p>
          <a:p>
            <a:r>
              <a:rPr lang="en-GB" sz="1200">
                <a:cs typeface="Arial"/>
              </a:rPr>
              <a:t>Thank you for your interest in applying to be Chair of the Leasehold Advisory Service. </a:t>
            </a:r>
          </a:p>
          <a:p>
            <a:endParaRPr lang="en-GB" sz="1200">
              <a:cs typeface="Arial"/>
            </a:endParaRPr>
          </a:p>
          <a:p>
            <a:r>
              <a:rPr lang="en-GB" sz="1200">
                <a:cs typeface="Arial"/>
              </a:rPr>
              <a:t>The Leasehold Advisory Service provides free, impartial legal advice for leaseholders and park homeowners in England and Wales. </a:t>
            </a:r>
            <a:r>
              <a:rPr lang="en-GB" sz="1200">
                <a:solidFill>
                  <a:srgbClr val="000000"/>
                </a:solidFill>
                <a:ea typeface="Times New Roman" panose="02020603050405020304" pitchFamily="18" charset="0"/>
                <a:cs typeface="Arial"/>
              </a:rPr>
              <a:t>Following the successful reform of LEASE, led by the current chair, the organisation has transformed and transitioned from an analogue advice service into a scalable digital first organisation, using innovative technology to support more consumers and make LEASE an authoritative voice within the leasehold sector. We now seek a Chair to build on this, continuing LEASE’s ongoing transformation, making LEASE more impactful, customer friendly and a sustainable operation. </a:t>
            </a:r>
          </a:p>
          <a:p>
            <a:endParaRPr lang="en-GB" sz="1200">
              <a:solidFill>
                <a:srgbClr val="000000"/>
              </a:solidFill>
              <a:ea typeface="Times New Roman" panose="02020603050405020304" pitchFamily="18" charset="0"/>
              <a:cs typeface="Arial"/>
            </a:endParaRPr>
          </a:p>
          <a:p>
            <a:r>
              <a:rPr lang="en-GB" sz="1200">
                <a:solidFill>
                  <a:srgbClr val="000000"/>
                </a:solidFill>
                <a:ea typeface="Times New Roman" panose="02020603050405020304" pitchFamily="18" charset="0"/>
                <a:cs typeface="Arial"/>
              </a:rPr>
              <a:t>Through the Leasehold and Freehold Reform Act 2024, wider secondary legislation and the coming Commonhold and Leasehold Reform Bill, the Government is bringing an end to the feudal leasehold system and the significant power imbalance that exists between leaseholders and freeholders and landlords. LEASE has a crucial role to play in supporting consumers to navigate, and take advantage of, these broad ranging and significant reforms, including the transition to commonhold.</a:t>
            </a:r>
          </a:p>
          <a:p>
            <a:endParaRPr lang="en-GB" sz="1200">
              <a:solidFill>
                <a:schemeClr val="bg1">
                  <a:lumMod val="50000"/>
                </a:schemeClr>
              </a:solidFill>
              <a:latin typeface="Arial" panose="020B0604020202020204" pitchFamily="34" charset="0"/>
              <a:cs typeface="Arial" panose="020B0604020202020204" pitchFamily="34" charset="0"/>
            </a:endParaRPr>
          </a:p>
          <a:p>
            <a:r>
              <a:rPr lang="en-GB" sz="1200">
                <a:cs typeface="Arial"/>
              </a:rPr>
              <a:t>We are looking to appoint a </a:t>
            </a:r>
            <a:r>
              <a:rPr lang="en-GB" sz="1200">
                <a:solidFill>
                  <a:schemeClr val="bg1">
                    <a:lumMod val="50000"/>
                  </a:schemeClr>
                </a:solidFill>
                <a:cs typeface="Arial"/>
              </a:rPr>
              <a:t>Chair to the Board</a:t>
            </a:r>
            <a:r>
              <a:rPr lang="en-GB" sz="1200">
                <a:cs typeface="Arial"/>
              </a:rPr>
              <a:t>. We seek an effective leader who is driven by improving outcomes for consumers. You will play a pivotal role in LEASE’s future, leading the organisation and working with an experienced and committed team of legal advisers, digital experts and corporate staff, to build on the existing transformation work and evolve LEASE over your tenure.</a:t>
            </a:r>
          </a:p>
          <a:p>
            <a:endParaRPr lang="en-GB" sz="1200">
              <a:ea typeface="+mn-lt"/>
              <a:cs typeface="+mn-lt"/>
            </a:endParaRPr>
          </a:p>
          <a:p>
            <a:r>
              <a:rPr lang="en-GB" sz="1200">
                <a:ea typeface="+mn-lt"/>
                <a:cs typeface="+mn-lt"/>
              </a:rPr>
              <a:t>Full details of the role, responsibilities and commitments are set out in this document, and I hope you will decide to apply. We want to receive applications from a wide range of individuals; we welcome candidates from traditionally under-represented groups including those from an ethnic minority background. </a:t>
            </a:r>
          </a:p>
          <a:p>
            <a:r>
              <a:rPr lang="en-GB" sz="1200">
                <a:ea typeface="+mn-lt"/>
                <a:cs typeface="+mn-lt"/>
              </a:rPr>
              <a:t>  </a:t>
            </a:r>
            <a:endParaRPr lang="en-GB" sz="1200">
              <a:cs typeface="Arial"/>
            </a:endParaRPr>
          </a:p>
          <a:p>
            <a:r>
              <a:rPr lang="en-GB" sz="1200">
                <a:ea typeface="+mn-lt"/>
                <a:cs typeface="+mn-lt"/>
              </a:rPr>
              <a:t>Information about the Board can be found on the LEASE website: lease-advice.org</a:t>
            </a:r>
            <a:endParaRPr lang="en-GB" sz="1200">
              <a:cs typeface="Arial"/>
            </a:endParaRPr>
          </a:p>
          <a:p>
            <a:r>
              <a:rPr lang="en-GB" sz="1200">
                <a:ea typeface="+mn-lt"/>
                <a:cs typeface="+mn-lt"/>
              </a:rPr>
              <a:t>  </a:t>
            </a:r>
            <a:endParaRPr lang="en-GB" sz="1200">
              <a:cs typeface="Arial"/>
            </a:endParaRPr>
          </a:p>
          <a:p>
            <a:r>
              <a:rPr lang="en-GB" sz="1200" b="1">
                <a:ea typeface="+mn-lt"/>
                <a:cs typeface="+mn-lt"/>
              </a:rPr>
              <a:t>Matthew Pennycook MP, Minister of State for Housing and Planning</a:t>
            </a:r>
            <a:endParaRPr lang="en-GB" sz="1200" b="1">
              <a:cs typeface="Arial"/>
            </a:endParaRPr>
          </a:p>
        </p:txBody>
      </p:sp>
      <p:pic>
        <p:nvPicPr>
          <p:cNvPr id="3" name="Picture 2" descr="A photograph of Matthew Pennycook MP, Minister of State for Housing and Planning at the Ministry of Housing, Communities and Local Government. &#10;">
            <a:extLst>
              <a:ext uri="{FF2B5EF4-FFF2-40B4-BE49-F238E27FC236}">
                <a16:creationId xmlns:a16="http://schemas.microsoft.com/office/drawing/2014/main" id="{20A89C97-9EBF-8962-F569-C7CB78B50B39}"/>
              </a:ext>
            </a:extLst>
          </p:cNvPr>
          <p:cNvPicPr>
            <a:picLocks noChangeAspect="1"/>
          </p:cNvPicPr>
          <p:nvPr/>
        </p:nvPicPr>
        <p:blipFill>
          <a:blip r:embed="rId3"/>
          <a:stretch>
            <a:fillRect/>
          </a:stretch>
        </p:blipFill>
        <p:spPr>
          <a:xfrm>
            <a:off x="250871" y="1616007"/>
            <a:ext cx="2641600" cy="1727200"/>
          </a:xfrm>
          <a:prstGeom prst="rect">
            <a:avLst/>
          </a:prstGeom>
        </p:spPr>
      </p:pic>
      <p:sp>
        <p:nvSpPr>
          <p:cNvPr id="7" name="TextBox 6">
            <a:extLst>
              <a:ext uri="{FF2B5EF4-FFF2-40B4-BE49-F238E27FC236}">
                <a16:creationId xmlns:a16="http://schemas.microsoft.com/office/drawing/2014/main" id="{3081541A-C0AD-9BCB-95DB-87C2577DC8B5}"/>
              </a:ext>
            </a:extLst>
          </p:cNvPr>
          <p:cNvSpPr txBox="1"/>
          <p:nvPr/>
        </p:nvSpPr>
        <p:spPr>
          <a:xfrm>
            <a:off x="480191" y="3577784"/>
            <a:ext cx="2040835"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kumimoji="0" lang="en-GB" sz="1600" i="0" u="none" strike="noStrike" kern="0" cap="none" spc="0" normalizeH="0" baseline="0" noProof="0">
                <a:ln>
                  <a:noFill/>
                </a:ln>
                <a:solidFill>
                  <a:srgbClr val="005E62"/>
                </a:solidFill>
                <a:effectLst/>
                <a:uLnTx/>
                <a:uFillTx/>
                <a:latin typeface="Arial"/>
                <a:cs typeface="Arial"/>
              </a:rPr>
              <a:t>Matthew Pennycook MP, Minister of State for Housing and Planning</a:t>
            </a:r>
          </a:p>
          <a:p>
            <a:pPr>
              <a:defRPr/>
            </a:pPr>
            <a:endParaRPr kumimoji="0" lang="en-US" sz="1600" i="0" u="none" strike="noStrike" kern="0" cap="none" spc="0" normalizeH="0" baseline="0" noProof="0">
              <a:ln>
                <a:noFill/>
              </a:ln>
              <a:solidFill>
                <a:srgbClr val="005E62"/>
              </a:solidFill>
              <a:effectLst/>
              <a:uLnTx/>
              <a:uFillTx/>
              <a:latin typeface="Arial"/>
              <a:cs typeface="Arial"/>
            </a:endParaRPr>
          </a:p>
          <a:p>
            <a:pPr>
              <a:defRPr/>
            </a:pPr>
            <a:r>
              <a:rPr kumimoji="0" lang="en-US" sz="1600" i="0" u="none" strike="noStrike" kern="0" cap="none" spc="0" normalizeH="0" baseline="0" noProof="0">
                <a:ln>
                  <a:noFill/>
                </a:ln>
                <a:solidFill>
                  <a:srgbClr val="005E62"/>
                </a:solidFill>
                <a:effectLst/>
                <a:uLnTx/>
                <a:uFillTx/>
                <a:latin typeface="Arial"/>
                <a:cs typeface="Arial"/>
              </a:rPr>
              <a:t>Ministry of </a:t>
            </a:r>
            <a:r>
              <a:rPr lang="en-US" sz="1600" kern="0">
                <a:solidFill>
                  <a:srgbClr val="005E62"/>
                </a:solidFill>
                <a:latin typeface="Arial"/>
                <a:cs typeface="Arial"/>
              </a:rPr>
              <a:t>Housing, Communities and Local Government</a:t>
            </a:r>
            <a:endParaRPr lang="en-US" sz="1600" i="0" u="none" strike="noStrike" kern="0" cap="none" spc="0" normalizeH="0" baseline="0" noProof="0">
              <a:ln>
                <a:noFill/>
              </a:ln>
              <a:solidFill>
                <a:srgbClr val="005E62"/>
              </a:solidFill>
              <a:effectLst/>
              <a:uLnTx/>
              <a:uFillTx/>
              <a:latin typeface="Arial"/>
              <a:cs typeface="Arial"/>
            </a:endParaRPr>
          </a:p>
        </p:txBody>
      </p:sp>
      <p:sp>
        <p:nvSpPr>
          <p:cNvPr id="4" name="Slide Number Placeholder 3">
            <a:extLst>
              <a:ext uri="{FF2B5EF4-FFF2-40B4-BE49-F238E27FC236}">
                <a16:creationId xmlns:a16="http://schemas.microsoft.com/office/drawing/2014/main" id="{2E2431F6-50FD-AC3C-D47E-FE96ECBEF3C5}"/>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3</a:t>
            </a:fld>
            <a:endParaRPr lang="en-US"/>
          </a:p>
        </p:txBody>
      </p:sp>
    </p:spTree>
    <p:extLst>
      <p:ext uri="{BB962C8B-B14F-4D97-AF65-F5344CB8AC3E}">
        <p14:creationId xmlns:p14="http://schemas.microsoft.com/office/powerpoint/2010/main" val="216002691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9637F-76A5-2C7E-8ED5-7B4D67089058}"/>
              </a:ext>
            </a:extLst>
          </p:cNvPr>
          <p:cNvSpPr>
            <a:spLocks noGrp="1" noRot="1" noMove="1" noResize="1" noEditPoints="1" noAdjustHandles="1" noChangeArrowheads="1" noChangeShapeType="1"/>
          </p:cNvSpPr>
          <p:nvPr>
            <p:ph type="title"/>
          </p:nvPr>
        </p:nvSpPr>
        <p:spPr/>
        <p:txBody>
          <a:bodyPr/>
          <a:lstStyle/>
          <a:p>
            <a:r>
              <a:rPr lang="en-US"/>
              <a:t>The Leasehold Advisory Service</a:t>
            </a:r>
          </a:p>
        </p:txBody>
      </p:sp>
      <p:sp>
        <p:nvSpPr>
          <p:cNvPr id="5" name="TextBox 4">
            <a:extLst>
              <a:ext uri="{FF2B5EF4-FFF2-40B4-BE49-F238E27FC236}">
                <a16:creationId xmlns:a16="http://schemas.microsoft.com/office/drawing/2014/main" id="{BADF8E84-F5A9-2999-7BA6-B2B7B49B83F0}"/>
              </a:ext>
            </a:extLst>
          </p:cNvPr>
          <p:cNvSpPr txBox="1"/>
          <p:nvPr/>
        </p:nvSpPr>
        <p:spPr>
          <a:xfrm>
            <a:off x="297543" y="1538964"/>
            <a:ext cx="11426518" cy="4815036"/>
          </a:xfrm>
          <a:prstGeom prst="rect">
            <a:avLst/>
          </a:prstGeom>
          <a:noFill/>
        </p:spPr>
        <p:txBody>
          <a:bodyPr wrap="square">
            <a:spAutoFit/>
          </a:bodyPr>
          <a:lstStyle/>
          <a:p>
            <a:pPr algn="just">
              <a:lnSpc>
                <a:spcPct val="107000"/>
              </a:lnSpc>
              <a:spcAft>
                <a:spcPts val="800"/>
              </a:spcAft>
            </a:pPr>
            <a:r>
              <a:rPr lang="en-GB" sz="1400">
                <a:ea typeface="Calibri"/>
                <a:cs typeface="Arial"/>
              </a:rPr>
              <a:t>LEASE is an Executive Non-Departmental Public Body funded by MHCLG and Welsh Government to provide free initial legal advice and information to leaseholders and park homeowners in England and Wales, including on commonhold and building safety issues. It currently aims to:</a:t>
            </a:r>
          </a:p>
          <a:p>
            <a:pPr marL="285750" indent="-285750" algn="just">
              <a:lnSpc>
                <a:spcPct val="107000"/>
              </a:lnSpc>
              <a:spcAft>
                <a:spcPts val="800"/>
              </a:spcAft>
              <a:buFont typeface="Arial" panose="020B0604020202020204" pitchFamily="34" charset="0"/>
              <a:buChar char="•"/>
            </a:pPr>
            <a:r>
              <a:rPr lang="en-GB" sz="1400">
                <a:ea typeface="Calibri"/>
                <a:cs typeface="Arial"/>
              </a:rPr>
              <a:t>Improve the general knowledge, education and understanding of the practical implications of being a long leaseholder, </a:t>
            </a:r>
            <a:r>
              <a:rPr lang="en-GB" sz="1400" err="1">
                <a:ea typeface="Calibri"/>
                <a:cs typeface="Arial"/>
              </a:rPr>
              <a:t>commonholder</a:t>
            </a:r>
            <a:r>
              <a:rPr lang="en-GB" sz="1400">
                <a:ea typeface="Calibri"/>
                <a:cs typeface="Arial"/>
              </a:rPr>
              <a:t>, shared owner, or park homeowner or those facing rentcharges, together with other forms of tenure as requested by the Secretary of State</a:t>
            </a:r>
          </a:p>
          <a:p>
            <a:pPr marL="285750" indent="-285750" algn="just">
              <a:lnSpc>
                <a:spcPct val="107000"/>
              </a:lnSpc>
              <a:spcAft>
                <a:spcPts val="800"/>
              </a:spcAft>
              <a:buFont typeface="Arial" panose="020B0604020202020204" pitchFamily="34" charset="0"/>
              <a:buChar char="•"/>
            </a:pPr>
            <a:r>
              <a:rPr lang="en-GB" sz="1400">
                <a:ea typeface="Calibri"/>
                <a:cs typeface="Arial"/>
              </a:rPr>
              <a:t>Increase awareness and understanding of all relevant UK and Welsh government information, actions, legislation and reforms relating to the above groups, including those matters relating to the building safety legislation</a:t>
            </a:r>
          </a:p>
          <a:p>
            <a:pPr marL="285750" indent="-285750" algn="just">
              <a:lnSpc>
                <a:spcPct val="107000"/>
              </a:lnSpc>
              <a:spcAft>
                <a:spcPts val="800"/>
              </a:spcAft>
              <a:buFont typeface="Arial" panose="020B0604020202020204" pitchFamily="34" charset="0"/>
              <a:buChar char="•"/>
            </a:pPr>
            <a:r>
              <a:rPr lang="en-GB" sz="1400">
                <a:ea typeface="Calibri"/>
                <a:cs typeface="Arial"/>
              </a:rPr>
              <a:t>Help encourage relevant persons to take advantage of current and future legislative leasehold and commonhold and freehold reform.</a:t>
            </a:r>
            <a:endParaRPr lang="en-GB" sz="1400">
              <a:ea typeface="Calibri" panose="020F0502020204030204" pitchFamily="34" charset="0"/>
              <a:cs typeface="Arial"/>
            </a:endParaRPr>
          </a:p>
          <a:p>
            <a:pPr marL="285750" indent="-285750" algn="just">
              <a:lnSpc>
                <a:spcPct val="107000"/>
              </a:lnSpc>
              <a:spcAft>
                <a:spcPts val="800"/>
              </a:spcAft>
              <a:buFont typeface="Arial" panose="020B0604020202020204" pitchFamily="34" charset="0"/>
              <a:buChar char="•"/>
            </a:pPr>
            <a:r>
              <a:rPr lang="en-GB" sz="1400">
                <a:ea typeface="Calibri" panose="020F0502020204030204" pitchFamily="34" charset="0"/>
                <a:cs typeface="Arial"/>
              </a:rPr>
              <a:t>Use the organisation’s expert knowledge to develop and publish insights into the experience of leaseholders, park homeowners and </a:t>
            </a:r>
            <a:r>
              <a:rPr lang="en-GB" sz="1400" err="1">
                <a:ea typeface="Calibri" panose="020F0502020204030204" pitchFamily="34" charset="0"/>
                <a:cs typeface="Arial"/>
              </a:rPr>
              <a:t>commonholders</a:t>
            </a:r>
            <a:r>
              <a:rPr lang="en-GB" sz="1400">
                <a:ea typeface="Calibri" panose="020F0502020204030204" pitchFamily="34" charset="0"/>
                <a:cs typeface="Arial"/>
              </a:rPr>
              <a:t>, as well as providing information of the “on the ground” experience of these consumers to government.</a:t>
            </a:r>
          </a:p>
          <a:p>
            <a:pPr marL="285750" indent="-285750" algn="just">
              <a:lnSpc>
                <a:spcPct val="107000"/>
              </a:lnSpc>
              <a:spcAft>
                <a:spcPts val="800"/>
              </a:spcAft>
              <a:buFont typeface="Arial" panose="020B0604020202020204" pitchFamily="34" charset="0"/>
              <a:buChar char="•"/>
            </a:pPr>
            <a:r>
              <a:rPr lang="en-GB" sz="1400">
                <a:ea typeface="Calibri"/>
                <a:cs typeface="Arial"/>
              </a:rPr>
              <a:t>Help enable any relevant person to make more informed decisions about their home.</a:t>
            </a:r>
            <a:endParaRPr lang="en-GB" sz="1400">
              <a:ea typeface="Calibri" panose="020F0502020204030204" pitchFamily="34" charset="0"/>
              <a:cs typeface="Arial"/>
            </a:endParaRPr>
          </a:p>
          <a:p>
            <a:pPr algn="just">
              <a:lnSpc>
                <a:spcPct val="107000"/>
              </a:lnSpc>
              <a:spcAft>
                <a:spcPts val="800"/>
              </a:spcAft>
            </a:pPr>
            <a:r>
              <a:rPr lang="en-GB" sz="1400">
                <a:ea typeface="Calibri"/>
                <a:cs typeface="Arial"/>
              </a:rPr>
              <a:t>These objectives are delivered through LEASE’s comprehensive range of online guidance and broader products such as quarterly insight and data reports and innovative tools such as the lease length checker tool. LEASE’s current operating budget is c.£2.7m </a:t>
            </a:r>
            <a:r>
              <a:rPr lang="en-GB" sz="1400" err="1">
                <a:ea typeface="Calibri"/>
                <a:cs typeface="Arial"/>
              </a:rPr>
              <a:t>p.a</a:t>
            </a:r>
            <a:r>
              <a:rPr lang="en-GB" sz="1400">
                <a:ea typeface="Calibri"/>
                <a:cs typeface="Arial"/>
              </a:rPr>
              <a:t> (with additional funding for the digital transformation) and it has around 45 staff, including trained legal advisers alongside corporate and digital staff.</a:t>
            </a:r>
          </a:p>
          <a:p>
            <a:pPr algn="just">
              <a:lnSpc>
                <a:spcPct val="107000"/>
              </a:lnSpc>
              <a:spcAft>
                <a:spcPts val="800"/>
              </a:spcAft>
            </a:pPr>
            <a:r>
              <a:rPr lang="en-GB" sz="1400">
                <a:ea typeface="Calibri" panose="020F0502020204030204" pitchFamily="34" charset="0"/>
                <a:cs typeface="Arial"/>
              </a:rPr>
              <a:t>You will be accountable to Ministers for LEASE’s performance, stewardship of public funds and how you manage the Board and Executive Team to deliver ministerial priorities.</a:t>
            </a:r>
          </a:p>
          <a:p>
            <a:pPr algn="just">
              <a:lnSpc>
                <a:spcPct val="107000"/>
              </a:lnSpc>
              <a:spcAft>
                <a:spcPts val="800"/>
              </a:spcAft>
            </a:pPr>
            <a:r>
              <a:rPr lang="en-GB" sz="1400">
                <a:ea typeface="Calibri" panose="020F0502020204030204" pitchFamily="34" charset="0"/>
                <a:cs typeface="Arial"/>
              </a:rPr>
              <a:t>Further information on LEASE can be found through its website: https://www.lease-advice.org</a:t>
            </a:r>
            <a:endParaRPr lang="en-GB" sz="1400">
              <a:latin typeface="Arial"/>
              <a:cs typeface="Arial"/>
            </a:endParaRPr>
          </a:p>
        </p:txBody>
      </p:sp>
      <p:sp>
        <p:nvSpPr>
          <p:cNvPr id="3" name="Slide Number Placeholder 2">
            <a:extLst>
              <a:ext uri="{FF2B5EF4-FFF2-40B4-BE49-F238E27FC236}">
                <a16:creationId xmlns:a16="http://schemas.microsoft.com/office/drawing/2014/main" id="{515FDF15-C703-B2A7-295A-EC73BE9A4313}"/>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4</a:t>
            </a:fld>
            <a:endParaRPr lang="en-GB"/>
          </a:p>
        </p:txBody>
      </p:sp>
    </p:spTree>
    <p:extLst>
      <p:ext uri="{BB962C8B-B14F-4D97-AF65-F5344CB8AC3E}">
        <p14:creationId xmlns:p14="http://schemas.microsoft.com/office/powerpoint/2010/main" val="287009127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DD5E9-8D59-6C01-0409-614419D1575D}"/>
              </a:ext>
            </a:extLst>
          </p:cNvPr>
          <p:cNvSpPr>
            <a:spLocks noGrp="1" noRot="1" noMove="1" noResize="1" noEditPoints="1" noAdjustHandles="1" noChangeArrowheads="1" noChangeShapeType="1"/>
          </p:cNvSpPr>
          <p:nvPr>
            <p:ph type="title"/>
          </p:nvPr>
        </p:nvSpPr>
        <p:spPr/>
        <p:txBody>
          <a:bodyPr/>
          <a:lstStyle/>
          <a:p>
            <a:r>
              <a:rPr lang="en-US"/>
              <a:t>About the role</a:t>
            </a:r>
          </a:p>
        </p:txBody>
      </p:sp>
      <p:sp>
        <p:nvSpPr>
          <p:cNvPr id="37" name="TextBox 36">
            <a:extLst>
              <a:ext uri="{FF2B5EF4-FFF2-40B4-BE49-F238E27FC236}">
                <a16:creationId xmlns:a16="http://schemas.microsoft.com/office/drawing/2014/main" id="{FF73032F-0134-D541-2443-99535BA422C1}"/>
              </a:ext>
            </a:extLst>
          </p:cNvPr>
          <p:cNvSpPr txBox="1"/>
          <p:nvPr/>
        </p:nvSpPr>
        <p:spPr>
          <a:xfrm>
            <a:off x="224393" y="1918959"/>
            <a:ext cx="11556220" cy="4118050"/>
          </a:xfrm>
          <a:prstGeom prst="rect">
            <a:avLst/>
          </a:prstGeom>
          <a:noFill/>
        </p:spPr>
        <p:txBody>
          <a:bodyPr wrap="square">
            <a:spAutoFit/>
          </a:bodyPr>
          <a:lstStyle/>
          <a:p>
            <a:pPr algn="just" fontAlgn="base">
              <a:lnSpc>
                <a:spcPct val="115000"/>
              </a:lnSpc>
            </a:pPr>
            <a:r>
              <a:rPr lang="en-GB" sz="1600">
                <a:solidFill>
                  <a:srgbClr val="000000"/>
                </a:solidFill>
                <a:cs typeface="Arial"/>
              </a:rPr>
              <a:t>An ALB Chair provides strategic leadership of the organisation to ensure it delivers its purpose and ministerial priorities. The Chair leads the non-executive board, sets an effective governance culture, and holds the executive to account for performance, risk, and value for money. They ensure robust decision‑making, appropriate controls, and transparent reporting, while championing stakeholder engagement and high standards of conduct. The role also includes supporting and developing board capability and maintaining constructive relationships with the sponsoring department and ministers.</a:t>
            </a:r>
            <a:endParaRPr lang="en-US" sz="1600">
              <a:cs typeface="Arial"/>
            </a:endParaRPr>
          </a:p>
          <a:p>
            <a:pPr algn="just" fontAlgn="base">
              <a:lnSpc>
                <a:spcPct val="115000"/>
              </a:lnSpc>
            </a:pPr>
            <a:r>
              <a:rPr lang="en-GB" sz="1600">
                <a:solidFill>
                  <a:srgbClr val="000000"/>
                </a:solidFill>
                <a:ea typeface="Calibri"/>
                <a:cs typeface="Arial"/>
              </a:rPr>
              <a:t>The Board comprises a Chair and members appointed by the Secretary of State for the Ministry of Housing, Communities and Local Government. There are several sub committees including ARAC, People and Pay and Change (which oversees the digital transformation). Currently LEASE has four Board members. Information about the current Board can be found here: </a:t>
            </a:r>
            <a:r>
              <a:rPr lang="en-GB" sz="1600" b="1" u="sng">
                <a:solidFill>
                  <a:srgbClr val="0563C1"/>
                </a:solidFill>
                <a:ea typeface="Arial" panose="020B0604020202020204" pitchFamily="34" charset="0"/>
                <a:cs typeface="Arial"/>
                <a:hlinkClick r:id="rId2"/>
              </a:rPr>
              <a:t>https://www.lease-advice.org/about-us/lease-board/</a:t>
            </a:r>
            <a:endParaRPr lang="en-GB" sz="1600" b="1" u="sng">
              <a:solidFill>
                <a:srgbClr val="0563C1"/>
              </a:solidFill>
              <a:ea typeface="Arial" panose="020B0604020202020204" pitchFamily="34" charset="0"/>
              <a:cs typeface="Arial"/>
            </a:endParaRPr>
          </a:p>
          <a:p>
            <a:endParaRPr lang="en-GB" sz="1600">
              <a:latin typeface="Arial" panose="020B0604020202020204" pitchFamily="34" charset="0"/>
              <a:cs typeface="Arial" panose="020B0604020202020204" pitchFamily="34" charset="0"/>
            </a:endParaRPr>
          </a:p>
          <a:p>
            <a:r>
              <a:rPr lang="en-GB" sz="1600">
                <a:latin typeface="Arial" panose="020B0604020202020204" pitchFamily="34" charset="0"/>
                <a:cs typeface="Arial" panose="020B0604020202020204" pitchFamily="34" charset="0"/>
              </a:rPr>
              <a:t>Further information on the roles and responsibilities of LEASE leadership and the department can be found here: </a:t>
            </a:r>
            <a:r>
              <a:rPr lang="en-GB" sz="1600">
                <a:latin typeface="Arial" panose="020B0604020202020204" pitchFamily="34" charset="0"/>
                <a:cs typeface="Arial" panose="020B0604020202020204" pitchFamily="34" charset="0"/>
                <a:hlinkClick r:id="rId3"/>
              </a:rPr>
              <a:t>LEASE Framework Document</a:t>
            </a:r>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r>
              <a:rPr lang="en-GB" sz="1600">
                <a:cs typeface="Arial"/>
              </a:rPr>
              <a:t>Generic information about the role of non-executives in Government is provided in the Cabinet Office’s </a:t>
            </a:r>
            <a:r>
              <a:rPr lang="en-GB" sz="1600">
                <a:cs typeface="Arial"/>
                <a:hlinkClick r:id="rId4"/>
              </a:rPr>
              <a:t>Code of Practice on Corporate Governance in Central Government departments</a:t>
            </a:r>
            <a:r>
              <a:rPr lang="en-GB" sz="1600">
                <a:cs typeface="Arial"/>
              </a:rPr>
              <a:t>.</a:t>
            </a:r>
            <a:endParaRPr lang="en-US" sz="1600">
              <a:cs typeface="Arial"/>
            </a:endParaRPr>
          </a:p>
        </p:txBody>
      </p:sp>
      <p:sp>
        <p:nvSpPr>
          <p:cNvPr id="4" name="Slide Number Placeholder 3">
            <a:extLst>
              <a:ext uri="{FF2B5EF4-FFF2-40B4-BE49-F238E27FC236}">
                <a16:creationId xmlns:a16="http://schemas.microsoft.com/office/drawing/2014/main" id="{B490FD57-6508-4CE7-C325-2FA4361BEDB0}"/>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5</a:t>
            </a:fld>
            <a:endParaRPr lang="en-US"/>
          </a:p>
        </p:txBody>
      </p:sp>
    </p:spTree>
    <p:extLst>
      <p:ext uri="{BB962C8B-B14F-4D97-AF65-F5344CB8AC3E}">
        <p14:creationId xmlns:p14="http://schemas.microsoft.com/office/powerpoint/2010/main" val="3454356790"/>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05BC0FF0-989A-B227-FB0D-075A851CCD58}"/>
              </a:ext>
            </a:extLst>
          </p:cNvPr>
          <p:cNvSpPr>
            <a:spLocks noGrp="1"/>
          </p:cNvSpPr>
          <p:nvPr>
            <p:ph type="title"/>
          </p:nvPr>
        </p:nvSpPr>
        <p:spPr/>
        <p:txBody>
          <a:bodyPr/>
          <a:lstStyle/>
          <a:p>
            <a:r>
              <a:rPr lang="en-GB"/>
              <a:t>Role description and key responsibilities (1)</a:t>
            </a:r>
          </a:p>
        </p:txBody>
      </p:sp>
      <p:sp>
        <p:nvSpPr>
          <p:cNvPr id="3" name="Content Placeholder 2">
            <a:extLst>
              <a:ext uri="{FF2B5EF4-FFF2-40B4-BE49-F238E27FC236}">
                <a16:creationId xmlns:a16="http://schemas.microsoft.com/office/drawing/2014/main" id="{B7447E4B-9473-5D70-5121-8BAB54836B56}"/>
              </a:ext>
            </a:extLst>
          </p:cNvPr>
          <p:cNvSpPr txBox="1">
            <a:spLocks/>
          </p:cNvSpPr>
          <p:nvPr/>
        </p:nvSpPr>
        <p:spPr>
          <a:xfrm>
            <a:off x="226336" y="1580325"/>
            <a:ext cx="11576279" cy="542793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lnSpc>
                <a:spcPct val="115000"/>
              </a:lnSpc>
              <a:buFont typeface="Arial" panose="020B0604020202020204" pitchFamily="34" charset="0"/>
              <a:buNone/>
            </a:pPr>
            <a:r>
              <a:rPr lang="en-GB" sz="1400">
                <a:solidFill>
                  <a:srgbClr val="000000"/>
                </a:solidFill>
                <a:latin typeface="Arial Nova"/>
                <a:ea typeface="Times New Roman" panose="02020603050405020304" pitchFamily="18" charset="0"/>
                <a:cs typeface="Arial"/>
              </a:rPr>
              <a:t>The Chair will be expected to do the following (amongst other things):  </a:t>
            </a:r>
            <a:endParaRPr lang="en-GB" sz="1400">
              <a:latin typeface="Arial Nova"/>
              <a:ea typeface="Arial" panose="020B0604020202020204" pitchFamily="34" charset="0"/>
              <a:cs typeface="Arial"/>
            </a:endParaRPr>
          </a:p>
          <a:p>
            <a:pPr marL="0" indent="0">
              <a:buFont typeface="Arial" panose="020B0604020202020204" pitchFamily="34" charset="0"/>
              <a:buNone/>
            </a:pPr>
            <a:r>
              <a:rPr lang="en-GB" sz="1400" u="sng">
                <a:latin typeface="Arial Nova"/>
                <a:ea typeface="+mn-lt"/>
                <a:cs typeface="+mn-lt"/>
              </a:rPr>
              <a:t>Transformation </a:t>
            </a:r>
          </a:p>
          <a:p>
            <a:r>
              <a:rPr lang="en-GB" sz="1400">
                <a:latin typeface="Arial Nova"/>
                <a:ea typeface="+mn-lt"/>
                <a:cs typeface="+mn-lt"/>
              </a:rPr>
              <a:t>Oversee ongoing and implement new reforms to the LEASE service, including expanding and bolstering the offer for consumers, by using innovative technology and AI; working with the Department to identify where LEASE can go further. </a:t>
            </a:r>
          </a:p>
          <a:p>
            <a:r>
              <a:rPr lang="en-GB" sz="1400">
                <a:latin typeface="Arial Nova"/>
                <a:ea typeface="+mn-lt"/>
                <a:cs typeface="+mn-lt"/>
              </a:rPr>
              <a:t>Oversee the creation and delivery of robust and regular insights for the sector, including MHCLG and the Welsh government, on the issues that leaseholders and park homeowners are facing.</a:t>
            </a:r>
          </a:p>
          <a:p>
            <a:r>
              <a:rPr lang="en-GB" sz="1400">
                <a:latin typeface="Arial Nova"/>
                <a:ea typeface="+mn-lt"/>
                <a:cs typeface="+mn-lt"/>
              </a:rPr>
              <a:t>Oversee the scoping, development and delivery of activities that will ensure a sustainable future for the organisation.</a:t>
            </a:r>
          </a:p>
          <a:p>
            <a:pPr marL="0" indent="0">
              <a:buFont typeface="Arial" panose="020B0604020202020204" pitchFamily="34" charset="0"/>
              <a:buNone/>
            </a:pPr>
            <a:r>
              <a:rPr lang="en-GB" sz="1400" u="sng">
                <a:latin typeface="Arial Nova"/>
                <a:ea typeface="+mn-lt"/>
                <a:cs typeface="+mn-lt"/>
              </a:rPr>
              <a:t>Strategic Direction </a:t>
            </a:r>
          </a:p>
          <a:p>
            <a:r>
              <a:rPr lang="en-GB" sz="1400">
                <a:latin typeface="Arial Nova"/>
                <a:ea typeface="+mn-lt"/>
                <a:cs typeface="+mn-lt"/>
              </a:rPr>
              <a:t>Deliver on ministerial strategic priorities, as outlined in the annual Chair’s Letter, providing clear strategic direction for the organisation and Executive/Non-Executive teams, ensuring engagement with Ministers and MHCLG/Welsh Government officials to fully understand priorities, what these mean for LEASE and how to deliver them.</a:t>
            </a:r>
          </a:p>
          <a:p>
            <a:r>
              <a:rPr lang="en-GB" sz="1400">
                <a:latin typeface="Arial Nova"/>
                <a:ea typeface="+mn-lt"/>
                <a:cs typeface="+mn-lt"/>
              </a:rPr>
              <a:t>Lead the strategic work of the Non-Executive and Executive teams in establishing how LEASE will take action to deliver on objectives and priorities set by Ministers and MHCLG/Welsh Government officials, formalising this in an annual business plan which sets out how objectives and KPIs/OKRs will be delivered.</a:t>
            </a:r>
          </a:p>
          <a:p>
            <a:pPr marL="0" indent="0">
              <a:buFont typeface="Arial" panose="020B0604020202020204" pitchFamily="34" charset="0"/>
              <a:buNone/>
            </a:pPr>
            <a:r>
              <a:rPr lang="en-GB" sz="1400" u="sng">
                <a:latin typeface="Arial Nova"/>
                <a:ea typeface="+mn-lt"/>
                <a:cs typeface="+mn-lt"/>
              </a:rPr>
              <a:t>Performance </a:t>
            </a:r>
          </a:p>
          <a:p>
            <a:r>
              <a:rPr lang="en-GB" sz="1400">
                <a:latin typeface="Arial Nova"/>
                <a:ea typeface="+mn-lt"/>
                <a:cs typeface="+mn-lt"/>
              </a:rPr>
              <a:t>Closely monitor service delivery and take prompt action to support improvements in performance against KPIs/OKRs (updating these when necessary), escalating issues to the Department where needed.</a:t>
            </a:r>
          </a:p>
          <a:p>
            <a:r>
              <a:rPr lang="en-GB" sz="1400">
                <a:latin typeface="Arial Nova"/>
                <a:ea typeface="+mn-lt"/>
                <a:cs typeface="+mn-lt"/>
              </a:rPr>
              <a:t>Monitor the performance of the CEO and Board (individually and as a collective), including board effectiveness reviews and performance reviews, identifying strengths and development areas and how these can be addressed.</a:t>
            </a:r>
          </a:p>
          <a:p>
            <a:pPr marL="0" indent="0">
              <a:buFont typeface="Arial" panose="020B0604020202020204" pitchFamily="34" charset="0"/>
              <a:buNone/>
            </a:pPr>
            <a:endParaRPr lang="en-GB" sz="1400">
              <a:latin typeface="Arial Nova"/>
              <a:ea typeface="Calibri" panose="020F0502020204030204"/>
              <a:cs typeface="Calibri" panose="020F0502020204030204"/>
            </a:endParaRPr>
          </a:p>
          <a:p>
            <a:pPr marL="0" indent="0">
              <a:buFont typeface="Arial" panose="020B0604020202020204" pitchFamily="34" charset="0"/>
              <a:buNone/>
            </a:pPr>
            <a:endParaRPr lang="en-GB" sz="1400">
              <a:latin typeface="Arial Nova"/>
              <a:ea typeface="+mn-lt"/>
              <a:cs typeface="+mn-lt"/>
            </a:endParaRPr>
          </a:p>
          <a:p>
            <a:pPr marL="0" indent="0">
              <a:lnSpc>
                <a:spcPct val="107000"/>
              </a:lnSpc>
              <a:spcAft>
                <a:spcPts val="600"/>
              </a:spcAft>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E9EA67D6-A16B-FF2D-E434-404515CE4F4E}"/>
              </a:ext>
            </a:extLst>
          </p:cNvPr>
          <p:cNvSpPr>
            <a:spLocks noGrp="1"/>
          </p:cNvSpPr>
          <p:nvPr>
            <p:ph type="sldNum" sz="quarter" idx="4"/>
          </p:nvPr>
        </p:nvSpPr>
        <p:spPr/>
        <p:txBody>
          <a:bodyPr/>
          <a:lstStyle/>
          <a:p>
            <a:fld id="{318356DC-334E-1146-8C47-B0DA3BCDFCC3}" type="slidenum">
              <a:rPr lang="en-US" smtClean="0"/>
              <a:pPr/>
              <a:t>6</a:t>
            </a:fld>
            <a:endParaRPr lang="en-US"/>
          </a:p>
        </p:txBody>
      </p:sp>
    </p:spTree>
    <p:extLst>
      <p:ext uri="{BB962C8B-B14F-4D97-AF65-F5344CB8AC3E}">
        <p14:creationId xmlns:p14="http://schemas.microsoft.com/office/powerpoint/2010/main" val="15294492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924D5-879A-174C-D676-79183E487B57}"/>
            </a:ext>
          </a:extLst>
        </p:cNvPr>
        <p:cNvGrpSpPr/>
        <p:nvPr/>
      </p:nvGrpSpPr>
      <p:grpSpPr>
        <a:xfrm>
          <a:off x="0" y="0"/>
          <a:ext cx="0" cy="0"/>
          <a:chOff x="0" y="0"/>
          <a:chExt cx="0" cy="0"/>
        </a:xfrm>
      </p:grpSpPr>
      <p:sp>
        <p:nvSpPr>
          <p:cNvPr id="13" name="Title 12">
            <a:extLst>
              <a:ext uri="{FF2B5EF4-FFF2-40B4-BE49-F238E27FC236}">
                <a16:creationId xmlns:a16="http://schemas.microsoft.com/office/drawing/2014/main" id="{0997A197-8807-5E01-A094-460A9CBE76DB}"/>
              </a:ext>
            </a:extLst>
          </p:cNvPr>
          <p:cNvSpPr>
            <a:spLocks noGrp="1"/>
          </p:cNvSpPr>
          <p:nvPr>
            <p:ph type="title"/>
          </p:nvPr>
        </p:nvSpPr>
        <p:spPr/>
        <p:txBody>
          <a:bodyPr/>
          <a:lstStyle/>
          <a:p>
            <a:r>
              <a:rPr lang="en-GB"/>
              <a:t>Role description and key responsibilities (2)</a:t>
            </a:r>
          </a:p>
        </p:txBody>
      </p:sp>
      <p:sp>
        <p:nvSpPr>
          <p:cNvPr id="3" name="Content Placeholder 2">
            <a:extLst>
              <a:ext uri="{FF2B5EF4-FFF2-40B4-BE49-F238E27FC236}">
                <a16:creationId xmlns:a16="http://schemas.microsoft.com/office/drawing/2014/main" id="{F98CEBDC-DD9E-4551-6528-55E3DE7F2FE4}"/>
              </a:ext>
            </a:extLst>
          </p:cNvPr>
          <p:cNvSpPr txBox="1">
            <a:spLocks/>
          </p:cNvSpPr>
          <p:nvPr/>
        </p:nvSpPr>
        <p:spPr>
          <a:xfrm>
            <a:off x="226336" y="1580325"/>
            <a:ext cx="11576279" cy="5427939"/>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400" u="sng">
                <a:latin typeface="Arial Nova"/>
                <a:ea typeface="+mn-lt"/>
                <a:cs typeface="+mn-lt"/>
              </a:rPr>
              <a:t>Relationship building</a:t>
            </a:r>
            <a:endParaRPr lang="en-GB" sz="1400" u="sng">
              <a:latin typeface="Arial Nova"/>
              <a:ea typeface="+mn-lt"/>
              <a:cs typeface="Arial" panose="020B0604020202020204" pitchFamily="34" charset="0"/>
            </a:endParaRPr>
          </a:p>
          <a:p>
            <a:pPr>
              <a:buFont typeface="Arial" panose="05050102010706020507" pitchFamily="18" charset="2"/>
              <a:buChar char="•"/>
            </a:pPr>
            <a:r>
              <a:rPr lang="en-GB" sz="1400">
                <a:latin typeface="Arial Nova"/>
                <a:ea typeface="+mn-lt"/>
                <a:cs typeface="+mn-lt"/>
              </a:rPr>
              <a:t>Ensure that LEASE continues developing robust and strategic relationships with other actors in the leasehold and park homes sector, including stakeholder groups, advice organisations and redress providers to understand their perspective on the issues leaseholders and park homeowners</a:t>
            </a:r>
            <a:r>
              <a:rPr lang="en-GB" sz="1400">
                <a:solidFill>
                  <a:srgbClr val="FF0000"/>
                </a:solidFill>
                <a:latin typeface="Arial Nova"/>
                <a:ea typeface="+mn-lt"/>
                <a:cs typeface="+mn-lt"/>
              </a:rPr>
              <a:t> </a:t>
            </a:r>
            <a:r>
              <a:rPr lang="en-GB" sz="1400">
                <a:latin typeface="Arial Nova"/>
                <a:ea typeface="+mn-lt"/>
                <a:cs typeface="+mn-lt"/>
              </a:rPr>
              <a:t>face and what this should mean for LEASE’s offer and how it delivers its services.</a:t>
            </a:r>
          </a:p>
          <a:p>
            <a:pPr>
              <a:buFont typeface="Arial" panose="05050102010706020507" pitchFamily="18" charset="2"/>
              <a:buChar char="•"/>
            </a:pPr>
            <a:r>
              <a:rPr lang="en-GB" sz="1400">
                <a:latin typeface="Arial Nova"/>
                <a:ea typeface="+mn-lt"/>
                <a:cs typeface="+mn-lt"/>
              </a:rPr>
              <a:t>Ensure that LEASE is viewed by customers and stakeholders as providing a trusted, reliable and impactful service which both helps leaseholders and park homeowners and effectively highlights the issues they face to Government.  </a:t>
            </a:r>
            <a:endParaRPr lang="en-GB" sz="1400">
              <a:latin typeface="Arial Nova"/>
            </a:endParaRPr>
          </a:p>
          <a:p>
            <a:pPr>
              <a:buFont typeface="Arial" panose="05050102010706020507" pitchFamily="18" charset="2"/>
              <a:buChar char="•"/>
            </a:pPr>
            <a:r>
              <a:rPr lang="en-GB" sz="1400">
                <a:latin typeface="Arial Nova"/>
                <a:ea typeface="+mn-lt"/>
                <a:cs typeface="+mn-lt"/>
              </a:rPr>
              <a:t>Represent the organisation to key stakeholders, including Ministers, government departments and other actors within the sector to ensure LEASE maintains a strategic role in the sector.</a:t>
            </a:r>
            <a:endParaRPr lang="en-GB" sz="1400">
              <a:latin typeface="Arial Nova"/>
            </a:endParaRPr>
          </a:p>
          <a:p>
            <a:pPr>
              <a:buFont typeface="Arial" panose="05050102010706020507" pitchFamily="18" charset="2"/>
              <a:buChar char="•"/>
            </a:pPr>
            <a:r>
              <a:rPr lang="en-GB" sz="1400">
                <a:latin typeface="Arial Nova"/>
                <a:ea typeface="+mn-lt"/>
                <a:cs typeface="+mn-lt"/>
              </a:rPr>
              <a:t>Build and maintain a strong relationship with Ministers and MHCLG/Welsh Government officials, to support a shared understanding of priorities and challenges and the effective resolution of any challenges and issues that arise.    </a:t>
            </a:r>
            <a:endParaRPr lang="en-GB" sz="1400">
              <a:latin typeface="Arial Nova"/>
            </a:endParaRPr>
          </a:p>
          <a:p>
            <a:pPr marL="0" indent="0">
              <a:buNone/>
            </a:pPr>
            <a:r>
              <a:rPr lang="en-US" sz="1400" u="sng">
                <a:latin typeface="Arial Nova"/>
                <a:ea typeface="+mn-lt"/>
                <a:cs typeface="+mn-lt"/>
              </a:rPr>
              <a:t>Finance/Governance </a:t>
            </a:r>
            <a:endParaRPr lang="en-GB" sz="1400" u="sng">
              <a:latin typeface="Arial Nova"/>
              <a:cs typeface="Calibri" panose="020F0502020204030204"/>
            </a:endParaRPr>
          </a:p>
          <a:p>
            <a:pPr>
              <a:buFont typeface="Arial" panose="05050102010706020507" pitchFamily="18" charset="2"/>
              <a:buChar char="•"/>
            </a:pPr>
            <a:r>
              <a:rPr lang="en-GB" sz="1400">
                <a:latin typeface="Arial Nova"/>
                <a:ea typeface="+mn-lt"/>
                <a:cs typeface="+mn-lt"/>
              </a:rPr>
              <a:t>Monitor LEASE’s financial performance, ensuring that the organisation is delivering a value for money service and making appropriate use of public funds, engaging the Board when necessary.</a:t>
            </a:r>
            <a:endParaRPr lang="en-GB" sz="1400">
              <a:latin typeface="Arial Nova"/>
            </a:endParaRPr>
          </a:p>
          <a:p>
            <a:pPr>
              <a:buFont typeface="Arial" panose="05050102010706020507" pitchFamily="18" charset="2"/>
              <a:buChar char="•"/>
            </a:pPr>
            <a:r>
              <a:rPr lang="en-GB" sz="1400">
                <a:latin typeface="Arial Nova"/>
                <a:ea typeface="+mn-lt"/>
                <a:cs typeface="+mn-lt"/>
              </a:rPr>
              <a:t>Ensure LEASE has the governance capabilities and processes it needs to meet its legislative, policy and other requirements. </a:t>
            </a:r>
            <a:endParaRPr lang="en-GB" sz="1400">
              <a:latin typeface="Arial Nova"/>
            </a:endParaRPr>
          </a:p>
          <a:p>
            <a:pPr>
              <a:buFont typeface="Arial" panose="05050102010706020507" pitchFamily="18" charset="2"/>
              <a:buChar char="•"/>
            </a:pPr>
            <a:r>
              <a:rPr lang="en-GB" sz="1400">
                <a:latin typeface="Arial Nova"/>
                <a:ea typeface="+mn-lt"/>
                <a:cs typeface="+mn-lt"/>
              </a:rPr>
              <a:t>Ensure the organisation is operating within its delegated financial limits and meeting its financial governance requirements in line with expectations of a public body.</a:t>
            </a:r>
            <a:endParaRPr lang="en-GB" sz="1400">
              <a:latin typeface="Arial Nova"/>
              <a:ea typeface="Calibri" panose="020F0502020204030204"/>
              <a:cs typeface="Calibri" panose="020F0502020204030204"/>
            </a:endParaRPr>
          </a:p>
          <a:p>
            <a:pPr marL="0" indent="0">
              <a:buFont typeface="Arial" panose="020B0604020202020204" pitchFamily="34" charset="0"/>
              <a:buNone/>
            </a:pPr>
            <a:endParaRPr lang="en-GB" sz="1400">
              <a:latin typeface="Arial Nova"/>
              <a:ea typeface="+mn-lt"/>
              <a:cs typeface="+mn-lt"/>
            </a:endParaRPr>
          </a:p>
          <a:p>
            <a:pPr marL="0" indent="0">
              <a:lnSpc>
                <a:spcPct val="107000"/>
              </a:lnSpc>
              <a:spcAft>
                <a:spcPts val="600"/>
              </a:spcAft>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84DD4242-B023-5F5E-BFA6-7BC9ABFB75E0}"/>
              </a:ext>
            </a:extLst>
          </p:cNvPr>
          <p:cNvSpPr>
            <a:spLocks noGrp="1"/>
          </p:cNvSpPr>
          <p:nvPr>
            <p:ph type="sldNum" sz="quarter" idx="4"/>
          </p:nvPr>
        </p:nvSpPr>
        <p:spPr/>
        <p:txBody>
          <a:bodyPr/>
          <a:lstStyle/>
          <a:p>
            <a:fld id="{318356DC-334E-1146-8C47-B0DA3BCDFCC3}" type="slidenum">
              <a:rPr lang="en-US" smtClean="0"/>
              <a:pPr/>
              <a:t>7</a:t>
            </a:fld>
            <a:endParaRPr lang="en-US"/>
          </a:p>
        </p:txBody>
      </p:sp>
    </p:spTree>
    <p:extLst>
      <p:ext uri="{BB962C8B-B14F-4D97-AF65-F5344CB8AC3E}">
        <p14:creationId xmlns:p14="http://schemas.microsoft.com/office/powerpoint/2010/main" val="103599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F768A-53AE-2E7C-6201-5A08228F56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2229B3-26E2-A7D0-13D8-0EEEF8F7001A}"/>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GB"/>
              <a:t>Chair selection criteria</a:t>
            </a:r>
            <a:endParaRPr lang="en-US"/>
          </a:p>
        </p:txBody>
      </p:sp>
      <p:sp>
        <p:nvSpPr>
          <p:cNvPr id="5" name="TextBox 4">
            <a:extLst>
              <a:ext uri="{FF2B5EF4-FFF2-40B4-BE49-F238E27FC236}">
                <a16:creationId xmlns:a16="http://schemas.microsoft.com/office/drawing/2014/main" id="{64C03A69-C5CB-EFD2-1374-641664253924}"/>
              </a:ext>
            </a:extLst>
          </p:cNvPr>
          <p:cNvSpPr txBox="1"/>
          <p:nvPr/>
        </p:nvSpPr>
        <p:spPr>
          <a:xfrm>
            <a:off x="480556" y="1465043"/>
            <a:ext cx="11201400" cy="5484643"/>
          </a:xfrm>
          <a:prstGeom prst="rect">
            <a:avLst/>
          </a:prstGeom>
          <a:noFill/>
          <a:ln>
            <a:noFill/>
          </a:ln>
        </p:spPr>
        <p:txBody>
          <a:bodyPr wrap="square" lIns="91440" tIns="45720" rIns="91440" bIns="45720" rtlCol="0" anchor="t">
            <a:spAutoFit/>
          </a:bodyPr>
          <a:lstStyle/>
          <a:p>
            <a:pPr>
              <a:lnSpc>
                <a:spcPct val="150000"/>
              </a:lnSpc>
            </a:pPr>
            <a:r>
              <a:rPr lang="en-GB" sz="13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 through their knowledge, skills and experience. </a:t>
            </a:r>
            <a:endParaRPr lang="en-GB" sz="1300">
              <a:latin typeface="Arial" panose="020B0604020202020204" pitchFamily="34" charset="0"/>
              <a:ea typeface="Calibri" panose="020F0502020204030204" pitchFamily="34" charset="0"/>
              <a:cs typeface="Arial" panose="020B0604020202020204" pitchFamily="34" charset="0"/>
            </a:endParaRPr>
          </a:p>
          <a:p>
            <a:pPr>
              <a:lnSpc>
                <a:spcPct val="150000"/>
              </a:lnSpc>
            </a:pPr>
            <a:r>
              <a:rPr lang="en-GB" sz="1400">
                <a:solidFill>
                  <a:srgbClr val="005E62"/>
                </a:solidFill>
                <a:latin typeface="+mj-lt"/>
                <a:cs typeface="Arial" panose="020B0604020202020204" pitchFamily="34" charset="0"/>
              </a:rPr>
              <a:t>Essential criteria:</a:t>
            </a:r>
            <a:endParaRPr lang="en-GB" sz="1400">
              <a:solidFill>
                <a:srgbClr val="005E62"/>
              </a:solidFill>
              <a:latin typeface="+mj-lt"/>
              <a:ea typeface="Times New Roman" panose="02020603050405020304" pitchFamily="18" charset="0"/>
            </a:endParaRPr>
          </a:p>
          <a:p>
            <a:pPr marL="342900" indent="-342900">
              <a:buAutoNum type="arabicPeriod"/>
            </a:pPr>
            <a:r>
              <a:rPr lang="en-GB" sz="1300">
                <a:cs typeface="Arial"/>
              </a:rPr>
              <a:t>Senior leadership experience, with a strong understanding of the responsibilities and accountabilities of a public body Chair. Ideally with experience of being a Chair and/or Non‑Executive Director, in a consumer-focused organisation that operates in or alongside government.</a:t>
            </a:r>
          </a:p>
          <a:p>
            <a:pPr marL="342900" indent="-342900">
              <a:buAutoNum type="arabicPeriod"/>
            </a:pPr>
            <a:r>
              <a:rPr lang="en-GB" sz="1300">
                <a:ea typeface="Times New Roman"/>
                <a:cs typeface="Arial"/>
              </a:rPr>
              <a:t>Proven ability to lead and sustain organisational transformation, including digital and service transformation, with a demonstrable track record of managing change while maintaining performance, service quality and staff engagement.</a:t>
            </a:r>
          </a:p>
          <a:p>
            <a:pPr marL="342900" indent="-342900">
              <a:buAutoNum type="arabicPeriod"/>
            </a:pPr>
            <a:r>
              <a:rPr lang="en-GB" sz="1300">
                <a:ea typeface="Times New Roman"/>
                <a:cs typeface="Arial"/>
              </a:rPr>
              <a:t>Strong board leadership and governance capability, including building and chairing effective boards, constructively challenging executives, overseeing risk and assurance and supporting evidence-based decision making and delivery of ministerial priorities.</a:t>
            </a:r>
          </a:p>
          <a:p>
            <a:pPr marL="342900" indent="-342900">
              <a:buAutoNum type="arabicPeriod"/>
            </a:pPr>
            <a:r>
              <a:rPr lang="en-GB" sz="1300">
                <a:ea typeface="Times New Roman"/>
                <a:cs typeface="Arial"/>
              </a:rPr>
              <a:t>Credible and influential communicator, able to work effectively with ministers, senior officials, staff, consumers and external partners, building consensus, managing sensitive issues and representing the organisation with authority and independence.</a:t>
            </a:r>
          </a:p>
          <a:p>
            <a:pPr marL="342900" indent="-342900">
              <a:buAutoNum type="arabicPeriod"/>
            </a:pPr>
            <a:r>
              <a:rPr lang="en-GB" sz="1300">
                <a:ea typeface="Times New Roman"/>
                <a:cs typeface="Arial"/>
              </a:rPr>
              <a:t>Strong commitment to public service and consumer outcomes, with a track record of delivering high quality performance in a customer focused information, advice and/or regulatory environment.</a:t>
            </a:r>
          </a:p>
          <a:p>
            <a:pPr>
              <a:lnSpc>
                <a:spcPct val="150000"/>
              </a:lnSpc>
            </a:pPr>
            <a:r>
              <a:rPr lang="en-GB" sz="1400">
                <a:solidFill>
                  <a:srgbClr val="005E62"/>
                </a:solidFill>
                <a:latin typeface="+mj-lt"/>
                <a:cs typeface="Arial" panose="020B0604020202020204" pitchFamily="34" charset="0"/>
              </a:rPr>
              <a:t>Desirable criteria:</a:t>
            </a:r>
          </a:p>
          <a:p>
            <a:pPr marL="342900" lvl="0" indent="-342900">
              <a:buFont typeface="+mj-lt"/>
              <a:buAutoNum type="arabicPeriod"/>
              <a:tabLst>
                <a:tab pos="-457200" algn="l"/>
                <a:tab pos="-457200" algn="l"/>
                <a:tab pos="457200" algn="l"/>
              </a:tabLst>
            </a:pPr>
            <a:r>
              <a:rPr lang="en-GB" sz="1300" spc="-10">
                <a:latin typeface="Arial Nova" panose="020B0504020202020204" pitchFamily="34" charset="0"/>
                <a:ea typeface="Times New Roman" panose="02020603050405020304" pitchFamily="18" charset="0"/>
                <a:cs typeface="Times New Roman" panose="02020603050405020304" pitchFamily="18" charset="0"/>
              </a:rPr>
              <a:t>Understanding of the housing, leasehold or property sector, and of supporting individuals to navigate legal complexity and resolve disputes relating to their homes.</a:t>
            </a:r>
          </a:p>
          <a:p>
            <a:pPr marL="342900" lvl="0" indent="-342900">
              <a:buFont typeface="+mj-lt"/>
              <a:buAutoNum type="arabicPeriod"/>
              <a:tabLst>
                <a:tab pos="-457200" algn="l"/>
                <a:tab pos="-457200" algn="l"/>
                <a:tab pos="457200" algn="l"/>
              </a:tabLst>
            </a:pPr>
            <a:r>
              <a:rPr lang="en-GB" sz="1300" spc="-10">
                <a:latin typeface="Arial Nova" panose="020B0504020202020204" pitchFamily="34" charset="0"/>
                <a:ea typeface="Times New Roman" panose="02020603050405020304" pitchFamily="18" charset="0"/>
                <a:cs typeface="Times New Roman" panose="02020603050405020304" pitchFamily="18" charset="0"/>
              </a:rPr>
              <a:t>Experience of strengthening organisational sustainability, including developing income generation or funding models within public or not-for-profit constraints.</a:t>
            </a:r>
            <a:endParaRPr lang="en-GB" sz="1300">
              <a:latin typeface="Arial" panose="020B0604020202020204" pitchFamily="34" charset="0"/>
              <a:ea typeface="Calibri"/>
              <a:cs typeface="Arial" panose="020B0604020202020204" pitchFamily="34" charset="0"/>
            </a:endParaRPr>
          </a:p>
          <a:p>
            <a:pPr>
              <a:lnSpc>
                <a:spcPct val="150000"/>
              </a:lnSpc>
            </a:pPr>
            <a:endParaRPr lang="en-GB" sz="1400" i="1">
              <a:ea typeface="+mn-lt"/>
              <a:cs typeface="+mn-lt"/>
            </a:endParaRPr>
          </a:p>
          <a:p>
            <a:pPr>
              <a:lnSpc>
                <a:spcPct val="150000"/>
              </a:lnSpc>
            </a:pPr>
            <a:r>
              <a:rPr lang="en-GB" sz="1400" i="1">
                <a:ea typeface="+mn-lt"/>
                <a:cs typeface="+mn-lt"/>
              </a:rPr>
              <a:t>AI must not be used to provide misleading information. While technology can be used in your application, for example to assist with structure, we value authenticity, and advisory assessment panels will use the interview stage to verify the originality of your statements.</a:t>
            </a:r>
            <a:endParaRPr lang="en-GB" sz="1400">
              <a:latin typeface="Arial" panose="020B0604020202020204" pitchFamily="34" charset="0"/>
              <a:ea typeface="Calibri"/>
              <a:cs typeface="Arial" panose="020B0604020202020204" pitchFamily="34" charset="0"/>
            </a:endParaRPr>
          </a:p>
          <a:p>
            <a:pPr marL="285750" indent="-285750">
              <a:lnSpc>
                <a:spcPct val="150000"/>
              </a:lnSpc>
              <a:buFont typeface="Arial" panose="020B0604020202020204" pitchFamily="34" charset="0"/>
              <a:buChar char="•"/>
            </a:pPr>
            <a:endParaRPr lang="en-GB" sz="1400">
              <a:latin typeface="Arial" panose="020B0604020202020204" pitchFamily="34" charset="0"/>
              <a:ea typeface="Calibri"/>
              <a:cs typeface="Arial" panose="020B0604020202020204" pitchFamily="34" charset="0"/>
            </a:endParaRPr>
          </a:p>
        </p:txBody>
      </p:sp>
      <p:sp>
        <p:nvSpPr>
          <p:cNvPr id="4" name="Slide Number Placeholder 3">
            <a:extLst>
              <a:ext uri="{FF2B5EF4-FFF2-40B4-BE49-F238E27FC236}">
                <a16:creationId xmlns:a16="http://schemas.microsoft.com/office/drawing/2014/main" id="{3E468F89-B655-6806-9F8A-82E7E105BC38}"/>
              </a:ext>
            </a:extLst>
          </p:cNvPr>
          <p:cNvSpPr>
            <a:spLocks noGrp="1" noRot="1" noMove="1" noResize="1" noEditPoints="1" noAdjustHandles="1" noChangeArrowheads="1" noChangeShapeType="1"/>
          </p:cNvSpPr>
          <p:nvPr>
            <p:ph type="sldNum" sz="quarter" idx="4"/>
          </p:nvPr>
        </p:nvSpPr>
        <p:spPr/>
        <p:txBody>
          <a:bodyPr/>
          <a:lstStyle/>
          <a:p>
            <a:fld id="{318356DC-334E-1146-8C47-B0DA3BCDFCC3}" type="slidenum">
              <a:rPr lang="en-US" smtClean="0"/>
              <a:pPr/>
              <a:t>8</a:t>
            </a:fld>
            <a:endParaRPr lang="en-US"/>
          </a:p>
        </p:txBody>
      </p:sp>
    </p:spTree>
    <p:extLst>
      <p:ext uri="{BB962C8B-B14F-4D97-AF65-F5344CB8AC3E}">
        <p14:creationId xmlns:p14="http://schemas.microsoft.com/office/powerpoint/2010/main" val="1910545246"/>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DC5BDD5-6E1E-C315-3B0F-8E54D9686DEF}"/>
              </a:ext>
            </a:extLst>
          </p:cNvPr>
          <p:cNvSpPr>
            <a:spLocks noGrp="1"/>
          </p:cNvSpPr>
          <p:nvPr>
            <p:ph type="title"/>
          </p:nvPr>
        </p:nvSpPr>
        <p:spPr/>
        <p:txBody>
          <a:bodyPr/>
          <a:lstStyle/>
          <a:p>
            <a:r>
              <a:rPr lang="en-GB"/>
              <a:t>Outline terms and conditions</a:t>
            </a:r>
          </a:p>
        </p:txBody>
      </p:sp>
      <p:sp>
        <p:nvSpPr>
          <p:cNvPr id="8" name="object 3">
            <a:extLst>
              <a:ext uri="{FF2B5EF4-FFF2-40B4-BE49-F238E27FC236}">
                <a16:creationId xmlns:a16="http://schemas.microsoft.com/office/drawing/2014/main" id="{9BB53887-C99E-A209-22B5-D98D77F5B56D}"/>
              </a:ext>
            </a:extLst>
          </p:cNvPr>
          <p:cNvSpPr txBox="1"/>
          <p:nvPr/>
        </p:nvSpPr>
        <p:spPr>
          <a:xfrm>
            <a:off x="140246" y="1607430"/>
            <a:ext cx="4947858" cy="4535409"/>
          </a:xfrm>
          <a:prstGeom prst="rect">
            <a:avLst/>
          </a:prstGeom>
          <a:ln>
            <a:noFill/>
          </a:ln>
        </p:spPr>
        <p:txBody>
          <a:bodyPr vert="horz" wrap="square" lIns="0" tIns="0" rIns="0" bIns="0" rtlCol="0" anchor="t">
            <a:spAutoFit/>
          </a:bodyPr>
          <a:lstStyle/>
          <a:p>
            <a:pPr marL="12701" marR="21590">
              <a:lnSpc>
                <a:spcPct val="106100"/>
              </a:lnSpc>
              <a:spcAft>
                <a:spcPts val="600"/>
              </a:spcAft>
              <a:tabLst>
                <a:tab pos="139700" algn="l"/>
              </a:tabLst>
            </a:pPr>
            <a:r>
              <a:rPr lang="en-GB" sz="1600">
                <a:solidFill>
                  <a:srgbClr val="005E62"/>
                </a:solidFill>
                <a:latin typeface="+mj-lt"/>
                <a:cs typeface="Arial" panose="020B0604020202020204" pitchFamily="34" charset="0"/>
              </a:rPr>
              <a:t>Remuneration</a:t>
            </a:r>
            <a:endParaRPr lang="en-GB" sz="1600">
              <a:solidFill>
                <a:schemeClr val="accent1">
                  <a:lumMod val="75000"/>
                </a:schemeClr>
              </a:solidFill>
              <a:latin typeface="+mj-lt"/>
              <a:cs typeface="Arial" panose="020B0604020202020204" pitchFamily="34" charset="0"/>
            </a:endParaRPr>
          </a:p>
          <a:p>
            <a:pPr marL="12700" marR="21590">
              <a:lnSpc>
                <a:spcPct val="106100"/>
              </a:lnSpc>
              <a:spcAft>
                <a:spcPts val="600"/>
              </a:spcAft>
              <a:tabLst>
                <a:tab pos="139700" algn="l"/>
              </a:tabLst>
            </a:pPr>
            <a:r>
              <a:rPr lang="en-GB" sz="1400">
                <a:latin typeface="Arial"/>
                <a:cs typeface="Arial"/>
              </a:rPr>
              <a:t>£654 per day. This remuneration is treated as employment income and will be subject to tax and National Insurance contributions, both of which will be deducted at source under PAYE before you are paid. </a:t>
            </a:r>
            <a:endParaRPr lang="en-GB" sz="1500">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spc="-70">
                <a:solidFill>
                  <a:srgbClr val="005E62"/>
                </a:solidFill>
                <a:latin typeface="+mj-lt"/>
                <a:cs typeface="Arial" panose="020B0604020202020204" pitchFamily="34" charset="0"/>
              </a:rPr>
              <a:t>Time commitment</a:t>
            </a:r>
          </a:p>
          <a:p>
            <a:pPr marL="12701" marR="21590">
              <a:lnSpc>
                <a:spcPct val="106100"/>
              </a:lnSpc>
              <a:spcAft>
                <a:spcPts val="600"/>
              </a:spcAft>
              <a:tabLst>
                <a:tab pos="139700" algn="l"/>
              </a:tabLst>
            </a:pPr>
            <a:r>
              <a:rPr lang="en-GB" sz="1400">
                <a:solidFill>
                  <a:schemeClr val="tx1">
                    <a:lumMod val="95000"/>
                    <a:lumOff val="5000"/>
                  </a:schemeClr>
                </a:solidFill>
                <a:latin typeface="Arial" panose="020B0604020202020204" pitchFamily="34" charset="0"/>
                <a:cs typeface="Arial" panose="020B0604020202020204" pitchFamily="34" charset="0"/>
              </a:rPr>
              <a:t>Your time commitment is expected to be a maximum of 4 days per month. </a:t>
            </a:r>
            <a:endParaRPr lang="en-GB" sz="1500">
              <a:solidFill>
                <a:schemeClr val="tx1">
                  <a:lumMod val="95000"/>
                  <a:lumOff val="5000"/>
                </a:schemeClr>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spc="-70">
                <a:solidFill>
                  <a:srgbClr val="005E62"/>
                </a:solidFill>
                <a:latin typeface="+mj-lt"/>
                <a:cs typeface="Arial" panose="020B0604020202020204" pitchFamily="34" charset="0"/>
              </a:rPr>
              <a:t>Term</a:t>
            </a:r>
          </a:p>
          <a:p>
            <a:pPr marL="12701" marR="21590">
              <a:lnSpc>
                <a:spcPct val="106100"/>
              </a:lnSpc>
              <a:spcAft>
                <a:spcPts val="600"/>
              </a:spcAft>
              <a:tabLst>
                <a:tab pos="139700" algn="l"/>
              </a:tabLst>
            </a:pPr>
            <a:r>
              <a:rPr lang="en-GB" sz="1400" spc="5">
                <a:latin typeface="Arial" panose="020B0604020202020204" pitchFamily="34" charset="0"/>
                <a:cs typeface="Arial" panose="020B0604020202020204" pitchFamily="34" charset="0"/>
              </a:rPr>
              <a:t>Appointments are made by Ministers for a period of up to 3 years.</a:t>
            </a:r>
          </a:p>
          <a:p>
            <a:pPr marL="12701" marR="21590">
              <a:lnSpc>
                <a:spcPct val="106100"/>
              </a:lnSpc>
              <a:spcAft>
                <a:spcPts val="600"/>
              </a:spcAft>
              <a:tabLst>
                <a:tab pos="139700" algn="l"/>
              </a:tabLst>
            </a:pPr>
            <a:r>
              <a:rPr lang="en-GB" sz="1600" spc="-70">
                <a:solidFill>
                  <a:srgbClr val="005E62"/>
                </a:solidFill>
                <a:latin typeface="+mj-lt"/>
                <a:cs typeface="Arial" panose="020B0604020202020204" pitchFamily="34" charset="0"/>
              </a:rPr>
              <a:t>Location</a:t>
            </a:r>
          </a:p>
          <a:p>
            <a:pPr marL="12700" marR="21590">
              <a:lnSpc>
                <a:spcPct val="106100"/>
              </a:lnSpc>
              <a:spcAft>
                <a:spcPts val="600"/>
              </a:spcAft>
              <a:tabLst>
                <a:tab pos="139700" algn="l"/>
              </a:tabLst>
            </a:pPr>
            <a:r>
              <a:rPr lang="en-GB" sz="1400">
                <a:cs typeface="Arial"/>
              </a:rPr>
              <a:t>LEASE is exploring a permanent office space and currently uses office space in King’s Cross as part of its hybrid approach. Some travel will be required for face-to-face meetings with the Department, Ministers or stakeholders (most likely held at 2 Marsham Street SW1P 4DF).</a:t>
            </a:r>
          </a:p>
        </p:txBody>
      </p:sp>
      <p:sp>
        <p:nvSpPr>
          <p:cNvPr id="7" name="object 5">
            <a:extLst>
              <a:ext uri="{FF2B5EF4-FFF2-40B4-BE49-F238E27FC236}">
                <a16:creationId xmlns:a16="http://schemas.microsoft.com/office/drawing/2014/main" id="{A9491D75-6D4D-52A3-EC56-F97CF3F941B5}"/>
              </a:ext>
            </a:extLst>
          </p:cNvPr>
          <p:cNvSpPr txBox="1"/>
          <p:nvPr/>
        </p:nvSpPr>
        <p:spPr>
          <a:xfrm>
            <a:off x="5256399" y="1607430"/>
            <a:ext cx="6849584" cy="5191667"/>
          </a:xfrm>
          <a:prstGeom prst="rect">
            <a:avLst/>
          </a:prstGeom>
          <a:ln>
            <a:noFill/>
          </a:ln>
        </p:spPr>
        <p:txBody>
          <a:bodyPr vert="horz" wrap="square" lIns="0" tIns="0" rIns="0" bIns="0" rtlCol="0" anchor="t">
            <a:noAutofit/>
          </a:bodyPr>
          <a:lstStyle/>
          <a:p>
            <a:pPr marL="12701" marR="21590" lvl="0" indent="0" algn="l" defTabSz="914400" rtl="0" eaLnBrk="1" fontAlgn="auto" latinLnBrk="0" hangingPunct="1">
              <a:lnSpc>
                <a:spcPct val="106100"/>
              </a:lnSpc>
              <a:spcAft>
                <a:spcPts val="600"/>
              </a:spcAft>
              <a:buClrTx/>
              <a:buSzTx/>
              <a:buFontTx/>
              <a:buNone/>
              <a:tabLst>
                <a:tab pos="139700" algn="l"/>
              </a:tabLst>
              <a:defRPr/>
            </a:pPr>
            <a:r>
              <a:rPr kumimoji="0" lang="en-GB" sz="1600" i="0" u="none" strike="noStrike" kern="1200" cap="none" normalizeH="0" baseline="0" noProof="0">
                <a:ln>
                  <a:noFill/>
                </a:ln>
                <a:solidFill>
                  <a:srgbClr val="005E62"/>
                </a:solidFill>
                <a:effectLst/>
                <a:uLnTx/>
                <a:uFillTx/>
                <a:latin typeface="+mj-lt"/>
                <a:ea typeface="+mn-ea"/>
                <a:cs typeface="Arial" panose="020B0604020202020204" pitchFamily="34" charset="0"/>
              </a:rPr>
              <a:t>Expenses and subsistence</a:t>
            </a:r>
          </a:p>
          <a:p>
            <a:pPr marL="12701" marR="21590" lvl="0">
              <a:lnSpc>
                <a:spcPct val="106100"/>
              </a:lnSpc>
              <a:spcAft>
                <a:spcPts val="600"/>
              </a:spcAft>
              <a:tabLst>
                <a:tab pos="139700" algn="l"/>
              </a:tabLst>
              <a:defRPr/>
            </a:pPr>
            <a:r>
              <a:rPr kumimoji="0" lang="en-GB" sz="1400" i="0" u="none" strike="noStrike" kern="1200" cap="none" normalizeH="0" baseline="0" noProof="0">
                <a:ln>
                  <a:noFill/>
                </a:ln>
                <a:solidFill>
                  <a:prstClr val="black"/>
                </a:solidFill>
                <a:effectLst/>
                <a:uLnTx/>
                <a:uFillTx/>
                <a:latin typeface="Arial" panose="020B0604020202020204" pitchFamily="34" charset="0"/>
                <a:ea typeface="+mn-ea"/>
                <a:cs typeface="Arial" panose="020B0604020202020204" pitchFamily="34" charset="0"/>
              </a:rPr>
              <a:t>Reasonable travel and subsistence expenses incurred on [insert name of ALB</a:t>
            </a:r>
            <a:r>
              <a:rPr lang="en-GB" sz="1400">
                <a:solidFill>
                  <a:prstClr val="black"/>
                </a:solidFill>
                <a:latin typeface="Arial" panose="020B0604020202020204" pitchFamily="34" charset="0"/>
                <a:cs typeface="Arial" panose="020B0604020202020204" pitchFamily="34" charset="0"/>
              </a:rPr>
              <a:t>]</a:t>
            </a:r>
            <a:r>
              <a:rPr kumimoji="0" lang="en-GB" sz="1400" i="0" u="none" strike="noStrike" kern="1200" cap="none" normalizeH="0" baseline="0" noProof="0">
                <a:ln>
                  <a:noFill/>
                </a:ln>
                <a:solidFill>
                  <a:prstClr val="black"/>
                </a:solidFill>
                <a:effectLst/>
                <a:uLnTx/>
                <a:uFillTx/>
                <a:latin typeface="Arial" panose="020B0604020202020204" pitchFamily="34" charset="0"/>
                <a:ea typeface="+mn-ea"/>
                <a:cs typeface="Arial" panose="020B0604020202020204" pitchFamily="34" charset="0"/>
              </a:rPr>
              <a:t> business will be reimbursed in accordance with </a:t>
            </a:r>
            <a:r>
              <a:rPr lang="en-GB" sz="1400">
                <a:solidFill>
                  <a:prstClr val="black"/>
                </a:solidFill>
                <a:latin typeface="Arial" panose="020B0604020202020204" pitchFamily="34" charset="0"/>
                <a:cs typeface="Arial" panose="020B0604020202020204" pitchFamily="34" charset="0"/>
              </a:rPr>
              <a:t>[insert name of ALB]</a:t>
            </a:r>
            <a:r>
              <a:rPr kumimoji="0" lang="en-GB" sz="1400" i="0" u="none" strike="noStrike" kern="1200" cap="none" normalizeH="0" baseline="0" noProof="0">
                <a:ln>
                  <a:noFill/>
                </a:ln>
                <a:solidFill>
                  <a:prstClr val="black"/>
                </a:solidFill>
                <a:effectLst/>
                <a:uLnTx/>
                <a:uFillTx/>
                <a:latin typeface="Arial" panose="020B0604020202020204" pitchFamily="34" charset="0"/>
                <a:ea typeface="+mn-ea"/>
                <a:cs typeface="Arial" panose="020B0604020202020204" pitchFamily="34" charset="0"/>
              </a:rPr>
              <a:t> policies.​</a:t>
            </a:r>
            <a:endParaRPr lang="en-GB" sz="140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a:solidFill>
                  <a:srgbClr val="005E62"/>
                </a:solidFill>
                <a:latin typeface="+mj-lt"/>
                <a:cs typeface="Arial" panose="020B0604020202020204" pitchFamily="34" charset="0"/>
              </a:rPr>
              <a:t>Conduct</a:t>
            </a:r>
          </a:p>
          <a:p>
            <a:pPr marL="12701" marR="21590">
              <a:lnSpc>
                <a:spcPct val="106100"/>
              </a:lnSpc>
              <a:spcAft>
                <a:spcPts val="600"/>
              </a:spcAft>
              <a:tabLst>
                <a:tab pos="139700" algn="l"/>
              </a:tabLst>
            </a:pPr>
            <a:r>
              <a:rPr lang="en-GB" sz="1400">
                <a:solidFill>
                  <a:prstClr val="black"/>
                </a:solidFill>
                <a:latin typeface="Arial" panose="020B0604020202020204" pitchFamily="34" charset="0"/>
                <a:cs typeface="Arial" panose="020B0604020202020204" pitchFamily="34" charset="0"/>
              </a:rPr>
              <a:t>The Chair or Members will be expected to act in accordance with: </a:t>
            </a:r>
          </a:p>
          <a:p>
            <a:pPr marL="298451" marR="21590" indent="-285750">
              <a:lnSpc>
                <a:spcPct val="106100"/>
              </a:lnSpc>
              <a:spcAft>
                <a:spcPts val="600"/>
              </a:spcAft>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Aft>
                <a:spcPts val="600"/>
              </a:spcAft>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r>
              <a:rPr lang="en-GB" sz="1400">
                <a:solidFill>
                  <a:schemeClr val="bg1">
                    <a:lumMod val="50000"/>
                  </a:schemeClr>
                </a:solidFill>
                <a:latin typeface="Arial"/>
                <a:cs typeface="Arial"/>
              </a:rPr>
              <a:t> </a:t>
            </a:r>
            <a:endParaRPr lang="en-GB" sz="1400">
              <a:solidFill>
                <a:schemeClr val="bg1">
                  <a:lumMod val="50000"/>
                </a:schemeClr>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a:solidFill>
                  <a:srgbClr val="005E62"/>
                </a:solidFill>
                <a:latin typeface="+mj-lt"/>
                <a:cs typeface="Arial" panose="020B0604020202020204" pitchFamily="34" charset="0"/>
              </a:rPr>
              <a:t>Nationality</a:t>
            </a:r>
          </a:p>
          <a:p>
            <a:pPr marL="12700" marR="21590">
              <a:lnSpc>
                <a:spcPct val="106100"/>
              </a:lnSpc>
              <a:spcAft>
                <a:spcPts val="600"/>
              </a:spcAft>
              <a:tabLst>
                <a:tab pos="139700" algn="l"/>
              </a:tabLst>
            </a:pPr>
            <a:r>
              <a:rPr lang="en-GB" sz="1400">
                <a:solidFill>
                  <a:prstClr val="black"/>
                </a:solidFill>
                <a:latin typeface="Arial"/>
                <a:cs typeface="Arial"/>
              </a:rPr>
              <a:t>You must have a right to work in the UK and there must be no employment restrictions, or limit on your permitted stay in the UK.</a:t>
            </a:r>
            <a:endParaRPr lang="en-GB" sz="1400">
              <a:solidFill>
                <a:prstClr val="black"/>
              </a:solidFill>
              <a:latin typeface="Arial" panose="020B0604020202020204" pitchFamily="34" charset="0"/>
              <a:cs typeface="Arial" panose="020B0604020202020204" pitchFamily="34" charset="0"/>
            </a:endParaRPr>
          </a:p>
          <a:p>
            <a:pPr marL="12701" marR="21590">
              <a:lnSpc>
                <a:spcPct val="106100"/>
              </a:lnSpc>
              <a:spcAft>
                <a:spcPts val="600"/>
              </a:spcAft>
              <a:tabLst>
                <a:tab pos="139700" algn="l"/>
              </a:tabLst>
            </a:pPr>
            <a:r>
              <a:rPr lang="en-GB" sz="1600">
                <a:solidFill>
                  <a:srgbClr val="005E62"/>
                </a:solidFill>
                <a:latin typeface="+mj-lt"/>
                <a:cs typeface="Arial" panose="020B0604020202020204" pitchFamily="34" charset="0"/>
              </a:rPr>
              <a:t>Annual performance review and reappointment</a:t>
            </a:r>
          </a:p>
          <a:p>
            <a:pPr marL="12701" marR="21590">
              <a:lnSpc>
                <a:spcPct val="106100"/>
              </a:lnSpc>
              <a:spcAft>
                <a:spcPts val="600"/>
              </a:spcAft>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endParaRPr lang="en-GB" sz="1400" i="1">
              <a:solidFill>
                <a:srgbClr val="00B050"/>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74BAA00B-177B-C84D-9BBA-8CDF156372E7}"/>
              </a:ext>
            </a:extLst>
          </p:cNvPr>
          <p:cNvSpPr>
            <a:spLocks noGrp="1"/>
          </p:cNvSpPr>
          <p:nvPr>
            <p:ph type="sldNum" sz="quarter" idx="4"/>
          </p:nvPr>
        </p:nvSpPr>
        <p:spPr/>
        <p:txBody>
          <a:bodyPr/>
          <a:lstStyle/>
          <a:p>
            <a:fld id="{318356DC-334E-1146-8C47-B0DA3BCDFCC3}" type="slidenum">
              <a:rPr lang="en-US" smtClean="0"/>
              <a:pPr/>
              <a:t>9</a:t>
            </a:fld>
            <a:endParaRPr lang="en-US"/>
          </a:p>
        </p:txBody>
      </p:sp>
    </p:spTree>
    <p:extLst>
      <p:ext uri="{BB962C8B-B14F-4D97-AF65-F5344CB8AC3E}">
        <p14:creationId xmlns:p14="http://schemas.microsoft.com/office/powerpoint/2010/main" val="144708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FDC7DD-506C-487A-74D1-F16E148BD4E2}"/>
              </a:ext>
            </a:extLst>
          </p:cNvPr>
          <p:cNvSpPr>
            <a:spLocks noGrp="1"/>
          </p:cNvSpPr>
          <p:nvPr>
            <p:ph type="title"/>
          </p:nvPr>
        </p:nvSpPr>
        <p:spPr>
          <a:xfrm>
            <a:off x="4178583" y="661074"/>
            <a:ext cx="7618405" cy="387798"/>
          </a:xfrm>
        </p:spPr>
        <p:txBody>
          <a:bodyPr/>
          <a:lstStyle/>
          <a:p>
            <a:r>
              <a:rPr lang="en-GB"/>
              <a:t>How to apply</a:t>
            </a:r>
          </a:p>
        </p:txBody>
      </p:sp>
      <p:sp>
        <p:nvSpPr>
          <p:cNvPr id="5" name="TextBox 4">
            <a:extLst>
              <a:ext uri="{FF2B5EF4-FFF2-40B4-BE49-F238E27FC236}">
                <a16:creationId xmlns:a16="http://schemas.microsoft.com/office/drawing/2014/main" id="{1B92DCEA-B424-44B5-B11F-90B57F3E2060}"/>
              </a:ext>
            </a:extLst>
          </p:cNvPr>
          <p:cNvSpPr txBox="1"/>
          <p:nvPr/>
        </p:nvSpPr>
        <p:spPr>
          <a:xfrm>
            <a:off x="185124" y="1542904"/>
            <a:ext cx="7395252" cy="4924425"/>
          </a:xfrm>
          <a:prstGeom prst="rect">
            <a:avLst/>
          </a:prstGeom>
          <a:noFill/>
          <a:ln>
            <a:noFill/>
          </a:ln>
        </p:spPr>
        <p:txBody>
          <a:bodyPr wrap="square" lIns="91440" tIns="45720" rIns="91440" bIns="45720" rtlCol="0" anchor="t">
            <a:spAutoFit/>
          </a:bodyPr>
          <a:lstStyle/>
          <a:p>
            <a:pPr>
              <a:spcAft>
                <a:spcPts val="600"/>
              </a:spcAft>
              <a:defRPr/>
            </a:pPr>
            <a:r>
              <a:rPr lang="en-GB" sz="1400" kern="0">
                <a:latin typeface="Arial"/>
                <a:cs typeface="Arial"/>
              </a:rPr>
              <a:t>Candidates will need to apply for this role using the </a:t>
            </a:r>
            <a:r>
              <a:rPr lang="en-GB" sz="1400" kern="0">
                <a:latin typeface="Arial"/>
                <a:cs typeface="Arial"/>
                <a:hlinkClick r:id="rId2"/>
              </a:rPr>
              <a:t>Public Appointments website</a:t>
            </a:r>
            <a:r>
              <a:rPr lang="en-GB" sz="1400" kern="0">
                <a:latin typeface="Arial"/>
                <a:cs typeface="Arial"/>
              </a:rPr>
              <a:t>. 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 Once you are logged into your account, click on 'apply for this role' and follow the on-screen instructions. To apply, all candidates are required to provide:</a:t>
            </a:r>
            <a:endParaRPr lang="en-GB" sz="1000" kern="0">
              <a:latin typeface="Arial"/>
              <a:cs typeface="Arial"/>
            </a:endParaRPr>
          </a:p>
          <a:p>
            <a:pPr marL="342900" indent="-342900">
              <a:spcAft>
                <a:spcPts val="600"/>
              </a:spcAft>
              <a:buAutoNum type="arabicPeriod"/>
              <a:defRPr/>
            </a:pPr>
            <a:r>
              <a:rPr kumimoji="0" lang="en-GB" sz="1400" u="none" strike="noStrike" kern="0" cap="none" spc="0" normalizeH="0" baseline="0" noProof="0">
                <a:ln>
                  <a:noFill/>
                </a:ln>
                <a:effectLst/>
                <a:uLnTx/>
                <a:uFillTx/>
                <a:latin typeface="Arial"/>
                <a:cs typeface="Arial"/>
              </a:rPr>
              <a:t>Curriculum Vitae</a:t>
            </a:r>
            <a:r>
              <a:rPr lang="en-GB" sz="1400" kern="0">
                <a:latin typeface="Arial"/>
                <a:cs typeface="Arial"/>
              </a:rPr>
              <a:t> </a:t>
            </a:r>
            <a:r>
              <a:rPr kumimoji="0" lang="en-GB" sz="1400" u="none" strike="noStrike" kern="0" cap="none" spc="0" normalizeH="0" baseline="0" noProof="0">
                <a:ln>
                  <a:noFill/>
                </a:ln>
                <a:effectLst/>
                <a:uLnTx/>
                <a:uFillTx/>
                <a:latin typeface="Arial"/>
                <a:cs typeface="Arial"/>
              </a:rPr>
              <a:t> (maximum 2 pages). Include your education, professional qualifications and full employment history</a:t>
            </a:r>
            <a:r>
              <a:rPr kumimoji="0" lang="en-GB" sz="140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Supporting</a:t>
            </a:r>
            <a:r>
              <a:rPr kumimoji="0" lang="en-GB" sz="1400" u="none" strike="noStrike" kern="0" cap="none" spc="0" normalizeH="0" baseline="0" noProof="0">
                <a:ln>
                  <a:noFill/>
                </a:ln>
                <a:effectLst/>
                <a:uLnTx/>
                <a:uFillTx/>
                <a:latin typeface="Arial"/>
                <a:cs typeface="Arial"/>
              </a:rPr>
              <a:t> </a:t>
            </a:r>
            <a:r>
              <a:rPr lang="en-GB" sz="1400" kern="0">
                <a:latin typeface="Arial"/>
                <a:cs typeface="Arial"/>
              </a:rPr>
              <a:t>Statement </a:t>
            </a:r>
            <a:r>
              <a:rPr kumimoji="0" lang="en-GB" sz="1400" u="none" strike="noStrike" kern="0" cap="none" spc="0" normalizeH="0" baseline="0" noProof="0">
                <a:ln>
                  <a:noFill/>
                </a:ln>
                <a:effectLst/>
                <a:uLnTx/>
                <a:uFillTx/>
                <a:latin typeface="Arial"/>
                <a:cs typeface="Arial"/>
              </a:rPr>
              <a:t>(maximum 2 pages). </a:t>
            </a:r>
            <a:r>
              <a:rPr lang="en-GB" sz="1400" u="none" strike="noStrike">
                <a:solidFill>
                  <a:srgbClr val="000000"/>
                </a:solidFill>
                <a:effectLst/>
                <a:latin typeface="Arial" panose="020B0604020202020204" pitchFamily="34" charset="0"/>
              </a:rPr>
              <a:t>Please tailor your statement to set out your suitability for the role and how you meet the selection criteria. </a:t>
            </a:r>
            <a:r>
              <a:rPr kumimoji="0" lang="en-GB" sz="1400" u="none" strike="noStrike" kern="0" cap="none" spc="0" normalizeH="0" baseline="0" noProof="0">
                <a:ln>
                  <a:noFill/>
                </a:ln>
                <a:effectLst/>
                <a:uLnTx/>
                <a:uFillTx/>
                <a:latin typeface="Arial"/>
                <a:cs typeface="Arial"/>
              </a:rPr>
              <a:t>We suggest you use specific examples to demonstrate how you meet the criteria. If you can offer the experience in more than one of the areas referenced above, </a:t>
            </a:r>
            <a:r>
              <a:rPr lang="en-GB" sz="1400" kern="0">
                <a:latin typeface="Arial"/>
                <a:cs typeface="Arial"/>
              </a:rPr>
              <a:t>please clearly</a:t>
            </a:r>
            <a:r>
              <a:rPr kumimoji="0" lang="en-GB" sz="1400" u="none" strike="noStrike" kern="0" cap="none" spc="0" normalizeH="0" baseline="0" noProof="0">
                <a:ln>
                  <a:noFill/>
                </a:ln>
                <a:effectLst/>
                <a:uLnTx/>
                <a:uFillTx/>
                <a:latin typeface="Arial"/>
                <a:cs typeface="Arial"/>
              </a:rPr>
              <a:t> reference and example those criteria in a single supporting </a:t>
            </a:r>
            <a:r>
              <a:rPr lang="en-GB" sz="1400" kern="0">
                <a:latin typeface="Arial"/>
                <a:cs typeface="Arial"/>
              </a:rPr>
              <a:t>statement</a:t>
            </a:r>
            <a:r>
              <a:rPr kumimoji="0" lang="en-GB" sz="1400" u="none" strike="noStrike" kern="0" cap="none" spc="0" normalizeH="0" baseline="0" noProof="0">
                <a:ln>
                  <a:noFill/>
                </a:ln>
                <a:effectLst/>
                <a:uLnTx/>
                <a:uFillTx/>
                <a:latin typeface="Arial"/>
                <a:cs typeface="Arial"/>
              </a:rPr>
              <a:t>.</a:t>
            </a:r>
            <a:r>
              <a:rPr lang="en-GB" sz="1400" kern="0">
                <a:latin typeface="Arial"/>
                <a:cs typeface="Arial"/>
              </a:rPr>
              <a:t> </a:t>
            </a:r>
            <a:endParaRPr lang="en-GB" sz="1400" kern="0">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Equality Information The information you provide will not be used as part of the selection process and will not be seen by the interview panel.</a:t>
            </a:r>
            <a:endParaRPr lang="en-GB" sz="1400" kern="0">
              <a:highlight>
                <a:srgbClr val="FFFF00"/>
              </a:highlight>
              <a:latin typeface="Arial" panose="020B0604020202020204" pitchFamily="34" charset="0"/>
              <a:cs typeface="Arial" panose="020B0604020202020204" pitchFamily="34" charset="0"/>
            </a:endParaRPr>
          </a:p>
          <a:p>
            <a:pPr marL="342900" indent="-342900">
              <a:spcAft>
                <a:spcPts val="600"/>
              </a:spcAft>
              <a:buAutoNum type="arabicPeriod"/>
              <a:defRPr/>
            </a:pPr>
            <a:r>
              <a:rPr lang="en-GB" sz="1400" kern="0">
                <a:latin typeface="Arial"/>
                <a:cs typeface="Arial"/>
              </a:rPr>
              <a:t>Information relating to any outside interests or reputational issues </a:t>
            </a:r>
            <a:r>
              <a:rPr kumimoji="0" lang="en-GB" sz="140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a:latin typeface="Arial"/>
                <a:cs typeface="Arial"/>
              </a:rPr>
              <a:t>Insert Organisation], MHCLG</a:t>
            </a:r>
            <a:r>
              <a:rPr kumimoji="0" lang="en-GB" sz="1400" u="none" strike="noStrike" kern="0" cap="none" spc="0" normalizeH="0" baseline="0" noProof="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a:latin typeface="Arial"/>
                <a:cs typeface="Arial"/>
              </a:rPr>
              <a:t> </a:t>
            </a:r>
            <a:endParaRPr lang="en-GB" sz="1400"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C9070BC8-C557-77FF-557C-8C955373A107}"/>
              </a:ext>
            </a:extLst>
          </p:cNvPr>
          <p:cNvSpPr txBox="1"/>
          <p:nvPr/>
        </p:nvSpPr>
        <p:spPr>
          <a:xfrm>
            <a:off x="7787185" y="1542904"/>
            <a:ext cx="4009803" cy="4862262"/>
          </a:xfrm>
          <a:prstGeom prst="rect">
            <a:avLst/>
          </a:prstGeom>
          <a:noFill/>
        </p:spPr>
        <p:txBody>
          <a:bodyPr wrap="square">
            <a:spAutoFit/>
          </a:bodyPr>
          <a:lstStyle/>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Candidates should note that due diligence checks will be carried out as part of the assessment process if you are called to interview and will be shared with the Panel and Ministers, this will include searches on social media, blogs and other publicly available information.</a:t>
            </a:r>
            <a:r>
              <a:rPr lang="en-GB" sz="1400" kern="0">
                <a:latin typeface="Arial"/>
                <a:cs typeface="Arial"/>
              </a:rPr>
              <a:t>  </a:t>
            </a:r>
            <a:endParaRPr lang="en-GB" sz="140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spcBef>
                <a:spcPts val="600"/>
              </a:spcBef>
              <a:spcAft>
                <a:spcPts val="600"/>
              </a:spcAft>
              <a:defRPr/>
            </a:pPr>
            <a:r>
              <a:rPr kumimoji="0" lang="en-GB" sz="140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spcBef>
                <a:spcPts val="600"/>
              </a:spcBef>
              <a:spcAft>
                <a:spcPts val="600"/>
              </a:spcAft>
              <a:defRPr/>
            </a:pPr>
            <a:r>
              <a:rPr lang="en-GB" sz="1400" kern="0">
                <a:latin typeface="Arial"/>
                <a:cs typeface="Arial"/>
              </a:rPr>
              <a:t>We will ask you to check and confirm your personal details to ensure your application is accurate.</a:t>
            </a:r>
          </a:p>
          <a:p>
            <a:pPr>
              <a:spcBef>
                <a:spcPts val="600"/>
              </a:spcBef>
              <a:spcAft>
                <a:spcPts val="600"/>
              </a:spcAft>
              <a:defRPr/>
            </a:pPr>
            <a:r>
              <a:rPr lang="en-GB" sz="1400" kern="0">
                <a:latin typeface="Arial"/>
                <a:cs typeface="Arial"/>
              </a:rPr>
              <a:t>You will have the opportunity to make a reasonable adjustment request or apply under the disability confident scheme before you submit your application.</a:t>
            </a:r>
          </a:p>
          <a:p>
            <a:pPr>
              <a:spcBef>
                <a:spcPts val="600"/>
              </a:spcBef>
              <a:spcAft>
                <a:spcPts val="600"/>
              </a:spcAft>
              <a:defRPr/>
            </a:pPr>
            <a:r>
              <a:rPr lang="en-GB" sz="1400" kern="0">
                <a:latin typeface="Arial"/>
                <a:cs typeface="Arial"/>
              </a:rPr>
              <a:t>We are unable to accept late or incomplete applications.</a:t>
            </a:r>
          </a:p>
        </p:txBody>
      </p:sp>
      <p:sp>
        <p:nvSpPr>
          <p:cNvPr id="2" name="Slide Number Placeholder 1">
            <a:extLst>
              <a:ext uri="{FF2B5EF4-FFF2-40B4-BE49-F238E27FC236}">
                <a16:creationId xmlns:a16="http://schemas.microsoft.com/office/drawing/2014/main" id="{87257E07-90F3-A746-1B59-39EB9A80EF36}"/>
              </a:ext>
            </a:extLst>
          </p:cNvPr>
          <p:cNvSpPr>
            <a:spLocks noGrp="1"/>
          </p:cNvSpPr>
          <p:nvPr>
            <p:ph type="sldNum" sz="quarter" idx="4"/>
          </p:nvPr>
        </p:nvSpPr>
        <p:spPr/>
        <p:txBody>
          <a:bodyPr/>
          <a:lstStyle/>
          <a:p>
            <a:fld id="{318356DC-334E-1146-8C47-B0DA3BCDFCC3}" type="slidenum">
              <a:rPr lang="en-US" smtClean="0"/>
              <a:pPr/>
              <a:t>10</a:t>
            </a:fld>
            <a:endParaRPr lang="en-US"/>
          </a:p>
        </p:txBody>
      </p:sp>
    </p:spTree>
    <p:extLst>
      <p:ext uri="{BB962C8B-B14F-4D97-AF65-F5344CB8AC3E}">
        <p14:creationId xmlns:p14="http://schemas.microsoft.com/office/powerpoint/2010/main" val="42320875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a:t>Assessment process: overview </a:t>
            </a:r>
          </a:p>
        </p:txBody>
      </p:sp>
      <p:sp>
        <p:nvSpPr>
          <p:cNvPr id="6" name="TextBox 5">
            <a:extLst>
              <a:ext uri="{FF2B5EF4-FFF2-40B4-BE49-F238E27FC236}">
                <a16:creationId xmlns:a16="http://schemas.microsoft.com/office/drawing/2014/main" id="{63EE29DE-6A5A-C13A-7036-DB62B0D57A32}"/>
              </a:ext>
            </a:extLst>
          </p:cNvPr>
          <p:cNvSpPr txBox="1"/>
          <p:nvPr/>
        </p:nvSpPr>
        <p:spPr>
          <a:xfrm>
            <a:off x="117806" y="1576603"/>
            <a:ext cx="11582988" cy="535018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The timeline provided is indicative and could be subject to change. If you are unable to meet these timeframes, please let us know by contacting PublicAppointments@communities.gov.uk</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The Advisory Assessment Panel will be:</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  Charlotte Spencer, Director, Leasehold, Private Rental and Digital, MHLCG (Panel Chair)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  Nick Nash, Deputy Director, Building Safety Regulator Transition, Buildings, Fire and Resilience, MHCLG </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  Lizzie Noel, Independent Panel Member</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600" b="0" i="0" u="none" strike="noStrike" kern="1200" cap="none" spc="0" normalizeH="0" baseline="0" noProof="0">
              <a:ln>
                <a:noFill/>
              </a:ln>
              <a:solidFill>
                <a:srgbClr val="000000"/>
              </a:solidFill>
              <a:effectLst/>
              <a:uLnTx/>
              <a:uFillTx/>
              <a:latin typeface="Arial" panose="020B060402020202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600" b="0" i="0" u="none" strike="noStrike" kern="1200" cap="none" spc="0" normalizeH="0" baseline="0" noProof="0">
                <a:ln>
                  <a:noFill/>
                </a:ln>
                <a:solidFill>
                  <a:srgbClr val="000000"/>
                </a:solidFill>
                <a:effectLst/>
                <a:uLnTx/>
                <a:uFillTx/>
                <a:latin typeface="Arial" panose="020B0604020202020204"/>
                <a:ea typeface="+mn-ea"/>
                <a:cs typeface="+mn-cs"/>
              </a:rPr>
              <a:t>Due to the high volume of applications we receive, we only provided feedback to candidates who reach the interview stage. Feedback will then only be provided once the campaign has concluded. </a:t>
            </a:r>
          </a:p>
        </p:txBody>
      </p:sp>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5" name="Content Placeholder 2">
            <a:extLst>
              <a:ext uri="{FF2B5EF4-FFF2-40B4-BE49-F238E27FC236}">
                <a16:creationId xmlns:a16="http://schemas.microsoft.com/office/drawing/2014/main" id="{26B9E3DB-4916-3B44-8AC9-23E1BE360933}"/>
              </a:ext>
              <a:ext uri="{C183D7F6-B498-43B3-948B-1728B52AA6E4}">
                <adec:decorative xmlns:adec="http://schemas.microsoft.com/office/drawing/2017/decorative" val="1"/>
              </a:ext>
            </a:extLst>
          </p:cNvPr>
          <p:cNvSpPr txBox="1">
            <a:spLocks/>
          </p:cNvSpPr>
          <p:nvPr/>
        </p:nvSpPr>
        <p:spPr>
          <a:xfrm>
            <a:off x="117806" y="1624930"/>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rgbClr val="000000"/>
              </a:solidFill>
              <a:effectLst/>
              <a:uLnTx/>
              <a:uFillTx/>
              <a:latin typeface="Arial" panose="020B0604020202020204"/>
              <a:ea typeface="+mn-ea"/>
              <a:cs typeface="Arial" panose="020B0604020202020204" pitchFamily="34" charset="0"/>
            </a:endParaRPr>
          </a:p>
        </p:txBody>
      </p:sp>
    </p:spTree>
    <p:extLst>
      <p:ext uri="{BB962C8B-B14F-4D97-AF65-F5344CB8AC3E}">
        <p14:creationId xmlns:p14="http://schemas.microsoft.com/office/powerpoint/2010/main" val="4274941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030EAA-B90F-600E-4601-4971E1BDDCEF}"/>
              </a:ext>
            </a:extLst>
          </p:cNvPr>
          <p:cNvSpPr>
            <a:spLocks noGrp="1"/>
          </p:cNvSpPr>
          <p:nvPr>
            <p:ph type="title"/>
          </p:nvPr>
        </p:nvSpPr>
        <p:spPr/>
        <p:txBody>
          <a:bodyPr/>
          <a:lstStyle/>
          <a:p>
            <a:r>
              <a:rPr lang="en-GB"/>
              <a:t>Assessment process: indicative timeline </a:t>
            </a:r>
          </a:p>
        </p:txBody>
      </p:sp>
      <p:sp>
        <p:nvSpPr>
          <p:cNvPr id="5" name="Content Placeholder 2">
            <a:extLst>
              <a:ext uri="{FF2B5EF4-FFF2-40B4-BE49-F238E27FC236}">
                <a16:creationId xmlns:a16="http://schemas.microsoft.com/office/drawing/2014/main" id="{26B9E3DB-4916-3B44-8AC9-23E1BE360933}"/>
              </a:ext>
            </a:extLst>
          </p:cNvPr>
          <p:cNvSpPr txBox="1">
            <a:spLocks/>
          </p:cNvSpPr>
          <p:nvPr/>
        </p:nvSpPr>
        <p:spPr>
          <a:xfrm>
            <a:off x="117806" y="1624930"/>
            <a:ext cx="11686107"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ts val="0"/>
              </a:spcBef>
              <a:buNone/>
              <a:defRPr/>
            </a:pPr>
            <a:r>
              <a:rPr kumimoji="0" lang="en-GB" sz="1400" b="0" i="0" u="none" strike="noStrike" kern="1200" cap="none" spc="10" normalizeH="0" baseline="0" noProof="0" dirty="0">
                <a:ln>
                  <a:noFill/>
                </a:ln>
                <a:effectLst/>
                <a:uLnTx/>
                <a:uFillTx/>
                <a:cs typeface="Arial"/>
              </a:rPr>
              <a:t>The timeline provided is indicative and could be subject to change, potentially at short notice. If you are unable to meet these timeframes, please let us know by contacting </a:t>
            </a:r>
            <a:r>
              <a:rPr kumimoji="0" lang="en-GB" sz="1400" b="0" i="0" u="none" strike="noStrike" kern="1200" cap="none" spc="10" normalizeH="0" baseline="0" noProof="0" dirty="0">
                <a:ln>
                  <a:noFill/>
                </a:ln>
                <a:effectLst/>
                <a:uLnTx/>
                <a:uFillTx/>
                <a:cs typeface="Arial"/>
                <a:hlinkClick r:id="rId2">
                  <a:extLst>
                    <a:ext uri="{A12FA001-AC4F-418D-AE19-62706E023703}">
                      <ahyp:hlinkClr xmlns:ahyp="http://schemas.microsoft.com/office/drawing/2018/hyperlinkcolor" val="tx"/>
                    </a:ext>
                  </a:extLst>
                </a:hlinkClick>
              </a:rPr>
              <a:t>PublicAppointments@</a:t>
            </a:r>
            <a:r>
              <a:rPr lang="en-GB" sz="1400" spc="10" dirty="0">
                <a:cs typeface="Arial"/>
                <a:hlinkClick r:id="rId2">
                  <a:extLst>
                    <a:ext uri="{A12FA001-AC4F-418D-AE19-62706E023703}">
                      <ahyp:hlinkClr xmlns:ahyp="http://schemas.microsoft.com/office/drawing/2018/hyperlinkcolor" val="tx"/>
                    </a:ext>
                  </a:extLst>
                </a:hlinkClick>
              </a:rPr>
              <a:t>communities</a:t>
            </a:r>
            <a:r>
              <a:rPr kumimoji="0" lang="en-GB" sz="1400" b="0" i="0" u="none" strike="noStrike" kern="1200" cap="none" spc="10" normalizeH="0" baseline="0" noProof="0" dirty="0">
                <a:ln>
                  <a:noFill/>
                </a:ln>
                <a:effectLst/>
                <a:uLnTx/>
                <a:uFillTx/>
                <a:cs typeface="Arial"/>
                <a:hlinkClick r:id="rId2">
                  <a:extLst>
                    <a:ext uri="{A12FA001-AC4F-418D-AE19-62706E023703}">
                      <ahyp:hlinkClr xmlns:ahyp="http://schemas.microsoft.com/office/drawing/2018/hyperlinkcolor" val="tx"/>
                    </a:ext>
                  </a:extLst>
                </a:hlinkClick>
              </a:rPr>
              <a:t>.gov.uk</a:t>
            </a:r>
            <a:r>
              <a:rPr kumimoji="0" lang="en-GB" sz="1400" b="0" i="0" u="none" strike="noStrike" kern="1200" cap="none" spc="10" normalizeH="0" baseline="0" noProof="0" dirty="0">
                <a:ln>
                  <a:noFill/>
                </a:ln>
                <a:effectLst/>
                <a:uLnTx/>
                <a:uFillTx/>
                <a:cs typeface="Arial"/>
              </a:rPr>
              <a:t> </a:t>
            </a:r>
            <a:r>
              <a:rPr lang="en-GB" sz="1400" spc="10" dirty="0">
                <a:cs typeface="Arial"/>
              </a:rPr>
              <a:t> </a:t>
            </a:r>
            <a:endParaRPr lang="en-GB" sz="1400" b="0" i="0" u="none" strike="noStrike" kern="1200" cap="none" spc="0" normalizeH="0" baseline="0" noProof="0" dirty="0">
              <a:ln>
                <a:noFill/>
              </a:ln>
              <a:effectLst/>
              <a:uLnTx/>
              <a:uFillTx/>
              <a:cs typeface="Arial" panose="020B0604020202020204" pitchFamily="34" charset="0"/>
            </a:endParaRPr>
          </a:p>
          <a:p>
            <a:pPr marL="342900" indent="-342900">
              <a:lnSpc>
                <a:spcPct val="150000"/>
              </a:lnSpc>
              <a:spcBef>
                <a:spcPts val="0"/>
              </a:spcBef>
              <a:buAutoNum type="arabicPeriod"/>
              <a:defRPr/>
            </a:pPr>
            <a:r>
              <a:rPr kumimoji="0" lang="en-GB" sz="1400" b="0" i="0" u="none" strike="noStrike" kern="1200" cap="none" spc="10" normalizeH="0" baseline="0" noProof="0" dirty="0">
                <a:ln>
                  <a:noFill/>
                </a:ln>
                <a:effectLst/>
                <a:uLnTx/>
                <a:uFillTx/>
                <a:ea typeface="+mn-ea"/>
                <a:cs typeface="Arial"/>
              </a:rPr>
              <a:t>Closing date: 17</a:t>
            </a:r>
            <a:r>
              <a:rPr kumimoji="0" lang="en-GB" sz="1400" b="0" i="0" u="none" strike="noStrike" kern="1200" cap="none" spc="10" normalizeH="0" baseline="30000" noProof="0" dirty="0">
                <a:ln>
                  <a:noFill/>
                </a:ln>
                <a:effectLst/>
                <a:uLnTx/>
                <a:uFillTx/>
                <a:ea typeface="+mn-ea"/>
                <a:cs typeface="Arial"/>
              </a:rPr>
              <a:t>th</a:t>
            </a:r>
            <a:r>
              <a:rPr kumimoji="0" lang="en-GB" sz="1400" b="0" i="0" u="none" strike="noStrike" kern="1200" cap="none" spc="10" normalizeH="0" baseline="0" noProof="0" dirty="0">
                <a:ln>
                  <a:noFill/>
                </a:ln>
                <a:effectLst/>
                <a:uLnTx/>
                <a:uFillTx/>
                <a:ea typeface="+mn-ea"/>
                <a:cs typeface="Arial"/>
              </a:rPr>
              <a:t> June 2026</a:t>
            </a:r>
            <a:endParaRPr lang="en-GB" sz="1400" spc="10" dirty="0">
              <a:cs typeface="Arial"/>
            </a:endParaRPr>
          </a:p>
          <a:p>
            <a:pPr marL="342900" indent="-342900">
              <a:lnSpc>
                <a:spcPct val="150000"/>
              </a:lnSpc>
              <a:spcBef>
                <a:spcPts val="0"/>
              </a:spcBef>
              <a:buAutoNum type="arabicPeriod"/>
              <a:defRPr/>
            </a:pPr>
            <a:r>
              <a:rPr kumimoji="0" lang="en-GB" sz="1400" b="0" i="0" u="none" strike="noStrike" kern="1200" cap="none" spc="10" normalizeH="0" baseline="0" noProof="0" dirty="0">
                <a:ln>
                  <a:noFill/>
                </a:ln>
                <a:effectLst/>
                <a:uLnTx/>
                <a:uFillTx/>
                <a:ea typeface="+mn-ea"/>
                <a:cs typeface="Arial"/>
              </a:rPr>
              <a:t>Shortlisting: </a:t>
            </a:r>
            <a:r>
              <a:rPr lang="en-GB" sz="1400" spc="10" dirty="0">
                <a:cs typeface="Arial"/>
              </a:rPr>
              <a:t>w/c 22</a:t>
            </a:r>
            <a:r>
              <a:rPr lang="en-GB" sz="1400" spc="10" baseline="30000" dirty="0">
                <a:cs typeface="Arial"/>
              </a:rPr>
              <a:t>nd</a:t>
            </a:r>
            <a:r>
              <a:rPr lang="en-GB" sz="1400" spc="10" dirty="0">
                <a:cs typeface="Arial"/>
              </a:rPr>
              <a:t> June 2026</a:t>
            </a:r>
            <a:endParaRPr lang="en-GB" sz="1400" spc="10" dirty="0">
              <a:cs typeface="Arial" panose="020B0604020202020204" pitchFamily="34" charset="0"/>
            </a:endParaRPr>
          </a:p>
          <a:p>
            <a:pPr marL="342900" indent="-342900">
              <a:lnSpc>
                <a:spcPct val="150000"/>
              </a:lnSpc>
              <a:spcBef>
                <a:spcPts val="0"/>
              </a:spcBef>
              <a:buAutoNum type="arabicPeriod"/>
              <a:defRPr/>
            </a:pPr>
            <a:r>
              <a:rPr kumimoji="0" lang="en-GB" sz="1400" b="0" i="0" u="none" strike="noStrike" kern="1200" cap="none" spc="10" normalizeH="0" baseline="0" noProof="0" dirty="0">
                <a:ln>
                  <a:noFill/>
                </a:ln>
                <a:effectLst/>
                <a:uLnTx/>
                <a:uFillTx/>
                <a:ea typeface="+mn-ea"/>
                <a:cs typeface="Arial"/>
              </a:rPr>
              <a:t>Panel interviews: w/c 27</a:t>
            </a:r>
            <a:r>
              <a:rPr kumimoji="0" lang="en-GB" sz="1400" b="0" i="0" u="none" strike="noStrike" kern="1200" cap="none" spc="10" normalizeH="0" baseline="30000" noProof="0" dirty="0">
                <a:ln>
                  <a:noFill/>
                </a:ln>
                <a:effectLst/>
                <a:uLnTx/>
                <a:uFillTx/>
                <a:ea typeface="+mn-ea"/>
                <a:cs typeface="Arial"/>
              </a:rPr>
              <a:t>th</a:t>
            </a:r>
            <a:r>
              <a:rPr kumimoji="0" lang="en-GB" sz="1400" b="0" i="0" u="none" strike="noStrike" kern="1200" cap="none" spc="10" normalizeH="0" baseline="0" noProof="0" dirty="0">
                <a:ln>
                  <a:noFill/>
                </a:ln>
                <a:effectLst/>
                <a:uLnTx/>
                <a:uFillTx/>
                <a:ea typeface="+mn-ea"/>
                <a:cs typeface="Arial"/>
              </a:rPr>
              <a:t> July 2026 </a:t>
            </a:r>
            <a:r>
              <a:rPr kumimoji="0" lang="en-GB" sz="1400" b="0" i="0" u="none" strike="noStrike" kern="1200" cap="none" spc="0" normalizeH="0" baseline="0" noProof="0" dirty="0">
                <a:ln>
                  <a:noFill/>
                </a:ln>
                <a:effectLst/>
                <a:uLnTx/>
                <a:uFillTx/>
                <a:ea typeface="+mn-ea"/>
                <a:cs typeface="Arial"/>
              </a:rPr>
              <a:t> Interviews will </a:t>
            </a:r>
            <a:r>
              <a:rPr lang="en-GB" sz="1400" dirty="0">
                <a:cs typeface="Arial"/>
              </a:rPr>
              <a:t>be conducted either face to face or virtually – TBC </a:t>
            </a:r>
            <a:r>
              <a:rPr lang="en-GB" sz="1400">
                <a:cs typeface="Arial"/>
              </a:rPr>
              <a:t>by the Panel Chair.</a:t>
            </a:r>
            <a:endParaRPr lang="en-GB" sz="1400" dirty="0">
              <a:cs typeface="Arial"/>
            </a:endParaRPr>
          </a:p>
          <a:p>
            <a:pPr marL="342900" indent="-342900">
              <a:lnSpc>
                <a:spcPct val="150000"/>
              </a:lnSpc>
              <a:spcBef>
                <a:spcPts val="0"/>
              </a:spcBef>
              <a:buAutoNum type="arabicPeriod"/>
              <a:defRPr/>
            </a:pPr>
            <a:r>
              <a:rPr lang="en-GB" sz="1400" spc="10" dirty="0">
                <a:cs typeface="Arial"/>
              </a:rPr>
              <a:t>Provisional start date: 01/11/2026 </a:t>
            </a:r>
            <a:endParaRPr lang="en-GB" sz="1400" b="0" i="0" u="none" strike="noStrike" kern="1200" cap="none" spc="0" normalizeH="0" baseline="0" noProof="0" dirty="0">
              <a:ln>
                <a:noFill/>
              </a:ln>
              <a:effectLst/>
              <a:uLnTx/>
              <a:uFillTx/>
              <a:cs typeface="Arial"/>
            </a:endParaRPr>
          </a:p>
          <a:p>
            <a:pPr marL="0" indent="0">
              <a:lnSpc>
                <a:spcPct val="150000"/>
              </a:lnSpc>
              <a:spcBef>
                <a:spcPts val="0"/>
              </a:spcBef>
              <a:buNone/>
              <a:defRPr/>
            </a:pPr>
            <a:r>
              <a:rPr lang="en-GB" sz="1400" dirty="0">
                <a:cs typeface="Arial"/>
              </a:rPr>
              <a:t>Also:</a:t>
            </a:r>
          </a:p>
          <a:p>
            <a:pPr marL="342900" indent="-342900">
              <a:lnSpc>
                <a:spcPct val="150000"/>
              </a:lnSpc>
              <a:spcBef>
                <a:spcPts val="0"/>
              </a:spcBef>
              <a:buAutoNum type="arabicPeriod"/>
              <a:defRPr/>
            </a:pPr>
            <a:r>
              <a:rPr kumimoji="0" lang="en-GB" sz="1400" b="0" i="0" u="none" strike="noStrike" kern="1200" cap="none" spc="0" normalizeH="0" baseline="0" noProof="0" dirty="0">
                <a:ln>
                  <a:noFill/>
                </a:ln>
                <a:effectLst/>
                <a:uLnTx/>
                <a:uFillTx/>
                <a:cs typeface="Arial"/>
              </a:rPr>
              <a:t>Copies of passports will need to be provided prior to interview to check candidates’ identity.</a:t>
            </a:r>
            <a:endParaRPr lang="en-GB" sz="1400" b="0" i="0" u="none" strike="noStrike" kern="1200" cap="none" spc="0" normalizeH="0" baseline="0" noProof="0" dirty="0">
              <a:ln>
                <a:noFill/>
              </a:ln>
              <a:effectLst/>
              <a:uLnTx/>
              <a:uFillTx/>
              <a:cs typeface="Arial"/>
            </a:endParaRPr>
          </a:p>
          <a:p>
            <a:pPr marL="342900" indent="-342900">
              <a:lnSpc>
                <a:spcPct val="150000"/>
              </a:lnSpc>
              <a:spcBef>
                <a:spcPts val="0"/>
              </a:spcBef>
              <a:buAutoNum type="arabicPeriod"/>
              <a:defRPr/>
            </a:pPr>
            <a:r>
              <a:rPr kumimoji="0" lang="en-GB" sz="1400" b="0" i="0" u="none" strike="noStrike" kern="1200" cap="none" spc="0" normalizeH="0" baseline="0" noProof="0" dirty="0">
                <a:ln>
                  <a:noFill/>
                </a:ln>
                <a:effectLst/>
                <a:uLnTx/>
                <a:uFillTx/>
                <a:cs typeface="Arial"/>
              </a:rPr>
              <a:t>Should face to face interviews take place, please let us know if you have any accessibility issues.</a:t>
            </a:r>
            <a:endParaRPr lang="en-GB" sz="1400" b="0" i="0" u="none" strike="noStrike" kern="1200" cap="none" spc="0" normalizeH="0" baseline="0" noProof="0" dirty="0">
              <a:ln>
                <a:noFill/>
              </a:ln>
              <a:effectLst/>
              <a:uLnTx/>
              <a:uFillTx/>
              <a:cs typeface="Arial"/>
            </a:endParaRPr>
          </a:p>
          <a:p>
            <a:pPr marL="342900" marR="0" lvl="0" indent="-342900" algn="l" defTabSz="914400" rtl="0" eaLnBrk="1" fontAlgn="auto" latinLnBrk="0" hangingPunct="1">
              <a:lnSpc>
                <a:spcPct val="150000"/>
              </a:lnSpc>
              <a:spcBef>
                <a:spcPts val="0"/>
              </a:spcBef>
              <a:spcAft>
                <a:spcPts val="0"/>
              </a:spcAft>
              <a:buClrTx/>
              <a:buSzTx/>
              <a:buAutoNum type="arabicPeriod"/>
              <a:tabLst/>
              <a:defRPr/>
            </a:pPr>
            <a:r>
              <a:rPr kumimoji="0" lang="en-GB" sz="1400" b="0" i="0" u="none" strike="noStrike" kern="1200" cap="none" spc="10" normalizeH="0" baseline="0" noProof="0" dirty="0">
                <a:ln>
                  <a:noFill/>
                </a:ln>
                <a:effectLst/>
                <a:uLnTx/>
                <a:uFillTx/>
                <a:ea typeface="+mn-ea"/>
                <a:cs typeface="Arial"/>
              </a:rPr>
              <a:t>The Minister may choose to meet with these candidates before making a decision.</a:t>
            </a:r>
            <a:endParaRPr lang="en-GB" sz="1400" b="0" i="0" u="none" strike="noStrike" kern="1200" cap="none" spc="0" normalizeH="0" baseline="0" noProof="0" dirty="0">
              <a:ln>
                <a:noFill/>
              </a:ln>
              <a:effectLst/>
              <a:uLnTx/>
              <a:uFillTx/>
              <a:cs typeface="Arial" panose="020B0604020202020204" pitchFamily="34" charset="0"/>
            </a:endParaRPr>
          </a:p>
          <a:p>
            <a:pPr marL="342900" indent="-342900">
              <a:lnSpc>
                <a:spcPct val="150000"/>
              </a:lnSpc>
              <a:spcBef>
                <a:spcPts val="0"/>
              </a:spcBef>
              <a:buAutoNum type="arabicPeriod"/>
              <a:defRPr/>
            </a:pPr>
            <a:r>
              <a:rPr kumimoji="0" lang="en-GB" sz="1400" b="0" i="0" u="none" strike="noStrike" kern="1200" cap="none" spc="10" normalizeH="0" baseline="0" noProof="0" dirty="0">
                <a:ln>
                  <a:noFill/>
                </a:ln>
                <a:effectLst/>
                <a:uLnTx/>
                <a:uFillTx/>
                <a:ea typeface="+mn-ea"/>
                <a:cs typeface="Arial"/>
              </a:rPr>
              <a:t>The time taken between interview and a final appointment decision being made can sometimes take a few weeks. Candidates who have been interviewed will be kept informed of progress.</a:t>
            </a:r>
            <a:endParaRPr lang="en-GB" sz="1400" spc="10" dirty="0">
              <a:cs typeface="Arial"/>
            </a:endParaRPr>
          </a:p>
          <a:p>
            <a:pPr marL="342900" indent="-342900">
              <a:lnSpc>
                <a:spcPct val="150000"/>
              </a:lnSpc>
              <a:spcBef>
                <a:spcPts val="0"/>
              </a:spcBef>
              <a:buAutoNum type="arabicPeriod"/>
              <a:defRPr/>
            </a:pPr>
            <a:r>
              <a:rPr lang="en-GB" sz="1400" spc="10" dirty="0">
                <a:latin typeface="Arial"/>
                <a:cs typeface="Arial"/>
              </a:rPr>
              <a:t>Security clearance - Candidates who are successful at interview will be required to undergo security clearance at the appropriate level. This process must be completed satisfactorily before an appointment can be confirmed. Further details will be provided to the preferred candidate at the appropriate stage.</a:t>
            </a:r>
            <a:endParaRPr lang="en-GB" sz="1400" spc="10" dirty="0">
              <a:latin typeface="Arial"/>
              <a:cs typeface="Arial" panose="020B0604020202020204" pitchFamily="34" charset="0"/>
            </a:endParaRPr>
          </a:p>
          <a:p>
            <a:pPr marL="0" indent="0">
              <a:lnSpc>
                <a:spcPct val="150000"/>
              </a:lnSpc>
              <a:spcBef>
                <a:spcPts val="0"/>
              </a:spcBef>
              <a:buNone/>
              <a:defRPr/>
            </a:pPr>
            <a:endParaRPr lang="en-GB" sz="1600" spc="10" dirty="0">
              <a:cs typeface="Arial" panose="020B0604020202020204" pitchFamily="34" charset="0"/>
            </a:endParaRPr>
          </a:p>
        </p:txBody>
      </p:sp>
      <p:sp>
        <p:nvSpPr>
          <p:cNvPr id="2" name="Slide Number Placeholder 1">
            <a:extLst>
              <a:ext uri="{FF2B5EF4-FFF2-40B4-BE49-F238E27FC236}">
                <a16:creationId xmlns:a16="http://schemas.microsoft.com/office/drawing/2014/main" id="{AEA6A7C8-2903-02A4-EC97-6EE6D55E9A56}"/>
              </a:ext>
            </a:extLst>
          </p:cNvPr>
          <p:cNvSpPr>
            <a:spLocks noGrp="1"/>
          </p:cNvSpPr>
          <p:nvPr>
            <p:ph type="sldNum" sz="quarter" idx="4"/>
          </p:nvPr>
        </p:nvSpPr>
        <p:spPr/>
        <p:txBody>
          <a:bodyPr/>
          <a:lstStyle/>
          <a:p>
            <a:fld id="{318356DC-334E-1146-8C47-B0DA3BCDFCC3}" type="slidenum">
              <a:rPr lang="en-US" smtClean="0"/>
              <a:pPr/>
              <a:t>12</a:t>
            </a:fld>
            <a:endParaRPr lang="en-US"/>
          </a:p>
        </p:txBody>
      </p:sp>
    </p:spTree>
    <p:extLst>
      <p:ext uri="{BB962C8B-B14F-4D97-AF65-F5344CB8AC3E}">
        <p14:creationId xmlns:p14="http://schemas.microsoft.com/office/powerpoint/2010/main" val="3696563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6CB6F80-52E3-9B35-DBD3-ECB86A750B07}"/>
              </a:ext>
            </a:extLst>
          </p:cNvPr>
          <p:cNvSpPr>
            <a:spLocks noGrp="1"/>
          </p:cNvSpPr>
          <p:nvPr>
            <p:ph type="title"/>
          </p:nvPr>
        </p:nvSpPr>
        <p:spPr>
          <a:xfrm>
            <a:off x="4167364" y="734002"/>
            <a:ext cx="7618405" cy="387798"/>
          </a:xfrm>
        </p:spPr>
        <p:txBody>
          <a:bodyPr/>
          <a:lstStyle/>
          <a:p>
            <a:r>
              <a:rPr lang="en-GB"/>
              <a:t>Diversity and equal opportunities </a:t>
            </a:r>
          </a:p>
        </p:txBody>
      </p:sp>
      <p:sp>
        <p:nvSpPr>
          <p:cNvPr id="8" name="TextBox 7">
            <a:extLst>
              <a:ext uri="{FF2B5EF4-FFF2-40B4-BE49-F238E27FC236}">
                <a16:creationId xmlns:a16="http://schemas.microsoft.com/office/drawing/2014/main" id="{01C14BF9-6CB9-10B3-04CB-CE82656839E9}"/>
              </a:ext>
            </a:extLst>
          </p:cNvPr>
          <p:cNvSpPr txBox="1"/>
          <p:nvPr/>
        </p:nvSpPr>
        <p:spPr>
          <a:xfrm>
            <a:off x="226337" y="1513450"/>
            <a:ext cx="5630312" cy="4062651"/>
          </a:xfrm>
          <a:prstGeom prst="rect">
            <a:avLst/>
          </a:prstGeom>
          <a:noFill/>
        </p:spPr>
        <p:txBody>
          <a:bodyPr wrap="square">
            <a:spAutoFit/>
          </a:bodyPr>
          <a:lstStyle/>
          <a:p>
            <a:pPr marL="0" indent="0">
              <a:spcAft>
                <a:spcPts val="1200"/>
              </a:spcAft>
              <a:buNone/>
            </a:pPr>
            <a:r>
              <a:rPr lang="en-GB" sz="1400">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400">
              <a:highlight>
                <a:srgbClr val="FFFF00"/>
              </a:highlight>
              <a:latin typeface="Arial" panose="020B0604020202020204" pitchFamily="34" charset="0"/>
              <a:cs typeface="Arial" panose="020B0604020202020204" pitchFamily="34" charset="0"/>
            </a:endParaRPr>
          </a:p>
          <a:p>
            <a:pPr marL="0" indent="0">
              <a:spcAft>
                <a:spcPts val="1200"/>
              </a:spcAft>
              <a:buNone/>
            </a:pPr>
            <a:r>
              <a:rPr lang="en-GB" sz="1400">
                <a:latin typeface="Arial"/>
                <a:cs typeface="Arial"/>
              </a:rPr>
              <a:t>We are very interested in receiving applications from those based (any location preferences considering the Government’s levelling up ambition, consider opportunities to continue with remote working for at least some of the time), example outside the London or Southeast area. The (ALB’s) offices are based in London however, meetings may take place in other locations around the UK or via video conferencing. This position requires the postholder to undertake some travel across the UK and to work unsocial hours on occasion (including some weekend and overnight stays).  </a:t>
            </a:r>
          </a:p>
          <a:p>
            <a:pPr marL="0" indent="0">
              <a:spcAft>
                <a:spcPts val="1200"/>
              </a:spcAft>
              <a:buNone/>
            </a:pPr>
            <a:r>
              <a:rPr lang="en-GB" sz="1400">
                <a:latin typeface="Arial"/>
                <a:cs typeface="Arial"/>
              </a:rPr>
              <a:t>If you believe you have the experience and qualities we are seeking, we look forward to receiving your application.</a:t>
            </a:r>
            <a:endParaRPr lang="en-GB" sz="14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2CADA439-34BE-9834-A18B-790F51372675}"/>
              </a:ext>
            </a:extLst>
          </p:cNvPr>
          <p:cNvSpPr txBox="1"/>
          <p:nvPr/>
        </p:nvSpPr>
        <p:spPr>
          <a:xfrm>
            <a:off x="5923965" y="1513450"/>
            <a:ext cx="5861804" cy="4462760"/>
          </a:xfrm>
          <a:prstGeom prst="rect">
            <a:avLst/>
          </a:prstGeom>
          <a:noFill/>
        </p:spPr>
        <p:txBody>
          <a:bodyPr wrap="square">
            <a:spAutoFit/>
          </a:bodyPr>
          <a:lstStyle/>
          <a:p>
            <a:pPr marL="0" indent="0">
              <a:spcAft>
                <a:spcPts val="1200"/>
              </a:spcAft>
              <a:buFont typeface="Arial" panose="020B0604020202020204" pitchFamily="34" charset="0"/>
              <a:buNone/>
            </a:pPr>
            <a:r>
              <a:rPr lang="en-GB" sz="1600">
                <a:solidFill>
                  <a:srgbClr val="005E62"/>
                </a:solidFill>
                <a:latin typeface="Arial"/>
                <a:cs typeface="Arial"/>
              </a:rPr>
              <a:t>Disability Confident</a:t>
            </a:r>
          </a:p>
          <a:p>
            <a:pPr marL="0" indent="0">
              <a:spcAft>
                <a:spcPts val="1200"/>
              </a:spcAft>
              <a:buFont typeface="Arial" panose="020B0604020202020204" pitchFamily="34" charset="0"/>
              <a:buNone/>
            </a:pPr>
            <a:r>
              <a:rPr lang="en-GB" sz="1400">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p>
          <a:p>
            <a:pPr marL="0" indent="0">
              <a:spcAft>
                <a:spcPts val="1200"/>
              </a:spcAft>
              <a:buFont typeface="Arial" panose="020B0604020202020204" pitchFamily="34" charset="0"/>
              <a:buNone/>
            </a:pPr>
            <a:endParaRPr lang="en-GB" sz="1600">
              <a:solidFill>
                <a:srgbClr val="009999"/>
              </a:solidFill>
              <a:latin typeface="Arial"/>
              <a:cs typeface="Arial"/>
            </a:endParaRPr>
          </a:p>
          <a:p>
            <a:pPr marL="0" indent="0">
              <a:spcAft>
                <a:spcPts val="1200"/>
              </a:spcAft>
              <a:buFont typeface="Arial" panose="020B0604020202020204" pitchFamily="34" charset="0"/>
              <a:buNone/>
            </a:pPr>
            <a:r>
              <a:rPr lang="en-GB" sz="1600">
                <a:solidFill>
                  <a:srgbClr val="005E62"/>
                </a:solidFill>
                <a:latin typeface="Arial"/>
                <a:cs typeface="Arial"/>
              </a:rPr>
              <a:t>Reasonable Adjustments</a:t>
            </a:r>
          </a:p>
          <a:p>
            <a:pPr marL="0" indent="0">
              <a:spcAft>
                <a:spcPts val="1200"/>
              </a:spcAft>
              <a:buNone/>
            </a:pPr>
            <a:r>
              <a:rPr lang="en-GB" sz="1400">
                <a:latin typeface="Arial"/>
                <a:cs typeface="Arial"/>
              </a:rPr>
              <a:t>If you would like a confidential discussion regarding any reasonable adjustments during the process, please indicate this in the email covering your application or contact </a:t>
            </a:r>
            <a:r>
              <a:rPr lang="en-GB" sz="1400">
                <a:latin typeface="Arial"/>
                <a:cs typeface="Arial"/>
                <a:hlinkClick r:id="rId2"/>
              </a:rPr>
              <a:t>PublicAppointments@communities.gov.uk</a:t>
            </a:r>
            <a:r>
              <a:rPr lang="en-GB" sz="1400">
                <a:latin typeface="Arial"/>
                <a:cs typeface="Arial"/>
              </a:rPr>
              <a:t>. You do not need to apply under the Disability Confident Scheme to ask for a reasonable adjustment. </a:t>
            </a:r>
            <a:endParaRPr lang="en-GB" sz="140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DAB070C9-AA2E-D517-754F-93A193A9C7ED}"/>
              </a:ext>
            </a:extLst>
          </p:cNvPr>
          <p:cNvSpPr>
            <a:spLocks noGrp="1"/>
          </p:cNvSpPr>
          <p:nvPr>
            <p:ph type="sldNum" sz="quarter" idx="4"/>
          </p:nvPr>
        </p:nvSpPr>
        <p:spPr/>
        <p:txBody>
          <a:bodyPr/>
          <a:lstStyle/>
          <a:p>
            <a:fld id="{318356DC-334E-1146-8C47-B0DA3BCDFCC3}" type="slidenum">
              <a:rPr lang="en-US" smtClean="0"/>
              <a:pPr/>
              <a:t>13</a:t>
            </a:fld>
            <a:endParaRPr lang="en-US"/>
          </a:p>
        </p:txBody>
      </p:sp>
    </p:spTree>
    <p:extLst>
      <p:ext uri="{BB962C8B-B14F-4D97-AF65-F5344CB8AC3E}">
        <p14:creationId xmlns:p14="http://schemas.microsoft.com/office/powerpoint/2010/main" val="447133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9F3360D-BF54-5110-447D-48810AD709D4}"/>
              </a:ext>
            </a:extLst>
          </p:cNvPr>
          <p:cNvSpPr>
            <a:spLocks noGrp="1"/>
          </p:cNvSpPr>
          <p:nvPr>
            <p:ph type="title"/>
          </p:nvPr>
        </p:nvSpPr>
        <p:spPr/>
        <p:txBody>
          <a:bodyPr/>
          <a:lstStyle/>
          <a:p>
            <a:r>
              <a:rPr lang="en-GB"/>
              <a:t>Further information</a:t>
            </a:r>
          </a:p>
        </p:txBody>
      </p:sp>
      <p:sp>
        <p:nvSpPr>
          <p:cNvPr id="8" name="TextBox 7">
            <a:extLst>
              <a:ext uri="{FF2B5EF4-FFF2-40B4-BE49-F238E27FC236}">
                <a16:creationId xmlns:a16="http://schemas.microsoft.com/office/drawing/2014/main" id="{442346B8-4B7B-61C0-7753-2EFCB588803B}"/>
              </a:ext>
            </a:extLst>
          </p:cNvPr>
          <p:cNvSpPr txBox="1"/>
          <p:nvPr/>
        </p:nvSpPr>
        <p:spPr>
          <a:xfrm>
            <a:off x="219456" y="1487677"/>
            <a:ext cx="11746208" cy="4807535"/>
          </a:xfrm>
          <a:prstGeom prst="rect">
            <a:avLst/>
          </a:prstGeom>
          <a:noFill/>
        </p:spPr>
        <p:txBody>
          <a:bodyPr wrap="square" numCol="2" spcCol="180000">
            <a:spAutoFit/>
          </a:bodyPr>
          <a:lstStyle/>
          <a:p>
            <a:pPr marL="0" indent="0">
              <a:spcAft>
                <a:spcPts val="1200"/>
              </a:spcAft>
              <a:buNone/>
            </a:pPr>
            <a:r>
              <a:rPr lang="en-GB" sz="1600">
                <a:solidFill>
                  <a:srgbClr val="005E62"/>
                </a:solidFill>
                <a:latin typeface="+mj-lt"/>
                <a:cs typeface="Arial"/>
              </a:rPr>
              <a:t>Contact</a:t>
            </a:r>
          </a:p>
          <a:p>
            <a:pPr marL="0" indent="0">
              <a:spcAft>
                <a:spcPts val="1200"/>
              </a:spcAft>
              <a:buNone/>
            </a:pPr>
            <a:r>
              <a:rPr lang="en-GB" sz="1400">
                <a:latin typeface="Arial"/>
                <a:cs typeface="Arial"/>
              </a:rPr>
              <a:t>For further information about the roles or application process please contact </a:t>
            </a:r>
            <a:r>
              <a:rPr lang="en-GB" sz="1400">
                <a:latin typeface="Arial"/>
                <a:cs typeface="Arial"/>
                <a:hlinkClick r:id="rId2"/>
              </a:rPr>
              <a:t>PublicAppointments@communities.gov.uk</a:t>
            </a:r>
            <a:r>
              <a:rPr lang="en-GB" sz="1400">
                <a:latin typeface="Arial"/>
                <a:cs typeface="Arial"/>
              </a:rPr>
              <a:t>. Put Leasehold Advisory Service Chair as the subject line of your email. </a:t>
            </a:r>
            <a:endParaRPr lang="en-GB" sz="1400">
              <a:solidFill>
                <a:srgbClr val="FF0000"/>
              </a:solidFill>
              <a:latin typeface="Arial" panose="020B0604020202020204" pitchFamily="34" charset="0"/>
              <a:cs typeface="Arial" panose="020B0604020202020204" pitchFamily="34" charset="0"/>
            </a:endParaRPr>
          </a:p>
          <a:p>
            <a:pPr marL="0" indent="0">
              <a:spcAft>
                <a:spcPts val="1200"/>
              </a:spcAft>
              <a:buFont typeface="Arial" panose="020B0604020202020204" pitchFamily="34" charset="0"/>
              <a:buNone/>
            </a:pPr>
            <a:r>
              <a:rPr lang="en-GB" sz="1400">
                <a:latin typeface="Arial"/>
                <a:cs typeface="Arial"/>
              </a:rPr>
              <a:t>We aim to process all applications as quickly as possible and to treat all applicants with courtesy. If you have any complaints about the way your application has been handled, please contact </a:t>
            </a:r>
            <a:r>
              <a:rPr lang="en-GB" sz="1400">
                <a:latin typeface="Arial"/>
                <a:cs typeface="Arial"/>
                <a:hlinkClick r:id="rId2"/>
              </a:rPr>
              <a:t>PublicAppointments@communities.gov.uk</a:t>
            </a:r>
            <a:r>
              <a:rPr lang="en-GB" sz="1400">
                <a:latin typeface="Arial"/>
                <a:cs typeface="Arial"/>
              </a:rPr>
              <a:t>.</a:t>
            </a:r>
            <a:endParaRPr lang="en-GB" sz="1400">
              <a:solidFill>
                <a:srgbClr val="005E62"/>
              </a:solidFill>
              <a:latin typeface="Arial"/>
              <a:cs typeface="Arial"/>
            </a:endParaRPr>
          </a:p>
          <a:p>
            <a:pPr marL="0" indent="0">
              <a:spcAft>
                <a:spcPts val="1200"/>
              </a:spcAft>
              <a:buFont typeface="Arial" panose="020B0604020202020204" pitchFamily="34" charset="0"/>
              <a:buNone/>
            </a:pPr>
            <a:r>
              <a:rPr lang="en-GB" sz="1600">
                <a:solidFill>
                  <a:srgbClr val="005E62"/>
                </a:solidFill>
                <a:latin typeface="+mj-lt"/>
                <a:cs typeface="Arial"/>
              </a:rPr>
              <a:t>Complaints</a:t>
            </a:r>
          </a:p>
          <a:p>
            <a:pPr marL="0" indent="0">
              <a:spcAft>
                <a:spcPts val="1200"/>
              </a:spcAft>
              <a:buFont typeface="Arial" panose="020B0604020202020204" pitchFamily="34" charset="0"/>
              <a:buNone/>
            </a:pPr>
            <a:r>
              <a:rPr lang="en-GB" sz="1400">
                <a:latin typeface="Arial"/>
                <a:cs typeface="Arial"/>
              </a:rPr>
              <a:t>If you feel this competition has not been conducted fairly and you wish to make a complaint, you should initially contact the Appointments team at </a:t>
            </a:r>
            <a:r>
              <a:rPr lang="en-GB" sz="1400">
                <a:latin typeface="Arial"/>
                <a:cs typeface="Arial"/>
                <a:hlinkClick r:id="rId2"/>
              </a:rPr>
              <a:t>PublicAppointments@communities.gov.uk</a:t>
            </a:r>
            <a:r>
              <a:rPr lang="en-GB" sz="1400">
                <a:latin typeface="Arial"/>
                <a:cs typeface="Arial"/>
              </a:rPr>
              <a:t>.</a:t>
            </a:r>
          </a:p>
          <a:p>
            <a:pPr marL="0" indent="0">
              <a:spcAft>
                <a:spcPts val="1200"/>
              </a:spcAft>
              <a:buFont typeface="Arial" panose="020B0604020202020204" pitchFamily="34" charset="0"/>
              <a:buNone/>
            </a:pPr>
            <a:r>
              <a:rPr lang="en-GB" sz="1400">
                <a:latin typeface="Arial"/>
                <a:cs typeface="Arial"/>
              </a:rPr>
              <a:t>If after investigation by the department you remain dissatisfied, you may take your complaint to the Commissioner for Public Appointments at </a:t>
            </a:r>
            <a:r>
              <a:rPr lang="en-GB" sz="1400">
                <a:latin typeface="Arial"/>
                <a:cs typeface="Arial"/>
                <a:hlinkClick r:id="rId3"/>
              </a:rPr>
              <a:t>publicappointments@csc.gov.uk</a:t>
            </a:r>
            <a:r>
              <a:rPr lang="en-GB" sz="1400">
                <a:latin typeface="Arial"/>
                <a:cs typeface="Arial"/>
              </a:rPr>
              <a:t> details on how to make a complaint can be found on the Commissioner’s website at: </a:t>
            </a:r>
            <a:r>
              <a:rPr lang="en-GB" sz="1400">
                <a:latin typeface="Arial"/>
                <a:cs typeface="Arial"/>
                <a:hlinkClick r:id="rId4"/>
              </a:rPr>
              <a:t>https://publicappointmentscommissioner.independent.gov.uk/regulating-appointments/investigating-complaints/</a:t>
            </a:r>
            <a:endParaRPr lang="en-GB" sz="1400">
              <a:solidFill>
                <a:srgbClr val="005E62"/>
              </a:solidFill>
              <a:highlight>
                <a:srgbClr val="FFFF00"/>
              </a:highlight>
              <a:latin typeface="Arial"/>
              <a:ea typeface="+mn-lt"/>
              <a:cs typeface="+mn-lt"/>
            </a:endParaRPr>
          </a:p>
          <a:p>
            <a:pPr marL="0" indent="0">
              <a:spcAft>
                <a:spcPts val="1200"/>
              </a:spcAft>
              <a:buNone/>
            </a:pPr>
            <a:r>
              <a:rPr lang="en-GB" sz="1400">
                <a:latin typeface="Arial"/>
                <a:ea typeface="+mn-lt"/>
                <a:cs typeface="+mn-lt"/>
              </a:rPr>
              <a:t>[For rush appts only – delete if not required] </a:t>
            </a:r>
          </a:p>
          <a:p>
            <a:pPr marL="0" indent="0">
              <a:spcAft>
                <a:spcPts val="1200"/>
              </a:spcAft>
              <a:buNone/>
            </a:pPr>
            <a:r>
              <a:rPr lang="en-GB" sz="1600">
                <a:solidFill>
                  <a:srgbClr val="005E62"/>
                </a:solidFill>
                <a:latin typeface="+mj-lt"/>
                <a:ea typeface="+mn-lt"/>
                <a:cs typeface="+mn-lt"/>
              </a:rPr>
              <a:t>Code of conduct and practice for Board, Committee and Sub-Committee Members</a:t>
            </a:r>
            <a:r>
              <a:rPr lang="en-GB" sz="1600">
                <a:solidFill>
                  <a:schemeClr val="accent1">
                    <a:lumMod val="75000"/>
                  </a:schemeClr>
                </a:solidFill>
                <a:latin typeface="+mj-lt"/>
                <a:ea typeface="+mn-lt"/>
                <a:cs typeface="+mn-lt"/>
              </a:rPr>
              <a:t> </a:t>
            </a:r>
          </a:p>
          <a:p>
            <a:pPr marL="0" indent="0">
              <a:spcAft>
                <a:spcPts val="1200"/>
              </a:spcAft>
              <a:buNone/>
            </a:pPr>
            <a:r>
              <a:rPr lang="en-GB" sz="1400">
                <a:latin typeface="Arial"/>
                <a:ea typeface="+mn-lt"/>
                <a:cs typeface="+mn-lt"/>
              </a:rPr>
              <a:t>In accordance with the </a:t>
            </a:r>
            <a:r>
              <a:rPr lang="en-GB" sz="1400">
                <a:latin typeface="Arial"/>
                <a:ea typeface="+mn-lt"/>
                <a:cs typeface="+mn-lt"/>
                <a:hlinkClick r:id="rId5"/>
              </a:rPr>
              <a:t>Code of Conduct</a:t>
            </a:r>
            <a:r>
              <a:rPr lang="en-GB" sz="1400">
                <a:latin typeface="Arial"/>
                <a:ea typeface="+mn-lt"/>
                <a:cs typeface="+mn-lt"/>
              </a:rPr>
              <a:t>, “You are not permitted to have a close link with a registered provider, as defined in this Code, at any time while you are a member of the Regulator’s Board or any of its committees or sub-committees“.</a:t>
            </a:r>
            <a:endParaRPr lang="en-GB" sz="1400">
              <a:solidFill>
                <a:schemeClr val="accent1">
                  <a:lumMod val="75000"/>
                </a:schemeClr>
              </a:solidFill>
              <a:latin typeface="Arial"/>
            </a:endParaRPr>
          </a:p>
        </p:txBody>
      </p:sp>
      <p:sp>
        <p:nvSpPr>
          <p:cNvPr id="2" name="Slide Number Placeholder 1">
            <a:extLst>
              <a:ext uri="{FF2B5EF4-FFF2-40B4-BE49-F238E27FC236}">
                <a16:creationId xmlns:a16="http://schemas.microsoft.com/office/drawing/2014/main" id="{10535EE6-2200-FB1B-4B48-EB3B6242878B}"/>
              </a:ext>
            </a:extLst>
          </p:cNvPr>
          <p:cNvSpPr>
            <a:spLocks noGrp="1"/>
          </p:cNvSpPr>
          <p:nvPr>
            <p:ph type="sldNum" sz="quarter" idx="4"/>
          </p:nvPr>
        </p:nvSpPr>
        <p:spPr/>
        <p:txBody>
          <a:bodyPr/>
          <a:lstStyle/>
          <a:p>
            <a:fld id="{318356DC-334E-1146-8C47-B0DA3BCDFCC3}" type="slidenum">
              <a:rPr lang="en-US" smtClean="0"/>
              <a:pPr/>
              <a:t>14</a:t>
            </a:fld>
            <a:endParaRPr lang="en-US"/>
          </a:p>
        </p:txBody>
      </p:sp>
    </p:spTree>
    <p:extLst>
      <p:ext uri="{BB962C8B-B14F-4D97-AF65-F5344CB8AC3E}">
        <p14:creationId xmlns:p14="http://schemas.microsoft.com/office/powerpoint/2010/main" val="2850063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71DF1A3-56B5-C97A-897E-431276BFDB2C}"/>
              </a:ext>
            </a:extLst>
          </p:cNvPr>
          <p:cNvSpPr>
            <a:spLocks noGrp="1"/>
          </p:cNvSpPr>
          <p:nvPr>
            <p:ph type="title"/>
          </p:nvPr>
        </p:nvSpPr>
        <p:spPr>
          <a:xfrm>
            <a:off x="4105656" y="504000"/>
            <a:ext cx="7618405" cy="387798"/>
          </a:xfrm>
        </p:spPr>
        <p:txBody>
          <a:bodyPr/>
          <a:lstStyle/>
          <a:p>
            <a:r>
              <a:rPr lang="en-GB"/>
              <a:t>General Data Protection Regulations (GDPR)</a:t>
            </a:r>
          </a:p>
        </p:txBody>
      </p:sp>
      <p:sp>
        <p:nvSpPr>
          <p:cNvPr id="8" name="TextBox 7">
            <a:extLst>
              <a:ext uri="{FF2B5EF4-FFF2-40B4-BE49-F238E27FC236}">
                <a16:creationId xmlns:a16="http://schemas.microsoft.com/office/drawing/2014/main" id="{78190D73-8BAE-E9B0-AA18-BAD268E6CF73}"/>
              </a:ext>
            </a:extLst>
          </p:cNvPr>
          <p:cNvSpPr txBox="1"/>
          <p:nvPr/>
        </p:nvSpPr>
        <p:spPr>
          <a:xfrm>
            <a:off x="228600" y="1651235"/>
            <a:ext cx="11603736" cy="4524315"/>
          </a:xfrm>
          <a:prstGeom prst="rect">
            <a:avLst/>
          </a:prstGeom>
          <a:noFill/>
        </p:spPr>
        <p:txBody>
          <a:bodyPr wrap="square" numCol="2" spcCol="180000">
            <a:spAutoFit/>
          </a:bodyPr>
          <a:lstStyle/>
          <a:p>
            <a:pPr marL="0" indent="0">
              <a:spcAft>
                <a:spcPts val="1200"/>
              </a:spcAft>
              <a:buFont typeface="Arial" panose="020B0604020202020204" pitchFamily="34" charset="0"/>
              <a:buNone/>
            </a:pPr>
            <a:r>
              <a:rPr lang="en-GB" sz="1400">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spcAft>
                <a:spcPts val="1200"/>
              </a:spcAft>
              <a:buNone/>
            </a:pPr>
            <a:r>
              <a:rPr lang="en-GB" sz="1400">
                <a:cs typeface="Arial"/>
              </a:rPr>
              <a:t>Data may also be shared with Cabinet Office, to comply with the Public Appointments Governance Code, article 3.1 of the Public Appointments Order in Council 2019.  </a:t>
            </a:r>
          </a:p>
          <a:p>
            <a:pPr marL="0" indent="0">
              <a:spcAft>
                <a:spcPts val="1200"/>
              </a:spcAft>
              <a:buNone/>
            </a:pPr>
            <a:r>
              <a:rPr lang="en-GB" sz="1400">
                <a:cs typeface="Arial"/>
              </a:rPr>
              <a:t>Data may also be shared with Cabinet Office and The Commissioner for Public Appointments to meet the public equality duty as set out in the Equality Act, s149. The Commissioner may also request access as part of a complaint investigation or review of the recruitment process. </a:t>
            </a:r>
          </a:p>
          <a:p>
            <a:pPr>
              <a:spcAft>
                <a:spcPts val="1200"/>
              </a:spcAft>
            </a:pPr>
            <a:r>
              <a:rPr lang="en-GB" sz="1400">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400">
                <a:cs typeface="Arial"/>
                <a:hlinkClick r:id="rId2"/>
              </a:rPr>
              <a:t>PublicAppointments@communities.gov.uk</a:t>
            </a:r>
            <a:r>
              <a:rPr lang="en-GB" sz="1400">
                <a:cs typeface="Arial"/>
              </a:rPr>
              <a:t>. </a:t>
            </a:r>
            <a:endParaRPr lang="en-GB" sz="1600">
              <a:solidFill>
                <a:srgbClr val="005E62"/>
              </a:solidFill>
              <a:latin typeface="+mj-lt"/>
              <a:cs typeface="Arial"/>
            </a:endParaRPr>
          </a:p>
          <a:p>
            <a:pPr>
              <a:spcAft>
                <a:spcPts val="600"/>
              </a:spcAft>
            </a:pPr>
            <a:r>
              <a:rPr lang="en-GB" sz="1600">
                <a:solidFill>
                  <a:srgbClr val="005E62"/>
                </a:solidFill>
                <a:latin typeface="+mj-lt"/>
                <a:cs typeface="Arial"/>
              </a:rPr>
              <a:t>Complaints</a:t>
            </a:r>
          </a:p>
          <a:p>
            <a:pPr>
              <a:spcAft>
                <a:spcPts val="600"/>
              </a:spcAft>
            </a:pPr>
            <a:r>
              <a:rPr lang="en-GB" sz="1400">
                <a:cs typeface="Arial"/>
              </a:rPr>
              <a:t>If you consider that your personal data has been misused or mishandled, you may make a complaint to the Information Commissioner who can be contacted at: </a:t>
            </a:r>
          </a:p>
          <a:p>
            <a:r>
              <a:rPr lang="en-GB" sz="1400">
                <a:cs typeface="Arial"/>
              </a:rPr>
              <a:t>Information Commissioners Office</a:t>
            </a:r>
          </a:p>
          <a:p>
            <a:r>
              <a:rPr lang="en-GB" sz="1400">
                <a:cs typeface="Arial"/>
              </a:rPr>
              <a:t>Wycliffe House</a:t>
            </a:r>
          </a:p>
          <a:p>
            <a:r>
              <a:rPr lang="en-GB" sz="1400">
                <a:cs typeface="Arial"/>
              </a:rPr>
              <a:t>Water Lane</a:t>
            </a:r>
          </a:p>
          <a:p>
            <a:r>
              <a:rPr lang="en-GB" sz="1400">
                <a:cs typeface="Arial"/>
              </a:rPr>
              <a:t>Wilmslow</a:t>
            </a:r>
          </a:p>
          <a:p>
            <a:r>
              <a:rPr lang="en-GB" sz="1400">
                <a:cs typeface="Arial"/>
              </a:rPr>
              <a:t>Cheshire</a:t>
            </a:r>
          </a:p>
          <a:p>
            <a:pPr>
              <a:spcAft>
                <a:spcPts val="1200"/>
              </a:spcAft>
            </a:pPr>
            <a:r>
              <a:rPr lang="en-GB" sz="1400">
                <a:cs typeface="Arial"/>
              </a:rPr>
              <a:t>SK9 5AF</a:t>
            </a:r>
          </a:p>
          <a:p>
            <a:pPr>
              <a:spcAft>
                <a:spcPts val="1200"/>
              </a:spcAft>
            </a:pPr>
            <a:r>
              <a:rPr lang="en-GB" sz="1400">
                <a:cs typeface="Arial"/>
              </a:rPr>
              <a:t>Phone: 0303 123 1113 </a:t>
            </a:r>
          </a:p>
          <a:p>
            <a:pPr>
              <a:spcAft>
                <a:spcPts val="1200"/>
              </a:spcAft>
            </a:pPr>
            <a:r>
              <a:rPr lang="en-GB" sz="1400">
                <a:cs typeface="Arial"/>
              </a:rPr>
              <a:t>Email: </a:t>
            </a:r>
            <a:r>
              <a:rPr lang="en-GB" sz="1400">
                <a:cs typeface="Arial"/>
                <a:hlinkClick r:id="rId3"/>
              </a:rPr>
              <a:t>casework@ico.org.uk</a:t>
            </a:r>
            <a:r>
              <a:rPr lang="en-GB" sz="1400">
                <a:cs typeface="Arial"/>
              </a:rPr>
              <a:t>. </a:t>
            </a:r>
          </a:p>
          <a:p>
            <a:pPr>
              <a:spcAft>
                <a:spcPts val="1200"/>
              </a:spcAft>
            </a:pPr>
            <a:r>
              <a:rPr lang="en-GB" sz="1400">
                <a:cs typeface="Arial"/>
              </a:rPr>
              <a:t>The data controller for Public Appointments is joint between MHCLG, [insert OCPA and the Cabinet Office – amend if not OCPA].</a:t>
            </a:r>
          </a:p>
        </p:txBody>
      </p:sp>
      <p:sp>
        <p:nvSpPr>
          <p:cNvPr id="2" name="Slide Number Placeholder 1">
            <a:extLst>
              <a:ext uri="{FF2B5EF4-FFF2-40B4-BE49-F238E27FC236}">
                <a16:creationId xmlns:a16="http://schemas.microsoft.com/office/drawing/2014/main" id="{93F2A3A3-0706-65F1-950B-221260BE7B98}"/>
              </a:ext>
            </a:extLst>
          </p:cNvPr>
          <p:cNvSpPr>
            <a:spLocks noGrp="1"/>
          </p:cNvSpPr>
          <p:nvPr>
            <p:ph type="sldNum" sz="quarter" idx="4"/>
          </p:nvPr>
        </p:nvSpPr>
        <p:spPr/>
        <p:txBody>
          <a:bodyPr/>
          <a:lstStyle/>
          <a:p>
            <a:fld id="{318356DC-334E-1146-8C47-B0DA3BCDFCC3}" type="slidenum">
              <a:rPr lang="en-US" smtClean="0"/>
              <a:pPr/>
              <a:t>15</a:t>
            </a:fld>
            <a:endParaRPr lang="en-US"/>
          </a:p>
        </p:txBody>
      </p:sp>
    </p:spTree>
    <p:extLst>
      <p:ext uri="{BB962C8B-B14F-4D97-AF65-F5344CB8AC3E}">
        <p14:creationId xmlns:p14="http://schemas.microsoft.com/office/powerpoint/2010/main" val="1180055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FFD34C1-6B53-2156-948B-FF53BC04E4DC}"/>
              </a:ext>
            </a:extLst>
          </p:cNvPr>
          <p:cNvSpPr>
            <a:spLocks noGrp="1"/>
          </p:cNvSpPr>
          <p:nvPr>
            <p:ph type="title"/>
          </p:nvPr>
        </p:nvSpPr>
        <p:spPr/>
        <p:txBody>
          <a:bodyPr/>
          <a:lstStyle/>
          <a:p>
            <a:r>
              <a:rPr lang="en-GB"/>
              <a:t>7 principles of public life</a:t>
            </a:r>
          </a:p>
        </p:txBody>
      </p:sp>
      <p:sp>
        <p:nvSpPr>
          <p:cNvPr id="8" name="TextBox 7">
            <a:extLst>
              <a:ext uri="{FF2B5EF4-FFF2-40B4-BE49-F238E27FC236}">
                <a16:creationId xmlns:a16="http://schemas.microsoft.com/office/drawing/2014/main" id="{E7BE4E0D-E0B3-31FF-DF4D-B438A98D96DF}"/>
              </a:ext>
            </a:extLst>
          </p:cNvPr>
          <p:cNvSpPr txBox="1"/>
          <p:nvPr/>
        </p:nvSpPr>
        <p:spPr>
          <a:xfrm>
            <a:off x="192024" y="1744310"/>
            <a:ext cx="3547871" cy="4847481"/>
          </a:xfrm>
          <a:prstGeom prst="rect">
            <a:avLst/>
          </a:prstGeom>
          <a:noFill/>
        </p:spPr>
        <p:txBody>
          <a:bodyPr wrap="square">
            <a:spAutoFit/>
          </a:bodyPr>
          <a:lstStyle/>
          <a:p>
            <a:pPr marL="0" indent="0">
              <a:spcAft>
                <a:spcPts val="600"/>
              </a:spcAft>
              <a:buNone/>
            </a:pPr>
            <a:r>
              <a:rPr lang="en-GB" sz="1400">
                <a:cs typeface="Arial"/>
              </a:rPr>
              <a:t>In 1995 the Committee on Standards in public life defined 7 principles which should underpin all who serve the public. It is important that members of public bodies maintain the confidence of Parliament and the public. </a:t>
            </a:r>
          </a:p>
          <a:p>
            <a:pPr marL="0" indent="0">
              <a:spcAft>
                <a:spcPts val="600"/>
              </a:spcAft>
              <a:buNone/>
            </a:pPr>
            <a:r>
              <a:rPr lang="en-GB" sz="1400">
                <a:cs typeface="Arial"/>
              </a:rPr>
              <a:t>Consistent with the Governance Code, applicants will be assessed on merit, and all candidates will need to uphold the standards of conduct set out in these principles that will be tested during the selection process. </a:t>
            </a:r>
          </a:p>
          <a:p>
            <a:pPr marL="0" indent="0">
              <a:spcAft>
                <a:spcPts val="600"/>
              </a:spcAft>
              <a:buNone/>
            </a:pPr>
            <a:r>
              <a:rPr lang="en-GB" sz="1400">
                <a:cs typeface="Arial"/>
              </a:rPr>
              <a:t>Failure to disclose such information could result in an appointment either not being made or being terminated. </a:t>
            </a:r>
          </a:p>
          <a:p>
            <a:pPr marL="0" indent="0">
              <a:spcAft>
                <a:spcPts val="600"/>
              </a:spcAft>
              <a:buNone/>
            </a:pPr>
            <a:r>
              <a:rPr lang="en-GB" sz="1400">
                <a:cs typeface="Arial"/>
              </a:rPr>
              <a:t>Should you wish to speak to someone concerning a potential conflict of interest or other issues contact a member of the Public Appointments team at </a:t>
            </a:r>
            <a:r>
              <a:rPr lang="en-GB" sz="1400">
                <a:cs typeface="Arial"/>
                <a:hlinkClick r:id="rId2"/>
              </a:rPr>
              <a:t>PublicAppointments@communities.gov.uk</a:t>
            </a:r>
            <a:r>
              <a:rPr lang="en-GB" sz="1400">
                <a:cs typeface="Arial"/>
              </a:rPr>
              <a:t> in the first instance.</a:t>
            </a:r>
          </a:p>
        </p:txBody>
      </p:sp>
      <p:sp>
        <p:nvSpPr>
          <p:cNvPr id="6" name="TextBox 5">
            <a:extLst>
              <a:ext uri="{FF2B5EF4-FFF2-40B4-BE49-F238E27FC236}">
                <a16:creationId xmlns:a16="http://schemas.microsoft.com/office/drawing/2014/main" id="{6349130E-2036-50B9-2F25-6D3E0B186E7B}"/>
              </a:ext>
            </a:extLst>
          </p:cNvPr>
          <p:cNvSpPr txBox="1"/>
          <p:nvPr/>
        </p:nvSpPr>
        <p:spPr>
          <a:xfrm>
            <a:off x="3995929" y="1664544"/>
            <a:ext cx="7827264" cy="4939814"/>
          </a:xfrm>
          <a:prstGeom prst="rect">
            <a:avLst/>
          </a:prstGeom>
          <a:noFill/>
        </p:spPr>
        <p:txBody>
          <a:bodyPr wrap="square">
            <a:spAutoFit/>
          </a:bodyPr>
          <a:lstStyle/>
          <a:p>
            <a:pPr marL="342900" indent="-342900">
              <a:spcAft>
                <a:spcPts val="1200"/>
              </a:spcAft>
              <a:buFont typeface="+mj-lt"/>
              <a:buAutoNum type="arabicPeriod"/>
            </a:pPr>
            <a:r>
              <a:rPr lang="en-GB" sz="1500">
                <a:solidFill>
                  <a:srgbClr val="005E62"/>
                </a:solidFill>
                <a:latin typeface="Arial"/>
                <a:cs typeface="Arial"/>
              </a:rPr>
              <a:t>Selflessness: </a:t>
            </a:r>
            <a:r>
              <a:rPr lang="en-GB" sz="1500">
                <a:latin typeface="Arial"/>
                <a:cs typeface="Arial"/>
              </a:rPr>
              <a:t>Holders of public office should act solely in terms of the public interest.</a:t>
            </a:r>
          </a:p>
          <a:p>
            <a:pPr marL="342900" indent="-342900">
              <a:spcAft>
                <a:spcPts val="1200"/>
              </a:spcAft>
              <a:buFont typeface="+mj-lt"/>
              <a:buAutoNum type="arabicPeriod"/>
            </a:pPr>
            <a:r>
              <a:rPr lang="en-GB" sz="1500">
                <a:solidFill>
                  <a:srgbClr val="005E62"/>
                </a:solidFill>
                <a:latin typeface="Arial"/>
                <a:cs typeface="Arial"/>
              </a:rPr>
              <a:t>Integrity: </a:t>
            </a:r>
            <a:r>
              <a:rPr lang="en-GB" sz="1500">
                <a:latin typeface="Arial"/>
                <a:cs typeface="Arial"/>
              </a:rPr>
              <a:t>Holders of public office must avoid placing themselves under any obligation to people or organisations that might try inappropriately to influence them in their work. They should not act or take decisions to gain financial or other benefits for themselves, their family or their friends. They must declare and resolve any interests and relationships</a:t>
            </a:r>
          </a:p>
          <a:p>
            <a:pPr marL="342900" indent="-342900">
              <a:spcAft>
                <a:spcPts val="1200"/>
              </a:spcAft>
              <a:buFont typeface="+mj-lt"/>
              <a:buAutoNum type="arabicPeriod"/>
            </a:pPr>
            <a:r>
              <a:rPr lang="en-GB" sz="1500">
                <a:solidFill>
                  <a:srgbClr val="005E62"/>
                </a:solidFill>
                <a:latin typeface="Arial"/>
                <a:cs typeface="Arial"/>
              </a:rPr>
              <a:t>Objectivity: </a:t>
            </a:r>
            <a:r>
              <a:rPr lang="en-GB" sz="1500">
                <a:latin typeface="Arial"/>
                <a:cs typeface="Arial"/>
              </a:rPr>
              <a:t>Holders of public office must act and take decisions impartially, fairly and on merit, using best evidence and without discrimination or bias.</a:t>
            </a:r>
          </a:p>
          <a:p>
            <a:pPr marL="342900" indent="-342900">
              <a:spcAft>
                <a:spcPts val="1200"/>
              </a:spcAft>
              <a:buFont typeface="+mj-lt"/>
              <a:buAutoNum type="arabicPeriod"/>
            </a:pPr>
            <a:r>
              <a:rPr lang="en-GB" sz="1500">
                <a:solidFill>
                  <a:srgbClr val="005E62"/>
                </a:solidFill>
                <a:latin typeface="Arial"/>
                <a:cs typeface="Arial"/>
              </a:rPr>
              <a:t>Accountability: </a:t>
            </a:r>
            <a:r>
              <a:rPr lang="en-GB" sz="1500">
                <a:latin typeface="Arial"/>
                <a:cs typeface="Arial"/>
              </a:rPr>
              <a:t>Holders of public office are accountable to the public for their decisions and actions and must submit themselves to the scrutiny necessary to ensure this.</a:t>
            </a:r>
          </a:p>
          <a:p>
            <a:pPr marL="342900" indent="-342900">
              <a:spcAft>
                <a:spcPts val="1200"/>
              </a:spcAft>
              <a:buFont typeface="+mj-lt"/>
              <a:buAutoNum type="arabicPeriod"/>
            </a:pPr>
            <a:r>
              <a:rPr lang="en-GB" sz="1500">
                <a:solidFill>
                  <a:srgbClr val="005E62"/>
                </a:solidFill>
                <a:latin typeface="Arial"/>
                <a:cs typeface="Arial"/>
              </a:rPr>
              <a:t>Openness</a:t>
            </a:r>
            <a:r>
              <a:rPr lang="en-GB" sz="1500">
                <a:solidFill>
                  <a:schemeClr val="accent1">
                    <a:lumMod val="75000"/>
                  </a:schemeClr>
                </a:solidFill>
                <a:latin typeface="Arial"/>
                <a:cs typeface="Arial"/>
              </a:rPr>
              <a:t>: </a:t>
            </a:r>
            <a:r>
              <a:rPr lang="en-GB" sz="1500">
                <a:latin typeface="Arial"/>
                <a:cs typeface="Arial"/>
              </a:rPr>
              <a:t>Holders of public office should act and take decisions in an open and transparent manner. Information should not be withheld from the public unless there are clear and lawful reasons for doing so.</a:t>
            </a:r>
          </a:p>
          <a:p>
            <a:pPr marL="342900" indent="-342900">
              <a:spcAft>
                <a:spcPts val="1200"/>
              </a:spcAft>
              <a:buFont typeface="+mj-lt"/>
              <a:buAutoNum type="arabicPeriod"/>
            </a:pPr>
            <a:r>
              <a:rPr lang="en-GB" sz="1500">
                <a:solidFill>
                  <a:srgbClr val="005E62"/>
                </a:solidFill>
                <a:latin typeface="Arial"/>
                <a:cs typeface="Arial"/>
              </a:rPr>
              <a:t>Honesty: </a:t>
            </a:r>
            <a:r>
              <a:rPr lang="en-GB" sz="1500">
                <a:latin typeface="Arial"/>
                <a:cs typeface="Arial"/>
              </a:rPr>
              <a:t>Holders of public office should be truthful.</a:t>
            </a:r>
          </a:p>
          <a:p>
            <a:pPr marL="342900" indent="-342900">
              <a:spcAft>
                <a:spcPts val="1200"/>
              </a:spcAft>
              <a:buFont typeface="+mj-lt"/>
              <a:buAutoNum type="arabicPeriod"/>
            </a:pPr>
            <a:r>
              <a:rPr lang="en-GB" sz="1500">
                <a:solidFill>
                  <a:srgbClr val="005E62"/>
                </a:solidFill>
                <a:latin typeface="Arial"/>
                <a:cs typeface="Arial"/>
              </a:rPr>
              <a:t>Leadership: </a:t>
            </a:r>
            <a:r>
              <a:rPr lang="en-GB" sz="1500">
                <a:latin typeface="Arial"/>
                <a:cs typeface="Arial"/>
              </a:rPr>
              <a:t>Holders of public office should exhibit these principles in their own behaviour. They should actively promote and robustly support the principles and be willing to challenge poor behaviour wherever it occurs.</a:t>
            </a:r>
          </a:p>
        </p:txBody>
      </p:sp>
      <p:sp>
        <p:nvSpPr>
          <p:cNvPr id="2" name="Slide Number Placeholder 1">
            <a:extLst>
              <a:ext uri="{FF2B5EF4-FFF2-40B4-BE49-F238E27FC236}">
                <a16:creationId xmlns:a16="http://schemas.microsoft.com/office/drawing/2014/main" id="{AC5EECF0-5DE3-E890-9E46-F2E65CEF92DF}"/>
              </a:ext>
            </a:extLst>
          </p:cNvPr>
          <p:cNvSpPr>
            <a:spLocks noGrp="1"/>
          </p:cNvSpPr>
          <p:nvPr>
            <p:ph type="sldNum" sz="quarter" idx="4"/>
          </p:nvPr>
        </p:nvSpPr>
        <p:spPr/>
        <p:txBody>
          <a:bodyPr/>
          <a:lstStyle/>
          <a:p>
            <a:fld id="{318356DC-334E-1146-8C47-B0DA3BCDFCC3}" type="slidenum">
              <a:rPr lang="en-US" smtClean="0"/>
              <a:pPr/>
              <a:t>16</a:t>
            </a:fld>
            <a:endParaRPr lang="en-US"/>
          </a:p>
        </p:txBody>
      </p:sp>
    </p:spTree>
    <p:extLst>
      <p:ext uri="{BB962C8B-B14F-4D97-AF65-F5344CB8AC3E}">
        <p14:creationId xmlns:p14="http://schemas.microsoft.com/office/powerpoint/2010/main" val="3273109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99173A-BB95-A663-6367-725CA3313E80}"/>
              </a:ext>
            </a:extLst>
          </p:cNvPr>
          <p:cNvSpPr txBox="1"/>
          <p:nvPr/>
        </p:nvSpPr>
        <p:spPr>
          <a:xfrm>
            <a:off x="5120160" y="-927435"/>
            <a:ext cx="1607389" cy="369332"/>
          </a:xfrm>
          <a:prstGeom prst="rect">
            <a:avLst/>
          </a:prstGeom>
          <a:noFill/>
        </p:spPr>
        <p:txBody>
          <a:bodyPr wrap="square" rtlCol="0">
            <a:spAutoFit/>
          </a:bodyPr>
          <a:lstStyle/>
          <a:p>
            <a:pPr algn="ctr"/>
            <a:r>
              <a:rPr lang="en-GB"/>
              <a:t>Logo</a:t>
            </a:r>
          </a:p>
        </p:txBody>
      </p:sp>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83a87e31-bf32-46ab-8e70-9fa18461fa4d" xsi:nil="true"/>
    <_ip_UnifiedCompliancePolicyUIAction xmlns="http://schemas.microsoft.com/sharepoint/v3" xsi:nil="true"/>
    <_ip_UnifiedCompliancePolicyProperties xmlns="http://schemas.microsoft.com/sharepoint/v3" xsi:nil="true"/>
    <lcf76f155ced4ddcb4097134ff3c332f xmlns="dd9fbe8f-b81d-48be-b625-331cabbad70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CE7B76-43C4-49A2-BB09-07E8B50D15EF}">
  <ds:schemaRefs>
    <ds:schemaRef ds:uri="2bf8cc3f-2dd4-46fc-bd57-e9d20c4f7845"/>
    <ds:schemaRef ds:uri="83a87e31-bf32-46ab-8e70-9fa18461fa4d"/>
    <ds:schemaRef ds:uri="dd9fbe8f-b81d-48be-b625-331cabbad70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7683313-30BB-4F73-A6E2-1539437EA9CC}">
  <ds:schemaRefs>
    <ds:schemaRef ds:uri="http://schemas.microsoft.com/office/2006/metadata/properties"/>
    <ds:schemaRef ds:uri="2bf8cc3f-2dd4-46fc-bd57-e9d20c4f7845"/>
    <ds:schemaRef ds:uri="http://schemas.openxmlformats.org/package/2006/metadata/core-properties"/>
    <ds:schemaRef ds:uri="http://purl.org/dc/elements/1.1/"/>
    <ds:schemaRef ds:uri="dd9fbe8f-b81d-48be-b625-331cabbad704"/>
    <ds:schemaRef ds:uri="http://schemas.microsoft.com/office/2006/documentManagement/types"/>
    <ds:schemaRef ds:uri="http://purl.org/dc/terms/"/>
    <ds:schemaRef ds:uri="83a87e31-bf32-46ab-8e70-9fa18461fa4d"/>
    <ds:schemaRef ds:uri="http://schemas.microsoft.com/sharepoint/v3"/>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E6D30B81-FBD6-4A7F-8112-703D03D14E6A}">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4152</Words>
  <Application>Microsoft Office PowerPoint</Application>
  <PresentationFormat>Widescreen</PresentationFormat>
  <Paragraphs>211</Paragraphs>
  <Slides>17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Aptos</vt:lpstr>
      <vt:lpstr>Arial</vt:lpstr>
      <vt:lpstr>Arial Nova</vt:lpstr>
      <vt:lpstr>Calibri</vt:lpstr>
      <vt:lpstr>Helvetica Neue</vt:lpstr>
      <vt:lpstr>Times New Roman</vt:lpstr>
      <vt:lpstr>Custom Design</vt:lpstr>
      <vt:lpstr>Leasehold Advisory Service Chair</vt:lpstr>
      <vt:lpstr>Contents</vt:lpstr>
      <vt:lpstr>Welcome</vt:lpstr>
      <vt:lpstr>The Leasehold Advisory Service</vt:lpstr>
      <vt:lpstr>About the role</vt:lpstr>
      <vt:lpstr>Role description and key responsibilities (1)</vt:lpstr>
      <vt:lpstr>Role description and key responsibilities (2)</vt:lpstr>
      <vt:lpstr>Chair selection criteria</vt:lpstr>
      <vt:lpstr>Outline terms and conditions</vt:lpstr>
      <vt:lpstr>How to apply</vt:lpstr>
      <vt:lpstr>Assessment process: overview </vt:lpstr>
      <vt:lpstr>Assessment process: indicative timeline </vt:lpstr>
      <vt:lpstr>Diversity and equal opportunities </vt:lpstr>
      <vt:lpstr>Further information</vt:lpstr>
      <vt:lpstr>General Data Protection Regulations (GDPR)</vt:lpstr>
      <vt:lpstr>7 principles of public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Du</dc:creator>
  <cp:lastModifiedBy>Sheila Beniams</cp:lastModifiedBy>
  <cp:revision>2</cp:revision>
  <dcterms:created xsi:type="dcterms:W3CDTF">2023-02-08T12:09:57Z</dcterms:created>
  <dcterms:modified xsi:type="dcterms:W3CDTF">2026-05-20T13:26:08Z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Custom Design:9</vt:lpwstr>
  </property>
  <property fmtid="{D5CDD505-2E9C-101B-9397-08002B2CF9AE}" pid="5" name="ClassificationContentMarkingFooterText">
    <vt:lpwstr>OFFICIAL</vt:lpwstr>
  </property>
  <property fmtid="{D5CDD505-2E9C-101B-9397-08002B2CF9AE}" pid="6" name="ClassificationContentMarkingHeaderLocations">
    <vt:lpwstr>Custom Design:6</vt:lpwstr>
  </property>
  <property fmtid="{D5CDD505-2E9C-101B-9397-08002B2CF9AE}" pid="7" name="ClassificationContentMarkingHeaderText">
    <vt:lpwstr>OFFICIAL</vt:lpwstr>
  </property>
</Properties>
</file>