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Lst>
  <p:notesMasterIdLst>
    <p:notesMasterId r:id="rId26"/>
  </p:notesMasterIdLst>
  <p:handoutMasterIdLst>
    <p:handoutMasterId r:id="rId27"/>
  </p:handoutMasterIdLst>
  <p:sldIdLst>
    <p:sldId id="280" r:id="rId5"/>
    <p:sldId id="282" r:id="rId6"/>
    <p:sldId id="315" r:id="rId7"/>
    <p:sldId id="319" r:id="rId8"/>
    <p:sldId id="320" r:id="rId9"/>
    <p:sldId id="283" r:id="rId10"/>
    <p:sldId id="321" r:id="rId11"/>
    <p:sldId id="317" r:id="rId12"/>
    <p:sldId id="295" r:id="rId13"/>
    <p:sldId id="322" r:id="rId14"/>
    <p:sldId id="306" r:id="rId15"/>
    <p:sldId id="323" r:id="rId16"/>
    <p:sldId id="308" r:id="rId17"/>
    <p:sldId id="309" r:id="rId18"/>
    <p:sldId id="328" r:id="rId19"/>
    <p:sldId id="310" r:id="rId20"/>
    <p:sldId id="326" r:id="rId21"/>
    <p:sldId id="312" r:id="rId22"/>
    <p:sldId id="313" r:id="rId23"/>
    <p:sldId id="327"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93EA26-E8A7-0481-9158-822ECF132AD2}" name="Amy Lane" initials="AL" userId="S::amy.lane@communities.gov.uk::fc306f7b-2350-4431-b7fe-5817f14fded8" providerId="AD"/>
  <p188:author id="{B0457738-EF45-60E6-A038-59C867270E85}" name="Jenny Luckett" initials="JL" userId="S::jenny.luckett@communities.gov.uk::fa779b83-6afb-4b44-9e6b-25b8e838da30" providerId="AD"/>
  <p188:author id="{C62B776B-8CC9-929B-5526-AD1A2D37EFDE}" name="Jacqueline Thomas" initials="JT" userId="S::jacqueline.thomas@communities.gov.uk::55de3c8a-7119-4d33-ab07-4cd377e5c935" providerId="AD"/>
  <p188:author id="{7D11A48C-B1B7-A03E-C415-1DA8F2BE6BC3}" name="Darren Grimes" initials="DG" userId="S::darren.grimes@theapsgroup.com::d0f171b2-caa0-414b-84fb-340ba9c4620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62"/>
    <a:srgbClr val="006660"/>
    <a:srgbClr val="00625E"/>
    <a:srgbClr val="535453"/>
    <a:srgbClr val="85292A"/>
    <a:srgbClr val="333366"/>
    <a:srgbClr val="33282A"/>
    <a:srgbClr val="99988F"/>
    <a:srgbClr val="8687C1"/>
    <a:srgbClr val="08B2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F59381-A25D-98F5-E0A8-18A6B4BB0144}" v="6" dt="2026-05-12T11:20:01.270"/>
    <p1510:client id="{45406E54-2421-6E6B-2557-241E44AD66AC}" v="11" dt="2026-05-13T08:42:40.873"/>
    <p1510:client id="{A15BA9C1-CD72-494A-BC38-DA71BE0B0001}" v="75" dt="2026-05-13T08:43:08.3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7" d="100"/>
          <a:sy n="97" d="100"/>
        </p:scale>
        <p:origin x="1074"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ACDA1C-C513-FEDB-1B28-D95FC9E454A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94DC6C4-95C7-6F5C-4B24-16A5C1DE1DC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5F1E27D-3AA0-FF49-BF80-1D5029A1458D}" type="datetimeFigureOut">
              <a:rPr lang="en-US" smtClean="0"/>
              <a:t>5/13/2026</a:t>
            </a:fld>
            <a:endParaRPr lang="en-US"/>
          </a:p>
        </p:txBody>
      </p:sp>
      <p:sp>
        <p:nvSpPr>
          <p:cNvPr id="4" name="Footer Placeholder 3">
            <a:extLst>
              <a:ext uri="{FF2B5EF4-FFF2-40B4-BE49-F238E27FC236}">
                <a16:creationId xmlns:a16="http://schemas.microsoft.com/office/drawing/2014/main" id="{8E2C4783-165D-FDB0-1F1E-F7235E90061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F7BD00D-B280-EC90-0559-3136D1BC4F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7EEBA1-7778-B244-849D-DCA48F0063D9}" type="slidenum">
              <a:rPr lang="en-US" smtClean="0"/>
              <a:t>‹#›</a:t>
            </a:fld>
            <a:endParaRPr lang="en-US"/>
          </a:p>
        </p:txBody>
      </p:sp>
    </p:spTree>
    <p:extLst>
      <p:ext uri="{BB962C8B-B14F-4D97-AF65-F5344CB8AC3E}">
        <p14:creationId xmlns:p14="http://schemas.microsoft.com/office/powerpoint/2010/main" val="3158581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5B0F88-AE9A-4C54-8E20-52AF2A55CAC0}" type="datetimeFigureOut">
              <a:rPr lang="en-GB" smtClean="0"/>
              <a:t>13/05/2026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CB5F3E-9433-4D4B-8703-99BBF0C656F6}" type="slidenum">
              <a:rPr lang="en-GB" smtClean="0"/>
              <a:t>‹#›</a:t>
            </a:fld>
            <a:endParaRPr lang="en-GB"/>
          </a:p>
        </p:txBody>
      </p:sp>
    </p:spTree>
    <p:extLst>
      <p:ext uri="{BB962C8B-B14F-4D97-AF65-F5344CB8AC3E}">
        <p14:creationId xmlns:p14="http://schemas.microsoft.com/office/powerpoint/2010/main" val="721742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00CAC-B3AD-564F-0E72-93776F8B9D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1DF650-5E5C-B47E-3F95-0EB54B6512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C96CA9-A761-40C0-FEBB-7357E629355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E3FA77C-64EB-51CC-42A4-B57D90BF762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6CB5F3E-9433-4D4B-8703-99BBF0C656F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2739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DACDF-9223-3215-3C37-7BD5F99D86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1C7D68-14C6-5749-6414-F8B1E717BB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5EAC22-769C-0DA1-0FDB-234D584CD4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B783B5D-9E06-8393-00C9-AD2B1F03DA7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6CB5F3E-9433-4D4B-8703-99BBF0C656F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1858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93339-06FE-B86F-042A-B691D06314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8B0C33-4646-4782-7E65-B8EE83AC02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FB5DB2-1525-65E9-BD9D-54A6A078BB0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2C728BF-70B1-29E8-4B43-8BC86148F4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6CB5F3E-9433-4D4B-8703-99BBF0C656F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0485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56896-9FB1-72F9-0AE7-C8449FB97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88FF38-2DF9-D55D-857D-383A0FFD12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39D0BE-B9E6-BB81-90B3-AA8EE399A61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1A9F93E-EEB4-5647-BCE0-90D3A8D60C55}"/>
              </a:ext>
            </a:extLst>
          </p:cNvPr>
          <p:cNvSpPr>
            <a:spLocks noGrp="1"/>
          </p:cNvSpPr>
          <p:nvPr>
            <p:ph type="sldNum" sz="quarter" idx="5"/>
          </p:nvPr>
        </p:nvSpPr>
        <p:spPr/>
        <p:txBody>
          <a:bodyPr/>
          <a:lstStyle/>
          <a:p>
            <a:fld id="{66CB5F3E-9433-4D4B-8703-99BBF0C656F6}" type="slidenum">
              <a:rPr lang="en-GB" smtClean="0"/>
              <a:t>12</a:t>
            </a:fld>
            <a:endParaRPr lang="en-GB"/>
          </a:p>
        </p:txBody>
      </p:sp>
    </p:spTree>
    <p:extLst>
      <p:ext uri="{BB962C8B-B14F-4D97-AF65-F5344CB8AC3E}">
        <p14:creationId xmlns:p14="http://schemas.microsoft.com/office/powerpoint/2010/main" val="2908087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6CB5F3E-9433-4D4B-8703-99BBF0C656F6}" type="slidenum">
              <a:rPr lang="en-GB" smtClean="0"/>
              <a:t>15</a:t>
            </a:fld>
            <a:endParaRPr lang="en-GB"/>
          </a:p>
        </p:txBody>
      </p:sp>
    </p:spTree>
    <p:extLst>
      <p:ext uri="{BB962C8B-B14F-4D97-AF65-F5344CB8AC3E}">
        <p14:creationId xmlns:p14="http://schemas.microsoft.com/office/powerpoint/2010/main" val="27453520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B5F3E-9433-4D4B-8703-99BBF0C656F6}" type="slidenum">
              <a:rPr lang="en-GB" smtClean="0"/>
              <a:t>21</a:t>
            </a:fld>
            <a:endParaRPr lang="en-GB"/>
          </a:p>
        </p:txBody>
      </p:sp>
    </p:spTree>
    <p:extLst>
      <p:ext uri="{BB962C8B-B14F-4D97-AF65-F5344CB8AC3E}">
        <p14:creationId xmlns:p14="http://schemas.microsoft.com/office/powerpoint/2010/main" val="3163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86227-5C0F-81C0-0265-714993E6D983}"/>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CE8BEA-E477-9608-B8E8-7158F90D1AC9}"/>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4" name="Footer Placeholder 4">
            <a:extLst>
              <a:ext uri="{FF2B5EF4-FFF2-40B4-BE49-F238E27FC236}">
                <a16:creationId xmlns:a16="http://schemas.microsoft.com/office/drawing/2014/main" id="{F9BFA732-254E-197F-FB34-83F104CF0D9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15" name="Text Placeholder 14">
            <a:extLst>
              <a:ext uri="{FF2B5EF4-FFF2-40B4-BE49-F238E27FC236}">
                <a16:creationId xmlns:a16="http://schemas.microsoft.com/office/drawing/2014/main" id="{A24EF032-67A5-383B-A2F6-164155C82D44}"/>
              </a:ext>
            </a:extLst>
          </p:cNvPr>
          <p:cNvSpPr>
            <a:spLocks noGrp="1" noRot="1" noMove="1" noResize="1" noEditPoints="1" noAdjustHandles="1" noChangeArrowheads="1" noChangeShapeType="1"/>
          </p:cNvSpPr>
          <p:nvPr>
            <p:ph type="body" sz="quarter" idx="10" hasCustomPrompt="1"/>
          </p:nvPr>
        </p:nvSpPr>
        <p:spPr>
          <a:xfrm>
            <a:off x="2122636" y="4595631"/>
            <a:ext cx="7946728" cy="332399"/>
          </a:xfrm>
          <a:prstGeom prst="rect">
            <a:avLst/>
          </a:prstGeom>
        </p:spPr>
        <p:txBody>
          <a:bodyPr lIns="0" tIns="0" rIns="0" bIns="0">
            <a:spAutoFit/>
          </a:bodyPr>
          <a:lstStyle>
            <a:lvl1pPr marL="0" indent="0" algn="ctr">
              <a:buNone/>
              <a:defRPr sz="2400" b="0">
                <a:solidFill>
                  <a:schemeClr val="bg1"/>
                </a:solidFill>
                <a:latin typeface="Arial" panose="020B0604020202020204" pitchFamily="34" charset="0"/>
                <a:cs typeface="Arial" panose="020B0604020202020204" pitchFamily="34" charset="0"/>
              </a:defRPr>
            </a:lvl1pPr>
          </a:lstStyle>
          <a:p>
            <a:pPr lvl="0"/>
            <a:r>
              <a:rPr lang="en-US"/>
              <a:t>Team – X Month 2023</a:t>
            </a:r>
          </a:p>
        </p:txBody>
      </p:sp>
      <p:sp>
        <p:nvSpPr>
          <p:cNvPr id="5" name="Title Placeholder 2">
            <a:extLst>
              <a:ext uri="{FF2B5EF4-FFF2-40B4-BE49-F238E27FC236}">
                <a16:creationId xmlns:a16="http://schemas.microsoft.com/office/drawing/2014/main" id="{C5D17A20-EF02-88BA-B0D8-AEC31AF2FA19}"/>
              </a:ext>
            </a:extLst>
          </p:cNvPr>
          <p:cNvSpPr>
            <a:spLocks noGrp="1" noRot="1" noMove="1" noResize="1" noEditPoints="1" noAdjustHandles="1" noChangeArrowheads="1" noChangeShapeType="1"/>
          </p:cNvSpPr>
          <p:nvPr>
            <p:ph type="title" hasCustomPrompt="1"/>
          </p:nvPr>
        </p:nvSpPr>
        <p:spPr>
          <a:xfrm>
            <a:off x="2122636" y="3429000"/>
            <a:ext cx="7946728" cy="914096"/>
          </a:xfrm>
          <a:prstGeom prst="rect">
            <a:avLst/>
          </a:prstGeom>
        </p:spPr>
        <p:txBody>
          <a:bodyPr vert="horz" lIns="0" tIns="0" rIns="0" bIns="0" rtlCol="0" anchor="b" anchorCtr="0">
            <a:spAutoFit/>
          </a:bodyPr>
          <a:lstStyle>
            <a:lvl1pPr algn="ctr">
              <a:defRPr sz="6600">
                <a:solidFill>
                  <a:schemeClr val="bg1"/>
                </a:solidFill>
                <a:latin typeface="Arial" panose="020B0604020202020204" pitchFamily="34" charset="0"/>
                <a:cs typeface="Arial" panose="020B0604020202020204" pitchFamily="34" charset="0"/>
              </a:defRPr>
            </a:lvl1pPr>
          </a:lstStyle>
          <a:p>
            <a:r>
              <a:rPr lang="en-US"/>
              <a:t>Presentation title</a:t>
            </a:r>
            <a:endParaRPr lang="en-GB"/>
          </a:p>
        </p:txBody>
      </p:sp>
    </p:spTree>
    <p:extLst>
      <p:ext uri="{BB962C8B-B14F-4D97-AF65-F5344CB8AC3E}">
        <p14:creationId xmlns:p14="http://schemas.microsoft.com/office/powerpoint/2010/main" val="2885662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964300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ample introduction and contents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Text Placeholder 7">
            <a:extLst>
              <a:ext uri="{FF2B5EF4-FFF2-40B4-BE49-F238E27FC236}">
                <a16:creationId xmlns:a16="http://schemas.microsoft.com/office/drawing/2014/main" id="{888B257E-221F-C7E4-8377-2FFFAA4DD003}"/>
              </a:ext>
            </a:extLst>
          </p:cNvPr>
          <p:cNvSpPr>
            <a:spLocks noGrp="1"/>
          </p:cNvSpPr>
          <p:nvPr>
            <p:ph type="body" sz="quarter" idx="24"/>
          </p:nvPr>
        </p:nvSpPr>
        <p:spPr>
          <a:xfrm>
            <a:off x="5243332" y="4716495"/>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30" name="Text Placeholder 8">
            <a:extLst>
              <a:ext uri="{FF2B5EF4-FFF2-40B4-BE49-F238E27FC236}">
                <a16:creationId xmlns:a16="http://schemas.microsoft.com/office/drawing/2014/main" id="{E3D03C26-BDAD-233F-6E47-52C4A9DC2F54}"/>
              </a:ext>
            </a:extLst>
          </p:cNvPr>
          <p:cNvSpPr>
            <a:spLocks noGrp="1"/>
          </p:cNvSpPr>
          <p:nvPr>
            <p:ph type="body" sz="quarter" idx="26" hasCustomPrompt="1"/>
          </p:nvPr>
        </p:nvSpPr>
        <p:spPr>
          <a:xfrm>
            <a:off x="2953708" y="4716997"/>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9" name="Text Placeholder 7">
            <a:extLst>
              <a:ext uri="{FF2B5EF4-FFF2-40B4-BE49-F238E27FC236}">
                <a16:creationId xmlns:a16="http://schemas.microsoft.com/office/drawing/2014/main" id="{366B3FBE-753B-F4BF-482C-F5ADAB07EE7D}"/>
              </a:ext>
            </a:extLst>
          </p:cNvPr>
          <p:cNvSpPr>
            <a:spLocks noGrp="1"/>
          </p:cNvSpPr>
          <p:nvPr>
            <p:ph type="body" sz="quarter" idx="25" hasCustomPrompt="1"/>
          </p:nvPr>
        </p:nvSpPr>
        <p:spPr>
          <a:xfrm>
            <a:off x="1337115" y="4716997"/>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23" name="Text Placeholder 6">
            <a:extLst>
              <a:ext uri="{FF2B5EF4-FFF2-40B4-BE49-F238E27FC236}">
                <a16:creationId xmlns:a16="http://schemas.microsoft.com/office/drawing/2014/main" id="{D1E4DE86-D338-B2CF-6889-F27AF587367A}"/>
              </a:ext>
            </a:extLst>
          </p:cNvPr>
          <p:cNvSpPr>
            <a:spLocks noGrp="1"/>
          </p:cNvSpPr>
          <p:nvPr>
            <p:ph type="body" sz="quarter" idx="21"/>
          </p:nvPr>
        </p:nvSpPr>
        <p:spPr>
          <a:xfrm>
            <a:off x="5243332" y="3339108"/>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26" name="Text Placeholder 5">
            <a:extLst>
              <a:ext uri="{FF2B5EF4-FFF2-40B4-BE49-F238E27FC236}">
                <a16:creationId xmlns:a16="http://schemas.microsoft.com/office/drawing/2014/main" id="{3A29D465-4204-0B59-6152-9B9A0EE1857E}"/>
              </a:ext>
            </a:extLst>
          </p:cNvPr>
          <p:cNvSpPr>
            <a:spLocks noGrp="1"/>
          </p:cNvSpPr>
          <p:nvPr>
            <p:ph type="body" sz="quarter" idx="23" hasCustomPrompt="1"/>
          </p:nvPr>
        </p:nvSpPr>
        <p:spPr>
          <a:xfrm>
            <a:off x="2953708" y="3339610"/>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5" name="Text Placeholder 4">
            <a:extLst>
              <a:ext uri="{FF2B5EF4-FFF2-40B4-BE49-F238E27FC236}">
                <a16:creationId xmlns:a16="http://schemas.microsoft.com/office/drawing/2014/main" id="{1A551F4B-755B-AEAC-9FC8-30FF456B009A}"/>
              </a:ext>
            </a:extLst>
          </p:cNvPr>
          <p:cNvSpPr>
            <a:spLocks noGrp="1"/>
          </p:cNvSpPr>
          <p:nvPr>
            <p:ph type="body" sz="quarter" idx="22" hasCustomPrompt="1"/>
          </p:nvPr>
        </p:nvSpPr>
        <p:spPr>
          <a:xfrm>
            <a:off x="1337115" y="3339610"/>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18" name="Text Placeholder 3">
            <a:extLst>
              <a:ext uri="{FF2B5EF4-FFF2-40B4-BE49-F238E27FC236}">
                <a16:creationId xmlns:a16="http://schemas.microsoft.com/office/drawing/2014/main" id="{077C276A-D67C-742F-A2B7-5D007EA59BD1}"/>
              </a:ext>
            </a:extLst>
          </p:cNvPr>
          <p:cNvSpPr>
            <a:spLocks noGrp="1"/>
          </p:cNvSpPr>
          <p:nvPr>
            <p:ph type="body" sz="quarter" idx="14"/>
          </p:nvPr>
        </p:nvSpPr>
        <p:spPr>
          <a:xfrm>
            <a:off x="5243332" y="1950146"/>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17" name="Text Placeholder 2">
            <a:extLst>
              <a:ext uri="{FF2B5EF4-FFF2-40B4-BE49-F238E27FC236}">
                <a16:creationId xmlns:a16="http://schemas.microsoft.com/office/drawing/2014/main" id="{4ABE0792-97BC-2357-08BF-2774805C38ED}"/>
              </a:ext>
            </a:extLst>
          </p:cNvPr>
          <p:cNvSpPr>
            <a:spLocks noGrp="1"/>
          </p:cNvSpPr>
          <p:nvPr>
            <p:ph type="body" sz="quarter" idx="20" hasCustomPrompt="1"/>
          </p:nvPr>
        </p:nvSpPr>
        <p:spPr>
          <a:xfrm>
            <a:off x="2953708" y="1950648"/>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 name="Text Placeholder 1">
            <a:extLst>
              <a:ext uri="{FF2B5EF4-FFF2-40B4-BE49-F238E27FC236}">
                <a16:creationId xmlns:a16="http://schemas.microsoft.com/office/drawing/2014/main" id="{638F259D-179D-20A7-83BD-C20522D6451A}"/>
              </a:ext>
            </a:extLst>
          </p:cNvPr>
          <p:cNvSpPr>
            <a:spLocks noGrp="1"/>
          </p:cNvSpPr>
          <p:nvPr>
            <p:ph type="body" sz="quarter" idx="19" hasCustomPrompt="1"/>
          </p:nvPr>
        </p:nvSpPr>
        <p:spPr>
          <a:xfrm>
            <a:off x="1337115" y="1950648"/>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503126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142916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ample of chart and text">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2" name="Text Placeholder 11">
            <a:extLst>
              <a:ext uri="{FF2B5EF4-FFF2-40B4-BE49-F238E27FC236}">
                <a16:creationId xmlns:a16="http://schemas.microsoft.com/office/drawing/2014/main" id="{15EC0B2B-C87B-0C51-9F6B-F7FFE8E2787B}"/>
              </a:ext>
            </a:extLst>
          </p:cNvPr>
          <p:cNvSpPr>
            <a:spLocks noGrp="1"/>
          </p:cNvSpPr>
          <p:nvPr>
            <p:ph type="body" sz="quarter" idx="19"/>
          </p:nvPr>
        </p:nvSpPr>
        <p:spPr>
          <a:xfrm>
            <a:off x="6631911" y="1992578"/>
            <a:ext cx="4872312" cy="646331"/>
          </a:xfrm>
          <a:prstGeom prst="rect">
            <a:avLst/>
          </a:prstGeom>
        </p:spPr>
        <p:txBody>
          <a:bodyPr lIns="0" tIns="0" rIns="0" bIns="0">
            <a:spAutoFit/>
          </a:bodyPr>
          <a:lstStyle>
            <a:lvl1pPr marL="0" indent="0">
              <a:lnSpc>
                <a:spcPct val="100000"/>
              </a:lnSpc>
              <a:spcBef>
                <a:spcPts val="0"/>
              </a:spcBef>
              <a:spcAft>
                <a:spcPts val="1200"/>
              </a:spcAft>
              <a:buNone/>
              <a:defRPr lang="en-GB" sz="1600" b="1" i="0" kern="1200" dirty="0" smtClean="0">
                <a:solidFill>
                  <a:schemeClr val="tx2"/>
                </a:solidFill>
                <a:latin typeface="Arial" panose="020B0604020202020204" pitchFamily="34" charset="0"/>
                <a:ea typeface="+mn-ea"/>
                <a:cs typeface="Arial" panose="020B0604020202020204" pitchFamily="34" charset="0"/>
              </a:defRPr>
            </a:lvl1pPr>
            <a:lvl2pPr marL="284400" indent="-284400">
              <a:lnSpc>
                <a:spcPct val="100000"/>
              </a:lnSpc>
              <a:spcBef>
                <a:spcPts val="0"/>
              </a:spcBef>
              <a:spcAft>
                <a:spcPts val="1200"/>
              </a:spcAft>
              <a:defRPr lang="en-US" sz="1600" kern="1200" dirty="0">
                <a:solidFill>
                  <a:schemeClr val="tx1"/>
                </a:solidFill>
                <a:latin typeface="+mn-lt"/>
                <a:ea typeface="+mn-ea"/>
                <a:cs typeface="+mn-cs"/>
              </a:defRPr>
            </a:lvl2pPr>
          </a:lstStyle>
          <a:p>
            <a:pPr lvl="0"/>
            <a:r>
              <a:rPr lang="en-GB"/>
              <a:t>Click to edit Master text styles</a:t>
            </a:r>
          </a:p>
          <a:p>
            <a:pPr lvl="1"/>
            <a:r>
              <a:rPr lang="en-GB"/>
              <a:t>Second level</a:t>
            </a:r>
            <a:endParaRPr lang="en-US"/>
          </a:p>
        </p:txBody>
      </p:sp>
      <p:cxnSp>
        <p:nvCxnSpPr>
          <p:cNvPr id="4" name="Straight Connector 3">
            <a:extLst>
              <a:ext uri="{FF2B5EF4-FFF2-40B4-BE49-F238E27FC236}">
                <a16:creationId xmlns:a16="http://schemas.microsoft.com/office/drawing/2014/main" id="{754B0265-450F-C335-6CC4-7D2948E79630}"/>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14" name="Chart Placeholder 13">
            <a:extLst>
              <a:ext uri="{FF2B5EF4-FFF2-40B4-BE49-F238E27FC236}">
                <a16:creationId xmlns:a16="http://schemas.microsoft.com/office/drawing/2014/main" id="{07AA62B4-5C1B-8BFC-B491-36C0674777AF}"/>
              </a:ext>
            </a:extLst>
          </p:cNvPr>
          <p:cNvSpPr>
            <a:spLocks noGrp="1"/>
          </p:cNvSpPr>
          <p:nvPr>
            <p:ph type="chart" sz="quarter" idx="20"/>
          </p:nvPr>
        </p:nvSpPr>
        <p:spPr>
          <a:xfrm>
            <a:off x="360000" y="1836498"/>
            <a:ext cx="5374800" cy="4517502"/>
          </a:xfrm>
          <a:prstGeom prst="rect">
            <a:avLst/>
          </a:prstGeom>
        </p:spPr>
        <p:txBody>
          <a:bodyPr lIns="0" tIns="0" rIns="0" bIns="0" anchor="ctr" anchorCtr="0"/>
          <a:lstStyle>
            <a:lvl1pPr marL="0" indent="0" algn="ctr">
              <a:buNone/>
              <a:defRPr sz="1200">
                <a:solidFill>
                  <a:schemeClr val="accent5"/>
                </a:solidFill>
              </a:defRPr>
            </a:lvl1pPr>
          </a:lstStyle>
          <a:p>
            <a:endParaRPr lang="en-US"/>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4086939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ample of text box, text and icon">
    <p:spTree>
      <p:nvGrpSpPr>
        <p:cNvPr id="1" name=""/>
        <p:cNvGrpSpPr/>
        <p:nvPr/>
      </p:nvGrpSpPr>
      <p:grpSpPr>
        <a:xfrm>
          <a:off x="0" y="0"/>
          <a:ext cx="0" cy="0"/>
          <a:chOff x="0" y="0"/>
          <a:chExt cx="0" cy="0"/>
        </a:xfrm>
      </p:grpSpPr>
      <p:sp>
        <p:nvSpPr>
          <p:cNvPr id="30" name="Slide Number Placeholder 5">
            <a:extLst>
              <a:ext uri="{FF2B5EF4-FFF2-40B4-BE49-F238E27FC236}">
                <a16:creationId xmlns:a16="http://schemas.microsoft.com/office/drawing/2014/main" id="{FBE3F79B-2FBC-6E5C-355A-DE48CE26261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29" name="Footer Placeholder 4">
            <a:extLst>
              <a:ext uri="{FF2B5EF4-FFF2-40B4-BE49-F238E27FC236}">
                <a16:creationId xmlns:a16="http://schemas.microsoft.com/office/drawing/2014/main" id="{01CF29A6-CB41-C2A9-C7BC-86F4CC1A2FF7}"/>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8" name="Text Placeholder 7">
            <a:extLst>
              <a:ext uri="{FF2B5EF4-FFF2-40B4-BE49-F238E27FC236}">
                <a16:creationId xmlns:a16="http://schemas.microsoft.com/office/drawing/2014/main" id="{6B5AE1E8-FBBF-7855-3F7B-2B916F13DE82}"/>
              </a:ext>
            </a:extLst>
          </p:cNvPr>
          <p:cNvSpPr>
            <a:spLocks noGrp="1"/>
          </p:cNvSpPr>
          <p:nvPr>
            <p:ph type="body" sz="quarter" idx="14"/>
          </p:nvPr>
        </p:nvSpPr>
        <p:spPr>
          <a:xfrm>
            <a:off x="5954400" y="1958804"/>
            <a:ext cx="5626511" cy="246221"/>
          </a:xfrm>
          <a:prstGeom prst="rect">
            <a:avLst/>
          </a:prstGeom>
        </p:spPr>
        <p:txBody>
          <a:bodyPr wrap="square" lIns="0" tIns="0" rIns="0" bIns="0">
            <a:spAutoFit/>
          </a:bodyPr>
          <a:lstStyle>
            <a:lvl1pPr marL="284400" indent="-284400">
              <a:lnSpc>
                <a:spcPct val="100000"/>
              </a:lnSpc>
              <a:spcBef>
                <a:spcPts val="0"/>
              </a:spcBef>
              <a:spcAft>
                <a:spcPts val="800"/>
              </a:spcAft>
              <a:defRPr lang="en-US" sz="1600" kern="1200" dirty="0">
                <a:solidFill>
                  <a:schemeClr val="tx1"/>
                </a:solidFill>
                <a:latin typeface="+mn-lt"/>
                <a:ea typeface="+mn-ea"/>
                <a:cs typeface="+mn-cs"/>
              </a:defRPr>
            </a:lvl1pPr>
          </a:lstStyle>
          <a:p>
            <a:pPr lvl="0"/>
            <a:r>
              <a:rPr lang="en-GB"/>
              <a:t>Click to edit Master text styles</a:t>
            </a:r>
          </a:p>
        </p:txBody>
      </p:sp>
      <p:sp>
        <p:nvSpPr>
          <p:cNvPr id="14" name="Text Placeholder 13">
            <a:extLst>
              <a:ext uri="{FF2B5EF4-FFF2-40B4-BE49-F238E27FC236}">
                <a16:creationId xmlns:a16="http://schemas.microsoft.com/office/drawing/2014/main" id="{91DD2C8F-1F4A-BD4D-2809-C9417F6087C4}"/>
              </a:ext>
            </a:extLst>
          </p:cNvPr>
          <p:cNvSpPr>
            <a:spLocks noGrp="1"/>
          </p:cNvSpPr>
          <p:nvPr>
            <p:ph type="body" sz="quarter" idx="15"/>
          </p:nvPr>
        </p:nvSpPr>
        <p:spPr>
          <a:xfrm>
            <a:off x="612000" y="3581400"/>
            <a:ext cx="5011200" cy="2671200"/>
          </a:xfrm>
          <a:prstGeom prst="rect">
            <a:avLst/>
          </a:prstGeom>
          <a:solidFill>
            <a:schemeClr val="bg2">
              <a:lumMod val="40000"/>
              <a:lumOff val="60000"/>
            </a:schemeClr>
          </a:solidFill>
        </p:spPr>
        <p:txBody>
          <a:bodyPr lIns="288000" tIns="216000" rIns="288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solidFill>
                  <a:schemeClr val="tx1"/>
                </a:solidFill>
              </a:defRPr>
            </a:lvl2pPr>
            <a:lvl3pPr>
              <a:defRPr sz="1600"/>
            </a:lvl3pPr>
            <a:lvl4pPr>
              <a:defRPr sz="1600"/>
            </a:lvl4pPr>
            <a:lvl5pPr>
              <a:defRPr sz="1600"/>
            </a:lvl5pPr>
          </a:lstStyle>
          <a:p>
            <a:pPr lvl="0"/>
            <a:r>
              <a:rPr lang="en-GB"/>
              <a:t>Click to edit Master text styles</a:t>
            </a:r>
          </a:p>
          <a:p>
            <a:pPr lvl="1"/>
            <a:r>
              <a:rPr lang="en-GB"/>
              <a:t>Second level</a:t>
            </a:r>
            <a:endParaRPr lang="en-US"/>
          </a:p>
        </p:txBody>
      </p:sp>
      <p:sp>
        <p:nvSpPr>
          <p:cNvPr id="16" name="Text Placeholder 13">
            <a:extLst>
              <a:ext uri="{FF2B5EF4-FFF2-40B4-BE49-F238E27FC236}">
                <a16:creationId xmlns:a16="http://schemas.microsoft.com/office/drawing/2014/main" id="{5A9381C4-2FDD-D49A-D43E-1B2ABFA4BA2C}"/>
              </a:ext>
            </a:extLst>
          </p:cNvPr>
          <p:cNvSpPr>
            <a:spLocks noGrp="1"/>
          </p:cNvSpPr>
          <p:nvPr>
            <p:ph type="body" sz="quarter" idx="16"/>
          </p:nvPr>
        </p:nvSpPr>
        <p:spPr>
          <a:xfrm>
            <a:off x="612000" y="1810870"/>
            <a:ext cx="5011200" cy="1620000"/>
          </a:xfrm>
          <a:prstGeom prst="roundRect">
            <a:avLst/>
          </a:prstGeom>
          <a:solidFill>
            <a:schemeClr val="tx2"/>
          </a:solidFill>
        </p:spPr>
        <p:txBody>
          <a:bodyPr lIns="1368000" tIns="251999" rIns="90000" bIns="46800"/>
          <a:lstStyle>
            <a:lvl1pPr marL="0" indent="0">
              <a:lnSpc>
                <a:spcPct val="100000"/>
              </a:lnSpc>
              <a:spcBef>
                <a:spcPts val="0"/>
              </a:spcBef>
              <a:spcAft>
                <a:spcPts val="600"/>
              </a:spcAft>
              <a:buNone/>
              <a:defRPr sz="1600">
                <a:solidFill>
                  <a:schemeClr val="bg1"/>
                </a:solidFill>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 styles</a:t>
            </a:r>
          </a:p>
        </p:txBody>
      </p:sp>
      <p:sp>
        <p:nvSpPr>
          <p:cNvPr id="20" name="Picture Placeholder 19">
            <a:extLst>
              <a:ext uri="{FF2B5EF4-FFF2-40B4-BE49-F238E27FC236}">
                <a16:creationId xmlns:a16="http://schemas.microsoft.com/office/drawing/2014/main" id="{10D73907-34CD-8021-D089-CD58996F28C7}"/>
              </a:ext>
            </a:extLst>
          </p:cNvPr>
          <p:cNvSpPr>
            <a:spLocks noGrp="1"/>
          </p:cNvSpPr>
          <p:nvPr>
            <p:ph type="pic" sz="quarter" idx="17" hasCustomPrompt="1"/>
          </p:nvPr>
        </p:nvSpPr>
        <p:spPr>
          <a:xfrm>
            <a:off x="768149" y="2080870"/>
            <a:ext cx="1080000" cy="1080000"/>
          </a:xfrm>
          <a:prstGeom prst="ellipse">
            <a:avLst/>
          </a:prstGeom>
          <a:solidFill>
            <a:schemeClr val="bg1"/>
          </a:solid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25" name="Rectangle 24">
            <a:extLst>
              <a:ext uri="{FF2B5EF4-FFF2-40B4-BE49-F238E27FC236}">
                <a16:creationId xmlns:a16="http://schemas.microsoft.com/office/drawing/2014/main" id="{800DEA4B-763A-4416-E47F-B2403CE6C1B8}"/>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 Placeholder 8">
            <a:extLst>
              <a:ext uri="{FF2B5EF4-FFF2-40B4-BE49-F238E27FC236}">
                <a16:creationId xmlns:a16="http://schemas.microsoft.com/office/drawing/2014/main" id="{B30A3252-52D7-59BC-0144-D2092A1458BE}"/>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26" name="Title Placeholder 2">
            <a:extLst>
              <a:ext uri="{FF2B5EF4-FFF2-40B4-BE49-F238E27FC236}">
                <a16:creationId xmlns:a16="http://schemas.microsoft.com/office/drawing/2014/main" id="{E436AFEF-FC18-66CC-3632-52F29552E38D}"/>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278400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1">
    <p:spTree>
      <p:nvGrpSpPr>
        <p:cNvPr id="1" name=""/>
        <p:cNvGrpSpPr/>
        <p:nvPr/>
      </p:nvGrpSpPr>
      <p:grpSpPr>
        <a:xfrm>
          <a:off x="0" y="0"/>
          <a:ext cx="0" cy="0"/>
          <a:chOff x="0" y="0"/>
          <a:chExt cx="0" cy="0"/>
        </a:xfrm>
      </p:grpSpPr>
      <p:sp>
        <p:nvSpPr>
          <p:cNvPr id="41" name="Slide Number Placeholder 5">
            <a:extLst>
              <a:ext uri="{FF2B5EF4-FFF2-40B4-BE49-F238E27FC236}">
                <a16:creationId xmlns:a16="http://schemas.microsoft.com/office/drawing/2014/main" id="{DC0B72B6-605B-094B-0AF4-DAB1832690FB}"/>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0" name="Footer Placeholder 4">
            <a:extLst>
              <a:ext uri="{FF2B5EF4-FFF2-40B4-BE49-F238E27FC236}">
                <a16:creationId xmlns:a16="http://schemas.microsoft.com/office/drawing/2014/main" id="{DBA4A6F6-191C-3E83-B9AA-E3B3064E30C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36" name="Text Placeholder 8">
            <a:extLst>
              <a:ext uri="{FF2B5EF4-FFF2-40B4-BE49-F238E27FC236}">
                <a16:creationId xmlns:a16="http://schemas.microsoft.com/office/drawing/2014/main" id="{3A19F4D1-0FD2-4233-4831-CFE344BADEDA}"/>
              </a:ext>
            </a:extLst>
          </p:cNvPr>
          <p:cNvSpPr>
            <a:spLocks noGrp="1"/>
          </p:cNvSpPr>
          <p:nvPr>
            <p:ph type="body" sz="quarter" idx="26"/>
          </p:nvPr>
        </p:nvSpPr>
        <p:spPr>
          <a:xfrm>
            <a:off x="6716183"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5" name="Text Placeholder 7">
            <a:extLst>
              <a:ext uri="{FF2B5EF4-FFF2-40B4-BE49-F238E27FC236}">
                <a16:creationId xmlns:a16="http://schemas.microsoft.com/office/drawing/2014/main" id="{06355359-FD37-A2D4-F1DB-FB7D7696E471}"/>
              </a:ext>
            </a:extLst>
          </p:cNvPr>
          <p:cNvSpPr>
            <a:spLocks noGrp="1"/>
          </p:cNvSpPr>
          <p:nvPr>
            <p:ph type="body" sz="quarter" idx="25" hasCustomPrompt="1"/>
          </p:nvPr>
        </p:nvSpPr>
        <p:spPr>
          <a:xfrm>
            <a:off x="6716183"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4" name="Rectangle: Rounded Corners 4">
            <a:extLst>
              <a:ext uri="{FF2B5EF4-FFF2-40B4-BE49-F238E27FC236}">
                <a16:creationId xmlns:a16="http://schemas.microsoft.com/office/drawing/2014/main" id="{EF14570C-57AA-FADD-0C3C-13828D0387FC}"/>
              </a:ext>
            </a:extLst>
          </p:cNvPr>
          <p:cNvSpPr/>
          <p:nvPr userDrawn="1"/>
        </p:nvSpPr>
        <p:spPr>
          <a:xfrm>
            <a:off x="63936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 Placeholder 6">
            <a:extLst>
              <a:ext uri="{FF2B5EF4-FFF2-40B4-BE49-F238E27FC236}">
                <a16:creationId xmlns:a16="http://schemas.microsoft.com/office/drawing/2014/main" id="{0C8CFDB4-BA55-3B38-87C1-145124EF5599}"/>
              </a:ext>
            </a:extLst>
          </p:cNvPr>
          <p:cNvSpPr>
            <a:spLocks noGrp="1"/>
          </p:cNvSpPr>
          <p:nvPr>
            <p:ph type="body" sz="quarter" idx="24"/>
          </p:nvPr>
        </p:nvSpPr>
        <p:spPr>
          <a:xfrm>
            <a:off x="900000"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2" name="Text Placeholder 5">
            <a:extLst>
              <a:ext uri="{FF2B5EF4-FFF2-40B4-BE49-F238E27FC236}">
                <a16:creationId xmlns:a16="http://schemas.microsoft.com/office/drawing/2014/main" id="{60A22822-4F89-6D2F-2D52-A25ED2032D12}"/>
              </a:ext>
            </a:extLst>
          </p:cNvPr>
          <p:cNvSpPr>
            <a:spLocks noGrp="1"/>
          </p:cNvSpPr>
          <p:nvPr>
            <p:ph type="body" sz="quarter" idx="23" hasCustomPrompt="1"/>
          </p:nvPr>
        </p:nvSpPr>
        <p:spPr>
          <a:xfrm>
            <a:off x="900000"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1" name="Rectangle: Rounded Corners 3">
            <a:extLst>
              <a:ext uri="{FF2B5EF4-FFF2-40B4-BE49-F238E27FC236}">
                <a16:creationId xmlns:a16="http://schemas.microsoft.com/office/drawing/2014/main" id="{12ADCB45-D977-07A6-FDA2-6EF04EE05353}"/>
              </a:ext>
            </a:extLst>
          </p:cNvPr>
          <p:cNvSpPr/>
          <p:nvPr userDrawn="1"/>
        </p:nvSpPr>
        <p:spPr>
          <a:xfrm>
            <a:off x="5760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 Placeholder 4">
            <a:extLst>
              <a:ext uri="{FF2B5EF4-FFF2-40B4-BE49-F238E27FC236}">
                <a16:creationId xmlns:a16="http://schemas.microsoft.com/office/drawing/2014/main" id="{49814ED8-F60A-01A4-09E8-A01B54A61BF5}"/>
              </a:ext>
            </a:extLst>
          </p:cNvPr>
          <p:cNvSpPr>
            <a:spLocks noGrp="1"/>
          </p:cNvSpPr>
          <p:nvPr>
            <p:ph type="body" sz="quarter" idx="22"/>
          </p:nvPr>
        </p:nvSpPr>
        <p:spPr>
          <a:xfrm>
            <a:off x="6716183"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8" name="Text Placeholder 3">
            <a:extLst>
              <a:ext uri="{FF2B5EF4-FFF2-40B4-BE49-F238E27FC236}">
                <a16:creationId xmlns:a16="http://schemas.microsoft.com/office/drawing/2014/main" id="{B9BF4D4C-D0EE-7FF2-5452-838C9B636F41}"/>
              </a:ext>
            </a:extLst>
          </p:cNvPr>
          <p:cNvSpPr>
            <a:spLocks noGrp="1"/>
          </p:cNvSpPr>
          <p:nvPr>
            <p:ph type="body" sz="quarter" idx="21" hasCustomPrompt="1"/>
          </p:nvPr>
        </p:nvSpPr>
        <p:spPr>
          <a:xfrm>
            <a:off x="6716183"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7" name="Rectangle: Rounded Corners 2">
            <a:extLst>
              <a:ext uri="{FF2B5EF4-FFF2-40B4-BE49-F238E27FC236}">
                <a16:creationId xmlns:a16="http://schemas.microsoft.com/office/drawing/2014/main" id="{A7802BF0-16BB-D154-0547-16D7919BF06E}"/>
              </a:ext>
            </a:extLst>
          </p:cNvPr>
          <p:cNvSpPr/>
          <p:nvPr userDrawn="1"/>
        </p:nvSpPr>
        <p:spPr>
          <a:xfrm>
            <a:off x="63936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00000"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900000"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5760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9C4B612-4C7F-2115-6CD8-9B5093A637C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 Placeholder 8">
            <a:extLst>
              <a:ext uri="{FF2B5EF4-FFF2-40B4-BE49-F238E27FC236}">
                <a16:creationId xmlns:a16="http://schemas.microsoft.com/office/drawing/2014/main" id="{D1B96993-1626-44FD-6192-C83FAB0E9745}"/>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8" name="Title Placeholder 2">
            <a:extLst>
              <a:ext uri="{FF2B5EF4-FFF2-40B4-BE49-F238E27FC236}">
                <a16:creationId xmlns:a16="http://schemas.microsoft.com/office/drawing/2014/main" id="{C6055F86-BEA3-116C-FBED-721EE9794F38}"/>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251846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2">
    <p:spTree>
      <p:nvGrpSpPr>
        <p:cNvPr id="1" name=""/>
        <p:cNvGrpSpPr/>
        <p:nvPr/>
      </p:nvGrpSpPr>
      <p:grpSpPr>
        <a:xfrm>
          <a:off x="0" y="0"/>
          <a:ext cx="0" cy="0"/>
          <a:chOff x="0" y="0"/>
          <a:chExt cx="0" cy="0"/>
        </a:xfrm>
      </p:grpSpPr>
      <p:sp>
        <p:nvSpPr>
          <p:cNvPr id="40" name="Slide Number Placeholder 5">
            <a:extLst>
              <a:ext uri="{FF2B5EF4-FFF2-40B4-BE49-F238E27FC236}">
                <a16:creationId xmlns:a16="http://schemas.microsoft.com/office/drawing/2014/main" id="{836D8CF6-69B5-F29F-B657-A7A1E845F3D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39" name="Footer Placeholder 4">
            <a:extLst>
              <a:ext uri="{FF2B5EF4-FFF2-40B4-BE49-F238E27FC236}">
                <a16:creationId xmlns:a16="http://schemas.microsoft.com/office/drawing/2014/main" id="{451DE942-8D92-123B-659F-FAB2FFEB950A}"/>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9" name="Rectangle: Rounded Corners 5">
            <a:extLst>
              <a:ext uri="{FF2B5EF4-FFF2-40B4-BE49-F238E27FC236}">
                <a16:creationId xmlns:a16="http://schemas.microsoft.com/office/drawing/2014/main" id="{CE067A2C-46F7-2825-434F-CEE7DFAE41D1}"/>
              </a:ext>
            </a:extLst>
          </p:cNvPr>
          <p:cNvSpPr/>
          <p:nvPr userDrawn="1"/>
        </p:nvSpPr>
        <p:spPr>
          <a:xfrm>
            <a:off x="648545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6" name="Text Placeholder 4">
            <a:extLst>
              <a:ext uri="{FF2B5EF4-FFF2-40B4-BE49-F238E27FC236}">
                <a16:creationId xmlns:a16="http://schemas.microsoft.com/office/drawing/2014/main" id="{196DEA97-70B7-4002-C04D-03B6F8474C8F}"/>
              </a:ext>
            </a:extLst>
          </p:cNvPr>
          <p:cNvSpPr>
            <a:spLocks noGrp="1"/>
          </p:cNvSpPr>
          <p:nvPr>
            <p:ph type="body" sz="quarter" idx="22"/>
          </p:nvPr>
        </p:nvSpPr>
        <p:spPr>
          <a:xfrm>
            <a:off x="680749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0" name="Text Placeholder 3">
            <a:extLst>
              <a:ext uri="{FF2B5EF4-FFF2-40B4-BE49-F238E27FC236}">
                <a16:creationId xmlns:a16="http://schemas.microsoft.com/office/drawing/2014/main" id="{96BBDDA6-345B-B843-B5D2-3FD422F0B78E}"/>
              </a:ext>
            </a:extLst>
          </p:cNvPr>
          <p:cNvSpPr>
            <a:spLocks noGrp="1"/>
          </p:cNvSpPr>
          <p:nvPr>
            <p:ph type="body" sz="quarter" idx="21" hasCustomPrompt="1"/>
          </p:nvPr>
        </p:nvSpPr>
        <p:spPr>
          <a:xfrm>
            <a:off x="647592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65181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7385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64228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30" name="Rectangle 29">
            <a:extLst>
              <a:ext uri="{FF2B5EF4-FFF2-40B4-BE49-F238E27FC236}">
                <a16:creationId xmlns:a16="http://schemas.microsoft.com/office/drawing/2014/main" id="{B9F0512B-71BC-CC69-CBD8-A5AC0FEAA900}"/>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 Placeholder 8">
            <a:extLst>
              <a:ext uri="{FF2B5EF4-FFF2-40B4-BE49-F238E27FC236}">
                <a16:creationId xmlns:a16="http://schemas.microsoft.com/office/drawing/2014/main" id="{771ED409-3394-EB5B-CCFA-36A4897129A8}"/>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7" name="Title Placeholder 2">
            <a:extLst>
              <a:ext uri="{FF2B5EF4-FFF2-40B4-BE49-F238E27FC236}">
                <a16:creationId xmlns:a16="http://schemas.microsoft.com/office/drawing/2014/main" id="{2A82B2AA-3882-11C8-4928-8012D82E77CC}"/>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918980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ample of infographic and text">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38630B50-84DA-5FC4-84A1-1A4ED10B4394}"/>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11" name="Footer Placeholder 4">
            <a:extLst>
              <a:ext uri="{FF2B5EF4-FFF2-40B4-BE49-F238E27FC236}">
                <a16:creationId xmlns:a16="http://schemas.microsoft.com/office/drawing/2014/main" id="{B7AD4746-9DC7-13F7-934E-B03E9B5986C1}"/>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SmartArt Placeholder 1">
            <a:extLst>
              <a:ext uri="{FF2B5EF4-FFF2-40B4-BE49-F238E27FC236}">
                <a16:creationId xmlns:a16="http://schemas.microsoft.com/office/drawing/2014/main" id="{AB4A304E-68FB-0CDC-9A6B-0CA3E57E4B28}"/>
              </a:ext>
            </a:extLst>
          </p:cNvPr>
          <p:cNvSpPr>
            <a:spLocks noGrp="1"/>
          </p:cNvSpPr>
          <p:nvPr>
            <p:ph type="dgm" sz="quarter" idx="23"/>
          </p:nvPr>
        </p:nvSpPr>
        <p:spPr>
          <a:xfrm>
            <a:off x="6457201" y="1836498"/>
            <a:ext cx="5374797" cy="4517502"/>
          </a:xfrm>
          <a:prstGeom prst="rect">
            <a:avLst/>
          </a:prstGeom>
        </p:spPr>
        <p:txBody>
          <a:bodyPr lIns="0" tIns="0" rIns="0" bIns="0" anchor="ctr" anchorCtr="0"/>
          <a:lstStyle>
            <a:lvl1pPr marL="0" indent="0" algn="ctr">
              <a:buNone/>
              <a:defRPr lang="en-US" sz="1200" kern="1200">
                <a:solidFill>
                  <a:schemeClr val="accent5"/>
                </a:solidFill>
                <a:latin typeface="+mn-lt"/>
                <a:ea typeface="+mn-ea"/>
                <a:cs typeface="+mn-cs"/>
              </a:defRPr>
            </a:lvl1pPr>
          </a:lstStyle>
          <a:p>
            <a:endParaRPr lang="en-US"/>
          </a:p>
        </p:txBody>
      </p:sp>
      <p:cxnSp>
        <p:nvCxnSpPr>
          <p:cNvPr id="2" name="Straight Connector 1">
            <a:extLst>
              <a:ext uri="{FF2B5EF4-FFF2-40B4-BE49-F238E27FC236}">
                <a16:creationId xmlns:a16="http://schemas.microsoft.com/office/drawing/2014/main" id="{08BE6983-A079-D5D8-1F9F-DF09796DBA9E}"/>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764307" y="2593372"/>
            <a:ext cx="4703044"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6" name="Text Placeholder 1">
            <a:extLst>
              <a:ext uri="{FF2B5EF4-FFF2-40B4-BE49-F238E27FC236}">
                <a16:creationId xmlns:a16="http://schemas.microsoft.com/office/drawing/2014/main" id="{DB060B3C-2AF3-1D3D-DE28-9841D46F83B7}"/>
              </a:ext>
            </a:extLst>
          </p:cNvPr>
          <p:cNvSpPr>
            <a:spLocks noGrp="1"/>
          </p:cNvSpPr>
          <p:nvPr>
            <p:ph type="body" sz="quarter" idx="19" hasCustomPrompt="1"/>
          </p:nvPr>
        </p:nvSpPr>
        <p:spPr>
          <a:xfrm>
            <a:off x="569258" y="1810870"/>
            <a:ext cx="5056086" cy="455855"/>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8" name="Rectangle 7">
            <a:extLst>
              <a:ext uri="{FF2B5EF4-FFF2-40B4-BE49-F238E27FC236}">
                <a16:creationId xmlns:a16="http://schemas.microsoft.com/office/drawing/2014/main" id="{FBDF5227-C3B1-EA22-D494-37A10E8E90DC}"/>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8">
            <a:extLst>
              <a:ext uri="{FF2B5EF4-FFF2-40B4-BE49-F238E27FC236}">
                <a16:creationId xmlns:a16="http://schemas.microsoft.com/office/drawing/2014/main" id="{FF5C7240-BC70-F047-76C1-F4F895E6FAF1}"/>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9" name="Title Placeholder 2">
            <a:extLst>
              <a:ext uri="{FF2B5EF4-FFF2-40B4-BE49-F238E27FC236}">
                <a16:creationId xmlns:a16="http://schemas.microsoft.com/office/drawing/2014/main" id="{780DEBAF-6038-2055-ABB1-098B08B55559}"/>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508170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ample icon and text 1">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B9C17506-8579-8975-52FC-81F63B6B15FF}"/>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4" name="Footer Placeholder 4">
            <a:extLst>
              <a:ext uri="{FF2B5EF4-FFF2-40B4-BE49-F238E27FC236}">
                <a16:creationId xmlns:a16="http://schemas.microsoft.com/office/drawing/2014/main" id="{0708DEB4-A3E4-C135-CC90-1E47C78A74F4}"/>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cxnSp>
        <p:nvCxnSpPr>
          <p:cNvPr id="14" name="Straight Connector 3">
            <a:extLst>
              <a:ext uri="{FF2B5EF4-FFF2-40B4-BE49-F238E27FC236}">
                <a16:creationId xmlns:a16="http://schemas.microsoft.com/office/drawing/2014/main" id="{2FEB0E83-A665-4F42-2656-A6DE1D1E7DBA}"/>
              </a:ext>
            </a:extLst>
          </p:cNvPr>
          <p:cNvCxnSpPr>
            <a:cxnSpLocks noGrp="1" noRot="1" noMove="1" noResize="1" noEditPoints="1" noAdjustHandles="1" noChangeArrowheads="1" noChangeShapeType="1"/>
          </p:cNvCxnSpPr>
          <p:nvPr userDrawn="1"/>
        </p:nvCxnSpPr>
        <p:spPr>
          <a:xfrm>
            <a:off x="367200" y="6334344"/>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8" name="Text Placeholder 6">
            <a:extLst>
              <a:ext uri="{FF2B5EF4-FFF2-40B4-BE49-F238E27FC236}">
                <a16:creationId xmlns:a16="http://schemas.microsoft.com/office/drawing/2014/main" id="{7A388780-0C1E-734B-FF34-87D783F10E46}"/>
              </a:ext>
            </a:extLst>
          </p:cNvPr>
          <p:cNvSpPr>
            <a:spLocks noGrp="1"/>
          </p:cNvSpPr>
          <p:nvPr>
            <p:ph type="body" sz="quarter" idx="24"/>
          </p:nvPr>
        </p:nvSpPr>
        <p:spPr>
          <a:xfrm>
            <a:off x="3255662" y="5395920"/>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9" name="Text Placeholder 5">
            <a:extLst>
              <a:ext uri="{FF2B5EF4-FFF2-40B4-BE49-F238E27FC236}">
                <a16:creationId xmlns:a16="http://schemas.microsoft.com/office/drawing/2014/main" id="{8F76C1C6-4B2C-0DCF-2CC2-9B8AE2C74346}"/>
              </a:ext>
            </a:extLst>
          </p:cNvPr>
          <p:cNvSpPr>
            <a:spLocks noGrp="1"/>
          </p:cNvSpPr>
          <p:nvPr>
            <p:ph type="body" sz="quarter" idx="25"/>
          </p:nvPr>
        </p:nvSpPr>
        <p:spPr>
          <a:xfrm>
            <a:off x="537881" y="5021419"/>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40" name="Picture Placeholder 3">
            <a:extLst>
              <a:ext uri="{FF2B5EF4-FFF2-40B4-BE49-F238E27FC236}">
                <a16:creationId xmlns:a16="http://schemas.microsoft.com/office/drawing/2014/main" id="{0E66B355-7B88-4035-5471-D1DFCCD6BCFE}"/>
              </a:ext>
            </a:extLst>
          </p:cNvPr>
          <p:cNvSpPr>
            <a:spLocks noGrp="1"/>
          </p:cNvSpPr>
          <p:nvPr>
            <p:ph type="pic" sz="quarter" idx="26" hasCustomPrompt="1"/>
          </p:nvPr>
        </p:nvSpPr>
        <p:spPr>
          <a:xfrm>
            <a:off x="627258" y="5097046"/>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3" name="Straight Connector 2">
            <a:extLst>
              <a:ext uri="{FF2B5EF4-FFF2-40B4-BE49-F238E27FC236}">
                <a16:creationId xmlns:a16="http://schemas.microsoft.com/office/drawing/2014/main" id="{23000480-EA21-3B7D-25C7-42525B61BE34}"/>
              </a:ext>
            </a:extLst>
          </p:cNvPr>
          <p:cNvCxnSpPr>
            <a:cxnSpLocks noGrp="1" noRot="1" noMove="1" noResize="1" noEditPoints="1" noAdjustHandles="1" noChangeArrowheads="1" noChangeShapeType="1"/>
          </p:cNvCxnSpPr>
          <p:nvPr userDrawn="1"/>
        </p:nvCxnSpPr>
        <p:spPr>
          <a:xfrm>
            <a:off x="367200" y="4740868"/>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5" name="Text Placeholder 4">
            <a:extLst>
              <a:ext uri="{FF2B5EF4-FFF2-40B4-BE49-F238E27FC236}">
                <a16:creationId xmlns:a16="http://schemas.microsoft.com/office/drawing/2014/main" id="{CA83351C-C32B-FF19-4AA4-536F9F2A85AE}"/>
              </a:ext>
            </a:extLst>
          </p:cNvPr>
          <p:cNvSpPr>
            <a:spLocks noGrp="1"/>
          </p:cNvSpPr>
          <p:nvPr>
            <p:ph type="body" sz="quarter" idx="21"/>
          </p:nvPr>
        </p:nvSpPr>
        <p:spPr>
          <a:xfrm>
            <a:off x="3255662" y="3807752"/>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6" name="Text Placeholder 3">
            <a:extLst>
              <a:ext uri="{FF2B5EF4-FFF2-40B4-BE49-F238E27FC236}">
                <a16:creationId xmlns:a16="http://schemas.microsoft.com/office/drawing/2014/main" id="{2510443C-95B1-C730-80BF-853387A908F7}"/>
              </a:ext>
            </a:extLst>
          </p:cNvPr>
          <p:cNvSpPr>
            <a:spLocks noGrp="1"/>
          </p:cNvSpPr>
          <p:nvPr>
            <p:ph type="body" sz="quarter" idx="22"/>
          </p:nvPr>
        </p:nvSpPr>
        <p:spPr>
          <a:xfrm>
            <a:off x="537881" y="3433251"/>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7" name="Picture Placeholder 2">
            <a:extLst>
              <a:ext uri="{FF2B5EF4-FFF2-40B4-BE49-F238E27FC236}">
                <a16:creationId xmlns:a16="http://schemas.microsoft.com/office/drawing/2014/main" id="{3CE9F517-024D-0D74-D269-83DA2D17C15D}"/>
              </a:ext>
            </a:extLst>
          </p:cNvPr>
          <p:cNvSpPr>
            <a:spLocks noGrp="1"/>
          </p:cNvSpPr>
          <p:nvPr>
            <p:ph type="pic" sz="quarter" idx="23" hasCustomPrompt="1"/>
          </p:nvPr>
        </p:nvSpPr>
        <p:spPr>
          <a:xfrm>
            <a:off x="627258" y="3508878"/>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1" name="Straight Connector 1">
            <a:extLst>
              <a:ext uri="{FF2B5EF4-FFF2-40B4-BE49-F238E27FC236}">
                <a16:creationId xmlns:a16="http://schemas.microsoft.com/office/drawing/2014/main" id="{1033842E-FE73-A8AE-3074-E0DD4F678CC3}"/>
              </a:ext>
            </a:extLst>
          </p:cNvPr>
          <p:cNvCxnSpPr>
            <a:cxnSpLocks noGrp="1" noRot="1" noMove="1" noResize="1" noEditPoints="1" noAdjustHandles="1" noChangeArrowheads="1" noChangeShapeType="1"/>
          </p:cNvCxnSpPr>
          <p:nvPr userDrawn="1"/>
        </p:nvCxnSpPr>
        <p:spPr>
          <a:xfrm>
            <a:off x="367200" y="3147392"/>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25BD43C2-5E65-024F-F2D7-1623C84E025D}"/>
              </a:ext>
            </a:extLst>
          </p:cNvPr>
          <p:cNvSpPr>
            <a:spLocks noGrp="1"/>
          </p:cNvSpPr>
          <p:nvPr>
            <p:ph type="body" sz="quarter" idx="20"/>
          </p:nvPr>
        </p:nvSpPr>
        <p:spPr>
          <a:xfrm>
            <a:off x="3255662" y="2211755"/>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0" name="Text Placeholder 1">
            <a:extLst>
              <a:ext uri="{FF2B5EF4-FFF2-40B4-BE49-F238E27FC236}">
                <a16:creationId xmlns:a16="http://schemas.microsoft.com/office/drawing/2014/main" id="{AF4A1666-ED29-F94C-EA0C-CAB8204D3ACA}"/>
              </a:ext>
            </a:extLst>
          </p:cNvPr>
          <p:cNvSpPr>
            <a:spLocks noGrp="1"/>
          </p:cNvSpPr>
          <p:nvPr>
            <p:ph type="body" sz="quarter" idx="16"/>
          </p:nvPr>
        </p:nvSpPr>
        <p:spPr>
          <a:xfrm>
            <a:off x="537881" y="1837254"/>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3" name="Picture Placeholder 1">
            <a:extLst>
              <a:ext uri="{FF2B5EF4-FFF2-40B4-BE49-F238E27FC236}">
                <a16:creationId xmlns:a16="http://schemas.microsoft.com/office/drawing/2014/main" id="{5C5FED16-432A-1305-B6EB-4CD0640437BA}"/>
              </a:ext>
            </a:extLst>
          </p:cNvPr>
          <p:cNvSpPr>
            <a:spLocks noGrp="1"/>
          </p:cNvSpPr>
          <p:nvPr>
            <p:ph type="pic" sz="quarter" idx="17" hasCustomPrompt="1"/>
          </p:nvPr>
        </p:nvSpPr>
        <p:spPr>
          <a:xfrm>
            <a:off x="627258" y="1912881"/>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1" name="Rectangle 40">
            <a:extLst>
              <a:ext uri="{FF2B5EF4-FFF2-40B4-BE49-F238E27FC236}">
                <a16:creationId xmlns:a16="http://schemas.microsoft.com/office/drawing/2014/main" id="{0F9218C3-5425-4781-DFD8-FD8BB8DB907D}"/>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 Placeholder 8">
            <a:extLst>
              <a:ext uri="{FF2B5EF4-FFF2-40B4-BE49-F238E27FC236}">
                <a16:creationId xmlns:a16="http://schemas.microsoft.com/office/drawing/2014/main" id="{29757ACF-BF1B-B2DE-15DF-32EA8A5349C4}"/>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2" name="Title Placeholder 2">
            <a:extLst>
              <a:ext uri="{FF2B5EF4-FFF2-40B4-BE49-F238E27FC236}">
                <a16:creationId xmlns:a16="http://schemas.microsoft.com/office/drawing/2014/main" id="{B67761A9-73CB-B603-1585-51146EA50366}"/>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332157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icon and text 2">
    <p:spTree>
      <p:nvGrpSpPr>
        <p:cNvPr id="1" name=""/>
        <p:cNvGrpSpPr/>
        <p:nvPr/>
      </p:nvGrpSpPr>
      <p:grpSpPr>
        <a:xfrm>
          <a:off x="0" y="0"/>
          <a:ext cx="0" cy="0"/>
          <a:chOff x="0" y="0"/>
          <a:chExt cx="0" cy="0"/>
        </a:xfrm>
      </p:grpSpPr>
      <p:sp>
        <p:nvSpPr>
          <p:cNvPr id="49" name="Slide Number Placeholder 5">
            <a:extLst>
              <a:ext uri="{FF2B5EF4-FFF2-40B4-BE49-F238E27FC236}">
                <a16:creationId xmlns:a16="http://schemas.microsoft.com/office/drawing/2014/main" id="{BB9493E2-AB30-4E8D-01FB-ED3A6EF39A5E}"/>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8" name="Footer Placeholder 4">
            <a:extLst>
              <a:ext uri="{FF2B5EF4-FFF2-40B4-BE49-F238E27FC236}">
                <a16:creationId xmlns:a16="http://schemas.microsoft.com/office/drawing/2014/main" id="{7FC05237-CEA4-090B-5C6E-FCB92CA748CF}"/>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44" name="Text Placeholder 2">
            <a:extLst>
              <a:ext uri="{FF2B5EF4-FFF2-40B4-BE49-F238E27FC236}">
                <a16:creationId xmlns:a16="http://schemas.microsoft.com/office/drawing/2014/main" id="{676691FD-8AFD-D8E6-68B3-FD29BE116354}"/>
              </a:ext>
            </a:extLst>
          </p:cNvPr>
          <p:cNvSpPr>
            <a:spLocks noGrp="1"/>
          </p:cNvSpPr>
          <p:nvPr>
            <p:ph type="body" sz="quarter" idx="22"/>
          </p:nvPr>
        </p:nvSpPr>
        <p:spPr>
          <a:xfrm>
            <a:off x="6355978"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sp>
        <p:nvSpPr>
          <p:cNvPr id="41" name="Text Placeholder 1">
            <a:extLst>
              <a:ext uri="{FF2B5EF4-FFF2-40B4-BE49-F238E27FC236}">
                <a16:creationId xmlns:a16="http://schemas.microsoft.com/office/drawing/2014/main" id="{6791F2DD-5D9A-CBD5-7D9E-84D57B5536FE}"/>
              </a:ext>
            </a:extLst>
          </p:cNvPr>
          <p:cNvSpPr>
            <a:spLocks noGrp="1"/>
          </p:cNvSpPr>
          <p:nvPr>
            <p:ph type="body" sz="quarter" idx="15"/>
          </p:nvPr>
        </p:nvSpPr>
        <p:spPr>
          <a:xfrm>
            <a:off x="752824"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cxnSp>
        <p:nvCxnSpPr>
          <p:cNvPr id="3" name="Straight Arrow Connector 2">
            <a:extLst>
              <a:ext uri="{FF2B5EF4-FFF2-40B4-BE49-F238E27FC236}">
                <a16:creationId xmlns:a16="http://schemas.microsoft.com/office/drawing/2014/main" id="{7AF6920D-A27B-DFC6-46A7-3D4F3A79E647}"/>
              </a:ext>
            </a:extLst>
          </p:cNvPr>
          <p:cNvCxnSpPr>
            <a:cxnSpLocks/>
          </p:cNvCxnSpPr>
          <p:nvPr/>
        </p:nvCxnSpPr>
        <p:spPr>
          <a:xfrm>
            <a:off x="555361" y="3101266"/>
            <a:ext cx="11081279" cy="0"/>
          </a:xfrm>
          <a:prstGeom prst="straightConnector1">
            <a:avLst/>
          </a:prstGeom>
          <a:ln w="1270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2" name="Oval 4">
            <a:extLst>
              <a:ext uri="{FF2B5EF4-FFF2-40B4-BE49-F238E27FC236}">
                <a16:creationId xmlns:a16="http://schemas.microsoft.com/office/drawing/2014/main" id="{1C7426EE-1333-F01D-A323-4B9A5C943EED}"/>
              </a:ext>
            </a:extLst>
          </p:cNvPr>
          <p:cNvSpPr>
            <a:spLocks noChangeAspect="1"/>
          </p:cNvSpPr>
          <p:nvPr userDrawn="1"/>
        </p:nvSpPr>
        <p:spPr>
          <a:xfrm>
            <a:off x="9524341"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icture Placeholder 4">
            <a:extLst>
              <a:ext uri="{FF2B5EF4-FFF2-40B4-BE49-F238E27FC236}">
                <a16:creationId xmlns:a16="http://schemas.microsoft.com/office/drawing/2014/main" id="{C1ECA2C2-CFA0-6CD8-D669-39A95ED44C99}"/>
              </a:ext>
            </a:extLst>
          </p:cNvPr>
          <p:cNvSpPr>
            <a:spLocks noGrp="1"/>
          </p:cNvSpPr>
          <p:nvPr>
            <p:ph type="pic" sz="quarter" idx="24" hasCustomPrompt="1"/>
          </p:nvPr>
        </p:nvSpPr>
        <p:spPr>
          <a:xfrm>
            <a:off x="9848341"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3" name="Oval 3">
            <a:extLst>
              <a:ext uri="{FF2B5EF4-FFF2-40B4-BE49-F238E27FC236}">
                <a16:creationId xmlns:a16="http://schemas.microsoft.com/office/drawing/2014/main" id="{CD3003A9-ED4B-D256-7D49-F73784E26871}"/>
              </a:ext>
            </a:extLst>
          </p:cNvPr>
          <p:cNvSpPr>
            <a:spLocks noChangeAspect="1"/>
          </p:cNvSpPr>
          <p:nvPr userDrawn="1"/>
        </p:nvSpPr>
        <p:spPr>
          <a:xfrm>
            <a:off x="6808148"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Picture Placeholder 3">
            <a:extLst>
              <a:ext uri="{FF2B5EF4-FFF2-40B4-BE49-F238E27FC236}">
                <a16:creationId xmlns:a16="http://schemas.microsoft.com/office/drawing/2014/main" id="{93019B69-1557-D66B-A564-CE75D535781A}"/>
              </a:ext>
            </a:extLst>
          </p:cNvPr>
          <p:cNvSpPr>
            <a:spLocks noGrp="1"/>
          </p:cNvSpPr>
          <p:nvPr>
            <p:ph type="pic" sz="quarter" idx="25" hasCustomPrompt="1"/>
          </p:nvPr>
        </p:nvSpPr>
        <p:spPr>
          <a:xfrm>
            <a:off x="7132148"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4" name="Oval 2">
            <a:extLst>
              <a:ext uri="{FF2B5EF4-FFF2-40B4-BE49-F238E27FC236}">
                <a16:creationId xmlns:a16="http://schemas.microsoft.com/office/drawing/2014/main" id="{8A8ACA49-DE03-B274-D830-F48226F73981}"/>
              </a:ext>
            </a:extLst>
          </p:cNvPr>
          <p:cNvSpPr>
            <a:spLocks noChangeAspect="1"/>
          </p:cNvSpPr>
          <p:nvPr userDrawn="1"/>
        </p:nvSpPr>
        <p:spPr>
          <a:xfrm>
            <a:off x="4091956"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icture Placeholder 2">
            <a:extLst>
              <a:ext uri="{FF2B5EF4-FFF2-40B4-BE49-F238E27FC236}">
                <a16:creationId xmlns:a16="http://schemas.microsoft.com/office/drawing/2014/main" id="{9D12E80A-5EA9-35E8-184B-0C806469B24C}"/>
              </a:ext>
            </a:extLst>
          </p:cNvPr>
          <p:cNvSpPr>
            <a:spLocks noGrp="1"/>
          </p:cNvSpPr>
          <p:nvPr>
            <p:ph type="pic" sz="quarter" idx="26" hasCustomPrompt="1"/>
          </p:nvPr>
        </p:nvSpPr>
        <p:spPr>
          <a:xfrm>
            <a:off x="4415956"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1" name="Oval 1">
            <a:extLst>
              <a:ext uri="{FF2B5EF4-FFF2-40B4-BE49-F238E27FC236}">
                <a16:creationId xmlns:a16="http://schemas.microsoft.com/office/drawing/2014/main" id="{924CC745-07D4-BECF-CC5A-3EA7D5AA43A6}"/>
              </a:ext>
            </a:extLst>
          </p:cNvPr>
          <p:cNvSpPr>
            <a:spLocks noChangeAspect="1"/>
          </p:cNvSpPr>
          <p:nvPr userDrawn="1"/>
        </p:nvSpPr>
        <p:spPr>
          <a:xfrm>
            <a:off x="1375764"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Picture Placeholder 1">
            <a:extLst>
              <a:ext uri="{FF2B5EF4-FFF2-40B4-BE49-F238E27FC236}">
                <a16:creationId xmlns:a16="http://schemas.microsoft.com/office/drawing/2014/main" id="{133461F1-D380-F735-092B-1FDB17251D0A}"/>
              </a:ext>
            </a:extLst>
          </p:cNvPr>
          <p:cNvSpPr>
            <a:spLocks noGrp="1"/>
          </p:cNvSpPr>
          <p:nvPr>
            <p:ph type="pic" sz="quarter" idx="23" hasCustomPrompt="1"/>
          </p:nvPr>
        </p:nvSpPr>
        <p:spPr>
          <a:xfrm>
            <a:off x="1699764"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5" name="Rectangle 44">
            <a:extLst>
              <a:ext uri="{FF2B5EF4-FFF2-40B4-BE49-F238E27FC236}">
                <a16:creationId xmlns:a16="http://schemas.microsoft.com/office/drawing/2014/main" id="{241BC2C6-A5A7-7DC9-FB23-7BBED8792A29}"/>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 Placeholder 8">
            <a:extLst>
              <a:ext uri="{FF2B5EF4-FFF2-40B4-BE49-F238E27FC236}">
                <a16:creationId xmlns:a16="http://schemas.microsoft.com/office/drawing/2014/main" id="{6FD13E02-A7F3-9A62-A198-C4E0718DE7E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6" name="Title Placeholder 2">
            <a:extLst>
              <a:ext uri="{FF2B5EF4-FFF2-40B4-BE49-F238E27FC236}">
                <a16:creationId xmlns:a16="http://schemas.microsoft.com/office/drawing/2014/main" id="{780CAE6E-1E91-C589-92B7-A1C2E645A11A}"/>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71645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in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F13215-DF3F-84FC-181D-28AAC5B966BB}"/>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BD5715F-53C1-8366-5642-A299DA842983}"/>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26259E98-A45C-8354-3709-5471A2DFB7EB}"/>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2" name="Text Placeholder 14">
            <a:extLst>
              <a:ext uri="{FF2B5EF4-FFF2-40B4-BE49-F238E27FC236}">
                <a16:creationId xmlns:a16="http://schemas.microsoft.com/office/drawing/2014/main" id="{67461119-E326-F41A-C3F7-6F60F0325631}"/>
              </a:ext>
            </a:extLst>
          </p:cNvPr>
          <p:cNvSpPr>
            <a:spLocks noGrp="1" noRot="1" noMove="1" noResize="1" noEditPoints="1" noAdjustHandles="1" noChangeArrowheads="1" noChangeShapeType="1"/>
          </p:cNvSpPr>
          <p:nvPr>
            <p:ph type="body" sz="quarter" idx="10" hasCustomPrompt="1"/>
          </p:nvPr>
        </p:nvSpPr>
        <p:spPr>
          <a:xfrm>
            <a:off x="2122636" y="365389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section</a:t>
            </a:r>
          </a:p>
        </p:txBody>
      </p:sp>
      <p:sp>
        <p:nvSpPr>
          <p:cNvPr id="21" name="Title Placeholder 2">
            <a:extLst>
              <a:ext uri="{FF2B5EF4-FFF2-40B4-BE49-F238E27FC236}">
                <a16:creationId xmlns:a16="http://schemas.microsoft.com/office/drawing/2014/main" id="{F88113C1-AB65-D428-899B-545C227EDD6C}"/>
              </a:ext>
            </a:extLst>
          </p:cNvPr>
          <p:cNvSpPr>
            <a:spLocks noGrp="1" noRot="1" noMove="1" noResize="1" noEditPoints="1" noAdjustHandles="1" noChangeArrowheads="1" noChangeShapeType="1"/>
          </p:cNvSpPr>
          <p:nvPr>
            <p:ph type="title" hasCustomPrompt="1"/>
          </p:nvPr>
        </p:nvSpPr>
        <p:spPr>
          <a:xfrm>
            <a:off x="2122636" y="2591872"/>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Part X</a:t>
            </a:r>
            <a:endParaRPr lang="en-GB"/>
          </a:p>
        </p:txBody>
      </p:sp>
      <p:sp>
        <p:nvSpPr>
          <p:cNvPr id="5" name="TextBox 4">
            <a:extLst>
              <a:ext uri="{FF2B5EF4-FFF2-40B4-BE49-F238E27FC236}">
                <a16:creationId xmlns:a16="http://schemas.microsoft.com/office/drawing/2014/main" id="{B5CCA786-F79C-654B-E344-E04484D2015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Tree>
    <p:extLst>
      <p:ext uri="{BB962C8B-B14F-4D97-AF65-F5344CB8AC3E}">
        <p14:creationId xmlns:p14="http://schemas.microsoft.com/office/powerpoint/2010/main" val="2333325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nex section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C915F09-36C5-271F-BFA7-C97BD55487F9}"/>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37E0EF1-B413-0A64-F524-8C707AABA76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457F41ED-44AF-D34C-FA8C-A27823160266}"/>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3" name="Text Placeholder 14">
            <a:extLst>
              <a:ext uri="{FF2B5EF4-FFF2-40B4-BE49-F238E27FC236}">
                <a16:creationId xmlns:a16="http://schemas.microsoft.com/office/drawing/2014/main" id="{B0DC00DB-A5B7-CBCD-9E2C-25EEE62C4E3E}"/>
              </a:ext>
            </a:extLst>
          </p:cNvPr>
          <p:cNvSpPr>
            <a:spLocks noGrp="1" noRot="1" noMove="1" noResize="1" noEditPoints="1" noAdjustHandles="1" noChangeArrowheads="1" noChangeShapeType="1"/>
          </p:cNvSpPr>
          <p:nvPr>
            <p:ph type="body" sz="quarter" idx="10" hasCustomPrompt="1"/>
          </p:nvPr>
        </p:nvSpPr>
        <p:spPr>
          <a:xfrm>
            <a:off x="1920899" y="429764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annex</a:t>
            </a:r>
          </a:p>
        </p:txBody>
      </p:sp>
      <p:sp>
        <p:nvSpPr>
          <p:cNvPr id="7" name="Title Placeholder 2">
            <a:extLst>
              <a:ext uri="{FF2B5EF4-FFF2-40B4-BE49-F238E27FC236}">
                <a16:creationId xmlns:a16="http://schemas.microsoft.com/office/drawing/2014/main" id="{155A43AE-10F2-A062-CD55-196B0C0F310E}"/>
              </a:ext>
            </a:extLst>
          </p:cNvPr>
          <p:cNvSpPr>
            <a:spLocks noGrp="1" noRot="1" noMove="1" noResize="1" noEditPoints="1" noAdjustHandles="1" noChangeArrowheads="1" noChangeShapeType="1"/>
          </p:cNvSpPr>
          <p:nvPr>
            <p:ph type="title" hasCustomPrompt="1"/>
          </p:nvPr>
        </p:nvSpPr>
        <p:spPr>
          <a:xfrm>
            <a:off x="1920899" y="3238229"/>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Annex X</a:t>
            </a:r>
            <a:endParaRPr lang="en-GB"/>
          </a:p>
        </p:txBody>
      </p:sp>
    </p:spTree>
    <p:extLst>
      <p:ext uri="{BB962C8B-B14F-4D97-AF65-F5344CB8AC3E}">
        <p14:creationId xmlns:p14="http://schemas.microsoft.com/office/powerpoint/2010/main" val="3659463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BE559-67BD-BFE2-6B70-37C3902EDDA6}"/>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sp>
        <p:nvSpPr>
          <p:cNvPr id="2" name="TextBox 1">
            <a:extLst>
              <a:ext uri="{FF2B5EF4-FFF2-40B4-BE49-F238E27FC236}">
                <a16:creationId xmlns:a16="http://schemas.microsoft.com/office/drawing/2014/main" id="{EF62A061-B0B9-A4E4-B7ED-31AB137E01C8}"/>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pic>
        <p:nvPicPr>
          <p:cNvPr id="11" name="Graphic 10">
            <a:extLst>
              <a:ext uri="{FF2B5EF4-FFF2-40B4-BE49-F238E27FC236}">
                <a16:creationId xmlns:a16="http://schemas.microsoft.com/office/drawing/2014/main" id="{C1AF274C-ADA4-D3DB-38EC-73DC750EAFF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672333" y="0"/>
            <a:ext cx="4847334" cy="6858000"/>
          </a:xfrm>
          <a:prstGeom prst="rect">
            <a:avLst/>
          </a:prstGeom>
        </p:spPr>
      </p:pic>
    </p:spTree>
    <p:extLst>
      <p:ext uri="{BB962C8B-B14F-4D97-AF65-F5344CB8AC3E}">
        <p14:creationId xmlns:p14="http://schemas.microsoft.com/office/powerpoint/2010/main" val="8364164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9AD0E7C-0CF4-9B32-F0DC-5DEEC72C7D27}"/>
              </a:ext>
            </a:extLst>
          </p:cNvPr>
          <p:cNvSpPr>
            <a:spLocks noGrp="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3" name="Slide Number Placeholder 5">
            <a:extLst>
              <a:ext uri="{FF2B5EF4-FFF2-40B4-BE49-F238E27FC236}">
                <a16:creationId xmlns:a16="http://schemas.microsoft.com/office/drawing/2014/main" id="{FC2A0B67-A808-6FB5-1EC1-EAD0A62DA873}"/>
              </a:ext>
            </a:extLst>
          </p:cNvPr>
          <p:cNvSpPr>
            <a:spLocks noGrp="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solidFill>
              </a:defRPr>
            </a:lvl1pPr>
          </a:lstStyle>
          <a:p>
            <a:fld id="{318356DC-334E-1146-8C47-B0DA3BCDFCC3}" type="slidenum">
              <a:rPr lang="en-US" smtClean="0"/>
              <a:pPr/>
              <a:t>‹#›</a:t>
            </a:fld>
            <a:endParaRPr lang="en-US"/>
          </a:p>
        </p:txBody>
      </p:sp>
      <p:sp>
        <p:nvSpPr>
          <p:cNvPr id="6" name="TextBox 5">
            <a:extLst>
              <a:ext uri="{FF2B5EF4-FFF2-40B4-BE49-F238E27FC236}">
                <a16:creationId xmlns:a16="http://schemas.microsoft.com/office/drawing/2014/main" id="{C15B5BF0-C4EA-5B26-031E-06FF180AB9E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9" name="TextBox 8">
            <a:extLst>
              <a:ext uri="{FF2B5EF4-FFF2-40B4-BE49-F238E27FC236}">
                <a16:creationId xmlns:a16="http://schemas.microsoft.com/office/drawing/2014/main" id="{61589B16-E386-8061-D4FC-113508B94A72}"/>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pic>
        <p:nvPicPr>
          <p:cNvPr id="7" name="Picture 6" descr="A black background with a black square&#10;&#10;Description automatically generated with medium confidence">
            <a:extLst>
              <a:ext uri="{FF2B5EF4-FFF2-40B4-BE49-F238E27FC236}">
                <a16:creationId xmlns:a16="http://schemas.microsoft.com/office/drawing/2014/main" id="{24512369-0278-6007-C0B2-5351671A40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8640" y="-87439"/>
            <a:ext cx="2496240" cy="1632157"/>
          </a:xfrm>
          <a:prstGeom prst="rect">
            <a:avLst/>
          </a:prstGeom>
        </p:spPr>
      </p:pic>
    </p:spTree>
    <p:extLst>
      <p:ext uri="{BB962C8B-B14F-4D97-AF65-F5344CB8AC3E}">
        <p14:creationId xmlns:p14="http://schemas.microsoft.com/office/powerpoint/2010/main" val="3025144705"/>
      </p:ext>
    </p:extLst>
  </p:cSld>
  <p:clrMap bg1="lt1" tx1="dk1" bg2="lt2" tx2="dk2" accent1="accent1" accent2="accent2" accent3="accent3" accent4="accent4" accent5="accent5" accent6="accent6" hlink="hlink" folHlink="folHlink"/>
  <p:sldLayoutIdLst>
    <p:sldLayoutId id="2147483651" r:id="rId1"/>
    <p:sldLayoutId id="2147483660" r:id="rId2"/>
    <p:sldLayoutId id="2147483668" r:id="rId3"/>
    <p:sldLayoutId id="2147483652" r:id="rId4"/>
    <p:sldLayoutId id="2147483669" r:id="rId5"/>
    <p:sldLayoutId id="2147483662" r:id="rId6"/>
    <p:sldLayoutId id="2147483663" r:id="rId7"/>
    <p:sldLayoutId id="2147483664" r:id="rId8"/>
    <p:sldLayoutId id="2147483665" r:id="rId9"/>
    <p:sldLayoutId id="2147483666" r:id="rId10"/>
    <p:sldLayoutId id="2147483667" r:id="rId11"/>
    <p:sldLayoutId id="2147483659" r:id="rId12"/>
    <p:sldLayoutId id="2147483658" r:id="rId13"/>
    <p:sldLayoutId id="2147483661" r:id="rId14"/>
  </p:sldLayoutIdLst>
  <p:hf hdr="0" ftr="0" dt="0"/>
  <p:txStyles>
    <p:titleStyle>
      <a:lvl1pPr algn="r" defTabSz="914400" rtl="0" eaLnBrk="1" latinLnBrk="0" hangingPunct="1">
        <a:lnSpc>
          <a:spcPct val="90000"/>
        </a:lnSpc>
        <a:spcBef>
          <a:spcPct val="0"/>
        </a:spcBef>
        <a:buNone/>
        <a:defRPr sz="3200" b="1" kern="1200">
          <a:solidFill>
            <a:srgbClr val="012169"/>
          </a:solidFill>
          <a:latin typeface="Helvetica Neue" panose="02000503000000020004"/>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mailto:PublicAppointments@levellingup.gov.uk"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5" Type="http://schemas.openxmlformats.org/officeDocument/2006/relationships/hyperlink" Target="https://www.gov.uk/government/publications/code-of-conduct-for-board-and-committee-members/code-of-conduct-for-board-and-committee-members" TargetMode="External"/><Relationship Id="rId4" Type="http://schemas.openxmlformats.org/officeDocument/2006/relationships/hyperlink" Target="https://publicappointmentscommissioner.independent.gov.uk/regulating-appointments/investigating-complaint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CB9AF-E317-791F-8EE1-54633BB4F317}"/>
              </a:ext>
            </a:extLst>
          </p:cNvPr>
          <p:cNvSpPr>
            <a:spLocks noGrp="1" noRot="1" noMove="1" noResize="1" noEditPoints="1" noAdjustHandles="1" noChangeArrowheads="1" noChangeShapeType="1"/>
          </p:cNvSpPr>
          <p:nvPr>
            <p:ph type="title"/>
          </p:nvPr>
        </p:nvSpPr>
        <p:spPr>
          <a:xfrm>
            <a:off x="2122636" y="3235100"/>
            <a:ext cx="7946728" cy="1107996"/>
          </a:xfrm>
        </p:spPr>
        <p:txBody>
          <a:bodyPr/>
          <a:lstStyle/>
          <a:p>
            <a:r>
              <a:rPr lang="en-US" sz="4000">
                <a:latin typeface="Arial"/>
                <a:cs typeface="Arial"/>
              </a:rPr>
              <a:t>Local Audit Office, Non –executive Directors </a:t>
            </a:r>
          </a:p>
        </p:txBody>
      </p:sp>
      <p:sp>
        <p:nvSpPr>
          <p:cNvPr id="3" name="Text Placeholder 2">
            <a:extLst>
              <a:ext uri="{FF2B5EF4-FFF2-40B4-BE49-F238E27FC236}">
                <a16:creationId xmlns:a16="http://schemas.microsoft.com/office/drawing/2014/main" id="{6C7A2514-BC9E-66D4-EE46-83D58084468C}"/>
              </a:ext>
            </a:extLst>
          </p:cNvPr>
          <p:cNvSpPr>
            <a:spLocks noGrp="1" noRot="1" noMove="1" noResize="1" noEditPoints="1" noAdjustHandles="1" noChangeArrowheads="1" noChangeShapeType="1"/>
          </p:cNvSpPr>
          <p:nvPr>
            <p:ph type="body" sz="quarter" idx="10"/>
          </p:nvPr>
        </p:nvSpPr>
        <p:spPr>
          <a:xfrm>
            <a:off x="2122636" y="4595631"/>
            <a:ext cx="7946728" cy="332399"/>
          </a:xfrm>
        </p:spPr>
        <p:txBody>
          <a:bodyPr/>
          <a:lstStyle/>
          <a:p>
            <a:r>
              <a:rPr lang="en-US" b="1">
                <a:latin typeface="Arial"/>
                <a:ea typeface="Helvetica Neue" panose="02000503000000020004" pitchFamily="2" charset="0"/>
                <a:cs typeface="Arial"/>
              </a:rPr>
              <a:t>Information pack for candidates</a:t>
            </a:r>
            <a:endParaRPr lang="en-US"/>
          </a:p>
        </p:txBody>
      </p:sp>
      <p:sp>
        <p:nvSpPr>
          <p:cNvPr id="6" name="Rectangle 5">
            <a:extLst>
              <a:ext uri="{FF2B5EF4-FFF2-40B4-BE49-F238E27FC236}">
                <a16:creationId xmlns:a16="http://schemas.microsoft.com/office/drawing/2014/main" id="{DD76CC92-B859-A8D4-653C-5FD46902B6E5}"/>
              </a:ext>
            </a:extLst>
          </p:cNvPr>
          <p:cNvSpPr>
            <a:spLocks noChangeArrowheads="1"/>
          </p:cNvSpPr>
          <p:nvPr/>
        </p:nvSpPr>
        <p:spPr bwMode="auto">
          <a:xfrm>
            <a:off x="522611" y="5449661"/>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bg1"/>
                </a:solidFill>
                <a:latin typeface="Arial"/>
                <a:cs typeface="Arial"/>
              </a:rPr>
              <a:t>Closing date: </a:t>
            </a:r>
            <a:r>
              <a:rPr lang="en-GB" sz="1800" b="1" dirty="0">
                <a:solidFill>
                  <a:srgbClr val="FF0000"/>
                </a:solidFill>
                <a:highlight>
                  <a:srgbClr val="FFFF00"/>
                </a:highlight>
                <a:latin typeface="Arial"/>
                <a:cs typeface="Arial"/>
              </a:rPr>
              <a:t>5.00pm on Tuesday 23 June 2026</a:t>
            </a:r>
          </a:p>
        </p:txBody>
      </p:sp>
    </p:spTree>
    <p:extLst>
      <p:ext uri="{BB962C8B-B14F-4D97-AF65-F5344CB8AC3E}">
        <p14:creationId xmlns:p14="http://schemas.microsoft.com/office/powerpoint/2010/main" val="2137857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Contents</a:t>
            </a:r>
          </a:p>
        </p:txBody>
      </p:sp>
      <p:sp>
        <p:nvSpPr>
          <p:cNvPr id="9" name="TextBox 8">
            <a:extLst>
              <a:ext uri="{FF2B5EF4-FFF2-40B4-BE49-F238E27FC236}">
                <a16:creationId xmlns:a16="http://schemas.microsoft.com/office/drawing/2014/main" id="{816CC04F-C8D1-208F-103E-30FEB26C8F34}"/>
              </a:ext>
            </a:extLst>
          </p:cNvPr>
          <p:cNvSpPr txBox="1"/>
          <p:nvPr/>
        </p:nvSpPr>
        <p:spPr>
          <a:xfrm>
            <a:off x="625495" y="1646817"/>
            <a:ext cx="7103362" cy="4946034"/>
          </a:xfrm>
          <a:prstGeom prst="rect">
            <a:avLst/>
          </a:prstGeom>
          <a:noFill/>
        </p:spPr>
        <p:txBody>
          <a:bodyPr wrap="square" rtlCol="0">
            <a:spAutoFit/>
          </a:bodyPr>
          <a:lstStyle/>
          <a:p>
            <a:pPr lvl="0">
              <a:lnSpc>
                <a:spcPct val="150000"/>
              </a:lnSpc>
              <a:defRPr/>
            </a:pPr>
            <a:r>
              <a:rPr lang="en-GB" sz="1600" dirty="0">
                <a:solidFill>
                  <a:srgbClr val="005E62"/>
                </a:solidFill>
                <a:latin typeface="+mj-lt"/>
                <a:cs typeface="Arial" panose="020B0604020202020204" pitchFamily="34" charset="0"/>
              </a:rPr>
              <a:t>Section				                 Page number</a:t>
            </a:r>
            <a:r>
              <a:rPr lang="en-GB" sz="1400" dirty="0">
                <a:solidFill>
                  <a:srgbClr val="005E62"/>
                </a:solidFill>
                <a:cs typeface="Arial" panose="020B0604020202020204" pitchFamily="34" charset="0"/>
              </a:rPr>
              <a:t>	</a:t>
            </a:r>
          </a:p>
          <a:p>
            <a:pPr>
              <a:lnSpc>
                <a:spcPct val="150000"/>
              </a:lnSpc>
              <a:defRPr/>
            </a:pPr>
            <a:r>
              <a:rPr lang="en-GB" sz="1400" dirty="0">
                <a:solidFill>
                  <a:srgbClr val="005E62"/>
                </a:solidFill>
                <a:cs typeface="Arial"/>
              </a:rPr>
              <a:t>Welcome to the Local Audit Office	             	                    3-5</a:t>
            </a:r>
            <a:endParaRPr lang="en-GB" sz="1400" dirty="0">
              <a:solidFill>
                <a:srgbClr val="005E62"/>
              </a:solidFill>
              <a:cs typeface="Arial" panose="020B0604020202020204" pitchFamily="34" charset="0"/>
            </a:endParaRPr>
          </a:p>
          <a:p>
            <a:pPr>
              <a:lnSpc>
                <a:spcPct val="150000"/>
              </a:lnSpc>
              <a:defRPr/>
            </a:pPr>
            <a:r>
              <a:rPr lang="en-GB" sz="1400" dirty="0">
                <a:solidFill>
                  <a:srgbClr val="005E62"/>
                </a:solidFill>
                <a:cs typeface="Arial"/>
              </a:rPr>
              <a:t>Local audit system reform and the Local Audit Office           6-7</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The Local Audit Office Board		                    8</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Role and responsibilities		                    9</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Key responsibilities			                   10-11</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Selection criteria			                   12</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Outline terms and conditions		                   13</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How to apply			                   14</a:t>
            </a:r>
          </a:p>
          <a:p>
            <a:pPr lvl="0">
              <a:lnSpc>
                <a:spcPct val="150000"/>
              </a:lnSpc>
              <a:defRPr/>
            </a:pPr>
            <a:r>
              <a:rPr lang="en-GB" sz="1400" dirty="0">
                <a:solidFill>
                  <a:srgbClr val="005E62"/>
                </a:solidFill>
                <a:cs typeface="Arial"/>
              </a:rPr>
              <a:t>Assessment process: overview		                   15</a:t>
            </a:r>
          </a:p>
          <a:p>
            <a:pPr lvl="0">
              <a:lnSpc>
                <a:spcPct val="150000"/>
              </a:lnSpc>
              <a:defRPr/>
            </a:pPr>
            <a:r>
              <a:rPr lang="en-GB" sz="1400" dirty="0">
                <a:solidFill>
                  <a:srgbClr val="005E62"/>
                </a:solidFill>
                <a:cs typeface="Arial"/>
              </a:rPr>
              <a:t>Assessment process: indicative timeline	                   16</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Diversity and equal opportunities		                   17</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Further information 			                   18</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GDPR				                   19</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7 Principles of public life		                   20</a:t>
            </a:r>
          </a:p>
        </p:txBody>
      </p:sp>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2</a:t>
            </a:fld>
            <a:endParaRPr lang="en-GB"/>
          </a:p>
        </p:txBody>
      </p:sp>
    </p:spTree>
    <p:extLst>
      <p:ext uri="{BB962C8B-B14F-4D97-AF65-F5344CB8AC3E}">
        <p14:creationId xmlns:p14="http://schemas.microsoft.com/office/powerpoint/2010/main" val="144260452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7B40D-D155-409D-320A-87623A0BA8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74437A-6F1B-33A0-E7C0-F67A0E5E4915}"/>
              </a:ext>
            </a:extLst>
          </p:cNvPr>
          <p:cNvSpPr>
            <a:spLocks noGrp="1" noRot="1" noMove="1" noResize="1" noEditPoints="1" noAdjustHandles="1" noChangeArrowheads="1" noChangeShapeType="1"/>
          </p:cNvSpPr>
          <p:nvPr>
            <p:ph type="title"/>
          </p:nvPr>
        </p:nvSpPr>
        <p:spPr/>
        <p:txBody>
          <a:bodyPr/>
          <a:lstStyle/>
          <a:p>
            <a:r>
              <a:rPr lang="en-US"/>
              <a:t>Welcome</a:t>
            </a:r>
          </a:p>
        </p:txBody>
      </p:sp>
      <p:pic>
        <p:nvPicPr>
          <p:cNvPr id="3" name="Picture 2" descr="A photograph of Alison McGovern MP, Minister of State for Local Government and Homelessness, smiling at the camera.">
            <a:extLst>
              <a:ext uri="{FF2B5EF4-FFF2-40B4-BE49-F238E27FC236}">
                <a16:creationId xmlns:a16="http://schemas.microsoft.com/office/drawing/2014/main" id="{CBFACE1B-3F91-6CA2-2F35-23474DF9B50A}"/>
              </a:ext>
            </a:extLst>
          </p:cNvPr>
          <p:cNvPicPr>
            <a:picLocks noChangeAspect="1"/>
          </p:cNvPicPr>
          <p:nvPr/>
        </p:nvPicPr>
        <p:blipFill>
          <a:blip r:embed="rId3"/>
          <a:stretch>
            <a:fillRect/>
          </a:stretch>
        </p:blipFill>
        <p:spPr>
          <a:xfrm>
            <a:off x="189199" y="2335154"/>
            <a:ext cx="1818097" cy="1194911"/>
          </a:xfrm>
          <a:prstGeom prst="rect">
            <a:avLst/>
          </a:prstGeom>
        </p:spPr>
      </p:pic>
      <p:sp>
        <p:nvSpPr>
          <p:cNvPr id="7" name="TextBox 6">
            <a:extLst>
              <a:ext uri="{FF2B5EF4-FFF2-40B4-BE49-F238E27FC236}">
                <a16:creationId xmlns:a16="http://schemas.microsoft.com/office/drawing/2014/main" id="{E0CF1694-1E1F-9359-8ADF-2B3F92774B9D}"/>
              </a:ext>
            </a:extLst>
          </p:cNvPr>
          <p:cNvSpPr txBox="1"/>
          <p:nvPr/>
        </p:nvSpPr>
        <p:spPr>
          <a:xfrm>
            <a:off x="185598" y="3775360"/>
            <a:ext cx="2040835"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kern="0">
                <a:solidFill>
                  <a:srgbClr val="00625E"/>
                </a:solidFill>
                <a:cs typeface="Arial"/>
              </a:rPr>
              <a:t>Alison McGovern MP, Minister of State for Local Government and Homelessness</a:t>
            </a:r>
            <a:endParaRPr lang="en-US" sz="1600" kern="0">
              <a:solidFill>
                <a:srgbClr val="00625E"/>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5E62"/>
              </a:solidFill>
              <a:effectLst/>
              <a:uLnTx/>
              <a:uFillTx/>
              <a:latin typeface="Arial"/>
              <a:ea typeface="+mn-ea"/>
              <a:cs typeface="Arial"/>
            </a:endParaRPr>
          </a:p>
        </p:txBody>
      </p:sp>
      <p:sp>
        <p:nvSpPr>
          <p:cNvPr id="9" name="Rectangle 8">
            <a:extLst>
              <a:ext uri="{FF2B5EF4-FFF2-40B4-BE49-F238E27FC236}">
                <a16:creationId xmlns:a16="http://schemas.microsoft.com/office/drawing/2014/main" id="{DB662317-908B-8A40-84D0-DD883F712254}"/>
              </a:ext>
            </a:extLst>
          </p:cNvPr>
          <p:cNvSpPr/>
          <p:nvPr/>
        </p:nvSpPr>
        <p:spPr>
          <a:xfrm>
            <a:off x="2279493" y="1603377"/>
            <a:ext cx="9679030" cy="5047536"/>
          </a:xfrm>
          <a:prstGeom prst="rect">
            <a:avLst/>
          </a:prstGeom>
        </p:spPr>
        <p:txBody>
          <a:bodyPr wrap="square" lIns="91440" tIns="45720" rIns="91440" bIns="45720" anchor="t">
            <a:spAutoFit/>
          </a:bodyPr>
          <a:lstStyle/>
          <a:p>
            <a:pPr fontAlgn="base">
              <a:lnSpc>
                <a:spcPct val="150000"/>
              </a:lnSpc>
            </a:pPr>
            <a:r>
              <a:rPr lang="en-GB" sz="1400">
                <a:latin typeface="+mj-lt"/>
              </a:rPr>
              <a:t>I am seeking to appoint five highly-skilled and experienced Non-Executive Directors to join the Local Audit Office Board.  </a:t>
            </a:r>
            <a:endParaRPr lang="en-US"/>
          </a:p>
          <a:p>
            <a:pPr fontAlgn="base">
              <a:lnSpc>
                <a:spcPct val="150000"/>
              </a:lnSpc>
            </a:pPr>
            <a:endParaRPr lang="en-GB" sz="1400">
              <a:latin typeface="+mj-lt"/>
              <a:cs typeface="Arial" panose="020B0604020202020204"/>
            </a:endParaRPr>
          </a:p>
          <a:p>
            <a:pPr fontAlgn="base">
              <a:lnSpc>
                <a:spcPct val="150000"/>
              </a:lnSpc>
            </a:pPr>
            <a:r>
              <a:rPr lang="en-GB" sz="1400">
                <a:latin typeface="+mj-lt"/>
              </a:rPr>
              <a:t>Local public bodies are at the heart of our communities. They support democracy and help deliver vital public services. The local audit system covers a wide range of public sector bodies (including local authorities, police, fire and National Health Service bodies). An effective and efficient external audit system is vital to ensure transparency and accountability for billions of pounds of public funds.   </a:t>
            </a:r>
            <a:endParaRPr lang="en-GB" sz="1400">
              <a:latin typeface="+mj-lt"/>
              <a:cs typeface="Arial" panose="020B0604020202020204"/>
            </a:endParaRPr>
          </a:p>
          <a:p>
            <a:pPr fontAlgn="base">
              <a:lnSpc>
                <a:spcPct val="150000"/>
              </a:lnSpc>
            </a:pPr>
            <a:endParaRPr lang="en-GB" sz="1400">
              <a:latin typeface="+mj-lt"/>
              <a:cs typeface="Arial" panose="020B0604020202020204"/>
            </a:endParaRPr>
          </a:p>
          <a:p>
            <a:pPr fontAlgn="base">
              <a:lnSpc>
                <a:spcPct val="150000"/>
              </a:lnSpc>
            </a:pPr>
            <a:r>
              <a:rPr lang="en-GB" sz="1400">
                <a:latin typeface="+mj-lt"/>
              </a:rPr>
              <a:t>This government is driving a major overhaul of the local audit system by leading one of the most ambitious and wide-reaching reform programmes in over a decade. These efforts mark a decisive shift toward modernising a broken system that has struggled with complexity, fragmentation and capacity challenges. The scale of the problem has been epitomised by the backlog of outstanding unaudited accounts, which led to a paralysis of local audit prior to this government’s decision action to tackle it. The problems in local government financial reporting and the backlog in unaudited accounts has regrettably led to the disclaimer on the Whole of Government Accounts for both 2022/23 and 2023/24, and a general loss of public accountability and trust in the system.   </a:t>
            </a:r>
            <a:endParaRPr lang="en-GB" sz="1400">
              <a:latin typeface="+mj-lt"/>
              <a:cs typeface="Arial" panose="020B0604020202020204"/>
            </a:endParaRPr>
          </a:p>
          <a:p>
            <a:pPr fontAlgn="base"/>
            <a:endParaRPr lang="en-GB" sz="1400">
              <a:latin typeface="+mj-lt"/>
            </a:endParaRPr>
          </a:p>
          <a:p>
            <a:pPr marL="0" marR="0" lvl="0" indent="0" algn="l" defTabSz="914400" rtl="0" eaLnBrk="1" fontAlgn="auto" latinLnBrk="0" hangingPunct="1">
              <a:lnSpc>
                <a:spcPct val="100000"/>
              </a:lnSpc>
              <a:spcBef>
                <a:spcPts val="0"/>
              </a:spcBef>
              <a:spcAft>
                <a:spcPts val="120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a:ea typeface="+mn-ea"/>
              <a:cs typeface="Arial"/>
            </a:endParaRPr>
          </a:p>
        </p:txBody>
      </p:sp>
      <p:sp>
        <p:nvSpPr>
          <p:cNvPr id="4" name="Slide Number Placeholder 3">
            <a:extLst>
              <a:ext uri="{FF2B5EF4-FFF2-40B4-BE49-F238E27FC236}">
                <a16:creationId xmlns:a16="http://schemas.microsoft.com/office/drawing/2014/main" id="{3867CD49-14D7-1DC9-DFBC-1F0A664246ED}"/>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10" name="Slide Number Placeholder 8">
            <a:extLst>
              <a:ext uri="{FF2B5EF4-FFF2-40B4-BE49-F238E27FC236}">
                <a16:creationId xmlns:a16="http://schemas.microsoft.com/office/drawing/2014/main" id="{BE8D0E89-4271-46A9-009E-0C459AD74F19}"/>
              </a:ext>
              <a:ext uri="{C183D7F6-B498-43B3-948B-1728B52AA6E4}">
                <adec:decorative xmlns:adec="http://schemas.microsoft.com/office/drawing/2017/decorative" val="1"/>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8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010904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DFE9D-1579-F1B3-4867-3B4A06E808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1BEC26-E3F6-A334-E31E-EE87A716A801}"/>
              </a:ext>
            </a:extLst>
          </p:cNvPr>
          <p:cNvSpPr>
            <a:spLocks noGrp="1" noRot="1" noMove="1" noResize="1" noEditPoints="1" noAdjustHandles="1" noChangeArrowheads="1" noChangeShapeType="1"/>
          </p:cNvSpPr>
          <p:nvPr>
            <p:ph type="title"/>
          </p:nvPr>
        </p:nvSpPr>
        <p:spPr/>
        <p:txBody>
          <a:bodyPr/>
          <a:lstStyle/>
          <a:p>
            <a:r>
              <a:rPr lang="en-US"/>
              <a:t>Welcome</a:t>
            </a:r>
          </a:p>
        </p:txBody>
      </p:sp>
      <p:pic>
        <p:nvPicPr>
          <p:cNvPr id="3" name="Picture 2" descr="A photograph of Alison McGovern MP, Minister of State for Local Government and Homelessness, smiling at the camera.">
            <a:extLst>
              <a:ext uri="{FF2B5EF4-FFF2-40B4-BE49-F238E27FC236}">
                <a16:creationId xmlns:a16="http://schemas.microsoft.com/office/drawing/2014/main" id="{BB38BA83-BCC7-CBD3-DF78-709158523825}"/>
              </a:ext>
            </a:extLst>
          </p:cNvPr>
          <p:cNvPicPr>
            <a:picLocks noChangeAspect="1"/>
          </p:cNvPicPr>
          <p:nvPr/>
        </p:nvPicPr>
        <p:blipFill>
          <a:blip r:embed="rId3"/>
          <a:stretch>
            <a:fillRect/>
          </a:stretch>
        </p:blipFill>
        <p:spPr>
          <a:xfrm>
            <a:off x="189199" y="2335154"/>
            <a:ext cx="1818097" cy="1194911"/>
          </a:xfrm>
          <a:prstGeom prst="rect">
            <a:avLst/>
          </a:prstGeom>
        </p:spPr>
      </p:pic>
      <p:sp>
        <p:nvSpPr>
          <p:cNvPr id="7" name="TextBox 6">
            <a:extLst>
              <a:ext uri="{FF2B5EF4-FFF2-40B4-BE49-F238E27FC236}">
                <a16:creationId xmlns:a16="http://schemas.microsoft.com/office/drawing/2014/main" id="{0FAF8750-1E5D-A20A-67A6-9C347D7CB4BA}"/>
              </a:ext>
            </a:extLst>
          </p:cNvPr>
          <p:cNvSpPr txBox="1"/>
          <p:nvPr/>
        </p:nvSpPr>
        <p:spPr>
          <a:xfrm>
            <a:off x="185598" y="3775360"/>
            <a:ext cx="2040835"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kern="0">
                <a:solidFill>
                  <a:srgbClr val="00625E"/>
                </a:solidFill>
                <a:cs typeface="Arial"/>
              </a:rPr>
              <a:t>Alison McGovern MP, Minister of State for Local Government and Homelessness</a:t>
            </a:r>
            <a:endParaRPr lang="en-US" sz="1600" kern="0">
              <a:solidFill>
                <a:srgbClr val="00625E"/>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5E62"/>
              </a:solidFill>
              <a:effectLst/>
              <a:uLnTx/>
              <a:uFillTx/>
              <a:latin typeface="Arial"/>
              <a:ea typeface="+mn-ea"/>
              <a:cs typeface="Arial"/>
            </a:endParaRPr>
          </a:p>
        </p:txBody>
      </p:sp>
      <p:sp>
        <p:nvSpPr>
          <p:cNvPr id="9" name="Rectangle 8">
            <a:extLst>
              <a:ext uri="{FF2B5EF4-FFF2-40B4-BE49-F238E27FC236}">
                <a16:creationId xmlns:a16="http://schemas.microsoft.com/office/drawing/2014/main" id="{A3BFDF64-27D7-E9D2-4869-73AF1C169D26}"/>
              </a:ext>
            </a:extLst>
          </p:cNvPr>
          <p:cNvSpPr/>
          <p:nvPr/>
        </p:nvSpPr>
        <p:spPr>
          <a:xfrm>
            <a:off x="2279493" y="1603377"/>
            <a:ext cx="9679030" cy="5370701"/>
          </a:xfrm>
          <a:prstGeom prst="rect">
            <a:avLst/>
          </a:prstGeom>
        </p:spPr>
        <p:txBody>
          <a:bodyPr wrap="square" lIns="91440" tIns="45720" rIns="91440" bIns="45720" anchor="t">
            <a:spAutoFit/>
          </a:bodyPr>
          <a:lstStyle/>
          <a:p>
            <a:pPr>
              <a:lnSpc>
                <a:spcPct val="150000"/>
              </a:lnSpc>
            </a:pPr>
            <a:r>
              <a:rPr lang="en-GB" sz="1400">
                <a:latin typeface="+mj-lt"/>
                <a:cs typeface="Arial" panose="020B0604020202020204"/>
              </a:rPr>
              <a:t>As part of our overhaul of the local audit system, we are launching the new Local Audit Office. The Local Audit Office will:  </a:t>
            </a:r>
            <a:endParaRPr lang="en-US" sz="1400">
              <a:latin typeface="+mj-lt"/>
              <a:cs typeface="Arial" panose="020B0604020202020204"/>
            </a:endParaRPr>
          </a:p>
          <a:p>
            <a:pPr>
              <a:lnSpc>
                <a:spcPct val="150000"/>
              </a:lnSpc>
            </a:pPr>
            <a:endParaRPr lang="en-GB" sz="1400">
              <a:latin typeface="+mj-lt"/>
              <a:cs typeface="Arial" panose="020B0604020202020204"/>
            </a:endParaRPr>
          </a:p>
          <a:p>
            <a:pPr>
              <a:lnSpc>
                <a:spcPct val="150000"/>
              </a:lnSpc>
            </a:pPr>
            <a:r>
              <a:rPr lang="en-GB" sz="1400">
                <a:latin typeface="+mj-lt"/>
                <a:cs typeface="Arial" panose="020B0604020202020204"/>
              </a:rPr>
              <a:t>Play a critical role in ensuring the effective delivery of reforms, strengthening accountability, securing better value for money for taxpayers, and supporting long-term economic growth.   </a:t>
            </a:r>
          </a:p>
          <a:p>
            <a:pPr>
              <a:lnSpc>
                <a:spcPct val="150000"/>
              </a:lnSpc>
            </a:pPr>
            <a:r>
              <a:rPr lang="en-GB" sz="1400">
                <a:latin typeface="+mj-lt"/>
                <a:cs typeface="Arial" panose="020B0604020202020204"/>
              </a:rPr>
              <a:t>Reduce the complexity of the current arrangements, improve coordination across the system and improve capacity and capability.   </a:t>
            </a:r>
          </a:p>
          <a:p>
            <a:pPr>
              <a:lnSpc>
                <a:spcPct val="150000"/>
              </a:lnSpc>
            </a:pPr>
            <a:endParaRPr lang="en-GB" sz="1400">
              <a:latin typeface="+mj-lt"/>
              <a:cs typeface="Arial" panose="020B0604020202020204"/>
            </a:endParaRPr>
          </a:p>
          <a:p>
            <a:pPr>
              <a:lnSpc>
                <a:spcPct val="150000"/>
              </a:lnSpc>
            </a:pPr>
            <a:r>
              <a:rPr lang="en-GB" sz="1400">
                <a:latin typeface="+mj-lt"/>
                <a:cs typeface="Arial" panose="020B0604020202020204"/>
              </a:rPr>
              <a:t>Oversee and coordinate the auditing of local public bodies to promote effective, value for money and timely local audit, and to put the system back onto a secure and reliable footing.   </a:t>
            </a:r>
          </a:p>
          <a:p>
            <a:pPr>
              <a:lnSpc>
                <a:spcPct val="150000"/>
              </a:lnSpc>
            </a:pPr>
            <a:r>
              <a:rPr lang="en-GB" sz="1400">
                <a:latin typeface="+mj-lt"/>
                <a:cs typeface="Arial" panose="020B0604020202020204"/>
              </a:rPr>
              <a:t>Rebuild transparency, accountability and public trust, restoring a crucial part of the early warning system for authorities facing potential failure and challenge.  </a:t>
            </a:r>
          </a:p>
          <a:p>
            <a:pPr>
              <a:lnSpc>
                <a:spcPct val="150000"/>
              </a:lnSpc>
            </a:pPr>
            <a:endParaRPr lang="en-GB" sz="1400">
              <a:latin typeface="+mj-lt"/>
              <a:cs typeface="Arial" panose="020B0604020202020204"/>
            </a:endParaRPr>
          </a:p>
          <a:p>
            <a:pPr>
              <a:lnSpc>
                <a:spcPct val="150000"/>
              </a:lnSpc>
            </a:pPr>
            <a:r>
              <a:rPr lang="en-GB" sz="1400">
                <a:latin typeface="+mj-lt"/>
                <a:cs typeface="Arial" panose="020B0604020202020204"/>
              </a:rPr>
              <a:t>The Local Audit Office’s development will be an iterative process, and its functions will develop over time to fulfil its long-term vision.   </a:t>
            </a:r>
            <a:endParaRPr lang="en-GB"/>
          </a:p>
          <a:p>
            <a:pPr fontAlgn="base"/>
            <a:endParaRPr lang="en-GB" sz="1400">
              <a:latin typeface="+mj-lt"/>
            </a:endParaRPr>
          </a:p>
          <a:p>
            <a:pPr marL="0" marR="0" lvl="0" indent="0" algn="l" defTabSz="914400" rtl="0" eaLnBrk="1" fontAlgn="auto" latinLnBrk="0" hangingPunct="1">
              <a:lnSpc>
                <a:spcPct val="100000"/>
              </a:lnSpc>
              <a:spcBef>
                <a:spcPts val="0"/>
              </a:spcBef>
              <a:spcAft>
                <a:spcPts val="120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a:ea typeface="+mn-ea"/>
              <a:cs typeface="Arial"/>
            </a:endParaRPr>
          </a:p>
        </p:txBody>
      </p:sp>
      <p:sp>
        <p:nvSpPr>
          <p:cNvPr id="4" name="Slide Number Placeholder 3">
            <a:extLst>
              <a:ext uri="{FF2B5EF4-FFF2-40B4-BE49-F238E27FC236}">
                <a16:creationId xmlns:a16="http://schemas.microsoft.com/office/drawing/2014/main" id="{163ADBE5-52DF-31F5-B8D7-F1C524AF439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10" name="Slide Number Placeholder 8">
            <a:extLst>
              <a:ext uri="{FF2B5EF4-FFF2-40B4-BE49-F238E27FC236}">
                <a16:creationId xmlns:a16="http://schemas.microsoft.com/office/drawing/2014/main" id="{B2775298-036B-9329-82A2-4F2167B149D1}"/>
              </a:ext>
              <a:ext uri="{C183D7F6-B498-43B3-948B-1728B52AA6E4}">
                <adec:decorative xmlns:adec="http://schemas.microsoft.com/office/drawing/2017/decorative" val="1"/>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8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7217821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88498-44FD-49D6-5A78-9F0EFDE746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C481B6-D2AB-81D7-D98A-5DA24E324598}"/>
              </a:ext>
            </a:extLst>
          </p:cNvPr>
          <p:cNvSpPr>
            <a:spLocks noGrp="1" noRot="1" noMove="1" noResize="1" noEditPoints="1" noAdjustHandles="1" noChangeArrowheads="1" noChangeShapeType="1"/>
          </p:cNvSpPr>
          <p:nvPr>
            <p:ph type="title"/>
          </p:nvPr>
        </p:nvSpPr>
        <p:spPr/>
        <p:txBody>
          <a:bodyPr/>
          <a:lstStyle/>
          <a:p>
            <a:r>
              <a:rPr lang="en-US"/>
              <a:t>Welcome</a:t>
            </a:r>
          </a:p>
        </p:txBody>
      </p:sp>
      <p:pic>
        <p:nvPicPr>
          <p:cNvPr id="3" name="Picture 2" descr="A photograph of Alison McGovern MP, Minister of State for Local Government and Homelessness, smiling at the camera.">
            <a:extLst>
              <a:ext uri="{FF2B5EF4-FFF2-40B4-BE49-F238E27FC236}">
                <a16:creationId xmlns:a16="http://schemas.microsoft.com/office/drawing/2014/main" id="{7D93F9D9-CE59-98C4-3251-198FBD83915A}"/>
              </a:ext>
            </a:extLst>
          </p:cNvPr>
          <p:cNvPicPr>
            <a:picLocks noChangeAspect="1"/>
          </p:cNvPicPr>
          <p:nvPr/>
        </p:nvPicPr>
        <p:blipFill>
          <a:blip r:embed="rId3"/>
          <a:stretch>
            <a:fillRect/>
          </a:stretch>
        </p:blipFill>
        <p:spPr>
          <a:xfrm>
            <a:off x="189199" y="2335154"/>
            <a:ext cx="1818097" cy="1194911"/>
          </a:xfrm>
          <a:prstGeom prst="rect">
            <a:avLst/>
          </a:prstGeom>
        </p:spPr>
      </p:pic>
      <p:sp>
        <p:nvSpPr>
          <p:cNvPr id="7" name="TextBox 6">
            <a:extLst>
              <a:ext uri="{FF2B5EF4-FFF2-40B4-BE49-F238E27FC236}">
                <a16:creationId xmlns:a16="http://schemas.microsoft.com/office/drawing/2014/main" id="{F16798E5-F874-FBF9-4713-17E6D691DEA6}"/>
              </a:ext>
            </a:extLst>
          </p:cNvPr>
          <p:cNvSpPr txBox="1"/>
          <p:nvPr/>
        </p:nvSpPr>
        <p:spPr>
          <a:xfrm>
            <a:off x="185598" y="3775360"/>
            <a:ext cx="2040835"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kern="0">
                <a:solidFill>
                  <a:srgbClr val="00625E"/>
                </a:solidFill>
                <a:cs typeface="Arial"/>
              </a:rPr>
              <a:t>Alison McGovern MP, Minister of State for Local Government and Homelessness</a:t>
            </a:r>
            <a:endParaRPr lang="en-US" sz="1600" kern="0">
              <a:solidFill>
                <a:srgbClr val="00625E"/>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5E62"/>
              </a:solidFill>
              <a:effectLst/>
              <a:uLnTx/>
              <a:uFillTx/>
              <a:latin typeface="Arial"/>
              <a:ea typeface="+mn-ea"/>
              <a:cs typeface="Arial"/>
            </a:endParaRPr>
          </a:p>
        </p:txBody>
      </p:sp>
      <p:sp>
        <p:nvSpPr>
          <p:cNvPr id="9" name="Rectangle 8">
            <a:extLst>
              <a:ext uri="{FF2B5EF4-FFF2-40B4-BE49-F238E27FC236}">
                <a16:creationId xmlns:a16="http://schemas.microsoft.com/office/drawing/2014/main" id="{48B9232B-DCE9-D709-13F3-DE1F1B7BF041}"/>
              </a:ext>
            </a:extLst>
          </p:cNvPr>
          <p:cNvSpPr/>
          <p:nvPr/>
        </p:nvSpPr>
        <p:spPr>
          <a:xfrm>
            <a:off x="2005955" y="1486146"/>
            <a:ext cx="10069798" cy="4576702"/>
          </a:xfrm>
          <a:prstGeom prst="rect">
            <a:avLst/>
          </a:prstGeom>
        </p:spPr>
        <p:txBody>
          <a:bodyPr wrap="square" lIns="91440" tIns="45720" rIns="91440" bIns="45720" anchor="t">
            <a:spAutoFit/>
          </a:bodyPr>
          <a:lstStyle/>
          <a:p>
            <a:pPr>
              <a:lnSpc>
                <a:spcPct val="150000"/>
              </a:lnSpc>
            </a:pPr>
            <a:r>
              <a:rPr lang="en-GB" sz="1400">
                <a:cs typeface="Arial"/>
              </a:rPr>
              <a:t>I am seeking five highly-skilled and experienced Non-Executive Directors to join the Local Audit Office Board to play a crucial role in the establishment and running of this new organisation. These high-profile roles will provide independent oversight and strategic guidance to ensure the Office operates with the highest standards of governance and accountability. The roles will also provide advice, challenge and support to the Chair, Controller of Local Audit and executive management regarding the Office’s operations, development and implementation of its strategic direction, core functions and delivery priorities, ensuring that the organisation delivers value for money. This is an exciting opportunity to make significant impacts and help establish the new Local Audit Office as a crucial part of the wider reforms to local audit sector.  </a:t>
            </a:r>
            <a:endParaRPr lang="en-US" sz="1400">
              <a:cs typeface="Arial"/>
            </a:endParaRPr>
          </a:p>
          <a:p>
            <a:pPr>
              <a:lnSpc>
                <a:spcPct val="150000"/>
              </a:lnSpc>
            </a:pPr>
            <a:endParaRPr lang="en-GB" sz="1400">
              <a:cs typeface="Arial"/>
            </a:endParaRPr>
          </a:p>
          <a:p>
            <a:pPr>
              <a:lnSpc>
                <a:spcPct val="150000"/>
              </a:lnSpc>
            </a:pPr>
            <a:r>
              <a:rPr lang="en-GB" sz="1400">
                <a:cs typeface="Arial"/>
              </a:rPr>
              <a:t>You will be at the heart of a bold and ambitious mission to transform the local audit system.</a:t>
            </a:r>
            <a:r>
              <a:rPr lang="en-GB" sz="1400" b="1">
                <a:cs typeface="Arial"/>
              </a:rPr>
              <a:t> </a:t>
            </a:r>
            <a:r>
              <a:rPr lang="en-GB" sz="1400">
                <a:cs typeface="Arial"/>
              </a:rPr>
              <a:t>This is an exciting opportunity to make a real impact for communities and taxpayers across the country</a:t>
            </a:r>
            <a:r>
              <a:rPr lang="en-GB" sz="1400" b="1">
                <a:cs typeface="Arial"/>
              </a:rPr>
              <a:t>.</a:t>
            </a:r>
            <a:r>
              <a:rPr lang="en-GB" sz="1400">
                <a:cs typeface="Arial"/>
              </a:rPr>
              <a:t> If you believe you have the experience and skills we are seeking, I would like to encourage you to consider applying to help the government tackle the challenges and rebuild the system. Full details of the role, responsibilities and commitments are set out in this document, and I hope you will decide to apply. We want to receive applications from a wide range of individuals; we welcome candidates from traditionally under-represented groups, including those from an ethnic minority background.   </a:t>
            </a:r>
          </a:p>
        </p:txBody>
      </p:sp>
      <p:sp>
        <p:nvSpPr>
          <p:cNvPr id="5" name="TextBox 4">
            <a:extLst>
              <a:ext uri="{FF2B5EF4-FFF2-40B4-BE49-F238E27FC236}">
                <a16:creationId xmlns:a16="http://schemas.microsoft.com/office/drawing/2014/main" id="{4BA6399E-1B06-19B7-47DC-D758C6167B65}"/>
              </a:ext>
            </a:extLst>
          </p:cNvPr>
          <p:cNvSpPr txBox="1"/>
          <p:nvPr/>
        </p:nvSpPr>
        <p:spPr>
          <a:xfrm>
            <a:off x="2009064" y="6308374"/>
            <a:ext cx="1215589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cs typeface="Arial"/>
              </a:rPr>
              <a:t>If you have further questions about any aspect of the role or the application process, please contact </a:t>
            </a:r>
            <a:endParaRPr lang="en-US">
              <a:cs typeface="Arial"/>
            </a:endParaRPr>
          </a:p>
          <a:p>
            <a:r>
              <a:rPr lang="en-GB" sz="1400">
                <a:cs typeface="Arial"/>
                <a:hlinkClick r:id="rId4"/>
              </a:rPr>
              <a:t>PublicAppointments@communities.gov.uk.</a:t>
            </a:r>
            <a:r>
              <a:rPr lang="en-GB" sz="1400">
                <a:cs typeface="Arial"/>
              </a:rPr>
              <a:t>  </a:t>
            </a:r>
            <a:endParaRPr lang="en-US">
              <a:cs typeface="Arial" panose="020B0604020202020204"/>
            </a:endParaRPr>
          </a:p>
        </p:txBody>
      </p:sp>
      <p:sp>
        <p:nvSpPr>
          <p:cNvPr id="4" name="Slide Number Placeholder 3">
            <a:extLst>
              <a:ext uri="{FF2B5EF4-FFF2-40B4-BE49-F238E27FC236}">
                <a16:creationId xmlns:a16="http://schemas.microsoft.com/office/drawing/2014/main" id="{37716C8D-D847-B647-09A3-39813F3BEE67}"/>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10" name="Slide Number Placeholder 8">
            <a:extLst>
              <a:ext uri="{FF2B5EF4-FFF2-40B4-BE49-F238E27FC236}">
                <a16:creationId xmlns:a16="http://schemas.microsoft.com/office/drawing/2014/main" id="{D3255DCE-C355-635F-1712-CA4697845ABB}"/>
              </a:ext>
              <a:ext uri="{C183D7F6-B498-43B3-948B-1728B52AA6E4}">
                <adec:decorative xmlns:adec="http://schemas.microsoft.com/office/drawing/2017/decorative" val="1"/>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8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9283636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9637F-76A5-2C7E-8ED5-7B4D67089058}"/>
              </a:ext>
            </a:extLst>
          </p:cNvPr>
          <p:cNvSpPr>
            <a:spLocks noGrp="1" noRot="1" noMove="1" noResize="1" noEditPoints="1" noAdjustHandles="1" noChangeArrowheads="1" noChangeShapeType="1"/>
          </p:cNvSpPr>
          <p:nvPr>
            <p:ph type="title"/>
          </p:nvPr>
        </p:nvSpPr>
        <p:spPr>
          <a:xfrm>
            <a:off x="4105656" y="116201"/>
            <a:ext cx="7618405" cy="775597"/>
          </a:xfrm>
        </p:spPr>
        <p:txBody>
          <a:bodyPr/>
          <a:lstStyle/>
          <a:p>
            <a:r>
              <a:rPr lang="en-US"/>
              <a:t>Local audit system reform and the Local Audit Office</a:t>
            </a:r>
          </a:p>
        </p:txBody>
      </p:sp>
      <p:sp>
        <p:nvSpPr>
          <p:cNvPr id="5" name="TextBox 4">
            <a:extLst>
              <a:ext uri="{FF2B5EF4-FFF2-40B4-BE49-F238E27FC236}">
                <a16:creationId xmlns:a16="http://schemas.microsoft.com/office/drawing/2014/main" id="{BADF8E84-F5A9-2999-7BA6-B2B7B49B83F0}"/>
              </a:ext>
            </a:extLst>
          </p:cNvPr>
          <p:cNvSpPr txBox="1"/>
          <p:nvPr/>
        </p:nvSpPr>
        <p:spPr>
          <a:xfrm>
            <a:off x="226336" y="1786979"/>
            <a:ext cx="11497725" cy="4284314"/>
          </a:xfrm>
          <a:prstGeom prst="rect">
            <a:avLst/>
          </a:prstGeom>
          <a:noFill/>
        </p:spPr>
        <p:txBody>
          <a:bodyPr wrap="square" lIns="91440" tIns="45720" rIns="91440" bIns="45720" anchor="t">
            <a:spAutoFit/>
          </a:bodyPr>
          <a:lstStyle/>
          <a:p>
            <a:pPr fontAlgn="base">
              <a:lnSpc>
                <a:spcPct val="150000"/>
              </a:lnSpc>
            </a:pPr>
            <a:r>
              <a:rPr lang="en-GB" sz="1600">
                <a:latin typeface="+mj-lt"/>
              </a:rPr>
              <a:t>The Government is taking bold steps to overhaul the local audit system, leading the most transformational reform programme in over a decade. We are seeking to recruit five highly skilled and experienced Non-Executive Directors to the Local Audit Office Board to provide oversight, challenge and advice to the establishment and running of the Local Audit Office as an arm’s-length body and drive forward the wider programme of reform to the local audit system.  </a:t>
            </a:r>
            <a:endParaRPr lang="en-US" sz="1600">
              <a:cs typeface="Arial"/>
            </a:endParaRPr>
          </a:p>
          <a:p>
            <a:pPr fontAlgn="base">
              <a:lnSpc>
                <a:spcPct val="150000"/>
              </a:lnSpc>
            </a:pPr>
            <a:r>
              <a:rPr lang="en-GB" sz="1600">
                <a:latin typeface="+mj-lt"/>
              </a:rPr>
              <a:t>  </a:t>
            </a:r>
            <a:endParaRPr lang="en-GB" sz="1600">
              <a:latin typeface="+mj-lt"/>
              <a:cs typeface="Arial" panose="020B0604020202020204"/>
            </a:endParaRPr>
          </a:p>
          <a:p>
            <a:pPr fontAlgn="base">
              <a:lnSpc>
                <a:spcPct val="150000"/>
              </a:lnSpc>
            </a:pPr>
            <a:r>
              <a:rPr lang="en-GB" sz="1600">
                <a:latin typeface="+mj-lt"/>
              </a:rPr>
              <a:t>The English local audit system covers hundreds of public bodies including councils, police, fire services, National Health Service bodies and national parks, who must publish audited accounts to ensure transparency, accountability, and effective use of public funds. However, the current system is fragmented and faces capacity challenges, resulting in significant backlogs that have triggered two consecutive disclaimers on the Whole of Government Accounts, a loss of public trust and undermined confidence in public accountability.   </a:t>
            </a:r>
            <a:endParaRPr lang="en-GB" sz="1600">
              <a:latin typeface="+mj-lt"/>
              <a:cs typeface="Arial" panose="020B0604020202020204"/>
            </a:endParaRPr>
          </a:p>
          <a:p>
            <a:pPr fontAlgn="base"/>
            <a:endParaRPr lang="en-GB" sz="1400">
              <a:latin typeface="+mj-lt"/>
            </a:endParaRPr>
          </a:p>
          <a:p>
            <a:pPr>
              <a:lnSpc>
                <a:spcPct val="150000"/>
              </a:lnSpc>
            </a:pPr>
            <a:endParaRPr lang="en-GB" sz="1400">
              <a:latin typeface="+mj-lt"/>
              <a:cs typeface="Arial"/>
            </a:endParaRPr>
          </a:p>
        </p:txBody>
      </p:sp>
      <p:sp>
        <p:nvSpPr>
          <p:cNvPr id="3" name="Slide Number Placeholder 2">
            <a:extLst>
              <a:ext uri="{FF2B5EF4-FFF2-40B4-BE49-F238E27FC236}">
                <a16:creationId xmlns:a16="http://schemas.microsoft.com/office/drawing/2014/main" id="{515FDF15-C703-B2A7-295A-EC73BE9A4313}"/>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6</a:t>
            </a:fld>
            <a:endParaRPr lang="en-GB"/>
          </a:p>
        </p:txBody>
      </p:sp>
    </p:spTree>
    <p:extLst>
      <p:ext uri="{BB962C8B-B14F-4D97-AF65-F5344CB8AC3E}">
        <p14:creationId xmlns:p14="http://schemas.microsoft.com/office/powerpoint/2010/main" val="2870091276"/>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C3DA0-156F-A0DC-2E0D-A014B68D34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9028A4-9F87-ECA7-D02D-410C3BFCBD1A}"/>
              </a:ext>
            </a:extLst>
          </p:cNvPr>
          <p:cNvSpPr>
            <a:spLocks noGrp="1" noRot="1" noMove="1" noResize="1" noEditPoints="1" noAdjustHandles="1" noChangeArrowheads="1" noChangeShapeType="1"/>
          </p:cNvSpPr>
          <p:nvPr>
            <p:ph type="title"/>
          </p:nvPr>
        </p:nvSpPr>
        <p:spPr>
          <a:xfrm>
            <a:off x="4105656" y="116201"/>
            <a:ext cx="7618405" cy="775597"/>
          </a:xfrm>
        </p:spPr>
        <p:txBody>
          <a:bodyPr/>
          <a:lstStyle/>
          <a:p>
            <a:r>
              <a:rPr lang="en-US"/>
              <a:t>Local audit system reform and the Local Audit Office</a:t>
            </a:r>
          </a:p>
        </p:txBody>
      </p:sp>
      <p:sp>
        <p:nvSpPr>
          <p:cNvPr id="5" name="TextBox 4">
            <a:extLst>
              <a:ext uri="{FF2B5EF4-FFF2-40B4-BE49-F238E27FC236}">
                <a16:creationId xmlns:a16="http://schemas.microsoft.com/office/drawing/2014/main" id="{D574EF1A-A699-01B0-0CAA-951436E3475D}"/>
              </a:ext>
            </a:extLst>
          </p:cNvPr>
          <p:cNvSpPr txBox="1"/>
          <p:nvPr/>
        </p:nvSpPr>
        <p:spPr>
          <a:xfrm>
            <a:off x="226336" y="1786979"/>
            <a:ext cx="11497725" cy="4478662"/>
          </a:xfrm>
          <a:prstGeom prst="rect">
            <a:avLst/>
          </a:prstGeom>
          <a:noFill/>
        </p:spPr>
        <p:txBody>
          <a:bodyPr wrap="square" lIns="91440" tIns="45720" rIns="91440" bIns="45720" anchor="t">
            <a:spAutoFit/>
          </a:bodyPr>
          <a:lstStyle/>
          <a:p>
            <a:pPr fontAlgn="base">
              <a:lnSpc>
                <a:spcPct val="150000"/>
              </a:lnSpc>
            </a:pPr>
            <a:r>
              <a:rPr lang="en-GB" sz="1600">
                <a:latin typeface="+mj-lt"/>
              </a:rPr>
              <a:t>The Local Audit Office is a new statutory and independent body to be established by autumn 2026 to oversee and co-ordinate the auditing of over 500 local public authorities to promote effective and timely local audit. It will be instrumental in overhauling the local audit sector, which has a core spending power of £69 billion in 2025/26, to ensure the reforms are effectively implemented to provide better value for taxpayers and support economic growth. The Local Audit Office will be responsible to the Secretary of State for Housing, Communities and Local Government, and Parliament.   </a:t>
            </a:r>
            <a:endParaRPr lang="en-GB" sz="1600">
              <a:latin typeface="+mj-lt"/>
              <a:cs typeface="Arial"/>
            </a:endParaRPr>
          </a:p>
          <a:p>
            <a:pPr fontAlgn="base">
              <a:lnSpc>
                <a:spcPct val="150000"/>
              </a:lnSpc>
            </a:pPr>
            <a:endParaRPr lang="en-GB" sz="1600">
              <a:latin typeface="+mj-lt"/>
              <a:cs typeface="Arial"/>
            </a:endParaRPr>
          </a:p>
          <a:p>
            <a:pPr fontAlgn="base">
              <a:lnSpc>
                <a:spcPct val="150000"/>
              </a:lnSpc>
            </a:pPr>
            <a:r>
              <a:rPr lang="en-GB" sz="1600">
                <a:latin typeface="+mj-lt"/>
              </a:rPr>
              <a:t>The Local Audit Office’s roles and responsibilities include the appointment of auditors for local authorities (and some other local bodies e.g. police and fire authorities), responsibility for the Code of Audit Practice including delivering training, quality oversight of local audit including overseeing an inspection programme, enforcement and supervision, publishing national insight reports on local audit health, and overseeing professional bodies regarding their remit for the qualification, registration and conduct of local auditors.  </a:t>
            </a:r>
            <a:endParaRPr lang="en-GB" sz="1600">
              <a:latin typeface="+mj-lt"/>
              <a:cs typeface="Arial"/>
            </a:endParaRPr>
          </a:p>
          <a:p>
            <a:pPr marL="0" indent="0">
              <a:lnSpc>
                <a:spcPct val="150000"/>
              </a:lnSpc>
              <a:buNone/>
            </a:pPr>
            <a:endParaRPr lang="en-GB" sz="1600">
              <a:latin typeface="+mj-lt"/>
              <a:cs typeface="Arial"/>
            </a:endParaRPr>
          </a:p>
        </p:txBody>
      </p:sp>
      <p:sp>
        <p:nvSpPr>
          <p:cNvPr id="3" name="Slide Number Placeholder 2">
            <a:extLst>
              <a:ext uri="{FF2B5EF4-FFF2-40B4-BE49-F238E27FC236}">
                <a16:creationId xmlns:a16="http://schemas.microsoft.com/office/drawing/2014/main" id="{FBA4470E-B32F-8C75-E32E-C70CD7AD5769}"/>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7</a:t>
            </a:fld>
            <a:endParaRPr lang="en-GB"/>
          </a:p>
        </p:txBody>
      </p:sp>
    </p:spTree>
    <p:extLst>
      <p:ext uri="{BB962C8B-B14F-4D97-AF65-F5344CB8AC3E}">
        <p14:creationId xmlns:p14="http://schemas.microsoft.com/office/powerpoint/2010/main" val="2823517508"/>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FB929-5CE1-41A0-0A43-F1E891ACEF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50F0F0-265B-8767-E0DE-D2526602A86D}"/>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The Local Audit Office Board</a:t>
            </a:r>
          </a:p>
        </p:txBody>
      </p:sp>
      <p:sp>
        <p:nvSpPr>
          <p:cNvPr id="5" name="TextBox 4">
            <a:extLst>
              <a:ext uri="{FF2B5EF4-FFF2-40B4-BE49-F238E27FC236}">
                <a16:creationId xmlns:a16="http://schemas.microsoft.com/office/drawing/2014/main" id="{64F5A41A-8AA1-1314-8841-A2A2B6F3FC0F}"/>
              </a:ext>
            </a:extLst>
          </p:cNvPr>
          <p:cNvSpPr txBox="1"/>
          <p:nvPr/>
        </p:nvSpPr>
        <p:spPr>
          <a:xfrm>
            <a:off x="226336" y="1786979"/>
            <a:ext cx="11497725" cy="4970591"/>
          </a:xfrm>
          <a:prstGeom prst="rect">
            <a:avLst/>
          </a:prstGeom>
          <a:noFill/>
        </p:spPr>
        <p:txBody>
          <a:bodyPr wrap="square" lIns="91440" tIns="45720" rIns="91440" bIns="45720" anchor="t">
            <a:spAutoFit/>
          </a:bodyPr>
          <a:lstStyle/>
          <a:p>
            <a:pPr fontAlgn="base">
              <a:lnSpc>
                <a:spcPct val="150000"/>
              </a:lnSpc>
            </a:pPr>
            <a:r>
              <a:rPr lang="en-GB" sz="1600"/>
              <a:t>The Local Audit Office Board</a:t>
            </a:r>
            <a:r>
              <a:rPr lang="en-GB" sz="1600" b="1"/>
              <a:t> </a:t>
            </a:r>
            <a:r>
              <a:rPr lang="en-GB" sz="1600"/>
              <a:t>will oversee the running of the Local Audit Office. It will comprise of the Chair of the Local Audit Office, Non-Executive Directors, Controller of Local Audit (and other executive directors which may be appointed). The role of the Local Audit Office Board is to:  </a:t>
            </a:r>
            <a:endParaRPr lang="en-US"/>
          </a:p>
          <a:p>
            <a:pPr fontAlgn="base">
              <a:lnSpc>
                <a:spcPct val="150000"/>
              </a:lnSpc>
            </a:pPr>
            <a:r>
              <a:rPr lang="en-GB" sz="1600"/>
              <a:t>  </a:t>
            </a:r>
            <a:endParaRPr lang="en-GB" sz="1600">
              <a:cs typeface="Arial" panose="020B0604020202020204"/>
            </a:endParaRPr>
          </a:p>
          <a:p>
            <a:pPr marL="285750" indent="-285750" fontAlgn="base">
              <a:lnSpc>
                <a:spcPct val="150000"/>
              </a:lnSpc>
              <a:buFont typeface="Arial" panose="020B0604020202020204" pitchFamily="34" charset="0"/>
              <a:buChar char="•"/>
            </a:pPr>
            <a:r>
              <a:rPr lang="en-GB" sz="1600"/>
              <a:t>Provide effective </a:t>
            </a:r>
            <a:r>
              <a:rPr lang="en-GB"/>
              <a:t>support, challenge and advice</a:t>
            </a:r>
            <a:r>
              <a:rPr lang="en-GB" sz="1600" b="1"/>
              <a:t> </a:t>
            </a:r>
            <a:r>
              <a:rPr lang="en-GB" sz="1600"/>
              <a:t>in the oversight of the Local Audit Office’s operations, use of resources, and decision making to inform and shape </a:t>
            </a:r>
            <a:r>
              <a:rPr lang="en-GB"/>
              <a:t>strategic direction</a:t>
            </a:r>
            <a:r>
              <a:rPr lang="en-GB" sz="1600" b="1"/>
              <a:t> </a:t>
            </a:r>
            <a:r>
              <a:rPr lang="en-GB" sz="1600"/>
              <a:t>of the Local Audit Office to ensure it delivers its duties in line with overall Ministerial policies.  </a:t>
            </a:r>
            <a:endParaRPr lang="en-GB" sz="1600">
              <a:cs typeface="Arial" panose="020B0604020202020204"/>
            </a:endParaRPr>
          </a:p>
          <a:p>
            <a:pPr marL="285750" indent="-285750" fontAlgn="base">
              <a:lnSpc>
                <a:spcPct val="150000"/>
              </a:lnSpc>
              <a:buFont typeface="Arial" panose="020B0604020202020204" pitchFamily="34" charset="0"/>
              <a:buChar char="•"/>
            </a:pPr>
            <a:r>
              <a:rPr lang="en-GB" sz="1600"/>
              <a:t>Promote the </a:t>
            </a:r>
            <a:r>
              <a:rPr lang="en-GB"/>
              <a:t>highest standards of governance</a:t>
            </a:r>
            <a:r>
              <a:rPr lang="en-GB" sz="1600"/>
              <a:t> in the management of Local Audit Office’s operations.  </a:t>
            </a:r>
            <a:endParaRPr lang="en-GB" sz="1600">
              <a:cs typeface="Arial" panose="020B0604020202020204"/>
            </a:endParaRPr>
          </a:p>
          <a:p>
            <a:pPr marL="285750" indent="-285750" fontAlgn="base">
              <a:lnSpc>
                <a:spcPct val="150000"/>
              </a:lnSpc>
              <a:buFont typeface="Arial" panose="020B0604020202020204" pitchFamily="34" charset="0"/>
              <a:buChar char="•"/>
            </a:pPr>
            <a:r>
              <a:rPr lang="en-GB" sz="1600"/>
              <a:t>Provide </a:t>
            </a:r>
            <a:r>
              <a:rPr lang="en-GB"/>
              <a:t>support</a:t>
            </a:r>
            <a:r>
              <a:rPr lang="en-GB" sz="1600"/>
              <a:t> and </a:t>
            </a:r>
            <a:r>
              <a:rPr lang="en-GB"/>
              <a:t>advice to the Controller</a:t>
            </a:r>
            <a:r>
              <a:rPr lang="en-GB" sz="1600" b="1"/>
              <a:t> </a:t>
            </a:r>
            <a:r>
              <a:rPr lang="en-GB" sz="1600"/>
              <a:t>in the exercise of their duties and bring an independence of thought, informed by non-executive members’ experience outside the Local Audit Office.  </a:t>
            </a:r>
            <a:endParaRPr lang="en-GB" sz="1600">
              <a:cs typeface="Arial" panose="020B0604020202020204"/>
            </a:endParaRPr>
          </a:p>
          <a:p>
            <a:pPr marL="285750" indent="-285750" fontAlgn="base">
              <a:lnSpc>
                <a:spcPct val="150000"/>
              </a:lnSpc>
              <a:buFont typeface="Arial" panose="020B0604020202020204" pitchFamily="34" charset="0"/>
              <a:buChar char="•"/>
            </a:pPr>
            <a:r>
              <a:rPr lang="en-GB" sz="1600"/>
              <a:t>Ensure the Local Audit Office functions </a:t>
            </a:r>
            <a:r>
              <a:rPr lang="en-GB"/>
              <a:t>effectively</a:t>
            </a:r>
            <a:r>
              <a:rPr lang="en-GB" sz="1600"/>
              <a:t>, creating an environment in which the Controller can discharge their statutory responsibilities effectively.  </a:t>
            </a:r>
            <a:endParaRPr lang="en-GB" sz="1600">
              <a:cs typeface="Arial" panose="020B0604020202020204"/>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3" name="Slide Number Placeholder 2">
            <a:extLst>
              <a:ext uri="{FF2B5EF4-FFF2-40B4-BE49-F238E27FC236}">
                <a16:creationId xmlns:a16="http://schemas.microsoft.com/office/drawing/2014/main" id="{4F4541B7-03BA-893C-DAB5-963209A80CCB}"/>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250178808"/>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DD5E9-8D59-6C01-0409-614419D1575D}"/>
              </a:ext>
            </a:extLst>
          </p:cNvPr>
          <p:cNvSpPr>
            <a:spLocks noGrp="1" noRot="1" noMove="1" noResize="1" noEditPoints="1" noAdjustHandles="1" noChangeArrowheads="1" noChangeShapeType="1"/>
          </p:cNvSpPr>
          <p:nvPr>
            <p:ph type="title"/>
          </p:nvPr>
        </p:nvSpPr>
        <p:spPr/>
        <p:txBody>
          <a:bodyPr/>
          <a:lstStyle/>
          <a:p>
            <a:r>
              <a:rPr lang="en-US"/>
              <a:t>Role and responsibilities</a:t>
            </a:r>
          </a:p>
        </p:txBody>
      </p:sp>
      <p:sp>
        <p:nvSpPr>
          <p:cNvPr id="37" name="TextBox 36">
            <a:extLst>
              <a:ext uri="{FF2B5EF4-FFF2-40B4-BE49-F238E27FC236}">
                <a16:creationId xmlns:a16="http://schemas.microsoft.com/office/drawing/2014/main" id="{FF73032F-0134-D541-2443-99535BA422C1}"/>
              </a:ext>
            </a:extLst>
          </p:cNvPr>
          <p:cNvSpPr txBox="1"/>
          <p:nvPr/>
        </p:nvSpPr>
        <p:spPr>
          <a:xfrm>
            <a:off x="224393" y="1918959"/>
            <a:ext cx="11556220" cy="3001334"/>
          </a:xfrm>
          <a:prstGeom prst="rect">
            <a:avLst/>
          </a:prstGeom>
          <a:noFill/>
        </p:spPr>
        <p:txBody>
          <a:bodyPr wrap="square" lIns="91440" tIns="45720" rIns="91440" bIns="45720" anchor="t">
            <a:spAutoFit/>
          </a:bodyPr>
          <a:lstStyle/>
          <a:p>
            <a:pPr>
              <a:lnSpc>
                <a:spcPct val="150000"/>
              </a:lnSpc>
            </a:pPr>
            <a:r>
              <a:rPr lang="en-GB" sz="1600">
                <a:latin typeface="+mj-lt"/>
              </a:rPr>
              <a:t>We are seeking five highly skilled and experienced Non-Executive Directors to join the Local Audit Office Board to play a crucial role in the establishment and running of this new organisation. These high-profile roles will provide independent oversight and strategic guidance to ensure the Local Audit Office operates with the highest standards of governance and accountability. The roles will provide advice, challenge and support to the Chair, Controller of Local Audit and executive management regarding the Local Audit Office’s operations, development and implementation of its strategic direction, core functions and delivery priorities, ensuring that the organisation delivers value for money. This is an exciting opportunity to make significant impacts and help establish the new Local Audit Office as a crucial part of the wider reforms to local audit sector.   </a:t>
            </a:r>
            <a:endParaRPr lang="en-GB" sz="1600">
              <a:latin typeface="+mj-lt"/>
              <a:cs typeface="Arial" panose="020B0604020202020204" pitchFamily="34" charset="0"/>
            </a:endParaRPr>
          </a:p>
        </p:txBody>
      </p:sp>
      <p:sp>
        <p:nvSpPr>
          <p:cNvPr id="4" name="Slide Number Placeholder 3">
            <a:extLst>
              <a:ext uri="{FF2B5EF4-FFF2-40B4-BE49-F238E27FC236}">
                <a16:creationId xmlns:a16="http://schemas.microsoft.com/office/drawing/2014/main" id="{B490FD57-6508-4CE7-C325-2FA4361BEDB0}"/>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9</a:t>
            </a:fld>
            <a:endParaRPr lang="en-US"/>
          </a:p>
        </p:txBody>
      </p:sp>
    </p:spTree>
    <p:extLst>
      <p:ext uri="{BB962C8B-B14F-4D97-AF65-F5344CB8AC3E}">
        <p14:creationId xmlns:p14="http://schemas.microsoft.com/office/powerpoint/2010/main" val="3454356790"/>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5AD2F-2E90-9E2F-B2D7-61E59F57173D}"/>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CA2CDB3E-16C8-081B-CF6D-E760028BDF2E}"/>
              </a:ext>
            </a:extLst>
          </p:cNvPr>
          <p:cNvSpPr>
            <a:spLocks noGrp="1"/>
          </p:cNvSpPr>
          <p:nvPr>
            <p:ph type="title"/>
          </p:nvPr>
        </p:nvSpPr>
        <p:spPr/>
        <p:txBody>
          <a:bodyPr/>
          <a:lstStyle/>
          <a:p>
            <a:r>
              <a:rPr lang="en-GB"/>
              <a:t>Key responsibilities</a:t>
            </a:r>
          </a:p>
        </p:txBody>
      </p:sp>
      <p:sp>
        <p:nvSpPr>
          <p:cNvPr id="17" name="TextBox 16">
            <a:extLst>
              <a:ext uri="{FF2B5EF4-FFF2-40B4-BE49-F238E27FC236}">
                <a16:creationId xmlns:a16="http://schemas.microsoft.com/office/drawing/2014/main" id="{C2A37BE6-7C38-A0E7-4B63-61FB520A99B7}"/>
              </a:ext>
            </a:extLst>
          </p:cNvPr>
          <p:cNvSpPr txBox="1"/>
          <p:nvPr/>
        </p:nvSpPr>
        <p:spPr>
          <a:xfrm>
            <a:off x="151464" y="1749690"/>
            <a:ext cx="11746956" cy="5555367"/>
          </a:xfrm>
          <a:prstGeom prst="rect">
            <a:avLst/>
          </a:prstGeom>
          <a:noFill/>
        </p:spPr>
        <p:txBody>
          <a:bodyPr wrap="square" lIns="91440" tIns="45720" rIns="91440" bIns="45720" anchor="t">
            <a:spAutoFit/>
          </a:bodyPr>
          <a:lstStyle/>
          <a:p>
            <a:pPr marL="0" marR="0" lvl="0" indent="0" algn="l" defTabSz="914400" rtl="0" eaLnBrk="1" fontAlgn="base" latinLnBrk="0" hangingPunct="1">
              <a:lnSpc>
                <a:spcPct val="150000"/>
              </a:lnSpc>
              <a:spcBef>
                <a:spcPts val="0"/>
              </a:spcBef>
              <a:spcAft>
                <a:spcPts val="0"/>
              </a:spcAft>
              <a:buClrTx/>
              <a:buSzTx/>
              <a:buFontTx/>
              <a:buNone/>
              <a:tabLst/>
              <a:defRPr/>
            </a:pPr>
            <a:r>
              <a:rPr kumimoji="0" lang="en-GB" sz="1600" i="0" u="none" strike="noStrike" kern="1200" cap="none" spc="0" normalizeH="0" baseline="0" noProof="0" dirty="0">
                <a:ln>
                  <a:noFill/>
                </a:ln>
                <a:solidFill>
                  <a:srgbClr val="000000"/>
                </a:solidFill>
                <a:effectLst/>
                <a:uLnTx/>
                <a:uFillTx/>
                <a:latin typeface="Arial" panose="020B0604020202020204"/>
                <a:ea typeface="+mn-ea"/>
                <a:cs typeface="+mn-cs"/>
              </a:rPr>
              <a:t>Governance and oversight:   </a:t>
            </a:r>
            <a:endParaRPr lang="en-US" sz="1600" dirty="0">
              <a:ea typeface="+mn-ea"/>
              <a:cs typeface="+mn-cs"/>
            </a:endParaRPr>
          </a:p>
          <a:p>
            <a:pPr marL="285750" marR="0" lvl="0" indent="-285750" algn="l" defTabSz="914400" rtl="0"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uLnTx/>
                <a:uFillTx/>
                <a:latin typeface="Arial" panose="020B0604020202020204"/>
                <a:ea typeface="+mn-ea"/>
                <a:cs typeface="+mn-cs"/>
              </a:rPr>
              <a:t>As part of the Local Audit Office Board, provide independent oversight and constructive challenge to the Controller of Local Audit and the Local Audit Office’s executive management to support the establishment of the Local Audit Office, delivery milestones, and strategic long-term direction of the organisation, ensuring alignment with the Local Audit Office’s overarching statutory objectives and the Secretary of State’s strategic vision for the Local Audit Office.   </a:t>
            </a:r>
            <a:endParaRPr lang="en-GB" sz="13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marL="285750" marR="0" lvl="0" indent="-285750" algn="l" defTabSz="914400" rtl="0"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uLnTx/>
                <a:uFillTx/>
                <a:latin typeface="Arial" panose="020B0604020202020204"/>
                <a:ea typeface="+mn-ea"/>
                <a:cs typeface="+mn-cs"/>
              </a:rPr>
              <a:t>Contribute to the work of any Local Audit Office sub-committees, as well as the main Board.   </a:t>
            </a:r>
            <a:endParaRPr lang="en-GB" sz="13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marL="285750" marR="0" lvl="0" indent="-285750" algn="l" defTabSz="914400" rtl="0"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uLnTx/>
                <a:uFillTx/>
                <a:latin typeface="Arial" panose="020B0604020202020204"/>
                <a:ea typeface="+mn-ea"/>
                <a:cs typeface="+mn-cs"/>
              </a:rPr>
              <a:t>Provide additional scrutiny, external expertise and discipline to promote transparent decision-making of the Local Audit Office Board and bring insight from your wider experience to inform and shape the strategic thinking of the Local Audit Office.   </a:t>
            </a:r>
            <a:endParaRPr lang="en-GB" sz="13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marL="285750" marR="0" lvl="0" indent="-285750" algn="l" defTabSz="914400" rtl="0"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uLnTx/>
                <a:uFillTx/>
                <a:latin typeface="Arial" panose="020B0604020202020204"/>
                <a:ea typeface="+mn-ea"/>
                <a:cs typeface="+mn-cs"/>
              </a:rPr>
              <a:t>Promote the highest standards of governance and accountability in the management of the operations of the Local Audit Office, ensuring it is consistent with statutory requirements and best practice.   </a:t>
            </a:r>
            <a:endParaRPr lang="en-GB" sz="13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marL="285750" marR="0" lvl="0" indent="-285750" algn="l" defTabSz="914400" rtl="0"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uLnTx/>
                <a:uFillTx/>
                <a:latin typeface="Arial" panose="020B0604020202020204"/>
                <a:ea typeface="+mn-ea"/>
                <a:cs typeface="+mn-cs"/>
              </a:rPr>
              <a:t>Support the establishment of the Local Audit Office’s key functions at pace to ensure the Local Audit Office can demonstrably achieve its objectives in the short term and medium term.  </a:t>
            </a:r>
          </a:p>
          <a:p>
            <a:pPr marL="285750" lvl="0" indent="-285750" fontAlgn="base">
              <a:lnSpc>
                <a:spcPct val="150000"/>
              </a:lnSpc>
              <a:buFont typeface="Arial" panose="020B0604020202020204" pitchFamily="34" charset="0"/>
              <a:buChar char="•"/>
              <a:defRPr/>
            </a:pPr>
            <a:r>
              <a:rPr lang="en-GB" sz="1300" dirty="0">
                <a:solidFill>
                  <a:srgbClr val="000000"/>
                </a:solidFill>
              </a:rPr>
              <a:t>Actively participate in board meetings and relevant sub-committees, contributing to informed decision-making processes.  </a:t>
            </a:r>
            <a:endParaRPr lang="en-GB" sz="1300" dirty="0">
              <a:solidFill>
                <a:srgbClr val="000000"/>
              </a:solidFill>
              <a:cs typeface="Arial" panose="020B0604020202020204"/>
            </a:endParaRPr>
          </a:p>
          <a:p>
            <a:pPr marL="285750" lvl="0" indent="-285750" fontAlgn="base">
              <a:lnSpc>
                <a:spcPct val="150000"/>
              </a:lnSpc>
              <a:buFont typeface="Arial" panose="020B0604020202020204" pitchFamily="34" charset="0"/>
              <a:buChar char="•"/>
              <a:defRPr/>
            </a:pPr>
            <a:r>
              <a:rPr lang="en-GB" sz="1300" dirty="0">
                <a:solidFill>
                  <a:srgbClr val="000000"/>
                </a:solidFill>
              </a:rPr>
              <a:t>Support the Board in maintaining the operational independence of the Local Audit Office, while also maintaining the confidence of Ministers that the Local Audit Office is delivering its statutory functions effectively and efficiently, and in line with overarching government policy.   </a:t>
            </a:r>
            <a:endParaRPr lang="en-GB" sz="1300" dirty="0">
              <a:solidFill>
                <a:srgbClr val="000000"/>
              </a:solidFill>
              <a:cs typeface="Arial" panose="020B0604020202020204"/>
            </a:endParaRPr>
          </a:p>
          <a:p>
            <a:pPr marL="285750" marR="0" lvl="0" indent="-285750" algn="l" defTabSz="914400" rtl="0" eaLnBrk="1" fontAlgn="base" latinLnBrk="0" hangingPunct="1">
              <a:lnSpc>
                <a:spcPct val="150000"/>
              </a:lnSpc>
              <a:spcBef>
                <a:spcPts val="0"/>
              </a:spcBef>
              <a:spcAft>
                <a:spcPts val="0"/>
              </a:spcAft>
              <a:buClrTx/>
              <a:buSzTx/>
              <a:buFont typeface="Arial" panose="020B0604020202020204" pitchFamily="34" charset="0"/>
              <a:buChar char="•"/>
              <a:tabLst/>
              <a:defRPr/>
            </a:pPr>
            <a:endParaRPr lang="en-GB" sz="12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marL="285750" marR="0" lvl="0" indent="-285750" algn="l" defTabSz="914400" rtl="0" eaLnBrk="1" fontAlgn="base" latinLnBrk="0" hangingPunct="1">
              <a:lnSpc>
                <a:spcPct val="150000"/>
              </a:lnSpc>
              <a:spcBef>
                <a:spcPts val="0"/>
              </a:spcBef>
              <a:spcAft>
                <a:spcPts val="0"/>
              </a:spcAft>
              <a:buClrTx/>
              <a:buSzTx/>
              <a:buFont typeface="Arial" panose="020B0604020202020204" pitchFamily="34" charset="0"/>
              <a:buChar char="•"/>
              <a:tabLst/>
              <a:defRPr/>
            </a:pPr>
            <a:endParaRPr lang="en-GB" sz="16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panose="020B0604020202020204"/>
                <a:ea typeface="+mn-ea"/>
                <a:cs typeface="+mn-cs"/>
              </a:rPr>
              <a:t>  </a:t>
            </a:r>
          </a:p>
        </p:txBody>
      </p:sp>
      <p:sp>
        <p:nvSpPr>
          <p:cNvPr id="2" name="Slide Number Placeholder 1">
            <a:extLst>
              <a:ext uri="{FF2B5EF4-FFF2-40B4-BE49-F238E27FC236}">
                <a16:creationId xmlns:a16="http://schemas.microsoft.com/office/drawing/2014/main" id="{FC965DE1-F6AB-6CF8-DED0-2D2EAA116810}"/>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779597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05BC0FF0-989A-B227-FB0D-075A851CCD58}"/>
              </a:ext>
            </a:extLst>
          </p:cNvPr>
          <p:cNvSpPr>
            <a:spLocks noGrp="1"/>
          </p:cNvSpPr>
          <p:nvPr>
            <p:ph type="title"/>
          </p:nvPr>
        </p:nvSpPr>
        <p:spPr/>
        <p:txBody>
          <a:bodyPr/>
          <a:lstStyle/>
          <a:p>
            <a:r>
              <a:rPr lang="en-GB"/>
              <a:t>Key responsibilities</a:t>
            </a:r>
          </a:p>
        </p:txBody>
      </p:sp>
      <p:sp>
        <p:nvSpPr>
          <p:cNvPr id="17" name="TextBox 16">
            <a:extLst>
              <a:ext uri="{FF2B5EF4-FFF2-40B4-BE49-F238E27FC236}">
                <a16:creationId xmlns:a16="http://schemas.microsoft.com/office/drawing/2014/main" id="{06B4666C-B43C-AB72-0BB3-E215B1B24DC4}"/>
              </a:ext>
            </a:extLst>
          </p:cNvPr>
          <p:cNvSpPr txBox="1"/>
          <p:nvPr/>
        </p:nvSpPr>
        <p:spPr>
          <a:xfrm>
            <a:off x="218708" y="1925291"/>
            <a:ext cx="11746956" cy="3745705"/>
          </a:xfrm>
          <a:prstGeom prst="rect">
            <a:avLst/>
          </a:prstGeom>
          <a:noFill/>
        </p:spPr>
        <p:txBody>
          <a:bodyPr wrap="square" lIns="91440" tIns="45720" rIns="91440" bIns="45720" anchor="t">
            <a:spAutoFit/>
          </a:bodyPr>
          <a:lstStyle/>
          <a:p>
            <a:pPr fontAlgn="base">
              <a:lnSpc>
                <a:spcPct val="150000"/>
              </a:lnSpc>
            </a:pPr>
            <a:r>
              <a:rPr lang="en-GB" dirty="0"/>
              <a:t>Stakeholder engagement:   </a:t>
            </a:r>
            <a:endParaRPr lang="en-US" dirty="0"/>
          </a:p>
          <a:p>
            <a:pPr marL="285750" indent="-285750" fontAlgn="base">
              <a:lnSpc>
                <a:spcPct val="150000"/>
              </a:lnSpc>
              <a:buFont typeface="Arial" panose="020B0604020202020204" pitchFamily="34" charset="0"/>
              <a:buChar char="•"/>
            </a:pPr>
            <a:r>
              <a:rPr lang="en-GB" sz="1400" dirty="0"/>
              <a:t>Represent the organisation at external events and stakeholder engagements, fostering positive relationships and promoting the organisation's interests.  </a:t>
            </a:r>
            <a:endParaRPr lang="en-GB" sz="1400" dirty="0">
              <a:cs typeface="Arial" panose="020B0604020202020204"/>
            </a:endParaRPr>
          </a:p>
          <a:p>
            <a:pPr marL="285750" indent="-285750" fontAlgn="base">
              <a:lnSpc>
                <a:spcPct val="150000"/>
              </a:lnSpc>
              <a:buFont typeface="Arial" panose="020B0604020202020204" pitchFamily="34" charset="0"/>
              <a:buChar char="•"/>
            </a:pPr>
            <a:r>
              <a:rPr lang="en-GB" sz="1400" dirty="0"/>
              <a:t>Act as an advocate to champion the profile of local audit across the broader corporate audit and regulatory landscape, both in the UK and internationally.   </a:t>
            </a:r>
            <a:endParaRPr lang="en-GB" sz="1400" dirty="0">
              <a:cs typeface="Arial" panose="020B0604020202020204"/>
            </a:endParaRPr>
          </a:p>
          <a:p>
            <a:pPr fontAlgn="base">
              <a:lnSpc>
                <a:spcPct val="150000"/>
              </a:lnSpc>
            </a:pPr>
            <a:r>
              <a:rPr lang="en-GB" sz="1400" dirty="0"/>
              <a:t>  </a:t>
            </a:r>
            <a:endParaRPr lang="en-GB" sz="1400" dirty="0">
              <a:cs typeface="Arial" panose="020B0604020202020204"/>
            </a:endParaRPr>
          </a:p>
          <a:p>
            <a:pPr fontAlgn="base">
              <a:lnSpc>
                <a:spcPct val="150000"/>
              </a:lnSpc>
            </a:pPr>
            <a:r>
              <a:rPr lang="en-GB" sz="1600" dirty="0"/>
              <a:t>Regulatory compliance, risk and performance monitoring:   </a:t>
            </a:r>
            <a:endParaRPr lang="en-GB" sz="1600" dirty="0">
              <a:cs typeface="Arial" panose="020B0604020202020204"/>
            </a:endParaRPr>
          </a:p>
          <a:p>
            <a:pPr marL="285750" indent="-285750" fontAlgn="base">
              <a:lnSpc>
                <a:spcPct val="150000"/>
              </a:lnSpc>
              <a:buFont typeface="Arial" panose="020B0604020202020204" pitchFamily="34" charset="0"/>
              <a:buChar char="•"/>
            </a:pPr>
            <a:r>
              <a:rPr lang="en-GB" sz="1400" dirty="0"/>
              <a:t>Monitor the performance of the executive team and the Local Audit Office, providing reporting, feedback and guidance as necessary.  </a:t>
            </a:r>
            <a:endParaRPr lang="en-GB" sz="1400" dirty="0">
              <a:cs typeface="Arial" panose="020B0604020202020204"/>
            </a:endParaRPr>
          </a:p>
          <a:p>
            <a:pPr marL="285750" indent="-285750" fontAlgn="base">
              <a:lnSpc>
                <a:spcPct val="150000"/>
              </a:lnSpc>
              <a:buFont typeface="Arial" panose="020B0604020202020204" pitchFamily="34" charset="0"/>
              <a:buChar char="•"/>
            </a:pPr>
            <a:r>
              <a:rPr lang="en-GB" sz="1400" dirty="0"/>
              <a:t>Ensure effective risk management practices are in place, identifying and addressing potential risks to the Local Audit Office.  </a:t>
            </a:r>
            <a:endParaRPr lang="en-GB" sz="1400" dirty="0">
              <a:cs typeface="Arial" panose="020B0604020202020204"/>
            </a:endParaRPr>
          </a:p>
          <a:p>
            <a:pPr marL="285750" indent="-285750" fontAlgn="base">
              <a:lnSpc>
                <a:spcPct val="150000"/>
              </a:lnSpc>
              <a:buFont typeface="Arial" panose="020B0604020202020204" pitchFamily="34" charset="0"/>
              <a:buChar char="•"/>
            </a:pPr>
            <a:r>
              <a:rPr lang="en-GB" sz="1400" dirty="0"/>
              <a:t>Ensure the Local Audit Office complies with all relevant laws, regulations, and standards, maintaining high levels of corporate governance.  </a:t>
            </a:r>
            <a:endParaRPr lang="en-GB" sz="1400" dirty="0">
              <a:cs typeface="Arial" panose="020B0604020202020204"/>
            </a:endParaRPr>
          </a:p>
          <a:p>
            <a:pPr marL="285750" indent="-285750" fontAlgn="base">
              <a:lnSpc>
                <a:spcPct val="150000"/>
              </a:lnSpc>
              <a:buFont typeface="Arial" panose="020B0604020202020204" pitchFamily="34" charset="0"/>
              <a:buChar char="•"/>
            </a:pPr>
            <a:r>
              <a:rPr lang="en-GB" sz="1400" dirty="0"/>
              <a:t>Provide oversight of the Local Audit Office’s use of resources, providing challenge and advice to the decision-making process.   </a:t>
            </a:r>
            <a:endParaRPr lang="en-GB" sz="1400" dirty="0">
              <a:cs typeface="Arial" panose="020B0604020202020204"/>
            </a:endParaRPr>
          </a:p>
        </p:txBody>
      </p:sp>
      <p:sp>
        <p:nvSpPr>
          <p:cNvPr id="2" name="Slide Number Placeholder 1">
            <a:extLst>
              <a:ext uri="{FF2B5EF4-FFF2-40B4-BE49-F238E27FC236}">
                <a16:creationId xmlns:a16="http://schemas.microsoft.com/office/drawing/2014/main" id="{E9EA67D6-A16B-FF2D-E434-404515CE4F4E}"/>
              </a:ext>
            </a:extLst>
          </p:cNvPr>
          <p:cNvSpPr>
            <a:spLocks noGrp="1"/>
          </p:cNvSpPr>
          <p:nvPr>
            <p:ph type="sldNum" sz="quarter" idx="4"/>
          </p:nvPr>
        </p:nvSpPr>
        <p:spPr/>
        <p:txBody>
          <a:bodyPr/>
          <a:lstStyle/>
          <a:p>
            <a:fld id="{318356DC-334E-1146-8C47-B0DA3BCDFCC3}" type="slidenum">
              <a:rPr lang="en-US" smtClean="0"/>
              <a:pPr/>
              <a:t>11</a:t>
            </a:fld>
            <a:endParaRPr lang="en-US"/>
          </a:p>
        </p:txBody>
      </p:sp>
    </p:spTree>
    <p:extLst>
      <p:ext uri="{BB962C8B-B14F-4D97-AF65-F5344CB8AC3E}">
        <p14:creationId xmlns:p14="http://schemas.microsoft.com/office/powerpoint/2010/main" val="1529449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08854-34C6-5DAB-D099-D728EC318E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FACCAE-32D9-93D6-E8C0-B341B0C1980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GB"/>
              <a:t>Selection criteria</a:t>
            </a:r>
            <a:endParaRPr lang="en-US"/>
          </a:p>
        </p:txBody>
      </p:sp>
      <p:sp>
        <p:nvSpPr>
          <p:cNvPr id="5" name="TextBox 4">
            <a:extLst>
              <a:ext uri="{FF2B5EF4-FFF2-40B4-BE49-F238E27FC236}">
                <a16:creationId xmlns:a16="http://schemas.microsoft.com/office/drawing/2014/main" id="{4F9CE724-6F25-6F17-D7F4-8A45A5F06A91}"/>
              </a:ext>
            </a:extLst>
          </p:cNvPr>
          <p:cNvSpPr txBox="1"/>
          <p:nvPr/>
        </p:nvSpPr>
        <p:spPr>
          <a:xfrm>
            <a:off x="438912" y="1544872"/>
            <a:ext cx="11201400" cy="6370975"/>
          </a:xfrm>
          <a:prstGeom prst="rect">
            <a:avLst/>
          </a:prstGeom>
          <a:noFill/>
          <a:ln>
            <a:noFill/>
          </a:ln>
        </p:spPr>
        <p:txBody>
          <a:bodyPr wrap="square" lIns="91440" tIns="45720" rIns="91440" bIns="45720" rtlCol="0" anchor="t">
            <a:spAutoFit/>
          </a:bodyPr>
          <a:lstStyle/>
          <a:p>
            <a:pPr>
              <a:lnSpc>
                <a:spcPct val="150000"/>
              </a:lnSpc>
            </a:pPr>
            <a:r>
              <a:rPr lang="en-GB" sz="1200" dirty="0">
                <a:effectLst/>
                <a:latin typeface="Arial"/>
                <a:ea typeface="Calibri"/>
                <a:cs typeface="Arial"/>
              </a:rPr>
              <a:t>All candidates must demonstrate, in their CV and supporting letter, how they meet the selection criteria for the role through their knowledge, skills and experience. </a:t>
            </a:r>
            <a:endParaRPr lang="en-GB" sz="1200" dirty="0">
              <a:solidFill>
                <a:srgbClr val="000000"/>
              </a:solidFill>
              <a:latin typeface="+mj-lt"/>
              <a:ea typeface="Calibri"/>
              <a:cs typeface="Arial"/>
            </a:endParaRPr>
          </a:p>
          <a:p>
            <a:pPr>
              <a:lnSpc>
                <a:spcPct val="150000"/>
              </a:lnSpc>
            </a:pPr>
            <a:r>
              <a:rPr lang="en-GB" sz="1200" dirty="0">
                <a:solidFill>
                  <a:srgbClr val="005E62"/>
                </a:solidFill>
                <a:latin typeface="+mj-lt"/>
                <a:cs typeface="Arial" panose="020B0604020202020204" pitchFamily="34" charset="0"/>
              </a:rPr>
              <a:t>Essential criteria:</a:t>
            </a:r>
            <a:endParaRPr lang="en-GB" sz="1200" dirty="0">
              <a:solidFill>
                <a:srgbClr val="005E62"/>
              </a:solidFill>
              <a:latin typeface="+mj-lt"/>
              <a:ea typeface="Times New Roman" panose="02020603050405020304" pitchFamily="18" charset="0"/>
            </a:endParaRPr>
          </a:p>
          <a:p>
            <a:pPr marL="285750" indent="-285750" fontAlgn="base">
              <a:lnSpc>
                <a:spcPct val="150000"/>
              </a:lnSpc>
              <a:buFont typeface="Arial" panose="020B0604020202020204" pitchFamily="34" charset="0"/>
              <a:buChar char="•"/>
            </a:pPr>
            <a:r>
              <a:rPr lang="en-GB" sz="1200" dirty="0"/>
              <a:t>Proven board level in non-executive director/ senior leadership experience in large and complex public or private sector organisations (or third sectors, </a:t>
            </a:r>
            <a:r>
              <a:rPr lang="en-GB" sz="1200" u="sng" dirty="0"/>
              <a:t>(</a:t>
            </a:r>
            <a:r>
              <a:rPr lang="en-GB" sz="1200" dirty="0"/>
              <a:t>either in the UK or overseas, or both).    </a:t>
            </a:r>
            <a:endParaRPr lang="en-GB" sz="1200" dirty="0">
              <a:cs typeface="Arial" panose="020B0604020202020204"/>
            </a:endParaRPr>
          </a:p>
          <a:p>
            <a:pPr marL="285750" indent="-285750" fontAlgn="base">
              <a:lnSpc>
                <a:spcPct val="150000"/>
              </a:lnSpc>
              <a:buFont typeface="Arial" panose="020B0604020202020204" pitchFamily="34" charset="0"/>
              <a:buChar char="•"/>
            </a:pPr>
            <a:r>
              <a:rPr lang="en-GB" sz="1200" dirty="0"/>
              <a:t>Strong knowledge of public sector governance, audit, risk and financial oversight experience, organisational development, transformation and monitoring performance.   </a:t>
            </a:r>
            <a:endParaRPr lang="en-GB" sz="1200" dirty="0">
              <a:cs typeface="Arial" panose="020B0604020202020204"/>
            </a:endParaRPr>
          </a:p>
          <a:p>
            <a:pPr marL="285750" indent="-285750" fontAlgn="base">
              <a:lnSpc>
                <a:spcPct val="150000"/>
              </a:lnSpc>
              <a:buFont typeface="Arial" panose="020B0604020202020204" pitchFamily="34" charset="0"/>
              <a:buChar char="•"/>
            </a:pPr>
            <a:r>
              <a:rPr lang="en-GB" sz="1200" dirty="0"/>
              <a:t>Demonstrates excellent strategic thinking and independent, objective judgement by assessing complex issues, identifying key risks and mitigations, and supporting board decisions that improve accountability and value for money. </a:t>
            </a:r>
            <a:endParaRPr lang="en-GB" sz="1200" dirty="0">
              <a:cs typeface="Arial" panose="020B0604020202020204"/>
            </a:endParaRPr>
          </a:p>
          <a:p>
            <a:pPr marL="285750" indent="-285750" fontAlgn="base">
              <a:lnSpc>
                <a:spcPct val="150000"/>
              </a:lnSpc>
              <a:buFont typeface="Arial" panose="020B0604020202020204" pitchFamily="34" charset="0"/>
              <a:buChar char="•"/>
            </a:pPr>
            <a:r>
              <a:rPr lang="en-GB" sz="1200" dirty="0"/>
              <a:t>Political astuteness and understanding of local and national government/ Parliament, and the context of the Local Audit Office’s work and Parliamentary accountability.   </a:t>
            </a:r>
            <a:endParaRPr lang="en-GB" sz="1200" dirty="0">
              <a:cs typeface="Arial" panose="020B0604020202020204"/>
            </a:endParaRPr>
          </a:p>
          <a:p>
            <a:pPr marL="285750" indent="-285750" fontAlgn="base">
              <a:lnSpc>
                <a:spcPct val="150000"/>
              </a:lnSpc>
              <a:buFont typeface="Arial" panose="020B0604020202020204" pitchFamily="34" charset="0"/>
              <a:buChar char="•"/>
            </a:pPr>
            <a:r>
              <a:rPr lang="en-GB" sz="1200" dirty="0"/>
              <a:t>Strong communication, influencing, and relationship management skills.   </a:t>
            </a:r>
            <a:endParaRPr lang="en-GB" sz="1200" dirty="0">
              <a:cs typeface="Arial" panose="020B0604020202020204"/>
            </a:endParaRPr>
          </a:p>
          <a:p>
            <a:pPr fontAlgn="base">
              <a:lnSpc>
                <a:spcPct val="150000"/>
              </a:lnSpc>
            </a:pPr>
            <a:r>
              <a:rPr lang="en-GB" sz="1200" dirty="0">
                <a:solidFill>
                  <a:srgbClr val="005E62"/>
                </a:solidFill>
                <a:cs typeface="Arial" panose="020B0604020202020204" pitchFamily="34" charset="0"/>
              </a:rPr>
              <a:t>Desirable criteria:</a:t>
            </a:r>
            <a:endParaRPr lang="en-GB" sz="1200" dirty="0">
              <a:solidFill>
                <a:srgbClr val="005E62"/>
              </a:solidFill>
              <a:ea typeface="Times New Roman" panose="02020603050405020304" pitchFamily="18" charset="0"/>
              <a:cs typeface="Arial" panose="020B0604020202020204"/>
            </a:endParaRPr>
          </a:p>
          <a:p>
            <a:pPr marL="285750" indent="-285750" fontAlgn="base">
              <a:lnSpc>
                <a:spcPct val="150000"/>
              </a:lnSpc>
              <a:buFont typeface="Arial" panose="020B0604020202020204" pitchFamily="34" charset="0"/>
              <a:buChar char="•"/>
            </a:pPr>
            <a:r>
              <a:rPr lang="en-GB" sz="1200" dirty="0"/>
              <a:t>Strong understanding of the policy and regulatory framework for local financial reporting and local audit, supported by relevant professional qualifications (e.g. accountancy, law, business administration), and experience of working within local audit bodies, audit suppliers or regulators would be an advantage. </a:t>
            </a:r>
            <a:endParaRPr lang="en-GB" sz="1200" dirty="0">
              <a:cs typeface="Arial" panose="020B0604020202020204"/>
            </a:endParaRPr>
          </a:p>
          <a:p>
            <a:pPr marL="285750" indent="-285750" fontAlgn="base">
              <a:lnSpc>
                <a:spcPct val="150000"/>
              </a:lnSpc>
              <a:buFont typeface="Arial" panose="020B0604020202020204" pitchFamily="34" charset="0"/>
              <a:buChar char="•"/>
            </a:pPr>
            <a:r>
              <a:rPr lang="en-GB" sz="1200" dirty="0"/>
              <a:t>Experience of establishing or working within arm’s length bodies, and of leading or overseeing regulatory transformation, including tackling complex system wide issues, holding executives to account, and delivering sustainable, long-term reforms in the public interest.    </a:t>
            </a:r>
          </a:p>
          <a:p>
            <a:pPr fontAlgn="base">
              <a:lnSpc>
                <a:spcPct val="150000"/>
              </a:lnSpc>
            </a:pPr>
            <a:r>
              <a:rPr lang="en-GB" sz="1200" dirty="0"/>
              <a:t> </a:t>
            </a:r>
          </a:p>
          <a:p>
            <a:pPr fontAlgn="base">
              <a:lnSpc>
                <a:spcPct val="150000"/>
              </a:lnSpc>
            </a:pPr>
            <a:r>
              <a:rPr lang="en-GB" sz="1200" i="1" dirty="0"/>
              <a:t>AI must not be used to provide misleading information. While technology can be used in your application, for example to assist with structure, we value authenticity, and advisory assessment panels will use the interview stage to verify the originality of your statements.</a:t>
            </a:r>
            <a:endParaRPr lang="en-GB" sz="1200" dirty="0">
              <a:cs typeface="Arial" panose="020B0604020202020204"/>
            </a:endParaRPr>
          </a:p>
          <a:p>
            <a:pPr marL="285750" indent="-285750" fontAlgn="base">
              <a:lnSpc>
                <a:spcPct val="150000"/>
              </a:lnSpc>
              <a:buFont typeface="Arial" panose="020B0604020202020204" pitchFamily="34" charset="0"/>
              <a:buChar char="•"/>
            </a:pPr>
            <a:endParaRPr lang="en-GB" sz="1200" dirty="0">
              <a:cs typeface="Arial" panose="020B0604020202020204"/>
            </a:endParaRPr>
          </a:p>
          <a:p>
            <a:pPr marL="285750" indent="-285750" fontAlgn="base">
              <a:lnSpc>
                <a:spcPct val="150000"/>
              </a:lnSpc>
              <a:buFont typeface="Arial" panose="020B0604020202020204" pitchFamily="34" charset="0"/>
              <a:buChar char="•"/>
            </a:pPr>
            <a:endParaRPr lang="en-GB" sz="1200" dirty="0">
              <a:cs typeface="Arial" panose="020B0604020202020204"/>
            </a:endParaRPr>
          </a:p>
          <a:p>
            <a:pPr fontAlgn="base">
              <a:lnSpc>
                <a:spcPct val="150000"/>
              </a:lnSpc>
            </a:pPr>
            <a:endParaRPr lang="en-GB" sz="1200" dirty="0">
              <a:solidFill>
                <a:srgbClr val="005E62"/>
              </a:solidFill>
              <a:cs typeface="Arial" panose="020B0604020202020204"/>
            </a:endParaRPr>
          </a:p>
          <a:p>
            <a:pPr fontAlgn="base"/>
            <a:endParaRPr lang="en-GB" sz="1200" dirty="0"/>
          </a:p>
        </p:txBody>
      </p:sp>
      <p:sp>
        <p:nvSpPr>
          <p:cNvPr id="4" name="Slide Number Placeholder 3">
            <a:extLst>
              <a:ext uri="{FF2B5EF4-FFF2-40B4-BE49-F238E27FC236}">
                <a16:creationId xmlns:a16="http://schemas.microsoft.com/office/drawing/2014/main" id="{8ADC2C5F-B8E7-FA94-EA46-9092E296BFC5}"/>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12</a:t>
            </a:fld>
            <a:endParaRPr lang="en-US"/>
          </a:p>
        </p:txBody>
      </p:sp>
      <p:sp>
        <p:nvSpPr>
          <p:cNvPr id="10" name="Slide Number Placeholder 8">
            <a:extLst>
              <a:ext uri="{FF2B5EF4-FFF2-40B4-BE49-F238E27FC236}">
                <a16:creationId xmlns:a16="http://schemas.microsoft.com/office/drawing/2014/main" id="{36534CA5-8720-9D35-E9D2-F0C4616CA3A7}"/>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12</a:t>
            </a:fld>
            <a:endParaRPr lang="en-US"/>
          </a:p>
        </p:txBody>
      </p:sp>
    </p:spTree>
    <p:extLst>
      <p:ext uri="{BB962C8B-B14F-4D97-AF65-F5344CB8AC3E}">
        <p14:creationId xmlns:p14="http://schemas.microsoft.com/office/powerpoint/2010/main" val="364020010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DC5BDD5-6E1E-C315-3B0F-8E54D9686DEF}"/>
              </a:ext>
            </a:extLst>
          </p:cNvPr>
          <p:cNvSpPr>
            <a:spLocks noGrp="1"/>
          </p:cNvSpPr>
          <p:nvPr>
            <p:ph type="title"/>
          </p:nvPr>
        </p:nvSpPr>
        <p:spPr/>
        <p:txBody>
          <a:bodyPr/>
          <a:lstStyle/>
          <a:p>
            <a:r>
              <a:rPr lang="en-GB"/>
              <a:t>Outline terms and conditions</a:t>
            </a:r>
          </a:p>
        </p:txBody>
      </p:sp>
      <p:sp>
        <p:nvSpPr>
          <p:cNvPr id="8" name="object 3">
            <a:extLst>
              <a:ext uri="{FF2B5EF4-FFF2-40B4-BE49-F238E27FC236}">
                <a16:creationId xmlns:a16="http://schemas.microsoft.com/office/drawing/2014/main" id="{9BB53887-C99E-A209-22B5-D98D77F5B56D}"/>
              </a:ext>
            </a:extLst>
          </p:cNvPr>
          <p:cNvSpPr txBox="1"/>
          <p:nvPr/>
        </p:nvSpPr>
        <p:spPr>
          <a:xfrm>
            <a:off x="168222" y="1470239"/>
            <a:ext cx="4947858" cy="4755148"/>
          </a:xfrm>
          <a:prstGeom prst="rect">
            <a:avLst/>
          </a:prstGeom>
          <a:ln>
            <a:noFill/>
          </a:ln>
        </p:spPr>
        <p:txBody>
          <a:bodyPr vert="horz" wrap="square" lIns="0" tIns="0" rIns="0" bIns="0" rtlCol="0" anchor="t">
            <a:spAutoFit/>
          </a:bodyPr>
          <a:lstStyle/>
          <a:p>
            <a:pPr marL="12701" marR="21590">
              <a:spcAft>
                <a:spcPts val="600"/>
              </a:spcAft>
              <a:tabLst>
                <a:tab pos="139700" algn="l"/>
              </a:tabLst>
            </a:pPr>
            <a:r>
              <a:rPr lang="en-GB" sz="1600">
                <a:solidFill>
                  <a:srgbClr val="005E62"/>
                </a:solidFill>
                <a:latin typeface="+mj-lt"/>
                <a:cs typeface="Arial" panose="020B0604020202020204" pitchFamily="34" charset="0"/>
              </a:rPr>
              <a:t>Remuneration</a:t>
            </a:r>
            <a:endParaRPr lang="en-GB" sz="1600">
              <a:solidFill>
                <a:schemeClr val="accent1">
                  <a:lumMod val="75000"/>
                </a:schemeClr>
              </a:solidFill>
              <a:latin typeface="+mj-lt"/>
              <a:cs typeface="Arial" panose="020B0604020202020204" pitchFamily="34" charset="0"/>
            </a:endParaRPr>
          </a:p>
          <a:p>
            <a:pPr marL="12700" marR="21590">
              <a:spcAft>
                <a:spcPts val="600"/>
              </a:spcAft>
              <a:tabLst>
                <a:tab pos="139700" algn="l"/>
              </a:tabLst>
            </a:pPr>
            <a:r>
              <a:rPr lang="en-GB" sz="1400">
                <a:latin typeface="Arial"/>
                <a:cs typeface="Arial"/>
              </a:rPr>
              <a:t>£420 per day. This remuneration is treated as employment income and will be subject to tax and National Insurance contributions, both of which will be deducted at source under PAYE before you are paid. </a:t>
            </a:r>
            <a:endParaRPr lang="en-GB" sz="1500">
              <a:latin typeface="Arial"/>
              <a:cs typeface="Arial"/>
            </a:endParaRPr>
          </a:p>
          <a:p>
            <a:pPr marL="12701" marR="21590">
              <a:spcAft>
                <a:spcPts val="600"/>
              </a:spcAft>
              <a:tabLst>
                <a:tab pos="139700" algn="l"/>
              </a:tabLst>
            </a:pPr>
            <a:r>
              <a:rPr lang="en-GB" sz="1600" spc="-70">
                <a:solidFill>
                  <a:srgbClr val="005E62"/>
                </a:solidFill>
                <a:latin typeface="+mj-lt"/>
                <a:cs typeface="Arial" panose="020B0604020202020204" pitchFamily="34" charset="0"/>
              </a:rPr>
              <a:t>Time commitment</a:t>
            </a:r>
          </a:p>
          <a:p>
            <a:pPr marL="12701" marR="21590">
              <a:spcAft>
                <a:spcPts val="600"/>
              </a:spcAft>
              <a:tabLst>
                <a:tab pos="139700" algn="l"/>
              </a:tabLst>
            </a:pPr>
            <a:r>
              <a:rPr lang="en-GB" sz="1400">
                <a:solidFill>
                  <a:schemeClr val="tx1">
                    <a:lumMod val="95000"/>
                    <a:lumOff val="5000"/>
                  </a:schemeClr>
                </a:solidFill>
                <a:latin typeface="Arial" panose="020B0604020202020204" pitchFamily="34" charset="0"/>
                <a:cs typeface="Arial" panose="020B0604020202020204" pitchFamily="34" charset="0"/>
              </a:rPr>
              <a:t>Your time commitment is expected to be approximately 48 days per year, dependent on membership of the Board’s committees. However, the time commitment may vary and there is no obligation on the Local Audit Office to provide any minimum level of work.  </a:t>
            </a:r>
            <a:endParaRPr lang="en-GB" sz="1500">
              <a:solidFill>
                <a:schemeClr val="tx1">
                  <a:lumMod val="95000"/>
                  <a:lumOff val="5000"/>
                </a:schemeClr>
              </a:solidFill>
              <a:latin typeface="Arial" panose="020B0604020202020204" pitchFamily="34" charset="0"/>
              <a:cs typeface="Arial" panose="020B0604020202020204" pitchFamily="34" charset="0"/>
            </a:endParaRPr>
          </a:p>
          <a:p>
            <a:pPr marL="12701" marR="21590">
              <a:spcAft>
                <a:spcPts val="600"/>
              </a:spcAft>
              <a:tabLst>
                <a:tab pos="139700" algn="l"/>
              </a:tabLst>
            </a:pPr>
            <a:r>
              <a:rPr lang="en-GB" sz="1600" spc="-70">
                <a:solidFill>
                  <a:srgbClr val="005E62"/>
                </a:solidFill>
                <a:latin typeface="+mj-lt"/>
                <a:cs typeface="Arial" panose="020B0604020202020204" pitchFamily="34" charset="0"/>
              </a:rPr>
              <a:t>Term</a:t>
            </a:r>
          </a:p>
          <a:p>
            <a:pPr marL="12701" marR="21590">
              <a:spcAft>
                <a:spcPts val="600"/>
              </a:spcAft>
              <a:tabLst>
                <a:tab pos="139700" algn="l"/>
              </a:tabLst>
            </a:pPr>
            <a:r>
              <a:rPr lang="en-GB" sz="1400" spc="5">
                <a:latin typeface="Arial" panose="020B0604020202020204" pitchFamily="34" charset="0"/>
                <a:cs typeface="Arial" panose="020B0604020202020204" pitchFamily="34" charset="0"/>
              </a:rPr>
              <a:t>Appointments are made by Ministers for a period of up to 5 years. </a:t>
            </a:r>
          </a:p>
          <a:p>
            <a:pPr marL="12701" marR="21590">
              <a:spcAft>
                <a:spcPts val="600"/>
              </a:spcAft>
              <a:tabLst>
                <a:tab pos="139700" algn="l"/>
              </a:tabLst>
            </a:pPr>
            <a:r>
              <a:rPr lang="en-GB" sz="1600" spc="-70">
                <a:solidFill>
                  <a:srgbClr val="005E62"/>
                </a:solidFill>
                <a:latin typeface="+mj-lt"/>
                <a:cs typeface="Arial" panose="020B0604020202020204" pitchFamily="34" charset="0"/>
              </a:rPr>
              <a:t>Location</a:t>
            </a:r>
          </a:p>
          <a:p>
            <a:pPr marL="12700" marR="21590">
              <a:spcAft>
                <a:spcPts val="600"/>
              </a:spcAft>
              <a:tabLst>
                <a:tab pos="139700" algn="l"/>
              </a:tabLst>
            </a:pPr>
            <a:r>
              <a:rPr lang="en-GB" sz="1400">
                <a:cs typeface="Arial"/>
              </a:rPr>
              <a:t>The location of the Local Audit Office headquarters will be 23 Stephenson Street, B2 4BH, in central Birmingham. The successful candidate can work remotely from anywhere in the UK, with occasional travel to the Birmingham office.</a:t>
            </a:r>
          </a:p>
        </p:txBody>
      </p:sp>
      <p:sp>
        <p:nvSpPr>
          <p:cNvPr id="7" name="object 5">
            <a:extLst>
              <a:ext uri="{FF2B5EF4-FFF2-40B4-BE49-F238E27FC236}">
                <a16:creationId xmlns:a16="http://schemas.microsoft.com/office/drawing/2014/main" id="{A9491D75-6D4D-52A3-EC56-F97CF3F941B5}"/>
              </a:ext>
            </a:extLst>
          </p:cNvPr>
          <p:cNvSpPr txBox="1"/>
          <p:nvPr/>
        </p:nvSpPr>
        <p:spPr>
          <a:xfrm>
            <a:off x="5256399" y="1466656"/>
            <a:ext cx="6849584" cy="5191667"/>
          </a:xfrm>
          <a:prstGeom prst="rect">
            <a:avLst/>
          </a:prstGeom>
          <a:ln>
            <a:noFill/>
          </a:ln>
        </p:spPr>
        <p:txBody>
          <a:bodyPr vert="horz" wrap="square" lIns="0" tIns="0" rIns="0" bIns="0" rtlCol="0" anchor="t">
            <a:noAutofit/>
          </a:bodyPr>
          <a:lstStyle/>
          <a:p>
            <a:pPr marL="12701" marR="21590" lvl="0" indent="0" algn="l" defTabSz="914400" rtl="0" eaLnBrk="1" fontAlgn="auto" latinLnBrk="0" hangingPunct="1">
              <a:spcAft>
                <a:spcPts val="600"/>
              </a:spcAft>
              <a:buClrTx/>
              <a:buSzTx/>
              <a:buFontTx/>
              <a:buNone/>
              <a:tabLst>
                <a:tab pos="139700" algn="l"/>
              </a:tabLst>
              <a:defRPr/>
            </a:pPr>
            <a:r>
              <a:rPr kumimoji="0" lang="en-GB" sz="1600" i="0" u="none" strike="noStrike" kern="1200" cap="none" normalizeH="0" baseline="0" noProof="0">
                <a:ln>
                  <a:noFill/>
                </a:ln>
                <a:solidFill>
                  <a:srgbClr val="005E62"/>
                </a:solidFill>
                <a:effectLst/>
                <a:uLnTx/>
                <a:uFillTx/>
                <a:latin typeface="+mj-lt"/>
                <a:ea typeface="+mn-ea"/>
                <a:cs typeface="Arial" panose="020B0604020202020204" pitchFamily="34" charset="0"/>
              </a:rPr>
              <a:t>Expenses and subsistence</a:t>
            </a:r>
          </a:p>
          <a:p>
            <a:pPr marL="12701" marR="21590" lvl="0">
              <a:spcAft>
                <a:spcPts val="600"/>
              </a:spcAft>
              <a:tabLst>
                <a:tab pos="139700" algn="l"/>
              </a:tabLst>
              <a:defRPr/>
            </a:pPr>
            <a:r>
              <a:rPr kumimoji="0" lang="en-GB" sz="1400" i="0" u="none" strike="noStrike" kern="1200" cap="none" normalizeH="0" baseline="0" noProof="0">
                <a:ln>
                  <a:noFill/>
                </a:ln>
                <a:solidFill>
                  <a:prstClr val="black"/>
                </a:solidFill>
                <a:effectLst/>
                <a:uLnTx/>
                <a:uFillTx/>
                <a:latin typeface="Arial" panose="020B0604020202020204" pitchFamily="34" charset="0"/>
                <a:ea typeface="+mn-ea"/>
                <a:cs typeface="Arial" panose="020B0604020202020204" pitchFamily="34" charset="0"/>
              </a:rPr>
              <a:t>Reasonable travel and subsistence expenses incurred on Local Audit Office business will be reimbursed in accordance with Local Audit Office policies.​</a:t>
            </a:r>
            <a:endParaRPr lang="en-GB" sz="1400">
              <a:solidFill>
                <a:prstClr val="black"/>
              </a:solidFill>
              <a:latin typeface="Arial" panose="020B0604020202020204" pitchFamily="34" charset="0"/>
              <a:cs typeface="Arial" panose="020B0604020202020204" pitchFamily="34" charset="0"/>
            </a:endParaRPr>
          </a:p>
          <a:p>
            <a:pPr marL="12701" marR="21590">
              <a:spcAft>
                <a:spcPts val="600"/>
              </a:spcAft>
              <a:tabLst>
                <a:tab pos="139700" algn="l"/>
              </a:tabLst>
            </a:pPr>
            <a:r>
              <a:rPr lang="en-GB" sz="1600">
                <a:solidFill>
                  <a:srgbClr val="005E62"/>
                </a:solidFill>
                <a:latin typeface="+mj-lt"/>
                <a:cs typeface="Arial" panose="020B0604020202020204" pitchFamily="34" charset="0"/>
              </a:rPr>
              <a:t>Conduct</a:t>
            </a:r>
          </a:p>
          <a:p>
            <a:pPr marL="12701" marR="21590">
              <a:spcAft>
                <a:spcPts val="600"/>
              </a:spcAft>
              <a:tabLst>
                <a:tab pos="139700" algn="l"/>
              </a:tabLst>
            </a:pPr>
            <a:r>
              <a:rPr lang="en-GB" sz="1400">
                <a:solidFill>
                  <a:prstClr val="black"/>
                </a:solidFill>
                <a:latin typeface="Arial" panose="020B0604020202020204" pitchFamily="34" charset="0"/>
                <a:cs typeface="Arial" panose="020B0604020202020204" pitchFamily="34" charset="0"/>
              </a:rPr>
              <a:t>Members will be expected to act in accordance with: </a:t>
            </a:r>
          </a:p>
          <a:p>
            <a:pPr marL="298451" marR="21590" indent="-285750">
              <a:spcAft>
                <a:spcPts val="600"/>
              </a:spcAft>
              <a:buFont typeface="Arial" panose="020B0604020202020204" pitchFamily="34" charset="0"/>
              <a:buChar char="•"/>
              <a:tabLst>
                <a:tab pos="139700" algn="l"/>
              </a:tabLst>
            </a:pPr>
            <a:r>
              <a:rPr lang="en-GB" sz="1400">
                <a:solidFill>
                  <a:prstClr val="black"/>
                </a:solidFill>
                <a:latin typeface="Arial" panose="020B0604020202020204" pitchFamily="34" charset="0"/>
                <a:cs typeface="Arial" panose="020B0604020202020204" pitchFamily="34" charset="0"/>
              </a:rPr>
              <a:t>the principles set out in </a:t>
            </a:r>
            <a:r>
              <a:rPr lang="en-GB" sz="140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spcAft>
                <a:spcPts val="600"/>
              </a:spcAft>
              <a:buFont typeface="Arial" panose="020B0604020202020204" pitchFamily="34" charset="0"/>
              <a:buChar char="•"/>
              <a:tabLst>
                <a:tab pos="139700" algn="l"/>
              </a:tabLst>
            </a:pPr>
            <a:r>
              <a:rPr lang="en-GB" sz="1400">
                <a:latin typeface="Arial"/>
                <a:cs typeface="Arial"/>
              </a:rPr>
              <a:t>the </a:t>
            </a:r>
            <a:r>
              <a:rPr lang="en-GB" sz="1400">
                <a:latin typeface="Arial"/>
                <a:cs typeface="Arial"/>
                <a:hlinkClick r:id="rId3"/>
              </a:rPr>
              <a:t>Seven Principles of Public Life</a:t>
            </a:r>
            <a:r>
              <a:rPr lang="en-GB" sz="1400">
                <a:solidFill>
                  <a:schemeClr val="bg1">
                    <a:lumMod val="50000"/>
                  </a:schemeClr>
                </a:solidFill>
                <a:latin typeface="Arial"/>
                <a:cs typeface="Arial"/>
              </a:rPr>
              <a:t> </a:t>
            </a:r>
            <a:endParaRPr lang="en-GB" sz="1400">
              <a:solidFill>
                <a:schemeClr val="bg1">
                  <a:lumMod val="50000"/>
                </a:schemeClr>
              </a:solidFill>
              <a:latin typeface="Arial" panose="020B0604020202020204" pitchFamily="34" charset="0"/>
              <a:cs typeface="Arial" panose="020B0604020202020204" pitchFamily="34" charset="0"/>
            </a:endParaRPr>
          </a:p>
          <a:p>
            <a:pPr marL="12701" marR="21590">
              <a:spcAft>
                <a:spcPts val="600"/>
              </a:spcAft>
              <a:tabLst>
                <a:tab pos="139700" algn="l"/>
              </a:tabLst>
            </a:pPr>
            <a:r>
              <a:rPr lang="en-GB" sz="1600">
                <a:solidFill>
                  <a:srgbClr val="005E62"/>
                </a:solidFill>
                <a:latin typeface="+mj-lt"/>
                <a:cs typeface="Arial" panose="020B0604020202020204" pitchFamily="34" charset="0"/>
              </a:rPr>
              <a:t>Nationality</a:t>
            </a:r>
          </a:p>
          <a:p>
            <a:pPr marL="12700" marR="21590">
              <a:spcAft>
                <a:spcPts val="600"/>
              </a:spcAft>
              <a:tabLst>
                <a:tab pos="139700" algn="l"/>
              </a:tabLst>
            </a:pPr>
            <a:r>
              <a:rPr lang="en-GB" sz="1400">
                <a:solidFill>
                  <a:prstClr val="black"/>
                </a:solidFill>
                <a:latin typeface="Arial"/>
                <a:cs typeface="Arial"/>
              </a:rPr>
              <a:t>You must have a right to work in the UK and there must be no employment restrictions, or limit on your permitted stay in the UK.</a:t>
            </a:r>
            <a:endParaRPr lang="en-GB" sz="1400">
              <a:solidFill>
                <a:prstClr val="black"/>
              </a:solidFill>
              <a:latin typeface="Arial" panose="020B0604020202020204" pitchFamily="34" charset="0"/>
              <a:cs typeface="Arial" panose="020B0604020202020204" pitchFamily="34" charset="0"/>
            </a:endParaRPr>
          </a:p>
          <a:p>
            <a:pPr marL="12701" marR="21590">
              <a:spcAft>
                <a:spcPts val="600"/>
              </a:spcAft>
              <a:tabLst>
                <a:tab pos="139700" algn="l"/>
              </a:tabLst>
            </a:pPr>
            <a:r>
              <a:rPr lang="en-GB" sz="1600">
                <a:solidFill>
                  <a:srgbClr val="005E62"/>
                </a:solidFill>
                <a:latin typeface="+mj-lt"/>
                <a:cs typeface="Arial" panose="020B0604020202020204" pitchFamily="34" charset="0"/>
              </a:rPr>
              <a:t>Annual performance review and reappointment</a:t>
            </a:r>
          </a:p>
          <a:p>
            <a:pPr marL="12701" marR="21590">
              <a:spcAft>
                <a:spcPts val="600"/>
              </a:spcAft>
              <a:tabLst>
                <a:tab pos="139700" algn="l"/>
              </a:tabLst>
            </a:pPr>
            <a:r>
              <a:rPr lang="en-GB" sz="1400">
                <a:solidFill>
                  <a:prstClr val="black"/>
                </a:solidFill>
                <a:latin typeface="Arial" panose="020B0604020202020204" pitchFamily="34" charset="0"/>
                <a:cs typeface="Arial" panose="020B0604020202020204" pitchFamily="34" charset="0"/>
              </a:rPr>
              <a:t>Annual performance reviews are expected to be undertaken. Reappointments are not automatic and will only be considered subject to satisfactory performance reviews.</a:t>
            </a:r>
            <a:endParaRPr lang="en-GB" sz="1400" i="1">
              <a:solidFill>
                <a:srgbClr val="00B050"/>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4BAA00B-177B-C84D-9BBA-8CDF156372E7}"/>
              </a:ext>
            </a:extLst>
          </p:cNvPr>
          <p:cNvSpPr>
            <a:spLocks noGrp="1"/>
          </p:cNvSpPr>
          <p:nvPr>
            <p:ph type="sldNum" sz="quarter" idx="4"/>
          </p:nvPr>
        </p:nvSpPr>
        <p:spPr/>
        <p:txBody>
          <a:bodyPr/>
          <a:lstStyle/>
          <a:p>
            <a:fld id="{318356DC-334E-1146-8C47-B0DA3BCDFCC3}" type="slidenum">
              <a:rPr lang="en-US" smtClean="0"/>
              <a:pPr/>
              <a:t>13</a:t>
            </a:fld>
            <a:endParaRPr lang="en-US"/>
          </a:p>
        </p:txBody>
      </p:sp>
    </p:spTree>
    <p:extLst>
      <p:ext uri="{BB962C8B-B14F-4D97-AF65-F5344CB8AC3E}">
        <p14:creationId xmlns:p14="http://schemas.microsoft.com/office/powerpoint/2010/main" val="144708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FDC7DD-506C-487A-74D1-F16E148BD4E2}"/>
              </a:ext>
            </a:extLst>
          </p:cNvPr>
          <p:cNvSpPr>
            <a:spLocks noGrp="1"/>
          </p:cNvSpPr>
          <p:nvPr>
            <p:ph type="title"/>
          </p:nvPr>
        </p:nvSpPr>
        <p:spPr>
          <a:xfrm>
            <a:off x="4178583" y="661074"/>
            <a:ext cx="7618405" cy="387798"/>
          </a:xfrm>
        </p:spPr>
        <p:txBody>
          <a:bodyPr/>
          <a:lstStyle/>
          <a:p>
            <a:r>
              <a:rPr lang="en-GB"/>
              <a:t>How to apply</a:t>
            </a:r>
          </a:p>
        </p:txBody>
      </p:sp>
      <p:sp>
        <p:nvSpPr>
          <p:cNvPr id="5" name="TextBox 4">
            <a:extLst>
              <a:ext uri="{FF2B5EF4-FFF2-40B4-BE49-F238E27FC236}">
                <a16:creationId xmlns:a16="http://schemas.microsoft.com/office/drawing/2014/main" id="{1B92DCEA-B424-44B5-B11F-90B57F3E2060}"/>
              </a:ext>
            </a:extLst>
          </p:cNvPr>
          <p:cNvSpPr txBox="1"/>
          <p:nvPr/>
        </p:nvSpPr>
        <p:spPr>
          <a:xfrm>
            <a:off x="185124" y="1542904"/>
            <a:ext cx="7395252" cy="4924425"/>
          </a:xfrm>
          <a:prstGeom prst="rect">
            <a:avLst/>
          </a:prstGeom>
          <a:noFill/>
          <a:ln>
            <a:noFill/>
          </a:ln>
        </p:spPr>
        <p:txBody>
          <a:bodyPr wrap="square" lIns="91440" tIns="45720" rIns="91440" bIns="45720" rtlCol="0" anchor="t">
            <a:spAutoFit/>
          </a:bodyPr>
          <a:lstStyle/>
          <a:p>
            <a:pPr>
              <a:spcAft>
                <a:spcPts val="600"/>
              </a:spcAft>
              <a:defRPr/>
            </a:pPr>
            <a:r>
              <a:rPr lang="en-GB" sz="1400" kern="0">
                <a:latin typeface="Arial"/>
                <a:cs typeface="Arial"/>
              </a:rPr>
              <a:t>Candidates will need to apply for this role using the </a:t>
            </a:r>
            <a:r>
              <a:rPr lang="en-GB" sz="1400" kern="0">
                <a:latin typeface="Arial"/>
                <a:cs typeface="Arial"/>
                <a:hlinkClick r:id="rId2"/>
              </a:rPr>
              <a:t>Public Appointments website</a:t>
            </a:r>
            <a:r>
              <a:rPr lang="en-GB" sz="1400" kern="0">
                <a:latin typeface="Arial"/>
                <a:cs typeface="Arial"/>
              </a:rPr>
              <a:t>. To apply you will need to </a:t>
            </a:r>
            <a:r>
              <a:rPr lang="en-GB" sz="1400" kern="0">
                <a:latin typeface="Arial"/>
                <a:cs typeface="Arial"/>
                <a:hlinkClick r:id="rId3"/>
              </a:rPr>
              <a:t>create an account</a:t>
            </a:r>
            <a:r>
              <a:rPr lang="en-GB" sz="1400" kern="0">
                <a:latin typeface="Arial"/>
                <a:cs typeface="Arial"/>
              </a:rPr>
              <a:t> or </a:t>
            </a:r>
            <a:r>
              <a:rPr lang="en-GB" sz="1400" kern="0">
                <a:latin typeface="Arial"/>
                <a:cs typeface="Arial"/>
                <a:hlinkClick r:id="rId4"/>
              </a:rPr>
              <a:t>sign in</a:t>
            </a:r>
            <a:r>
              <a:rPr lang="en-GB" sz="1400" kern="0">
                <a:latin typeface="Arial"/>
                <a:cs typeface="Arial"/>
              </a:rPr>
              <a:t>. Once you are logged into your account, click on 'apply for this role' and follow the on-screen instructions. To apply, all candidates are required to provide:</a:t>
            </a:r>
            <a:endParaRPr lang="en-GB" sz="1000" kern="0">
              <a:latin typeface="Arial"/>
              <a:cs typeface="Arial"/>
            </a:endParaRPr>
          </a:p>
          <a:p>
            <a:pPr marL="342900" indent="-342900">
              <a:spcAft>
                <a:spcPts val="600"/>
              </a:spcAft>
              <a:buAutoNum type="arabicPeriod"/>
              <a:defRPr/>
            </a:pPr>
            <a:r>
              <a:rPr kumimoji="0" lang="en-GB" sz="1400" u="none" strike="noStrike" kern="0" cap="none" spc="0" normalizeH="0" baseline="0" noProof="0">
                <a:ln>
                  <a:noFill/>
                </a:ln>
                <a:effectLst/>
                <a:uLnTx/>
                <a:uFillTx/>
                <a:latin typeface="Arial"/>
                <a:cs typeface="Arial"/>
              </a:rPr>
              <a:t>Curriculum Vitae</a:t>
            </a:r>
            <a:r>
              <a:rPr lang="en-GB" sz="1400" kern="0">
                <a:latin typeface="Arial"/>
                <a:cs typeface="Arial"/>
              </a:rPr>
              <a:t> </a:t>
            </a:r>
            <a:r>
              <a:rPr kumimoji="0" lang="en-GB" sz="1400" u="none" strike="noStrike" kern="0" cap="none" spc="0" normalizeH="0" baseline="0" noProof="0">
                <a:ln>
                  <a:noFill/>
                </a:ln>
                <a:effectLst/>
                <a:uLnTx/>
                <a:uFillTx/>
                <a:latin typeface="Arial"/>
                <a:cs typeface="Arial"/>
              </a:rPr>
              <a:t> (maximum 2 pages). Include your education, professional qualifications and full employment history</a:t>
            </a:r>
            <a:r>
              <a:rPr kumimoji="0" lang="en-GB" sz="1400" u="none" strike="noStrike" kern="0" cap="none" spc="0" normalizeH="0" baseline="0" noProof="0">
                <a:ln>
                  <a:noFill/>
                </a:ln>
                <a:solidFill>
                  <a:srgbClr val="0070C0"/>
                </a:solidFill>
                <a:effectLst/>
                <a:uLnTx/>
                <a:uFillTx/>
                <a:latin typeface="Arial"/>
                <a:cs typeface="Arial"/>
              </a:rPr>
              <a:t>.</a:t>
            </a:r>
            <a:r>
              <a:rPr lang="en-GB" sz="1400" kern="0">
                <a:solidFill>
                  <a:srgbClr val="0070C0"/>
                </a:solidFill>
                <a:latin typeface="Arial"/>
                <a:cs typeface="Arial"/>
              </a:rPr>
              <a:t> </a:t>
            </a:r>
            <a:endParaRPr lang="en-GB" sz="1400" kern="0">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a:latin typeface="Arial"/>
                <a:cs typeface="Arial"/>
              </a:rPr>
              <a:t>Supporting</a:t>
            </a:r>
            <a:r>
              <a:rPr kumimoji="0" lang="en-GB" sz="1400" u="none" strike="noStrike" kern="0" cap="none" spc="0" normalizeH="0" baseline="0" noProof="0">
                <a:ln>
                  <a:noFill/>
                </a:ln>
                <a:effectLst/>
                <a:uLnTx/>
                <a:uFillTx/>
                <a:latin typeface="Arial"/>
                <a:cs typeface="Arial"/>
              </a:rPr>
              <a:t> </a:t>
            </a:r>
            <a:r>
              <a:rPr lang="en-GB" sz="1400" kern="0">
                <a:latin typeface="Arial"/>
                <a:cs typeface="Arial"/>
              </a:rPr>
              <a:t>Statement </a:t>
            </a:r>
            <a:r>
              <a:rPr kumimoji="0" lang="en-GB" sz="1400" u="none" strike="noStrike" kern="0" cap="none" spc="0" normalizeH="0" baseline="0" noProof="0">
                <a:ln>
                  <a:noFill/>
                </a:ln>
                <a:effectLst/>
                <a:uLnTx/>
                <a:uFillTx/>
                <a:latin typeface="Arial"/>
                <a:cs typeface="Arial"/>
              </a:rPr>
              <a:t>(maximum 2 pages). </a:t>
            </a:r>
            <a:r>
              <a:rPr lang="en-GB" sz="1400" u="none" strike="noStrike">
                <a:solidFill>
                  <a:srgbClr val="000000"/>
                </a:solidFill>
                <a:effectLst/>
                <a:latin typeface="Arial" panose="020B0604020202020204" pitchFamily="34" charset="0"/>
              </a:rPr>
              <a:t>Please tailor your statement to set out your suitability for the role and how you meet the selection criteria. </a:t>
            </a:r>
            <a:r>
              <a:rPr kumimoji="0" lang="en-GB" sz="1400" u="none" strike="noStrike" kern="0" cap="none" spc="0" normalizeH="0" baseline="0" noProof="0">
                <a:ln>
                  <a:noFill/>
                </a:ln>
                <a:effectLst/>
                <a:uLnTx/>
                <a:uFillTx/>
                <a:latin typeface="Arial"/>
                <a:cs typeface="Arial"/>
              </a:rPr>
              <a:t>We suggest you use specific examples to demonstrate how you meet the criteria. If you can offer the experience in more than one of the areas referenced above, </a:t>
            </a:r>
            <a:r>
              <a:rPr lang="en-GB" sz="1400" kern="0">
                <a:latin typeface="Arial"/>
                <a:cs typeface="Arial"/>
              </a:rPr>
              <a:t>please clearly</a:t>
            </a:r>
            <a:r>
              <a:rPr kumimoji="0" lang="en-GB" sz="1400" u="none" strike="noStrike" kern="0" cap="none" spc="0" normalizeH="0" baseline="0" noProof="0">
                <a:ln>
                  <a:noFill/>
                </a:ln>
                <a:effectLst/>
                <a:uLnTx/>
                <a:uFillTx/>
                <a:latin typeface="Arial"/>
                <a:cs typeface="Arial"/>
              </a:rPr>
              <a:t> reference and example those criteria in a single supporting </a:t>
            </a:r>
            <a:r>
              <a:rPr lang="en-GB" sz="1400" kern="0">
                <a:latin typeface="Arial"/>
                <a:cs typeface="Arial"/>
              </a:rPr>
              <a:t>statement</a:t>
            </a:r>
            <a:r>
              <a:rPr kumimoji="0" lang="en-GB" sz="1400" u="none" strike="noStrike" kern="0" cap="none" spc="0" normalizeH="0" baseline="0" noProof="0">
                <a:ln>
                  <a:noFill/>
                </a:ln>
                <a:effectLst/>
                <a:uLnTx/>
                <a:uFillTx/>
                <a:latin typeface="Arial"/>
                <a:cs typeface="Arial"/>
              </a:rPr>
              <a:t>.</a:t>
            </a:r>
            <a:r>
              <a:rPr lang="en-GB" sz="1400" kern="0">
                <a:latin typeface="Arial"/>
                <a:cs typeface="Arial"/>
              </a:rPr>
              <a:t> </a:t>
            </a:r>
            <a:endParaRPr lang="en-GB" sz="1400" kern="0">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a:latin typeface="Arial"/>
                <a:cs typeface="Arial"/>
              </a:rPr>
              <a:t>Equality Information The information you provide will not be used as part of the selection process and will not be seen by the interview panel.</a:t>
            </a:r>
            <a:endParaRPr lang="en-GB" sz="1400" kern="0">
              <a:highlight>
                <a:srgbClr val="FFFF00"/>
              </a:highlight>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a:latin typeface="Arial"/>
                <a:cs typeface="Arial"/>
              </a:rPr>
              <a:t>Information relating to any outside interests or reputational issues </a:t>
            </a:r>
            <a:r>
              <a:rPr kumimoji="0" lang="en-GB" sz="1400" u="none" strike="noStrike" kern="0" cap="none" spc="0" normalizeH="0" baseline="0" noProof="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the Local Audit Office</a:t>
            </a:r>
            <a:r>
              <a:rPr lang="en-GB" sz="1400" kern="0">
                <a:latin typeface="Arial"/>
                <a:cs typeface="Arial"/>
              </a:rPr>
              <a:t>, MHCLG</a:t>
            </a:r>
            <a:r>
              <a:rPr kumimoji="0" lang="en-GB" sz="1400" u="none" strike="noStrike" kern="0" cap="none" spc="0" normalizeH="0" baseline="0" noProof="0">
                <a:ln>
                  <a:noFill/>
                </a:ln>
                <a:effectLst/>
                <a:uLnTx/>
                <a:uFillTx/>
                <a:latin typeface="Arial"/>
                <a:cs typeface="Arial"/>
              </a:rPr>
              <a:t> or HM Government, or cause public confidence in the appointment to be jeopardised. The Panel will explore your declarations during the interview process.  Failure to disclose such information could result in an appointment either not being made or being terminated.</a:t>
            </a:r>
            <a:r>
              <a:rPr lang="en-GB" sz="1400" kern="0">
                <a:latin typeface="Arial"/>
                <a:cs typeface="Arial"/>
              </a:rPr>
              <a:t> </a:t>
            </a:r>
            <a:endParaRPr lang="en-GB" sz="1400" u="none" strike="noStrike" kern="0" cap="none" spc="0" normalizeH="0" baseline="0" noProof="0">
              <a:ln>
                <a:noFill/>
              </a:ln>
              <a:effectLst/>
              <a:highlight>
                <a:srgbClr val="FFFF00"/>
              </a:highlight>
              <a:uLnTx/>
              <a:uFillTx/>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9070BC8-C557-77FF-557C-8C955373A107}"/>
              </a:ext>
            </a:extLst>
          </p:cNvPr>
          <p:cNvSpPr txBox="1"/>
          <p:nvPr/>
        </p:nvSpPr>
        <p:spPr>
          <a:xfrm>
            <a:off x="7787185" y="1542904"/>
            <a:ext cx="4009803" cy="4801314"/>
          </a:xfrm>
          <a:prstGeom prst="rect">
            <a:avLst/>
          </a:prstGeom>
          <a:noFill/>
        </p:spPr>
        <p:txBody>
          <a:bodyPr wrap="square" lIns="91440" tIns="45720" rIns="91440" bIns="45720" anchor="t">
            <a:spAutoFit/>
          </a:bodyPr>
          <a:lstStyle/>
          <a:p>
            <a:pPr>
              <a:spcBef>
                <a:spcPts val="600"/>
              </a:spcBef>
              <a:spcAft>
                <a:spcPts val="600"/>
              </a:spcAft>
              <a:defRPr/>
            </a:pPr>
            <a:r>
              <a:rPr kumimoji="0" lang="en-GB" sz="1400" i="0" u="none" strike="noStrike" kern="0" cap="none" spc="0" normalizeH="0" baseline="0" noProof="0" dirty="0">
                <a:ln>
                  <a:noFill/>
                </a:ln>
                <a:effectLst/>
                <a:uLnTx/>
                <a:uFillTx/>
                <a:latin typeface="Arial"/>
                <a:cs typeface="Arial"/>
              </a:rPr>
              <a:t>Candidates should note that due diligence checks will be carried out as part of the assessment process if you are called to interview and will be shared with the Panel and Ministers, this will include searches on social media, blogs and other publicly available information.</a:t>
            </a:r>
            <a:r>
              <a:rPr lang="en-GB" sz="1400" kern="0" dirty="0">
                <a:latin typeface="Arial"/>
                <a:cs typeface="Arial"/>
              </a:rPr>
              <a:t>  </a:t>
            </a:r>
            <a:endParaRPr lang="en-GB" sz="140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a:spcBef>
                <a:spcPts val="600"/>
              </a:spcBef>
              <a:spcAft>
                <a:spcPts val="600"/>
              </a:spcAft>
              <a:defRPr/>
            </a:pPr>
            <a:r>
              <a:rPr kumimoji="0" lang="en-GB" sz="1400" i="0" u="none" strike="noStrike" kern="0" cap="none" spc="0" normalizeH="0" baseline="0" noProof="0" dirty="0">
                <a:ln>
                  <a:noFill/>
                </a:ln>
                <a:effectLst/>
                <a:uLnTx/>
                <a:uFillTx/>
                <a:latin typeface="Arial"/>
                <a:cs typeface="Arial"/>
              </a:rPr>
              <a:t>Diversity data will be treated in confidence and is used for data gathering information only and will not affect your application. </a:t>
            </a:r>
            <a:r>
              <a:rPr lang="en-GB" sz="1400" kern="0" dirty="0">
                <a:latin typeface="Arial"/>
                <a:cs typeface="Arial"/>
              </a:rPr>
              <a:t> </a:t>
            </a:r>
          </a:p>
          <a:p>
            <a:pPr>
              <a:spcBef>
                <a:spcPts val="600"/>
              </a:spcBef>
              <a:spcAft>
                <a:spcPts val="600"/>
              </a:spcAft>
              <a:defRPr/>
            </a:pPr>
            <a:r>
              <a:rPr lang="en-GB" sz="1400" kern="0" dirty="0">
                <a:latin typeface="Arial"/>
                <a:cs typeface="Arial"/>
              </a:rPr>
              <a:t>We will ask you to check and confirm your personal details to ensure your application is accurate.</a:t>
            </a:r>
          </a:p>
          <a:p>
            <a:pPr>
              <a:spcBef>
                <a:spcPts val="600"/>
              </a:spcBef>
              <a:spcAft>
                <a:spcPts val="600"/>
              </a:spcAft>
              <a:defRPr/>
            </a:pPr>
            <a:r>
              <a:rPr lang="en-GB" sz="1400" kern="0" dirty="0">
                <a:latin typeface="Arial"/>
                <a:cs typeface="Arial"/>
              </a:rPr>
              <a:t>You will have the opportunity to make a reasonable adjustment request or apply under the disability confident scheme before you submit your application.</a:t>
            </a:r>
          </a:p>
          <a:p>
            <a:pPr>
              <a:spcBef>
                <a:spcPts val="600"/>
              </a:spcBef>
              <a:spcAft>
                <a:spcPts val="600"/>
              </a:spcAft>
              <a:defRPr/>
            </a:pPr>
            <a:r>
              <a:rPr lang="en-GB" sz="1400" kern="0" dirty="0">
                <a:latin typeface="Arial"/>
                <a:cs typeface="Arial"/>
              </a:rPr>
              <a:t>We are unable to accept late or incomplete applications.</a:t>
            </a:r>
          </a:p>
        </p:txBody>
      </p:sp>
      <p:sp>
        <p:nvSpPr>
          <p:cNvPr id="2" name="Slide Number Placeholder 1">
            <a:extLst>
              <a:ext uri="{FF2B5EF4-FFF2-40B4-BE49-F238E27FC236}">
                <a16:creationId xmlns:a16="http://schemas.microsoft.com/office/drawing/2014/main" id="{87257E07-90F3-A746-1B59-39EB9A80EF36}"/>
              </a:ext>
            </a:extLst>
          </p:cNvPr>
          <p:cNvSpPr>
            <a:spLocks noGrp="1"/>
          </p:cNvSpPr>
          <p:nvPr>
            <p:ph type="sldNum" sz="quarter" idx="4"/>
          </p:nvPr>
        </p:nvSpPr>
        <p:spPr/>
        <p:txBody>
          <a:bodyPr/>
          <a:lstStyle/>
          <a:p>
            <a:fld id="{318356DC-334E-1146-8C47-B0DA3BCDFCC3}" type="slidenum">
              <a:rPr lang="en-US" smtClean="0"/>
              <a:pPr/>
              <a:t>14</a:t>
            </a:fld>
            <a:endParaRPr lang="en-US"/>
          </a:p>
        </p:txBody>
      </p:sp>
    </p:spTree>
    <p:extLst>
      <p:ext uri="{BB962C8B-B14F-4D97-AF65-F5344CB8AC3E}">
        <p14:creationId xmlns:p14="http://schemas.microsoft.com/office/powerpoint/2010/main" val="4232087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030EAA-B90F-600E-4601-4971E1BDDCEF}"/>
              </a:ext>
            </a:extLst>
          </p:cNvPr>
          <p:cNvSpPr>
            <a:spLocks noGrp="1"/>
          </p:cNvSpPr>
          <p:nvPr>
            <p:ph type="title"/>
          </p:nvPr>
        </p:nvSpPr>
        <p:spPr/>
        <p:txBody>
          <a:bodyPr/>
          <a:lstStyle/>
          <a:p>
            <a:r>
              <a:rPr lang="en-GB"/>
              <a:t>Assessment process: overview </a:t>
            </a:r>
          </a:p>
        </p:txBody>
      </p:sp>
      <p:sp>
        <p:nvSpPr>
          <p:cNvPr id="6" name="TextBox 5">
            <a:extLst>
              <a:ext uri="{FF2B5EF4-FFF2-40B4-BE49-F238E27FC236}">
                <a16:creationId xmlns:a16="http://schemas.microsoft.com/office/drawing/2014/main" id="{63EE29DE-6A5A-C13A-7036-DB62B0D57A32}"/>
              </a:ext>
            </a:extLst>
          </p:cNvPr>
          <p:cNvSpPr txBox="1"/>
          <p:nvPr/>
        </p:nvSpPr>
        <p:spPr>
          <a:xfrm>
            <a:off x="117806" y="1576603"/>
            <a:ext cx="11582988" cy="5350183"/>
          </a:xfrm>
          <a:prstGeom prst="rect">
            <a:avLst/>
          </a:prstGeom>
          <a:noFill/>
        </p:spPr>
        <p:txBody>
          <a:bodyPr wrap="square">
            <a:spAutoFit/>
          </a:bodyPr>
          <a:lstStyle/>
          <a:p>
            <a:pPr>
              <a:lnSpc>
                <a:spcPct val="150000"/>
              </a:lnSpc>
            </a:pPr>
            <a:r>
              <a:rPr lang="en-GB" sz="1600" dirty="0"/>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a:lnSpc>
                <a:spcPct val="150000"/>
              </a:lnSpc>
            </a:pPr>
            <a:endParaRPr lang="en-GB" sz="1600" dirty="0"/>
          </a:p>
          <a:p>
            <a:pPr>
              <a:lnSpc>
                <a:spcPct val="150000"/>
              </a:lnSpc>
            </a:pPr>
            <a:r>
              <a:rPr lang="en-GB" sz="1600" dirty="0"/>
              <a:t>The timeline provided is indicative and could be subject to change. If you are unable to meet these timeframes, please let us know by contacting PublicAppointments@communities.gov.uk</a:t>
            </a:r>
          </a:p>
          <a:p>
            <a:pPr>
              <a:lnSpc>
                <a:spcPct val="150000"/>
              </a:lnSpc>
            </a:pPr>
            <a:endParaRPr lang="en-GB" sz="1600" dirty="0"/>
          </a:p>
          <a:p>
            <a:pPr>
              <a:lnSpc>
                <a:spcPct val="150000"/>
              </a:lnSpc>
            </a:pPr>
            <a:r>
              <a:rPr lang="en-GB" sz="1600" dirty="0"/>
              <a:t>The Advisory Assessment Panel will be:</a:t>
            </a:r>
          </a:p>
          <a:p>
            <a:pPr>
              <a:lnSpc>
                <a:spcPct val="150000"/>
              </a:lnSpc>
            </a:pPr>
            <a:r>
              <a:rPr lang="en-GB" sz="1600" dirty="0"/>
              <a:t>•	Chris Jones, MHCLG Panel Chair </a:t>
            </a:r>
            <a:r>
              <a:rPr lang="en-GB" sz="1600"/>
              <a:t>and </a:t>
            </a:r>
            <a:r>
              <a:rPr lang="en-GB" sz="1600" b="0" i="0">
                <a:solidFill>
                  <a:srgbClr val="000000"/>
                </a:solidFill>
                <a:effectLst/>
                <a:latin typeface="Arial" panose="020B0604020202020204" pitchFamily="34" charset="0"/>
              </a:rPr>
              <a:t>Director of Local Government Oversight and Accountability</a:t>
            </a:r>
            <a:endParaRPr lang="en-GB" sz="1600" dirty="0"/>
          </a:p>
          <a:p>
            <a:pPr>
              <a:lnSpc>
                <a:spcPct val="150000"/>
              </a:lnSpc>
            </a:pPr>
            <a:r>
              <a:rPr lang="en-GB" sz="1600" dirty="0"/>
              <a:t>•	Local Audit Office Chair (Name TBC July 2026)</a:t>
            </a:r>
          </a:p>
          <a:p>
            <a:pPr>
              <a:lnSpc>
                <a:spcPct val="150000"/>
              </a:lnSpc>
            </a:pPr>
            <a:r>
              <a:rPr lang="en-GB" sz="1600" dirty="0"/>
              <a:t>•	Annell Smith, Independent Panel Member</a:t>
            </a:r>
          </a:p>
          <a:p>
            <a:pPr>
              <a:lnSpc>
                <a:spcPct val="150000"/>
              </a:lnSpc>
            </a:pPr>
            <a:endParaRPr lang="en-GB" sz="1600" dirty="0"/>
          </a:p>
          <a:p>
            <a:pPr>
              <a:lnSpc>
                <a:spcPct val="150000"/>
              </a:lnSpc>
            </a:pPr>
            <a:r>
              <a:rPr lang="en-GB" sz="1600" dirty="0"/>
              <a:t>Due to the high volume of applications we receive, we only provided feedback to candidates who reach the interview stage. Feedback will then only be provided once the campaign has concluded. </a:t>
            </a:r>
          </a:p>
        </p:txBody>
      </p:sp>
      <p:sp>
        <p:nvSpPr>
          <p:cNvPr id="2" name="Slide Number Placeholder 1">
            <a:extLst>
              <a:ext uri="{FF2B5EF4-FFF2-40B4-BE49-F238E27FC236}">
                <a16:creationId xmlns:a16="http://schemas.microsoft.com/office/drawing/2014/main" id="{AEA6A7C8-2903-02A4-EC97-6EE6D55E9A56}"/>
              </a:ext>
            </a:extLst>
          </p:cNvPr>
          <p:cNvSpPr>
            <a:spLocks noGrp="1"/>
          </p:cNvSpPr>
          <p:nvPr>
            <p:ph type="sldNum" sz="quarter" idx="4"/>
          </p:nvPr>
        </p:nvSpPr>
        <p:spPr/>
        <p:txBody>
          <a:bodyPr/>
          <a:lstStyle/>
          <a:p>
            <a:fld id="{318356DC-334E-1146-8C47-B0DA3BCDFCC3}" type="slidenum">
              <a:rPr lang="en-US" smtClean="0"/>
              <a:pPr/>
              <a:t>15</a:t>
            </a:fld>
            <a:endParaRPr lang="en-US"/>
          </a:p>
        </p:txBody>
      </p:sp>
      <p:sp>
        <p:nvSpPr>
          <p:cNvPr id="5" name="Content Placeholder 2">
            <a:extLst>
              <a:ext uri="{FF2B5EF4-FFF2-40B4-BE49-F238E27FC236}">
                <a16:creationId xmlns:a16="http://schemas.microsoft.com/office/drawing/2014/main" id="{26B9E3DB-4916-3B44-8AC9-23E1BE360933}"/>
              </a:ext>
              <a:ext uri="{C183D7F6-B498-43B3-948B-1728B52AA6E4}">
                <adec:decorative xmlns:adec="http://schemas.microsoft.com/office/drawing/2017/decorative" val="1"/>
              </a:ext>
            </a:extLst>
          </p:cNvPr>
          <p:cNvSpPr txBox="1">
            <a:spLocks/>
          </p:cNvSpPr>
          <p:nvPr/>
        </p:nvSpPr>
        <p:spPr>
          <a:xfrm>
            <a:off x="117806" y="1624930"/>
            <a:ext cx="11686107"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defRPr/>
            </a:pPr>
            <a:endParaRPr kumimoji="0" lang="en-GB" sz="1600" b="0" i="0" u="none" strike="noStrike" kern="1200" cap="none" spc="10" normalizeH="0" baseline="0" noProof="0">
              <a:ln>
                <a:noFill/>
              </a:ln>
              <a:effectLst/>
              <a:uLnTx/>
              <a:uFillTx/>
              <a:ea typeface="+mn-ea"/>
              <a:cs typeface="Arial" panose="020B0604020202020204" pitchFamily="34" charset="0"/>
            </a:endParaRPr>
          </a:p>
        </p:txBody>
      </p:sp>
    </p:spTree>
    <p:extLst>
      <p:ext uri="{BB962C8B-B14F-4D97-AF65-F5344CB8AC3E}">
        <p14:creationId xmlns:p14="http://schemas.microsoft.com/office/powerpoint/2010/main" val="42749411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030EAA-B90F-600E-4601-4971E1BDDCEF}"/>
              </a:ext>
            </a:extLst>
          </p:cNvPr>
          <p:cNvSpPr>
            <a:spLocks noGrp="1"/>
          </p:cNvSpPr>
          <p:nvPr>
            <p:ph type="title"/>
          </p:nvPr>
        </p:nvSpPr>
        <p:spPr/>
        <p:txBody>
          <a:bodyPr/>
          <a:lstStyle/>
          <a:p>
            <a:r>
              <a:rPr lang="en-GB"/>
              <a:t>Assessment process: indicative timeline </a:t>
            </a:r>
          </a:p>
        </p:txBody>
      </p:sp>
      <p:sp>
        <p:nvSpPr>
          <p:cNvPr id="5" name="Content Placeholder 2">
            <a:extLst>
              <a:ext uri="{FF2B5EF4-FFF2-40B4-BE49-F238E27FC236}">
                <a16:creationId xmlns:a16="http://schemas.microsoft.com/office/drawing/2014/main" id="{26B9E3DB-4916-3B44-8AC9-23E1BE360933}"/>
              </a:ext>
            </a:extLst>
          </p:cNvPr>
          <p:cNvSpPr txBox="1">
            <a:spLocks/>
          </p:cNvSpPr>
          <p:nvPr/>
        </p:nvSpPr>
        <p:spPr>
          <a:xfrm>
            <a:off x="147303" y="1440264"/>
            <a:ext cx="11686107"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defRPr/>
            </a:pPr>
            <a:r>
              <a:rPr kumimoji="0" lang="en-GB" sz="1400" b="0" i="0" u="none" strike="noStrike" kern="1200" cap="none" spc="10" normalizeH="0" baseline="0" noProof="0" dirty="0">
                <a:ln>
                  <a:noFill/>
                </a:ln>
                <a:effectLst/>
                <a:uLnTx/>
                <a:uFillTx/>
                <a:cs typeface="Arial"/>
              </a:rPr>
              <a:t>The timeline provided is indicative and could be subject to change, potentially at short notice. If you are unable to meet these timeframes, please let us know by contacting </a:t>
            </a:r>
            <a:r>
              <a:rPr kumimoji="0" lang="en-GB" sz="1400" b="0" i="0" u="none" strike="noStrike" kern="1200" cap="none" spc="10" normalizeH="0" baseline="0" noProof="0" dirty="0">
                <a:ln>
                  <a:noFill/>
                </a:ln>
                <a:effectLst/>
                <a:uLnTx/>
                <a:uFillTx/>
                <a:cs typeface="Arial"/>
                <a:hlinkClick r:id="rId2">
                  <a:extLst>
                    <a:ext uri="{A12FA001-AC4F-418D-AE19-62706E023703}">
                      <ahyp:hlinkClr xmlns:ahyp="http://schemas.microsoft.com/office/drawing/2018/hyperlinkcolor" val="tx"/>
                    </a:ext>
                  </a:extLst>
                </a:hlinkClick>
              </a:rPr>
              <a:t>PublicAppointments@</a:t>
            </a:r>
            <a:r>
              <a:rPr lang="en-GB" sz="1400" spc="10" dirty="0">
                <a:cs typeface="Arial"/>
                <a:hlinkClick r:id="rId2">
                  <a:extLst>
                    <a:ext uri="{A12FA001-AC4F-418D-AE19-62706E023703}">
                      <ahyp:hlinkClr xmlns:ahyp="http://schemas.microsoft.com/office/drawing/2018/hyperlinkcolor" val="tx"/>
                    </a:ext>
                  </a:extLst>
                </a:hlinkClick>
              </a:rPr>
              <a:t>communities</a:t>
            </a:r>
            <a:r>
              <a:rPr kumimoji="0" lang="en-GB" sz="1400" b="0" i="0" u="none" strike="noStrike" kern="1200" cap="none" spc="10" normalizeH="0" baseline="0" noProof="0" dirty="0">
                <a:ln>
                  <a:noFill/>
                </a:ln>
                <a:effectLst/>
                <a:uLnTx/>
                <a:uFillTx/>
                <a:cs typeface="Arial"/>
                <a:hlinkClick r:id="rId2">
                  <a:extLst>
                    <a:ext uri="{A12FA001-AC4F-418D-AE19-62706E023703}">
                      <ahyp:hlinkClr xmlns:ahyp="http://schemas.microsoft.com/office/drawing/2018/hyperlinkcolor" val="tx"/>
                    </a:ext>
                  </a:extLst>
                </a:hlinkClick>
              </a:rPr>
              <a:t>.gov.uk</a:t>
            </a:r>
            <a:r>
              <a:rPr kumimoji="0" lang="en-GB" sz="1400" b="0" i="0" u="none" strike="noStrike" kern="1200" cap="none" spc="10" normalizeH="0" baseline="0" noProof="0" dirty="0">
                <a:ln>
                  <a:noFill/>
                </a:ln>
                <a:effectLst/>
                <a:uLnTx/>
                <a:uFillTx/>
                <a:cs typeface="Arial"/>
              </a:rPr>
              <a:t> </a:t>
            </a:r>
            <a:r>
              <a:rPr lang="en-GB" sz="1400" spc="10" dirty="0">
                <a:cs typeface="Arial"/>
              </a:rPr>
              <a:t> </a:t>
            </a:r>
            <a:endParaRPr kumimoji="0" lang="en-GB" sz="1400" b="0" i="0" u="none" strike="noStrike" kern="1200" cap="none" spc="0" normalizeH="0" baseline="0" noProof="0" dirty="0">
              <a:ln>
                <a:noFill/>
              </a:ln>
              <a:effectLst/>
              <a:uLnTx/>
              <a:uFillTx/>
              <a:ea typeface="+mn-ea"/>
              <a:cs typeface="Arial" panose="020B0604020202020204" pitchFamily="34" charset="0"/>
            </a:endParaRPr>
          </a:p>
          <a:p>
            <a:pPr>
              <a:lnSpc>
                <a:spcPct val="150000"/>
              </a:lnSpc>
              <a:spcBef>
                <a:spcPts val="0"/>
              </a:spcBef>
              <a:defRPr/>
            </a:pPr>
            <a:r>
              <a:rPr kumimoji="0" lang="en-GB" sz="1400" b="0" i="0" u="none" strike="noStrike" kern="1200" cap="none" spc="10" normalizeH="0" baseline="0" noProof="0" dirty="0">
                <a:ln>
                  <a:noFill/>
                </a:ln>
                <a:effectLst/>
                <a:uLnTx/>
                <a:uFillTx/>
                <a:ea typeface="+mn-ea"/>
                <a:cs typeface="Arial"/>
              </a:rPr>
              <a:t>Closing date: 23 June 2026</a:t>
            </a:r>
            <a:endParaRPr lang="en-GB" sz="1400" spc="10" dirty="0">
              <a:cs typeface="Arial"/>
            </a:endParaRPr>
          </a:p>
          <a:p>
            <a:pPr>
              <a:lnSpc>
                <a:spcPct val="150000"/>
              </a:lnSpc>
              <a:spcBef>
                <a:spcPts val="0"/>
              </a:spcBef>
              <a:defRPr/>
            </a:pPr>
            <a:r>
              <a:rPr kumimoji="0" lang="en-GB" sz="1400" b="0" i="0" u="none" strike="noStrike" kern="1200" cap="none" spc="10" normalizeH="0" baseline="0" noProof="0" dirty="0">
                <a:ln>
                  <a:noFill/>
                </a:ln>
                <a:effectLst/>
                <a:uLnTx/>
                <a:uFillTx/>
                <a:ea typeface="+mn-ea"/>
                <a:cs typeface="Arial"/>
              </a:rPr>
              <a:t>Shortlisting: July 2026 [date TBC] </a:t>
            </a:r>
            <a:endParaRPr lang="en-GB" sz="1400" spc="10" dirty="0">
              <a:cs typeface="Arial" panose="020B0604020202020204" pitchFamily="34" charset="0"/>
            </a:endParaRPr>
          </a:p>
          <a:p>
            <a:pPr>
              <a:lnSpc>
                <a:spcPct val="150000"/>
              </a:lnSpc>
              <a:spcBef>
                <a:spcPts val="0"/>
              </a:spcBef>
              <a:defRPr/>
            </a:pPr>
            <a:r>
              <a:rPr kumimoji="0" lang="en-GB" sz="1400" b="0" i="0" u="none" strike="noStrike" kern="1200" cap="none" spc="10" normalizeH="0" baseline="0" noProof="0" dirty="0">
                <a:ln>
                  <a:noFill/>
                </a:ln>
                <a:effectLst/>
                <a:uLnTx/>
                <a:uFillTx/>
                <a:ea typeface="+mn-ea"/>
                <a:cs typeface="Arial"/>
              </a:rPr>
              <a:t>Panel interviews: </a:t>
            </a:r>
            <a:r>
              <a:rPr lang="en-GB" sz="1400" spc="10" dirty="0">
                <a:cs typeface="Arial"/>
              </a:rPr>
              <a:t>W/C 14 September and W/C 21 September [date TBC].</a:t>
            </a:r>
            <a:r>
              <a:rPr kumimoji="0" lang="en-GB" sz="1400" b="0" i="0" u="none" strike="noStrike" kern="1200" cap="none" spc="0" normalizeH="0" baseline="0" noProof="0" dirty="0">
                <a:ln>
                  <a:noFill/>
                </a:ln>
                <a:effectLst/>
                <a:uLnTx/>
                <a:uFillTx/>
                <a:ea typeface="+mn-ea"/>
                <a:cs typeface="Arial"/>
              </a:rPr>
              <a:t> </a:t>
            </a:r>
            <a:r>
              <a:rPr lang="en-GB" sz="1400" dirty="0">
                <a:cs typeface="Arial"/>
              </a:rPr>
              <a:t>Interviews</a:t>
            </a:r>
            <a:r>
              <a:rPr kumimoji="0" lang="en-GB" sz="1400" b="0" i="0" u="none" strike="noStrike" kern="1200" cap="none" spc="0" normalizeH="0" baseline="0" noProof="0" dirty="0">
                <a:ln>
                  <a:noFill/>
                </a:ln>
                <a:effectLst/>
                <a:uLnTx/>
                <a:uFillTx/>
                <a:ea typeface="+mn-ea"/>
                <a:cs typeface="Arial"/>
              </a:rPr>
              <a:t> </a:t>
            </a:r>
            <a:r>
              <a:rPr lang="en-GB" sz="1400" dirty="0">
                <a:cs typeface="Arial"/>
              </a:rPr>
              <a:t>will be conducted at the Ministry of Housing, Communities and Local Government's office at 2 Marsham Street, London.</a:t>
            </a:r>
            <a:r>
              <a:rPr kumimoji="0" lang="en-GB" sz="1400" b="0" i="0" u="none" strike="noStrike" kern="1200" cap="none" spc="0" normalizeH="0" baseline="0" noProof="0" dirty="0">
                <a:ln>
                  <a:noFill/>
                </a:ln>
                <a:effectLst/>
                <a:uLnTx/>
                <a:uFillTx/>
                <a:ea typeface="+mn-ea"/>
                <a:cs typeface="Arial"/>
              </a:rPr>
              <a:t> </a:t>
            </a:r>
            <a:endParaRPr lang="en-GB" sz="1400" dirty="0">
              <a:cs typeface="Arial"/>
            </a:endParaRPr>
          </a:p>
          <a:p>
            <a:pPr>
              <a:lnSpc>
                <a:spcPct val="150000"/>
              </a:lnSpc>
              <a:spcBef>
                <a:spcPts val="0"/>
              </a:spcBef>
              <a:defRPr/>
            </a:pPr>
            <a:r>
              <a:rPr lang="en-GB" sz="1400" spc="10" dirty="0">
                <a:cs typeface="Arial"/>
              </a:rPr>
              <a:t>Provisional start date: November 2026</a:t>
            </a:r>
            <a:endParaRPr kumimoji="0" lang="en-GB" sz="1400" b="0" i="0" u="none" strike="noStrike" kern="1200" cap="none" spc="0" normalizeH="0" baseline="0" noProof="0" dirty="0">
              <a:ln>
                <a:noFill/>
              </a:ln>
              <a:effectLst/>
              <a:uLnTx/>
              <a:uFillTx/>
              <a:ea typeface="+mn-ea"/>
              <a:cs typeface="Arial"/>
            </a:endParaRPr>
          </a:p>
          <a:p>
            <a:pPr marL="0" indent="0">
              <a:lnSpc>
                <a:spcPct val="150000"/>
              </a:lnSpc>
              <a:spcBef>
                <a:spcPts val="0"/>
              </a:spcBef>
              <a:buNone/>
              <a:defRPr/>
            </a:pPr>
            <a:r>
              <a:rPr lang="en-GB" sz="1400" dirty="0">
                <a:cs typeface="Arial" panose="020B0604020202020204" pitchFamily="34" charset="0"/>
              </a:rPr>
              <a:t>Also:</a:t>
            </a:r>
          </a:p>
          <a:p>
            <a:pPr marL="342900" indent="-342900">
              <a:lnSpc>
                <a:spcPct val="150000"/>
              </a:lnSpc>
              <a:spcBef>
                <a:spcPts val="0"/>
              </a:spcBef>
              <a:buFont typeface="+mj-lt"/>
              <a:buAutoNum type="arabicPeriod"/>
              <a:defRPr/>
            </a:pPr>
            <a:r>
              <a:rPr kumimoji="0" lang="en-GB" sz="1400" b="0" i="0" u="none" strike="noStrike" kern="1200" cap="none" spc="0" normalizeH="0" baseline="0" noProof="0" dirty="0">
                <a:ln>
                  <a:noFill/>
                </a:ln>
                <a:effectLst/>
                <a:uLnTx/>
                <a:uFillTx/>
                <a:cs typeface="Arial"/>
              </a:rPr>
              <a:t>Copies of passports will need to be provided prior to interview to check candidates’ identity.</a:t>
            </a:r>
          </a:p>
          <a:p>
            <a:pPr marL="342900" indent="-342900">
              <a:lnSpc>
                <a:spcPct val="150000"/>
              </a:lnSpc>
              <a:spcBef>
                <a:spcPts val="0"/>
              </a:spcBef>
              <a:buFont typeface="+mj-lt"/>
              <a:buAutoNum type="arabicPeriod"/>
              <a:defRPr/>
            </a:pPr>
            <a:r>
              <a:rPr lang="en-GB" sz="1400" dirty="0">
                <a:cs typeface="Arial"/>
              </a:rPr>
              <a:t>Please</a:t>
            </a:r>
            <a:r>
              <a:rPr kumimoji="0" lang="en-GB" sz="1400" b="0" i="0" u="none" strike="noStrike" kern="1200" cap="none" spc="0" normalizeH="0" baseline="0" noProof="0" dirty="0">
                <a:ln>
                  <a:noFill/>
                </a:ln>
                <a:effectLst/>
                <a:uLnTx/>
                <a:uFillTx/>
                <a:cs typeface="Arial"/>
              </a:rPr>
              <a:t> let us know if you have any accessibility issues.</a:t>
            </a:r>
            <a:endParaRPr lang="en-GB" sz="1400" b="0" i="0" u="none" strike="noStrike" kern="1200" cap="none" spc="0" normalizeH="0" baseline="0" noProof="0" dirty="0">
              <a:ln>
                <a:noFill/>
              </a:ln>
              <a:effectLst/>
              <a:uLnTx/>
              <a:uFillTx/>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400" b="0" i="0" u="none" strike="noStrike" kern="1200" cap="none" spc="10" normalizeH="0" baseline="0" noProof="0" dirty="0">
                <a:ln>
                  <a:noFill/>
                </a:ln>
                <a:effectLst/>
                <a:uLnTx/>
                <a:uFillTx/>
                <a:ea typeface="+mn-ea"/>
                <a:cs typeface="Arial"/>
              </a:rPr>
              <a:t>The Minister may choose to meet with these candidates before making a decision.</a:t>
            </a:r>
            <a:endParaRPr lang="en-GB" sz="1400" dirty="0">
              <a:cs typeface="Arial" panose="020B0604020202020204" pitchFamily="34" charset="0"/>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400" b="0" i="0" u="none" strike="noStrike" kern="1200" cap="none" spc="10" normalizeH="0" baseline="0" noProof="0" dirty="0">
                <a:ln>
                  <a:noFill/>
                </a:ln>
                <a:effectLst/>
                <a:uLnTx/>
                <a:uFillTx/>
                <a:ea typeface="+mn-ea"/>
                <a:cs typeface="Arial"/>
              </a:rPr>
              <a:t>The time taken between interview and a final appointment decision being made can sometimes take a few weeks. Candidates who have been interviewed will be kept informed of progress.</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lang="en-GB" sz="1400" spc="10" dirty="0">
                <a:cs typeface="Arial"/>
              </a:rPr>
              <a:t>Security clearance – candidates who are successful at interview will be required to undergo security clearance at the appropriate level. This process must be completed satisfactorily before an appointment can be confirmed. Further details will be provided to the preferred candidates at the appropriate stage.</a:t>
            </a:r>
            <a:endParaRPr kumimoji="0" lang="en-GB" sz="1400" b="0" i="0" u="none" strike="noStrike" kern="1200" cap="none" spc="10" normalizeH="0" baseline="0" noProof="0" dirty="0">
              <a:ln>
                <a:noFill/>
              </a:ln>
              <a:effectLst/>
              <a:uLnTx/>
              <a:uFillTx/>
              <a:ea typeface="+mn-ea"/>
              <a:cs typeface="Arial" panose="020B0604020202020204" pitchFamily="34" charset="0"/>
            </a:endParaRPr>
          </a:p>
        </p:txBody>
      </p:sp>
      <p:sp>
        <p:nvSpPr>
          <p:cNvPr id="2" name="Slide Number Placeholder 1">
            <a:extLst>
              <a:ext uri="{FF2B5EF4-FFF2-40B4-BE49-F238E27FC236}">
                <a16:creationId xmlns:a16="http://schemas.microsoft.com/office/drawing/2014/main" id="{AEA6A7C8-2903-02A4-EC97-6EE6D55E9A56}"/>
              </a:ext>
            </a:extLst>
          </p:cNvPr>
          <p:cNvSpPr>
            <a:spLocks noGrp="1"/>
          </p:cNvSpPr>
          <p:nvPr>
            <p:ph type="sldNum" sz="quarter" idx="4"/>
          </p:nvPr>
        </p:nvSpPr>
        <p:spPr/>
        <p:txBody>
          <a:bodyPr/>
          <a:lstStyle/>
          <a:p>
            <a:fld id="{318356DC-334E-1146-8C47-B0DA3BCDFCC3}" type="slidenum">
              <a:rPr lang="en-US" smtClean="0"/>
              <a:pPr/>
              <a:t>16</a:t>
            </a:fld>
            <a:endParaRPr lang="en-US"/>
          </a:p>
        </p:txBody>
      </p:sp>
    </p:spTree>
    <p:extLst>
      <p:ext uri="{BB962C8B-B14F-4D97-AF65-F5344CB8AC3E}">
        <p14:creationId xmlns:p14="http://schemas.microsoft.com/office/powerpoint/2010/main" val="3696563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B72FE-7987-7216-B66A-872BABCF788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0F94158-0169-A372-1DD2-8E0C3B5CBD5A}"/>
              </a:ext>
            </a:extLst>
          </p:cNvPr>
          <p:cNvSpPr>
            <a:spLocks noGrp="1"/>
          </p:cNvSpPr>
          <p:nvPr>
            <p:ph type="title"/>
          </p:nvPr>
        </p:nvSpPr>
        <p:spPr>
          <a:xfrm>
            <a:off x="4167364" y="734002"/>
            <a:ext cx="7618405" cy="387798"/>
          </a:xfrm>
        </p:spPr>
        <p:txBody>
          <a:bodyPr/>
          <a:lstStyle/>
          <a:p>
            <a:r>
              <a:rPr lang="en-GB"/>
              <a:t>Diversity and equal opportunities </a:t>
            </a:r>
          </a:p>
        </p:txBody>
      </p:sp>
      <p:sp>
        <p:nvSpPr>
          <p:cNvPr id="8" name="TextBox 7">
            <a:extLst>
              <a:ext uri="{FF2B5EF4-FFF2-40B4-BE49-F238E27FC236}">
                <a16:creationId xmlns:a16="http://schemas.microsoft.com/office/drawing/2014/main" id="{611C5FA3-958A-8AB1-99DE-BFC91517FC70}"/>
              </a:ext>
            </a:extLst>
          </p:cNvPr>
          <p:cNvSpPr txBox="1"/>
          <p:nvPr/>
        </p:nvSpPr>
        <p:spPr>
          <a:xfrm>
            <a:off x="213320" y="1565700"/>
            <a:ext cx="11396603" cy="5290359"/>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50000"/>
              </a:lnSpc>
              <a:spcBef>
                <a:spcPts val="0"/>
              </a:spcBef>
              <a:spcAft>
                <a:spcPts val="120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a:ea typeface="+mn-ea"/>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an ethnic minority background, people with disabilities and other underrepresented groups. </a:t>
            </a:r>
            <a:endParaRPr lang="en-GB" sz="1200" b="0" i="0" u="none" strike="noStrike" kern="1200" cap="none" spc="0" normalizeH="0" baseline="0" noProof="0">
              <a:ln>
                <a:noFill/>
              </a:ln>
              <a:solidFill>
                <a:srgbClr val="000000"/>
              </a:solidFill>
              <a:effectLst/>
              <a:highlight>
                <a:srgbClr val="FFFF00"/>
              </a:highligh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50000"/>
              </a:lnSpc>
              <a:spcBef>
                <a:spcPts val="0"/>
              </a:spcBef>
              <a:spcAft>
                <a:spcPts val="120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a:ea typeface="+mn-ea"/>
                <a:cs typeface="Arial"/>
              </a:rPr>
              <a:t>We are very interested in receiving applications from those based outside the London or Southeast area.</a:t>
            </a:r>
            <a:endParaRPr lang="en-GB" sz="1200" b="0" i="0" u="none" strike="noStrike" kern="1200" cap="none" spc="0" normalizeH="0" baseline="0" noProof="0">
              <a:ln>
                <a:noFill/>
              </a:ln>
              <a:solidFill>
                <a:srgbClr val="000000"/>
              </a:solidFill>
              <a:effectLst/>
              <a:uLnTx/>
              <a:uFillTx/>
              <a:latin typeface="Arial"/>
              <a:cs typeface="Arial"/>
            </a:endParaRPr>
          </a:p>
          <a:p>
            <a:pPr marL="0" marR="0" lvl="0" indent="0" algn="l" defTabSz="914400" rtl="0" eaLnBrk="1" fontAlgn="auto" latinLnBrk="0" hangingPunct="1">
              <a:lnSpc>
                <a:spcPct val="150000"/>
              </a:lnSpc>
              <a:spcBef>
                <a:spcPts val="0"/>
              </a:spcBef>
              <a:spcAft>
                <a:spcPts val="120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a:ea typeface="+mn-ea"/>
                <a:cs typeface="Arial"/>
              </a:rPr>
              <a:t> The </a:t>
            </a:r>
            <a:r>
              <a:rPr lang="en-GB" sz="1200">
                <a:solidFill>
                  <a:srgbClr val="000000"/>
                </a:solidFill>
                <a:latin typeface="Arial"/>
                <a:cs typeface="Arial"/>
              </a:rPr>
              <a:t>Local Audit Office is</a:t>
            </a:r>
            <a:r>
              <a:rPr kumimoji="0" lang="en-GB" sz="1200" b="0" i="0" u="none" strike="noStrike" kern="1200" cap="none" spc="0" normalizeH="0" baseline="0" noProof="0">
                <a:ln>
                  <a:noFill/>
                </a:ln>
                <a:solidFill>
                  <a:srgbClr val="000000"/>
                </a:solidFill>
                <a:effectLst/>
                <a:uLnTx/>
                <a:uFillTx/>
                <a:latin typeface="Arial"/>
                <a:ea typeface="+mn-ea"/>
                <a:cs typeface="Arial"/>
              </a:rPr>
              <a:t> based in Birmingham however meetings may take place in other locations around the UK or via video conferencing. This position requires the postholder to undertake some travel across the UK and to work unsocial hours on occasion (including some weekend and overnight stays).  </a:t>
            </a:r>
            <a:endParaRPr lang="en-GB" sz="1200" b="0" i="0" u="none" strike="noStrike" kern="1200" cap="none" spc="0" normalizeH="0" baseline="0" noProof="0">
              <a:ln>
                <a:noFill/>
              </a:ln>
              <a:solidFill>
                <a:srgbClr val="000000"/>
              </a:solidFill>
              <a:effectLst/>
              <a:uLnTx/>
              <a:uFillTx/>
              <a:latin typeface="Arial"/>
              <a:cs typeface="Arial"/>
            </a:endParaRPr>
          </a:p>
          <a:p>
            <a:pPr marL="0" marR="0" lvl="0" indent="0" algn="l" defTabSz="914400" rtl="0" eaLnBrk="1" fontAlgn="auto" latinLnBrk="0" hangingPunct="1">
              <a:lnSpc>
                <a:spcPct val="150000"/>
              </a:lnSpc>
              <a:spcBef>
                <a:spcPts val="0"/>
              </a:spcBef>
              <a:spcAft>
                <a:spcPts val="120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a:ea typeface="+mn-ea"/>
                <a:cs typeface="Arial"/>
              </a:rPr>
              <a:t>If you believe you have the experience and qualities we are seeking, we look forward to receiving your application.</a:t>
            </a:r>
          </a:p>
          <a:p>
            <a:pPr>
              <a:lnSpc>
                <a:spcPct val="150000"/>
              </a:lnSpc>
              <a:spcAft>
                <a:spcPts val="1200"/>
              </a:spcAft>
              <a:defRPr/>
            </a:pPr>
            <a:r>
              <a:rPr lang="en-GB" sz="1200">
                <a:solidFill>
                  <a:srgbClr val="005E62"/>
                </a:solidFill>
                <a:latin typeface="Arial"/>
                <a:cs typeface="Arial"/>
              </a:rPr>
              <a:t>Disability Confident</a:t>
            </a:r>
            <a:endParaRPr lang="en-US" sz="1200">
              <a:solidFill>
                <a:srgbClr val="000000"/>
              </a:solidFill>
              <a:latin typeface="Arial"/>
              <a:cs typeface="Arial"/>
            </a:endParaRPr>
          </a:p>
          <a:p>
            <a:pPr>
              <a:lnSpc>
                <a:spcPct val="150000"/>
              </a:lnSpc>
              <a:spcAft>
                <a:spcPts val="1200"/>
              </a:spcAft>
              <a:defRPr/>
            </a:pPr>
            <a:r>
              <a:rPr lang="en-GB" sz="1200">
                <a:solidFill>
                  <a:srgbClr val="000000"/>
                </a:solidFill>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US" sz="1200">
              <a:solidFill>
                <a:srgbClr val="000000"/>
              </a:solidFill>
              <a:latin typeface="Arial"/>
              <a:cs typeface="Arial"/>
            </a:endParaRPr>
          </a:p>
          <a:p>
            <a:pPr>
              <a:lnSpc>
                <a:spcPct val="150000"/>
              </a:lnSpc>
              <a:spcAft>
                <a:spcPts val="1200"/>
              </a:spcAft>
              <a:defRPr/>
            </a:pPr>
            <a:r>
              <a:rPr lang="en-GB" sz="1200">
                <a:solidFill>
                  <a:srgbClr val="005E62"/>
                </a:solidFill>
                <a:latin typeface="Arial"/>
                <a:cs typeface="Arial"/>
              </a:rPr>
              <a:t>Reasonable Adjustments</a:t>
            </a:r>
            <a:endParaRPr lang="en-US" sz="1200">
              <a:solidFill>
                <a:srgbClr val="000000"/>
              </a:solidFill>
              <a:latin typeface="Arial"/>
              <a:cs typeface="Arial"/>
            </a:endParaRPr>
          </a:p>
          <a:p>
            <a:pPr>
              <a:lnSpc>
                <a:spcPct val="150000"/>
              </a:lnSpc>
              <a:spcAft>
                <a:spcPts val="1200"/>
              </a:spcAft>
              <a:defRPr/>
            </a:pPr>
            <a:r>
              <a:rPr lang="en-GB" sz="1200">
                <a:solidFill>
                  <a:srgbClr val="000000"/>
                </a:solidFill>
                <a:latin typeface="Arial"/>
                <a:cs typeface="Arial"/>
              </a:rPr>
              <a:t>If you would like a confidential discussion regarding any reasonable adjustments during the process, please indicate this in the email covering your application or contact </a:t>
            </a:r>
            <a:r>
              <a:rPr lang="en-GB" sz="1200">
                <a:solidFill>
                  <a:srgbClr val="000000"/>
                </a:solidFill>
                <a:latin typeface="Arial"/>
                <a:cs typeface="Arial"/>
                <a:hlinkClick r:id="rId2"/>
              </a:rPr>
              <a:t>PublicAppointments@communities.gov.uk</a:t>
            </a:r>
            <a:r>
              <a:rPr lang="en-GB" sz="1200">
                <a:solidFill>
                  <a:srgbClr val="000000"/>
                </a:solidFill>
                <a:latin typeface="Arial"/>
                <a:cs typeface="Arial"/>
              </a:rPr>
              <a:t>. You do not need to apply under the Disability Confident Scheme to ask for a reasonable adjustment. </a:t>
            </a:r>
            <a:endParaRPr lang="en-GB" sz="1200">
              <a:latin typeface="Arial"/>
              <a:cs typeface="Arial"/>
            </a:endParaRPr>
          </a:p>
        </p:txBody>
      </p:sp>
      <p:sp>
        <p:nvSpPr>
          <p:cNvPr id="2" name="Slide Number Placeholder 1">
            <a:extLst>
              <a:ext uri="{FF2B5EF4-FFF2-40B4-BE49-F238E27FC236}">
                <a16:creationId xmlns:a16="http://schemas.microsoft.com/office/drawing/2014/main" id="{4DF01DF0-CC7B-D8A0-CD7E-C68B3DFA8FCA}"/>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7459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F3360D-BF54-5110-447D-48810AD709D4}"/>
              </a:ext>
            </a:extLst>
          </p:cNvPr>
          <p:cNvSpPr>
            <a:spLocks noGrp="1"/>
          </p:cNvSpPr>
          <p:nvPr>
            <p:ph type="title"/>
          </p:nvPr>
        </p:nvSpPr>
        <p:spPr/>
        <p:txBody>
          <a:bodyPr/>
          <a:lstStyle/>
          <a:p>
            <a:r>
              <a:rPr lang="en-GB"/>
              <a:t>Further information</a:t>
            </a:r>
          </a:p>
        </p:txBody>
      </p:sp>
      <p:sp>
        <p:nvSpPr>
          <p:cNvPr id="8" name="TextBox 7">
            <a:extLst>
              <a:ext uri="{FF2B5EF4-FFF2-40B4-BE49-F238E27FC236}">
                <a16:creationId xmlns:a16="http://schemas.microsoft.com/office/drawing/2014/main" id="{442346B8-4B7B-61C0-7753-2EFCB588803B}"/>
              </a:ext>
            </a:extLst>
          </p:cNvPr>
          <p:cNvSpPr txBox="1"/>
          <p:nvPr/>
        </p:nvSpPr>
        <p:spPr>
          <a:xfrm>
            <a:off x="219456" y="1487677"/>
            <a:ext cx="11746208" cy="4807535"/>
          </a:xfrm>
          <a:prstGeom prst="rect">
            <a:avLst/>
          </a:prstGeom>
          <a:noFill/>
        </p:spPr>
        <p:txBody>
          <a:bodyPr wrap="square" lIns="91440" tIns="45720" rIns="91440" bIns="45720" numCol="2" spcCol="180000" anchor="t">
            <a:spAutoFit/>
          </a:bodyPr>
          <a:lstStyle/>
          <a:p>
            <a:pPr marL="0" indent="0">
              <a:lnSpc>
                <a:spcPct val="150000"/>
              </a:lnSpc>
              <a:spcAft>
                <a:spcPts val="1200"/>
              </a:spcAft>
              <a:buNone/>
            </a:pPr>
            <a:r>
              <a:rPr lang="en-GB" sz="1600">
                <a:solidFill>
                  <a:srgbClr val="005E62"/>
                </a:solidFill>
                <a:latin typeface="+mj-lt"/>
                <a:cs typeface="Arial"/>
              </a:rPr>
              <a:t>Contact</a:t>
            </a:r>
            <a:endParaRPr lang="en-US"/>
          </a:p>
          <a:p>
            <a:pPr marL="0" indent="0">
              <a:lnSpc>
                <a:spcPct val="150000"/>
              </a:lnSpc>
              <a:spcAft>
                <a:spcPts val="1200"/>
              </a:spcAft>
              <a:buNone/>
            </a:pPr>
            <a:r>
              <a:rPr lang="en-GB" sz="1400">
                <a:latin typeface="Arial"/>
                <a:cs typeface="Arial"/>
              </a:rPr>
              <a:t>For further information about the roles or application process please contact </a:t>
            </a:r>
            <a:r>
              <a:rPr lang="en-GB" sz="1400">
                <a:latin typeface="Arial"/>
                <a:cs typeface="Arial"/>
                <a:hlinkClick r:id="rId2"/>
              </a:rPr>
              <a:t>PublicAppointments@communities.gov.uk</a:t>
            </a:r>
            <a:r>
              <a:rPr lang="en-GB" sz="1400">
                <a:latin typeface="Arial"/>
                <a:cs typeface="Arial"/>
              </a:rPr>
              <a:t>. Put [insert ALB name and Chair or Member] as the subject line of your email. </a:t>
            </a:r>
            <a:endParaRPr lang="en-GB" sz="1400">
              <a:solidFill>
                <a:srgbClr val="FF0000"/>
              </a:solidFill>
              <a:latin typeface="Arial" panose="020B0604020202020204" pitchFamily="34" charset="0"/>
              <a:cs typeface="Arial" panose="020B0604020202020204" pitchFamily="34" charset="0"/>
            </a:endParaRPr>
          </a:p>
          <a:p>
            <a:pPr marL="0" indent="0">
              <a:lnSpc>
                <a:spcPct val="150000"/>
              </a:lnSpc>
              <a:spcAft>
                <a:spcPts val="1200"/>
              </a:spcAft>
              <a:buFont typeface="Arial" panose="020B0604020202020204" pitchFamily="34" charset="0"/>
              <a:buNone/>
            </a:pPr>
            <a:r>
              <a:rPr lang="en-GB" sz="1400">
                <a:latin typeface="Arial"/>
                <a:cs typeface="Arial"/>
              </a:rPr>
              <a:t>We aim to process all applications as quickly as possible and to treat all applicants with courtesy. If you have any complaints about the way your application has been handled, please contact </a:t>
            </a:r>
            <a:r>
              <a:rPr lang="en-GB" sz="1400">
                <a:latin typeface="Arial"/>
                <a:cs typeface="Arial"/>
                <a:hlinkClick r:id="rId2"/>
              </a:rPr>
              <a:t>PublicAppointments@communities.gov.uk</a:t>
            </a:r>
            <a:r>
              <a:rPr lang="en-GB" sz="1400">
                <a:latin typeface="Arial"/>
                <a:cs typeface="Arial"/>
              </a:rPr>
              <a:t>.</a:t>
            </a:r>
            <a:endParaRPr lang="en-GB" sz="1400">
              <a:solidFill>
                <a:srgbClr val="005E62"/>
              </a:solidFill>
              <a:latin typeface="Arial"/>
              <a:cs typeface="Arial"/>
            </a:endParaRPr>
          </a:p>
          <a:p>
            <a:pPr marL="0" indent="0">
              <a:lnSpc>
                <a:spcPct val="150000"/>
              </a:lnSpc>
              <a:spcAft>
                <a:spcPts val="1200"/>
              </a:spcAft>
              <a:buFont typeface="Arial" panose="020B0604020202020204" pitchFamily="34" charset="0"/>
              <a:buNone/>
            </a:pPr>
            <a:r>
              <a:rPr lang="en-GB" sz="1600">
                <a:solidFill>
                  <a:srgbClr val="005E62"/>
                </a:solidFill>
                <a:latin typeface="+mj-lt"/>
                <a:cs typeface="Arial"/>
              </a:rPr>
              <a:t>Complaints</a:t>
            </a:r>
          </a:p>
          <a:p>
            <a:pPr marL="0" indent="0">
              <a:lnSpc>
                <a:spcPct val="150000"/>
              </a:lnSpc>
              <a:spcAft>
                <a:spcPts val="1200"/>
              </a:spcAft>
              <a:buFont typeface="Arial" panose="020B0604020202020204" pitchFamily="34" charset="0"/>
              <a:buNone/>
            </a:pPr>
            <a:r>
              <a:rPr lang="en-GB" sz="1400">
                <a:latin typeface="Arial"/>
                <a:cs typeface="Arial"/>
              </a:rPr>
              <a:t>If you feel this competition has not been conducted fairly and you wish to make a complaint, you should initially contact the Appointments team at </a:t>
            </a:r>
            <a:r>
              <a:rPr lang="en-GB" sz="1400">
                <a:latin typeface="Arial"/>
                <a:cs typeface="Arial"/>
                <a:hlinkClick r:id="rId2"/>
              </a:rPr>
              <a:t>PublicAppointments@communities.gov.uk</a:t>
            </a:r>
            <a:r>
              <a:rPr lang="en-GB" sz="1400">
                <a:latin typeface="Arial"/>
                <a:cs typeface="Arial"/>
              </a:rPr>
              <a:t>.</a:t>
            </a:r>
          </a:p>
          <a:p>
            <a:pPr marL="0" indent="0">
              <a:lnSpc>
                <a:spcPct val="150000"/>
              </a:lnSpc>
              <a:spcAft>
                <a:spcPts val="1200"/>
              </a:spcAft>
              <a:buFont typeface="Arial" panose="020B0604020202020204" pitchFamily="34" charset="0"/>
              <a:buNone/>
            </a:pPr>
            <a:r>
              <a:rPr lang="en-GB" sz="1400">
                <a:latin typeface="Arial"/>
                <a:cs typeface="Arial"/>
              </a:rPr>
              <a:t>If after investigation by the department you remain dissatisfied, you may take your complaint to the Commissioner for Public Appointments at </a:t>
            </a:r>
            <a:r>
              <a:rPr lang="en-GB" sz="1400">
                <a:latin typeface="Arial"/>
                <a:cs typeface="Arial"/>
                <a:hlinkClick r:id="rId3"/>
              </a:rPr>
              <a:t>publicappointments@csc.gov.uk</a:t>
            </a:r>
            <a:r>
              <a:rPr lang="en-GB" sz="1400">
                <a:latin typeface="Arial"/>
                <a:cs typeface="Arial"/>
              </a:rPr>
              <a:t> details on how to make a complaint can be found on the Commissioner’s website at: </a:t>
            </a:r>
            <a:r>
              <a:rPr lang="en-GB" sz="1400">
                <a:latin typeface="Arial"/>
                <a:cs typeface="Arial"/>
                <a:hlinkClick r:id="rId4"/>
              </a:rPr>
              <a:t>https://publicappointmentscommissioner.independent.gov.uk/regulating-appointments/investigating-complaints/</a:t>
            </a:r>
            <a:endParaRPr lang="en-GB" sz="1400">
              <a:solidFill>
                <a:srgbClr val="005E62"/>
              </a:solidFill>
              <a:highlight>
                <a:srgbClr val="FFFF00"/>
              </a:highlight>
              <a:latin typeface="Arial"/>
              <a:ea typeface="+mn-lt"/>
              <a:cs typeface="+mn-lt"/>
            </a:endParaRPr>
          </a:p>
          <a:p>
            <a:pPr marL="0" indent="0">
              <a:lnSpc>
                <a:spcPct val="150000"/>
              </a:lnSpc>
              <a:spcAft>
                <a:spcPts val="1200"/>
              </a:spcAft>
              <a:buNone/>
            </a:pPr>
            <a:r>
              <a:rPr lang="en-GB" sz="1600">
                <a:solidFill>
                  <a:srgbClr val="005E62"/>
                </a:solidFill>
                <a:latin typeface="+mj-lt"/>
                <a:ea typeface="+mn-lt"/>
                <a:cs typeface="+mn-lt"/>
              </a:rPr>
              <a:t>Code of conduct and practice for Board, Committee and Sub-Committee Members</a:t>
            </a:r>
            <a:r>
              <a:rPr lang="en-GB" sz="1600">
                <a:solidFill>
                  <a:schemeClr val="accent1">
                    <a:lumMod val="75000"/>
                  </a:schemeClr>
                </a:solidFill>
                <a:latin typeface="+mj-lt"/>
                <a:ea typeface="+mn-lt"/>
                <a:cs typeface="+mn-lt"/>
              </a:rPr>
              <a:t> </a:t>
            </a:r>
          </a:p>
          <a:p>
            <a:pPr marL="0" indent="0">
              <a:lnSpc>
                <a:spcPct val="150000"/>
              </a:lnSpc>
              <a:spcAft>
                <a:spcPts val="1200"/>
              </a:spcAft>
              <a:buNone/>
            </a:pPr>
            <a:r>
              <a:rPr lang="en-GB" sz="1400">
                <a:latin typeface="Arial"/>
                <a:ea typeface="+mn-lt"/>
                <a:cs typeface="+mn-lt"/>
              </a:rPr>
              <a:t>In accordance with the </a:t>
            </a:r>
            <a:r>
              <a:rPr lang="en-GB" sz="1400">
                <a:latin typeface="Arial"/>
                <a:ea typeface="+mn-lt"/>
                <a:cs typeface="+mn-lt"/>
                <a:hlinkClick r:id="rId5"/>
              </a:rPr>
              <a:t>Code of Conduct</a:t>
            </a:r>
            <a:r>
              <a:rPr lang="en-GB" sz="1400">
                <a:latin typeface="Arial"/>
                <a:ea typeface="+mn-lt"/>
                <a:cs typeface="+mn-lt"/>
              </a:rPr>
              <a:t>, “You are not permitted to have a close link with a registered provider, as defined in this Code, at any time while you are a member of the Regulator’s Board or any of its committees or sub-committees“.</a:t>
            </a:r>
            <a:endParaRPr lang="en-GB" sz="1400">
              <a:solidFill>
                <a:schemeClr val="accent1">
                  <a:lumMod val="75000"/>
                </a:schemeClr>
              </a:solidFill>
              <a:latin typeface="Arial"/>
              <a:cs typeface="Arial"/>
            </a:endParaRPr>
          </a:p>
        </p:txBody>
      </p:sp>
      <p:sp>
        <p:nvSpPr>
          <p:cNvPr id="2" name="Slide Number Placeholder 1">
            <a:extLst>
              <a:ext uri="{FF2B5EF4-FFF2-40B4-BE49-F238E27FC236}">
                <a16:creationId xmlns:a16="http://schemas.microsoft.com/office/drawing/2014/main" id="{10535EE6-2200-FB1B-4B48-EB3B6242878B}"/>
              </a:ext>
            </a:extLst>
          </p:cNvPr>
          <p:cNvSpPr>
            <a:spLocks noGrp="1"/>
          </p:cNvSpPr>
          <p:nvPr>
            <p:ph type="sldNum" sz="quarter" idx="4"/>
          </p:nvPr>
        </p:nvSpPr>
        <p:spPr/>
        <p:txBody>
          <a:bodyPr/>
          <a:lstStyle/>
          <a:p>
            <a:fld id="{318356DC-334E-1146-8C47-B0DA3BCDFCC3}" type="slidenum">
              <a:rPr lang="en-US" smtClean="0"/>
              <a:pPr/>
              <a:t>18</a:t>
            </a:fld>
            <a:endParaRPr lang="en-US"/>
          </a:p>
        </p:txBody>
      </p:sp>
    </p:spTree>
    <p:extLst>
      <p:ext uri="{BB962C8B-B14F-4D97-AF65-F5344CB8AC3E}">
        <p14:creationId xmlns:p14="http://schemas.microsoft.com/office/powerpoint/2010/main" val="2850063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3F2A3A3-0706-65F1-950B-221260BE7B98}"/>
              </a:ext>
            </a:extLst>
          </p:cNvPr>
          <p:cNvSpPr>
            <a:spLocks noGrp="1"/>
          </p:cNvSpPr>
          <p:nvPr>
            <p:ph type="sldNum" sz="quarter" idx="4"/>
          </p:nvPr>
        </p:nvSpPr>
        <p:spPr/>
        <p:txBody>
          <a:bodyPr/>
          <a:lstStyle/>
          <a:p>
            <a:fld id="{318356DC-334E-1146-8C47-B0DA3BCDFCC3}" type="slidenum">
              <a:rPr lang="en-US" smtClean="0"/>
              <a:pPr/>
              <a:t>19</a:t>
            </a:fld>
            <a:endParaRPr lang="en-US"/>
          </a:p>
        </p:txBody>
      </p:sp>
      <p:sp>
        <p:nvSpPr>
          <p:cNvPr id="4" name="Title 3">
            <a:extLst>
              <a:ext uri="{FF2B5EF4-FFF2-40B4-BE49-F238E27FC236}">
                <a16:creationId xmlns:a16="http://schemas.microsoft.com/office/drawing/2014/main" id="{B71DF1A3-56B5-C97A-897E-431276BFDB2C}"/>
              </a:ext>
            </a:extLst>
          </p:cNvPr>
          <p:cNvSpPr>
            <a:spLocks noGrp="1"/>
          </p:cNvSpPr>
          <p:nvPr>
            <p:ph type="title"/>
          </p:nvPr>
        </p:nvSpPr>
        <p:spPr>
          <a:xfrm>
            <a:off x="4105656" y="504000"/>
            <a:ext cx="7618405" cy="387798"/>
          </a:xfrm>
        </p:spPr>
        <p:txBody>
          <a:bodyPr/>
          <a:lstStyle/>
          <a:p>
            <a:r>
              <a:rPr lang="en-GB"/>
              <a:t>General Data Protection Regulations (GDPR)</a:t>
            </a:r>
          </a:p>
        </p:txBody>
      </p:sp>
      <p:sp>
        <p:nvSpPr>
          <p:cNvPr id="8" name="TextBox 7">
            <a:extLst>
              <a:ext uri="{FF2B5EF4-FFF2-40B4-BE49-F238E27FC236}">
                <a16:creationId xmlns:a16="http://schemas.microsoft.com/office/drawing/2014/main" id="{78190D73-8BAE-E9B0-AA18-BAD268E6CF73}"/>
              </a:ext>
            </a:extLst>
          </p:cNvPr>
          <p:cNvSpPr txBox="1"/>
          <p:nvPr/>
        </p:nvSpPr>
        <p:spPr>
          <a:xfrm>
            <a:off x="228600" y="1651235"/>
            <a:ext cx="11603736" cy="4524315"/>
          </a:xfrm>
          <a:prstGeom prst="rect">
            <a:avLst/>
          </a:prstGeom>
          <a:noFill/>
        </p:spPr>
        <p:txBody>
          <a:bodyPr wrap="square" numCol="2" spcCol="180000">
            <a:spAutoFit/>
          </a:bodyPr>
          <a:lstStyle/>
          <a:p>
            <a:pPr marL="0" indent="0">
              <a:spcAft>
                <a:spcPts val="1200"/>
              </a:spcAft>
              <a:buFont typeface="Arial" panose="020B0604020202020204" pitchFamily="34" charset="0"/>
              <a:buNone/>
            </a:pPr>
            <a:r>
              <a:rPr lang="en-GB" sz="1400">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spcAft>
                <a:spcPts val="1200"/>
              </a:spcAft>
              <a:buNone/>
            </a:pPr>
            <a:r>
              <a:rPr lang="en-GB" sz="1400">
                <a:cs typeface="Arial"/>
              </a:rPr>
              <a:t>Data may also be shared with Cabinet Office, to comply with the Public Appointments Governance Code, article 3.1 of the Public Appointments Order in Council 2019.  </a:t>
            </a:r>
          </a:p>
          <a:p>
            <a:pPr marL="0" indent="0">
              <a:spcAft>
                <a:spcPts val="1200"/>
              </a:spcAft>
              <a:buNone/>
            </a:pPr>
            <a:r>
              <a:rPr lang="en-GB" sz="1400">
                <a:cs typeface="Arial"/>
              </a:rPr>
              <a:t>Data may also be shared with Cabinet Office and The Commissioner for Public Appointments to meet the public equality duty as set out in the Equality Act, s149. The Commissioner may also request access as part of a complaint investigation or review of the recruitment process. </a:t>
            </a:r>
          </a:p>
          <a:p>
            <a:pPr>
              <a:spcAft>
                <a:spcPts val="1200"/>
              </a:spcAft>
            </a:pPr>
            <a:r>
              <a:rPr lang="en-GB" sz="1400">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400">
                <a:cs typeface="Arial"/>
                <a:hlinkClick r:id="rId2"/>
              </a:rPr>
              <a:t>PublicAppointments@communities.gov.uk</a:t>
            </a:r>
            <a:r>
              <a:rPr lang="en-GB" sz="1400">
                <a:cs typeface="Arial"/>
              </a:rPr>
              <a:t>. </a:t>
            </a:r>
            <a:endParaRPr lang="en-GB" sz="1600">
              <a:solidFill>
                <a:srgbClr val="005E62"/>
              </a:solidFill>
              <a:latin typeface="+mj-lt"/>
              <a:cs typeface="Arial"/>
            </a:endParaRPr>
          </a:p>
          <a:p>
            <a:pPr>
              <a:spcAft>
                <a:spcPts val="600"/>
              </a:spcAft>
            </a:pPr>
            <a:r>
              <a:rPr lang="en-GB" sz="1600">
                <a:solidFill>
                  <a:srgbClr val="005E62"/>
                </a:solidFill>
                <a:latin typeface="+mj-lt"/>
                <a:cs typeface="Arial"/>
              </a:rPr>
              <a:t>Complaints</a:t>
            </a:r>
          </a:p>
          <a:p>
            <a:pPr>
              <a:spcAft>
                <a:spcPts val="600"/>
              </a:spcAft>
            </a:pPr>
            <a:r>
              <a:rPr lang="en-GB" sz="1400">
                <a:cs typeface="Arial"/>
              </a:rPr>
              <a:t>If you consider that your personal data has been misused or mishandled, you may make a complaint to the Information Commissioner who can be contacted at: </a:t>
            </a:r>
          </a:p>
          <a:p>
            <a:r>
              <a:rPr lang="en-GB" sz="1400">
                <a:cs typeface="Arial"/>
              </a:rPr>
              <a:t>Information Commissioners Office</a:t>
            </a:r>
          </a:p>
          <a:p>
            <a:r>
              <a:rPr lang="en-GB" sz="1400">
                <a:cs typeface="Arial"/>
              </a:rPr>
              <a:t>Wycliffe House</a:t>
            </a:r>
          </a:p>
          <a:p>
            <a:r>
              <a:rPr lang="en-GB" sz="1400">
                <a:cs typeface="Arial"/>
              </a:rPr>
              <a:t>Water Lane</a:t>
            </a:r>
          </a:p>
          <a:p>
            <a:r>
              <a:rPr lang="en-GB" sz="1400">
                <a:cs typeface="Arial"/>
              </a:rPr>
              <a:t>Wilmslow</a:t>
            </a:r>
          </a:p>
          <a:p>
            <a:r>
              <a:rPr lang="en-GB" sz="1400">
                <a:cs typeface="Arial"/>
              </a:rPr>
              <a:t>Cheshire</a:t>
            </a:r>
          </a:p>
          <a:p>
            <a:pPr>
              <a:spcAft>
                <a:spcPts val="1200"/>
              </a:spcAft>
            </a:pPr>
            <a:r>
              <a:rPr lang="en-GB" sz="1400">
                <a:cs typeface="Arial"/>
              </a:rPr>
              <a:t>SK9 5AF</a:t>
            </a:r>
          </a:p>
          <a:p>
            <a:pPr>
              <a:spcAft>
                <a:spcPts val="1200"/>
              </a:spcAft>
            </a:pPr>
            <a:r>
              <a:rPr lang="en-GB" sz="1400">
                <a:cs typeface="Arial"/>
              </a:rPr>
              <a:t>Phone: 0303 123 1113 </a:t>
            </a:r>
          </a:p>
          <a:p>
            <a:pPr>
              <a:spcAft>
                <a:spcPts val="1200"/>
              </a:spcAft>
            </a:pPr>
            <a:r>
              <a:rPr lang="en-GB" sz="1400">
                <a:cs typeface="Arial"/>
              </a:rPr>
              <a:t>Email: </a:t>
            </a:r>
            <a:r>
              <a:rPr lang="en-GB" sz="1400">
                <a:cs typeface="Arial"/>
                <a:hlinkClick r:id="rId3"/>
              </a:rPr>
              <a:t>casework@ico.org.uk</a:t>
            </a:r>
            <a:r>
              <a:rPr lang="en-GB" sz="1400">
                <a:cs typeface="Arial"/>
              </a:rPr>
              <a:t>. </a:t>
            </a:r>
          </a:p>
          <a:p>
            <a:pPr>
              <a:spcAft>
                <a:spcPts val="1200"/>
              </a:spcAft>
            </a:pPr>
            <a:r>
              <a:rPr lang="en-GB" sz="1400">
                <a:cs typeface="Arial"/>
              </a:rPr>
              <a:t>The data controller for Public Appointments is joint between MHCLG and the Cabinet Office.</a:t>
            </a:r>
          </a:p>
        </p:txBody>
      </p:sp>
    </p:spTree>
    <p:extLst>
      <p:ext uri="{BB962C8B-B14F-4D97-AF65-F5344CB8AC3E}">
        <p14:creationId xmlns:p14="http://schemas.microsoft.com/office/powerpoint/2010/main" val="11800554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C5EECF0-5DE3-E890-9E46-F2E65CEF92DF}"/>
              </a:ext>
            </a:extLst>
          </p:cNvPr>
          <p:cNvSpPr>
            <a:spLocks noGrp="1"/>
          </p:cNvSpPr>
          <p:nvPr>
            <p:ph type="sldNum" sz="quarter" idx="4"/>
          </p:nvPr>
        </p:nvSpPr>
        <p:spPr/>
        <p:txBody>
          <a:bodyPr/>
          <a:lstStyle/>
          <a:p>
            <a:fld id="{318356DC-334E-1146-8C47-B0DA3BCDFCC3}" type="slidenum">
              <a:rPr lang="en-US" smtClean="0"/>
              <a:pPr/>
              <a:t>20</a:t>
            </a:fld>
            <a:endParaRPr lang="en-US"/>
          </a:p>
        </p:txBody>
      </p:sp>
      <p:sp>
        <p:nvSpPr>
          <p:cNvPr id="4" name="Title 3">
            <a:extLst>
              <a:ext uri="{FF2B5EF4-FFF2-40B4-BE49-F238E27FC236}">
                <a16:creationId xmlns:a16="http://schemas.microsoft.com/office/drawing/2014/main" id="{5FFD34C1-6B53-2156-948B-FF53BC04E4DC}"/>
              </a:ext>
            </a:extLst>
          </p:cNvPr>
          <p:cNvSpPr>
            <a:spLocks noGrp="1"/>
          </p:cNvSpPr>
          <p:nvPr>
            <p:ph type="title"/>
          </p:nvPr>
        </p:nvSpPr>
        <p:spPr/>
        <p:txBody>
          <a:bodyPr/>
          <a:lstStyle/>
          <a:p>
            <a:r>
              <a:rPr lang="en-GB"/>
              <a:t>7 principles of public life</a:t>
            </a:r>
          </a:p>
        </p:txBody>
      </p:sp>
      <p:sp>
        <p:nvSpPr>
          <p:cNvPr id="6" name="TextBox 5">
            <a:extLst>
              <a:ext uri="{FF2B5EF4-FFF2-40B4-BE49-F238E27FC236}">
                <a16:creationId xmlns:a16="http://schemas.microsoft.com/office/drawing/2014/main" id="{6349130E-2036-50B9-2F25-6D3E0B186E7B}"/>
              </a:ext>
            </a:extLst>
          </p:cNvPr>
          <p:cNvSpPr txBox="1"/>
          <p:nvPr/>
        </p:nvSpPr>
        <p:spPr>
          <a:xfrm>
            <a:off x="3995929" y="1664544"/>
            <a:ext cx="7827264" cy="4939814"/>
          </a:xfrm>
          <a:prstGeom prst="rect">
            <a:avLst/>
          </a:prstGeom>
          <a:noFill/>
        </p:spPr>
        <p:txBody>
          <a:bodyPr wrap="square">
            <a:spAutoFit/>
          </a:bodyPr>
          <a:lstStyle/>
          <a:p>
            <a:pPr marL="342900" indent="-342900">
              <a:spcAft>
                <a:spcPts val="1200"/>
              </a:spcAft>
              <a:buFont typeface="+mj-lt"/>
              <a:buAutoNum type="arabicPeriod"/>
            </a:pPr>
            <a:r>
              <a:rPr lang="en-GB" sz="1500">
                <a:solidFill>
                  <a:srgbClr val="005E62"/>
                </a:solidFill>
                <a:latin typeface="Arial"/>
                <a:cs typeface="Arial"/>
              </a:rPr>
              <a:t>Selflessness: </a:t>
            </a:r>
            <a:r>
              <a:rPr lang="en-GB" sz="1500">
                <a:latin typeface="Arial"/>
                <a:cs typeface="Arial"/>
              </a:rPr>
              <a:t>Holders of public office should act solely in terms of the public interest.</a:t>
            </a:r>
          </a:p>
          <a:p>
            <a:pPr marL="342900" indent="-342900">
              <a:spcAft>
                <a:spcPts val="1200"/>
              </a:spcAft>
              <a:buFont typeface="+mj-lt"/>
              <a:buAutoNum type="arabicPeriod"/>
            </a:pPr>
            <a:r>
              <a:rPr lang="en-GB" sz="1500">
                <a:solidFill>
                  <a:srgbClr val="005E62"/>
                </a:solidFill>
                <a:latin typeface="Arial"/>
                <a:cs typeface="Arial"/>
              </a:rPr>
              <a:t>Integrity: </a:t>
            </a:r>
            <a:r>
              <a:rPr lang="en-GB" sz="1500">
                <a:latin typeface="Arial"/>
                <a:cs typeface="Arial"/>
              </a:rPr>
              <a:t>Holders of public office must avoid placing themselves under any obligation to people or organisations that might try inappropriately to influence them in their work. They should not act or take decisions to gain financial or other benefits for themselves, their family or their friends. They must declare and resolve any interests and relationships</a:t>
            </a:r>
          </a:p>
          <a:p>
            <a:pPr marL="342900" indent="-342900">
              <a:spcAft>
                <a:spcPts val="1200"/>
              </a:spcAft>
              <a:buFont typeface="+mj-lt"/>
              <a:buAutoNum type="arabicPeriod"/>
            </a:pPr>
            <a:r>
              <a:rPr lang="en-GB" sz="1500">
                <a:solidFill>
                  <a:srgbClr val="005E62"/>
                </a:solidFill>
                <a:latin typeface="Arial"/>
                <a:cs typeface="Arial"/>
              </a:rPr>
              <a:t>Objectivity: </a:t>
            </a:r>
            <a:r>
              <a:rPr lang="en-GB" sz="1500">
                <a:latin typeface="Arial"/>
                <a:cs typeface="Arial"/>
              </a:rPr>
              <a:t>Holders of public office must act and take decisions impartially, fairly and on merit, using best evidence and without discrimination or bias.</a:t>
            </a:r>
          </a:p>
          <a:p>
            <a:pPr marL="342900" indent="-342900">
              <a:spcAft>
                <a:spcPts val="1200"/>
              </a:spcAft>
              <a:buFont typeface="+mj-lt"/>
              <a:buAutoNum type="arabicPeriod"/>
            </a:pPr>
            <a:r>
              <a:rPr lang="en-GB" sz="1500">
                <a:solidFill>
                  <a:srgbClr val="005E62"/>
                </a:solidFill>
                <a:latin typeface="Arial"/>
                <a:cs typeface="Arial"/>
              </a:rPr>
              <a:t>Accountability: </a:t>
            </a:r>
            <a:r>
              <a:rPr lang="en-GB" sz="1500">
                <a:latin typeface="Arial"/>
                <a:cs typeface="Arial"/>
              </a:rPr>
              <a:t>Holders of public office are accountable to the public for their decisions and actions and must submit themselves to the scrutiny necessary to ensure this.</a:t>
            </a:r>
          </a:p>
          <a:p>
            <a:pPr marL="342900" indent="-342900">
              <a:spcAft>
                <a:spcPts val="1200"/>
              </a:spcAft>
              <a:buFont typeface="+mj-lt"/>
              <a:buAutoNum type="arabicPeriod"/>
            </a:pPr>
            <a:r>
              <a:rPr lang="en-GB" sz="1500">
                <a:solidFill>
                  <a:srgbClr val="005E62"/>
                </a:solidFill>
                <a:latin typeface="Arial"/>
                <a:cs typeface="Arial"/>
              </a:rPr>
              <a:t>Openness</a:t>
            </a:r>
            <a:r>
              <a:rPr lang="en-GB" sz="1500">
                <a:solidFill>
                  <a:schemeClr val="accent1">
                    <a:lumMod val="75000"/>
                  </a:schemeClr>
                </a:solidFill>
                <a:latin typeface="Arial"/>
                <a:cs typeface="Arial"/>
              </a:rPr>
              <a:t>: </a:t>
            </a:r>
            <a:r>
              <a:rPr lang="en-GB" sz="1500">
                <a:latin typeface="Arial"/>
                <a:cs typeface="Arial"/>
              </a:rPr>
              <a:t>Holders of public office should act and take decisions in an open and transparent manner. Information should not be withheld from the public unless there are clear and lawful reasons for doing so.</a:t>
            </a:r>
          </a:p>
          <a:p>
            <a:pPr marL="342900" indent="-342900">
              <a:spcAft>
                <a:spcPts val="1200"/>
              </a:spcAft>
              <a:buFont typeface="+mj-lt"/>
              <a:buAutoNum type="arabicPeriod"/>
            </a:pPr>
            <a:r>
              <a:rPr lang="en-GB" sz="1500">
                <a:solidFill>
                  <a:srgbClr val="005E62"/>
                </a:solidFill>
                <a:latin typeface="Arial"/>
                <a:cs typeface="Arial"/>
              </a:rPr>
              <a:t>Honesty: </a:t>
            </a:r>
            <a:r>
              <a:rPr lang="en-GB" sz="1500">
                <a:latin typeface="Arial"/>
                <a:cs typeface="Arial"/>
              </a:rPr>
              <a:t>Holders of public office should be truthful.</a:t>
            </a:r>
          </a:p>
          <a:p>
            <a:pPr marL="342900" indent="-342900">
              <a:spcAft>
                <a:spcPts val="1200"/>
              </a:spcAft>
              <a:buFont typeface="+mj-lt"/>
              <a:buAutoNum type="arabicPeriod"/>
            </a:pPr>
            <a:r>
              <a:rPr lang="en-GB" sz="1500">
                <a:solidFill>
                  <a:srgbClr val="005E62"/>
                </a:solidFill>
                <a:latin typeface="Arial"/>
                <a:cs typeface="Arial"/>
              </a:rPr>
              <a:t>Leadership: </a:t>
            </a:r>
            <a:r>
              <a:rPr lang="en-GB" sz="1500">
                <a:latin typeface="Arial"/>
                <a:cs typeface="Arial"/>
              </a:rPr>
              <a:t>Holders of public office should exhibit these principles in their own behaviour. They should actively promote and robustly support the principles and be willing to challenge poor behaviour wherever it occurs.</a:t>
            </a:r>
          </a:p>
        </p:txBody>
      </p:sp>
      <p:sp>
        <p:nvSpPr>
          <p:cNvPr id="8" name="TextBox 7">
            <a:extLst>
              <a:ext uri="{FF2B5EF4-FFF2-40B4-BE49-F238E27FC236}">
                <a16:creationId xmlns:a16="http://schemas.microsoft.com/office/drawing/2014/main" id="{E7BE4E0D-E0B3-31FF-DF4D-B438A98D96DF}"/>
              </a:ext>
            </a:extLst>
          </p:cNvPr>
          <p:cNvSpPr txBox="1"/>
          <p:nvPr/>
        </p:nvSpPr>
        <p:spPr>
          <a:xfrm>
            <a:off x="192024" y="1744310"/>
            <a:ext cx="3547871" cy="4847481"/>
          </a:xfrm>
          <a:prstGeom prst="rect">
            <a:avLst/>
          </a:prstGeom>
          <a:noFill/>
        </p:spPr>
        <p:txBody>
          <a:bodyPr wrap="square">
            <a:spAutoFit/>
          </a:bodyPr>
          <a:lstStyle/>
          <a:p>
            <a:pPr marL="0" indent="0">
              <a:spcAft>
                <a:spcPts val="600"/>
              </a:spcAft>
              <a:buNone/>
            </a:pPr>
            <a:r>
              <a:rPr lang="en-GB" sz="1400">
                <a:cs typeface="Arial"/>
              </a:rPr>
              <a:t>In 1995 the Committee on Standards in public life defined 7 principles which should underpin all who serve the public. It is important that members of public bodies maintain the confidence of Parliament and the public. </a:t>
            </a:r>
          </a:p>
          <a:p>
            <a:pPr marL="0" indent="0">
              <a:spcAft>
                <a:spcPts val="600"/>
              </a:spcAft>
              <a:buNone/>
            </a:pPr>
            <a:r>
              <a:rPr lang="en-GB" sz="1400">
                <a:cs typeface="Arial"/>
              </a:rPr>
              <a:t>Consistent with the Governance Code, applicants will be assessed on merit, and all candidates will need to uphold the standards of conduct set out in these principles that will be tested during the selection process. </a:t>
            </a:r>
          </a:p>
          <a:p>
            <a:pPr marL="0" indent="0">
              <a:spcAft>
                <a:spcPts val="600"/>
              </a:spcAft>
              <a:buNone/>
            </a:pPr>
            <a:r>
              <a:rPr lang="en-GB" sz="1400">
                <a:cs typeface="Arial"/>
              </a:rPr>
              <a:t>Failure to disclose such information could result in an appointment either not being made or being terminated. </a:t>
            </a:r>
          </a:p>
          <a:p>
            <a:pPr marL="0" indent="0">
              <a:spcAft>
                <a:spcPts val="600"/>
              </a:spcAft>
              <a:buNone/>
            </a:pPr>
            <a:r>
              <a:rPr lang="en-GB" sz="1400">
                <a:cs typeface="Arial"/>
              </a:rPr>
              <a:t>Should you wish to speak to someone concerning a potential conflict of interest or other issues contact a member of the Public Appointments team at </a:t>
            </a:r>
            <a:r>
              <a:rPr lang="en-GB" sz="1400">
                <a:cs typeface="Arial"/>
                <a:hlinkClick r:id="rId2"/>
              </a:rPr>
              <a:t>PublicAppointments@communities.gov.uk</a:t>
            </a:r>
            <a:r>
              <a:rPr lang="en-GB" sz="1400">
                <a:cs typeface="Arial"/>
              </a:rPr>
              <a:t> in the first instance.</a:t>
            </a:r>
          </a:p>
        </p:txBody>
      </p:sp>
    </p:spTree>
    <p:extLst>
      <p:ext uri="{BB962C8B-B14F-4D97-AF65-F5344CB8AC3E}">
        <p14:creationId xmlns:p14="http://schemas.microsoft.com/office/powerpoint/2010/main" val="3506553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F3BE2-E81E-F7B1-A5AC-E87A4F29BDD1}"/>
              </a:ext>
            </a:extLst>
          </p:cNvPr>
          <p:cNvSpPr>
            <a:spLocks noGrp="1"/>
          </p:cNvSpPr>
          <p:nvPr>
            <p:ph type="title" idx="4294967295"/>
          </p:nvPr>
        </p:nvSpPr>
        <p:spPr>
          <a:xfrm>
            <a:off x="838200" y="-1325563"/>
            <a:ext cx="10515600" cy="1325563"/>
          </a:xfrm>
          <a:prstGeom prst="rect">
            <a:avLst/>
          </a:prstGeom>
        </p:spPr>
        <p:txBody>
          <a:bodyPr anchor="b"/>
          <a:lstStyle/>
          <a:p>
            <a:r>
              <a:rPr lang="en-GB"/>
              <a:t>The Civil Service logo</a:t>
            </a:r>
          </a:p>
        </p:txBody>
      </p:sp>
    </p:spTree>
    <p:extLst>
      <p:ext uri="{BB962C8B-B14F-4D97-AF65-F5344CB8AC3E}">
        <p14:creationId xmlns:p14="http://schemas.microsoft.com/office/powerpoint/2010/main" val="3160219920"/>
      </p:ext>
    </p:extLst>
  </p:cSld>
  <p:clrMapOvr>
    <a:masterClrMapping/>
  </p:clrMapOvr>
  <p:transition>
    <p:fade/>
  </p:transition>
</p:sld>
</file>

<file path=ppt/theme/theme1.xml><?xml version="1.0" encoding="utf-8"?>
<a:theme xmlns:a="http://schemas.openxmlformats.org/drawingml/2006/main" name="Custom Design">
  <a:themeElements>
    <a:clrScheme name="MHCLG Theme">
      <a:dk1>
        <a:srgbClr val="000000"/>
      </a:dk1>
      <a:lt1>
        <a:srgbClr val="FFFFFF"/>
      </a:lt1>
      <a:dk2>
        <a:srgbClr val="00625E"/>
      </a:dk2>
      <a:lt2>
        <a:srgbClr val="E5E5E5"/>
      </a:lt2>
      <a:accent1>
        <a:srgbClr val="932A71"/>
      </a:accent1>
      <a:accent2>
        <a:srgbClr val="00625E"/>
      </a:accent2>
      <a:accent3>
        <a:srgbClr val="BF491D"/>
      </a:accent3>
      <a:accent4>
        <a:srgbClr val="40611F"/>
      </a:accent4>
      <a:accent5>
        <a:srgbClr val="205083"/>
      </a:accent5>
      <a:accent6>
        <a:srgbClr val="85282A"/>
      </a:accent6>
      <a:hlink>
        <a:srgbClr val="0099CC"/>
      </a:hlink>
      <a:folHlink>
        <a:srgbClr val="00625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aba6e3d9da5296c5e2228b1cd81c0859">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8c9f77c1771d00a606766ce1007d5c48"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d9fbe8f-b81d-48be-b625-331cabbad704">
      <Terms xmlns="http://schemas.microsoft.com/office/infopath/2007/PartnerControls"/>
    </lcf76f155ced4ddcb4097134ff3c332f>
    <TaxCatchAll xmlns="83a87e31-bf32-46ab-8e70-9fa18461fa4d"/>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12EB63-8064-4D06-BC4C-328043077F25}">
  <ds:schemaRefs>
    <ds:schemaRef ds:uri="2bf8cc3f-2dd4-46fc-bd57-e9d20c4f7845"/>
    <ds:schemaRef ds:uri="83a87e31-bf32-46ab-8e70-9fa18461fa4d"/>
    <ds:schemaRef ds:uri="dd9fbe8f-b81d-48be-b625-331cabbad7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7683313-30BB-4F73-A6E2-1539437EA9CC}">
  <ds:schemaRefs>
    <ds:schemaRef ds:uri="http://purl.org/dc/dcmitype/"/>
    <ds:schemaRef ds:uri="dd9fbe8f-b81d-48be-b625-331cabbad704"/>
    <ds:schemaRef ds:uri="http://www.w3.org/XML/1998/namespace"/>
    <ds:schemaRef ds:uri="http://purl.org/dc/elements/1.1/"/>
    <ds:schemaRef ds:uri="http://schemas.microsoft.com/office/2006/documentManagement/types"/>
    <ds:schemaRef ds:uri="http://purl.org/dc/terms/"/>
    <ds:schemaRef ds:uri="http://schemas.microsoft.com/office/2006/metadata/properties"/>
    <ds:schemaRef ds:uri="http://schemas.microsoft.com/office/infopath/2007/PartnerControls"/>
    <ds:schemaRef ds:uri="83a87e31-bf32-46ab-8e70-9fa18461fa4d"/>
    <ds:schemaRef ds:uri="http://schemas.openxmlformats.org/package/2006/metadata/core-properties"/>
    <ds:schemaRef ds:uri="2bf8cc3f-2dd4-46fc-bd57-e9d20c4f7845"/>
    <ds:schemaRef ds:uri="http://schemas.microsoft.com/sharepoint/v3"/>
  </ds:schemaRefs>
</ds:datastoreItem>
</file>

<file path=customXml/itemProps3.xml><?xml version="1.0" encoding="utf-8"?>
<ds:datastoreItem xmlns:ds="http://schemas.openxmlformats.org/officeDocument/2006/customXml" ds:itemID="{E6D30B81-FBD6-4A7F-8112-703D03D14E6A}">
  <ds:schemaRefs>
    <ds:schemaRef ds:uri="http://schemas.microsoft.com/sharepoint/v3/contenttype/forms"/>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4366</Words>
  <Application>Microsoft Office PowerPoint</Application>
  <PresentationFormat>Widescreen</PresentationFormat>
  <Paragraphs>227</Paragraphs>
  <Slides>21</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Aptos</vt:lpstr>
      <vt:lpstr>Arial</vt:lpstr>
      <vt:lpstr>Calibri</vt:lpstr>
      <vt:lpstr>Helvetica Neue</vt:lpstr>
      <vt:lpstr>Times New Roman</vt:lpstr>
      <vt:lpstr>Custom Design</vt:lpstr>
      <vt:lpstr>Local Audit Office, Non –executive Directors </vt:lpstr>
      <vt:lpstr>Contents</vt:lpstr>
      <vt:lpstr>Welcome</vt:lpstr>
      <vt:lpstr>Welcome</vt:lpstr>
      <vt:lpstr>Welcome</vt:lpstr>
      <vt:lpstr>Local audit system reform and the Local Audit Office</vt:lpstr>
      <vt:lpstr>Local audit system reform and the Local Audit Office</vt:lpstr>
      <vt:lpstr>The Local Audit Office Board</vt:lpstr>
      <vt:lpstr>Role and responsibilities</vt:lpstr>
      <vt:lpstr>Key responsibilities</vt:lpstr>
      <vt:lpstr>Key responsibilities</vt:lpstr>
      <vt:lpstr>Selection criteria</vt:lpstr>
      <vt:lpstr>Outline terms and conditions</vt:lpstr>
      <vt:lpstr>How to apply</vt:lpstr>
      <vt:lpstr>Assessment process: overview </vt:lpstr>
      <vt:lpstr>Assessment process: indicative timeline </vt:lpstr>
      <vt:lpstr>Diversity and equal opportunities </vt:lpstr>
      <vt:lpstr>Further information</vt:lpstr>
      <vt:lpstr>General Data Protection Regulations (GDPR)</vt:lpstr>
      <vt:lpstr>7 principles of public life</vt:lpstr>
      <vt:lpstr>The Civil Service logo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Betty Du</dc:creator>
  <cp:lastModifiedBy>Lucy Worstenholme</cp:lastModifiedBy>
  <cp:revision>2</cp:revision>
  <dcterms:created xsi:type="dcterms:W3CDTF">2023-02-08T12:09:57Z</dcterms:created>
  <dcterms:modified xsi:type="dcterms:W3CDTF">2026-05-13T09:30:30Z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Custom Design:9</vt:lpwstr>
  </property>
  <property fmtid="{D5CDD505-2E9C-101B-9397-08002B2CF9AE}" pid="5" name="ClassificationContentMarkingFooterText">
    <vt:lpwstr>OFFICIAL</vt:lpwstr>
  </property>
  <property fmtid="{D5CDD505-2E9C-101B-9397-08002B2CF9AE}" pid="6" name="ClassificationContentMarkingHeaderLocations">
    <vt:lpwstr>Custom Design:6</vt:lpwstr>
  </property>
  <property fmtid="{D5CDD505-2E9C-101B-9397-08002B2CF9AE}" pid="7" name="ClassificationContentMarkingHeaderText">
    <vt:lpwstr>OFFICIAL</vt:lpwstr>
  </property>
</Properties>
</file>