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omments/modernComment_127_164834CE.xml" ContentType="application/vnd.ms-powerpoint.comment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modernComment_11C_96802777.xml" ContentType="application/vnd.ms-powerpoint.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1"/>
  </p:notesMasterIdLst>
  <p:sldIdLst>
    <p:sldId id="295" r:id="rId6"/>
    <p:sldId id="302" r:id="rId7"/>
    <p:sldId id="305" r:id="rId8"/>
    <p:sldId id="267" r:id="rId9"/>
    <p:sldId id="300" r:id="rId10"/>
    <p:sldId id="269" r:id="rId11"/>
    <p:sldId id="299" r:id="rId12"/>
    <p:sldId id="296" r:id="rId13"/>
    <p:sldId id="284" r:id="rId14"/>
    <p:sldId id="285" r:id="rId15"/>
    <p:sldId id="273" r:id="rId16"/>
    <p:sldId id="297" r:id="rId17"/>
    <p:sldId id="270" r:id="rId18"/>
    <p:sldId id="287" r:id="rId19"/>
    <p:sldId id="28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40A7851-FDAF-9692-5847-CC12762496AE}" name="Mandhra2, Methun (DSIT)" initials="MM" userId="S::methun.mandhra2@dsit.gov.uk::625bec58-68b6-45f2-a567-bb1935732a62" providerId="AD"/>
  <p188:author id="{0E1C9755-321E-F943-2E95-3EFA10D13A59}" name="Neagoe, Luciana (DSIT)" initials="NL" userId="S::luciana.neagoe@dsit.gov.uk::d8f1d417-10ba-4fcc-9e4d-beefff475334" providerId="AD"/>
  <p188:author id="{C03A968A-5F8B-54AE-4713-E5F2EC778E26}" name="Butterfield, Matthew (DSIT)" initials="MB" userId="S::Matthew.Butterfield@dsit.gov.uk::7a8b093f-3744-4859-95a3-98fdd7bf63c4" providerId="AD"/>
  <p188:author id="{C68E2391-C7F5-A9B4-44B8-8C7582FEEAE0}" name="James, Alex (DSIT)" initials="JA" userId="S::alex.james@dsit.gov.uk::93552388-4c7b-4708-9e9c-661d6fdc3d9c" providerId="AD"/>
  <p188:author id="{8FA7FBF1-A73B-53B0-3C0E-D7AC071A020E}" name="Conway, Isabel (DSIT)" initials="C(" userId="S::isabel.conway@dsit.gov.uk::7ba2210b-63d7-47c8-9127-c0efeb06f14a" providerId="AD"/>
  <p188:author id="{49203CF3-A141-DCE7-9545-B1E2F4F12010}" name="Mandhra2, Methun (DSIT)" initials="MM" userId="S::Methun.Mandhra2@dsit.gov.uk::625bec58-68b6-45f2-a567-bb1935732a6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C8D8"/>
    <a:srgbClr val="033655"/>
    <a:srgbClr val="000921"/>
    <a:srgbClr val="45E2E1"/>
    <a:srgbClr val="7BDCE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5386D7-1887-950D-C7A8-DD6BC87469B9}" v="11" dt="2026-07-13T15:46:58.6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Alex (DSIT)" userId="93552388-4c7b-4708-9e9c-661d6fdc3d9c" providerId="ADAL" clId="{8ADEF41D-B4F8-47F8-937A-287F024324F6}"/>
    <pc:docChg chg="modSld">
      <pc:chgData name="James, Alex (DSIT)" userId="93552388-4c7b-4708-9e9c-661d6fdc3d9c" providerId="ADAL" clId="{8ADEF41D-B4F8-47F8-937A-287F024324F6}" dt="2026-07-14T14:02:43.204" v="11" actId="22"/>
      <pc:docMkLst>
        <pc:docMk/>
      </pc:docMkLst>
      <pc:sldChg chg="addSp mod">
        <pc:chgData name="James, Alex (DSIT)" userId="93552388-4c7b-4708-9e9c-661d6fdc3d9c" providerId="ADAL" clId="{8ADEF41D-B4F8-47F8-937A-287F024324F6}" dt="2026-07-14T14:02:20.425" v="6" actId="22"/>
        <pc:sldMkLst>
          <pc:docMk/>
          <pc:sldMk cId="282679849" sldId="269"/>
        </pc:sldMkLst>
        <pc:picChg chg="add">
          <ac:chgData name="James, Alex (DSIT)" userId="93552388-4c7b-4708-9e9c-661d6fdc3d9c" providerId="ADAL" clId="{8ADEF41D-B4F8-47F8-937A-287F024324F6}" dt="2026-07-14T14:01:39.714" v="0" actId="22"/>
          <ac:picMkLst>
            <pc:docMk/>
            <pc:sldMk cId="282679849" sldId="269"/>
            <ac:picMk id="3" creationId="{949A5830-1629-2284-15AD-FC9181786C30}"/>
          </ac:picMkLst>
        </pc:picChg>
        <pc:picChg chg="add">
          <ac:chgData name="James, Alex (DSIT)" userId="93552388-4c7b-4708-9e9c-661d6fdc3d9c" providerId="ADAL" clId="{8ADEF41D-B4F8-47F8-937A-287F024324F6}" dt="2026-07-14T14:02:20.425" v="6" actId="22"/>
          <ac:picMkLst>
            <pc:docMk/>
            <pc:sldMk cId="282679849" sldId="269"/>
            <ac:picMk id="6" creationId="{97388321-1FF5-5330-8DD6-2A62C584431F}"/>
          </ac:picMkLst>
        </pc:picChg>
      </pc:sldChg>
      <pc:sldChg chg="addSp mod">
        <pc:chgData name="James, Alex (DSIT)" userId="93552388-4c7b-4708-9e9c-661d6fdc3d9c" providerId="ADAL" clId="{8ADEF41D-B4F8-47F8-937A-287F024324F6}" dt="2026-07-14T14:02:36.873" v="9" actId="22"/>
        <pc:sldMkLst>
          <pc:docMk/>
          <pc:sldMk cId="1243358367" sldId="270"/>
        </pc:sldMkLst>
        <pc:picChg chg="add">
          <ac:chgData name="James, Alex (DSIT)" userId="93552388-4c7b-4708-9e9c-661d6fdc3d9c" providerId="ADAL" clId="{8ADEF41D-B4F8-47F8-937A-287F024324F6}" dt="2026-07-14T14:02:00.947" v="3" actId="22"/>
          <ac:picMkLst>
            <pc:docMk/>
            <pc:sldMk cId="1243358367" sldId="270"/>
            <ac:picMk id="3" creationId="{ADA83DA6-41F1-1357-40FC-48764BDBD79B}"/>
          </ac:picMkLst>
        </pc:picChg>
        <pc:picChg chg="add">
          <ac:chgData name="James, Alex (DSIT)" userId="93552388-4c7b-4708-9e9c-661d6fdc3d9c" providerId="ADAL" clId="{8ADEF41D-B4F8-47F8-937A-287F024324F6}" dt="2026-07-14T14:02:36.873" v="9" actId="22"/>
          <ac:picMkLst>
            <pc:docMk/>
            <pc:sldMk cId="1243358367" sldId="270"/>
            <ac:picMk id="7" creationId="{12C8CCC1-9D62-BC32-8C05-85EF60D54D29}"/>
          </ac:picMkLst>
        </pc:picChg>
      </pc:sldChg>
      <pc:sldChg chg="addSp mod">
        <pc:chgData name="James, Alex (DSIT)" userId="93552388-4c7b-4708-9e9c-661d6fdc3d9c" providerId="ADAL" clId="{8ADEF41D-B4F8-47F8-937A-287F024324F6}" dt="2026-07-14T14:02:30.422" v="8" actId="22"/>
        <pc:sldMkLst>
          <pc:docMk/>
          <pc:sldMk cId="2784025723" sldId="285"/>
        </pc:sldMkLst>
        <pc:picChg chg="add">
          <ac:chgData name="James, Alex (DSIT)" userId="93552388-4c7b-4708-9e9c-661d6fdc3d9c" providerId="ADAL" clId="{8ADEF41D-B4F8-47F8-937A-287F024324F6}" dt="2026-07-14T14:01:54.797" v="2" actId="22"/>
          <ac:picMkLst>
            <pc:docMk/>
            <pc:sldMk cId="2784025723" sldId="285"/>
            <ac:picMk id="3" creationId="{DB5187E6-B263-0B95-A0C9-A990E7DE4753}"/>
          </ac:picMkLst>
        </pc:picChg>
        <pc:picChg chg="add">
          <ac:chgData name="James, Alex (DSIT)" userId="93552388-4c7b-4708-9e9c-661d6fdc3d9c" providerId="ADAL" clId="{8ADEF41D-B4F8-47F8-937A-287F024324F6}" dt="2026-07-14T14:02:30.422" v="8" actId="22"/>
          <ac:picMkLst>
            <pc:docMk/>
            <pc:sldMk cId="2784025723" sldId="285"/>
            <ac:picMk id="8" creationId="{688B5CA0-C4C5-25B6-6DB1-3BBC782DFAC1}"/>
          </ac:picMkLst>
        </pc:picChg>
      </pc:sldChg>
      <pc:sldChg chg="addSp mod">
        <pc:chgData name="James, Alex (DSIT)" userId="93552388-4c7b-4708-9e9c-661d6fdc3d9c" providerId="ADAL" clId="{8ADEF41D-B4F8-47F8-937A-287F024324F6}" dt="2026-07-14T14:02:40.271" v="10" actId="22"/>
        <pc:sldMkLst>
          <pc:docMk/>
          <pc:sldMk cId="895666015" sldId="287"/>
        </pc:sldMkLst>
        <pc:picChg chg="add">
          <ac:chgData name="James, Alex (DSIT)" userId="93552388-4c7b-4708-9e9c-661d6fdc3d9c" providerId="ADAL" clId="{8ADEF41D-B4F8-47F8-937A-287F024324F6}" dt="2026-07-14T14:02:08.904" v="5" actId="22"/>
          <ac:picMkLst>
            <pc:docMk/>
            <pc:sldMk cId="895666015" sldId="287"/>
            <ac:picMk id="3" creationId="{963346E0-3B7A-A62C-3420-18A688AD10DC}"/>
          </ac:picMkLst>
        </pc:picChg>
        <pc:picChg chg="add">
          <ac:chgData name="James, Alex (DSIT)" userId="93552388-4c7b-4708-9e9c-661d6fdc3d9c" providerId="ADAL" clId="{8ADEF41D-B4F8-47F8-937A-287F024324F6}" dt="2026-07-14T14:02:40.271" v="10" actId="22"/>
          <ac:picMkLst>
            <pc:docMk/>
            <pc:sldMk cId="895666015" sldId="287"/>
            <ac:picMk id="7" creationId="{A5018400-5AC9-D5E2-72A4-B94BBD98E89A}"/>
          </ac:picMkLst>
        </pc:picChg>
      </pc:sldChg>
      <pc:sldChg chg="addSp mod">
        <pc:chgData name="James, Alex (DSIT)" userId="93552388-4c7b-4708-9e9c-661d6fdc3d9c" providerId="ADAL" clId="{8ADEF41D-B4F8-47F8-937A-287F024324F6}" dt="2026-07-14T14:02:43.204" v="11" actId="22"/>
        <pc:sldMkLst>
          <pc:docMk/>
          <pc:sldMk cId="707677606" sldId="288"/>
        </pc:sldMkLst>
        <pc:picChg chg="add">
          <ac:chgData name="James, Alex (DSIT)" userId="93552388-4c7b-4708-9e9c-661d6fdc3d9c" providerId="ADAL" clId="{8ADEF41D-B4F8-47F8-937A-287F024324F6}" dt="2026-07-14T14:02:04.229" v="4" actId="22"/>
          <ac:picMkLst>
            <pc:docMk/>
            <pc:sldMk cId="707677606" sldId="288"/>
            <ac:picMk id="3" creationId="{681FE036-0356-649E-6586-F275F3617A0F}"/>
          </ac:picMkLst>
        </pc:picChg>
        <pc:picChg chg="add">
          <ac:chgData name="James, Alex (DSIT)" userId="93552388-4c7b-4708-9e9c-661d6fdc3d9c" providerId="ADAL" clId="{8ADEF41D-B4F8-47F8-937A-287F024324F6}" dt="2026-07-14T14:02:43.204" v="11" actId="22"/>
          <ac:picMkLst>
            <pc:docMk/>
            <pc:sldMk cId="707677606" sldId="288"/>
            <ac:picMk id="7" creationId="{AB3FB44E-4C6F-B4B0-6237-61A42E16F979}"/>
          </ac:picMkLst>
        </pc:picChg>
      </pc:sldChg>
      <pc:sldChg chg="addSp mod">
        <pc:chgData name="James, Alex (DSIT)" userId="93552388-4c7b-4708-9e9c-661d6fdc3d9c" providerId="ADAL" clId="{8ADEF41D-B4F8-47F8-937A-287F024324F6}" dt="2026-07-14T14:02:24.095" v="7" actId="22"/>
        <pc:sldMkLst>
          <pc:docMk/>
          <pc:sldMk cId="2447772132" sldId="299"/>
        </pc:sldMkLst>
        <pc:picChg chg="add">
          <ac:chgData name="James, Alex (DSIT)" userId="93552388-4c7b-4708-9e9c-661d6fdc3d9c" providerId="ADAL" clId="{8ADEF41D-B4F8-47F8-937A-287F024324F6}" dt="2026-07-14T14:01:42.869" v="1" actId="22"/>
          <ac:picMkLst>
            <pc:docMk/>
            <pc:sldMk cId="2447772132" sldId="299"/>
            <ac:picMk id="4" creationId="{CE85986A-B5DB-5F6D-9AAC-E5BD11DACC68}"/>
          </ac:picMkLst>
        </pc:picChg>
        <pc:picChg chg="add">
          <ac:chgData name="James, Alex (DSIT)" userId="93552388-4c7b-4708-9e9c-661d6fdc3d9c" providerId="ADAL" clId="{8ADEF41D-B4F8-47F8-937A-287F024324F6}" dt="2026-07-14T14:02:24.095" v="7" actId="22"/>
          <ac:picMkLst>
            <pc:docMk/>
            <pc:sldMk cId="2447772132" sldId="299"/>
            <ac:picMk id="7" creationId="{B5DF666C-68BF-0C69-D3AE-D1DD9F668D7C}"/>
          </ac:picMkLst>
        </pc:picChg>
      </pc:sldChg>
    </pc:docChg>
  </pc:docChgLst>
</pc:chgInfo>
</file>

<file path=ppt/comments/modernComment_11C_96802777.xml><?xml version="1.0" encoding="utf-8"?>
<p188:cmLst xmlns:a="http://schemas.openxmlformats.org/drawingml/2006/main" xmlns:r="http://schemas.openxmlformats.org/officeDocument/2006/relationships" xmlns:p188="http://schemas.microsoft.com/office/powerpoint/2018/8/main">
  <p188:cm id="{7975F45B-F96E-4E25-99BE-6DEE31B71C27}" authorId="{0E1C9755-321E-F943-2E95-3EFA10D13A59}" status="resolved" created="2026-05-18T10:22:48.378" complete="100000">
    <ac:txMkLst xmlns:ac="http://schemas.microsoft.com/office/drawing/2013/main/command">
      <pc:docMk xmlns:pc="http://schemas.microsoft.com/office/powerpoint/2013/main/command"/>
      <pc:sldMk xmlns:pc="http://schemas.microsoft.com/office/powerpoint/2013/main/command" cId="2524981111" sldId="284"/>
      <ac:spMk id="6" creationId="{6E288275-2FA5-564F-87D1-D588139B106D}"/>
      <ac:txMk cp="348">
        <ac:context len="1559" hash="2141431806"/>
      </ac:txMk>
    </ac:txMkLst>
    <p188:pos x="11365423" y="1911457"/>
    <p188:replyLst>
      <p188:reply id="{E0ADA976-CDD9-43F9-A780-D0EFD20612D4}" authorId="{C68E2391-C7F5-A9B4-44B8-8C7582FEEAE0}" created="2026-06-02T12:29:53.360">
        <p188:txBody>
          <a:bodyPr/>
          <a:lstStyle/>
          <a:p>
            <a:r>
              <a:rPr lang="en-GB"/>
              <a:t>Have checked with Adam and the presentation request doesn't need to be included until the shortlist </a:t>
            </a:r>
          </a:p>
        </p188:txBody>
      </p188:reply>
    </p188:replyLst>
    <p188:txBody>
      <a:bodyPr/>
      <a:lstStyle/>
      <a:p>
        <a:r>
          <a:rPr lang="en-GB"/>
          <a:t>[@Mandhra2, Methun (DSIT)] [@James, Alex (DSIT)] - i wonder if this works best at the bottom of the slide, after you talk about the application process? 
also - we were thinking about asking the shortlisted candidates to prepare a presentation setting out their vision for the new Commission - is this something that needs to be stated here or can we do it when we email those shortlisted? I think Adam said the latter was ok but can't recall now! thank you</a:t>
        </a:r>
      </a:p>
    </p188:txBody>
  </p188:cm>
  <p188:cm id="{0309DC37-023E-44EB-880F-6CAD980B7698}" authorId="{0E1C9755-321E-F943-2E95-3EFA10D13A59}" status="resolved" created="2026-05-18T10:24:26.135" complete="100000">
    <ac:txMkLst xmlns:ac="http://schemas.microsoft.com/office/drawing/2013/main/command">
      <pc:docMk xmlns:pc="http://schemas.microsoft.com/office/powerpoint/2013/main/command"/>
      <pc:sldMk xmlns:pc="http://schemas.microsoft.com/office/powerpoint/2013/main/command" cId="2524981111" sldId="284"/>
      <ac:spMk id="6" creationId="{6E288275-2FA5-564F-87D1-D588139B106D}"/>
      <ac:txMk cp="320">
        <ac:context len="1559" hash="2141431806"/>
      </ac:txMk>
    </ac:txMkLst>
    <p188:pos x="10564677" y="1007389"/>
    <p188:txBody>
      <a:bodyPr/>
      <a:lstStyle/>
      <a:p>
        <a:r>
          <a:rPr lang="en-GB"/>
          <a:t>[@Mandhra2, Methun (DSIT)] [@James, Alex (DSIT)]  do we want/can we say that we won't consider anything that exceeds the page limit? I'm just thinking we might need to review these applications quickly and last time round we received a few tomes (12+ pages) so wanted to avoid that </a:t>
        </a:r>
      </a:p>
    </p188:txBody>
  </p188:cm>
</p188:cmLst>
</file>

<file path=ppt/comments/modernComment_127_164834CE.xml><?xml version="1.0" encoding="utf-8"?>
<p188:cmLst xmlns:a="http://schemas.openxmlformats.org/drawingml/2006/main" xmlns:r="http://schemas.openxmlformats.org/officeDocument/2006/relationships" xmlns:p188="http://schemas.microsoft.com/office/powerpoint/2018/8/main">
  <p188:cm id="{1FE31936-9C84-454B-9B56-A0DF94BD121F}" authorId="{0E1C9755-321E-F943-2E95-3EFA10D13A59}" created="2026-07-10T16:48:59.969">
    <ac:txMkLst xmlns:ac="http://schemas.microsoft.com/office/drawing/2013/main/command">
      <pc:docMk xmlns:pc="http://schemas.microsoft.com/office/powerpoint/2013/main/command"/>
      <pc:sldMk xmlns:pc="http://schemas.microsoft.com/office/powerpoint/2013/main/command" cId="373830862" sldId="295"/>
      <ac:spMk id="11" creationId="{9B07C9E8-4B7A-3653-42C7-8BFF5FA29B52}"/>
      <ac:txMk cp="1" len="23">
        <ac:context len="77" hash="2882657548"/>
      </ac:txMk>
    </ac:txMkLst>
    <p188:pos x="3592285" y="711200"/>
    <p188:txBody>
      <a:bodyPr/>
      <a:lstStyle/>
      <a:p>
        <a:r>
          <a:rPr lang="en-GB"/>
          <a:t>[@James, Alex (DSIT)] - just dropping a comment here before I forget but obvs one for next week! can you change the title of this so it reads "Information Commission Chair Candidate Pack" - i just noticed it but i can't change it myself bc I'm not the doc owner. thank you!</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96AF50-971D-4F8D-85D8-75BA3237A730}"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3F0CC3DE-772F-4F3A-BCB8-EF5062CF38A7}">
      <dgm:prSet custT="1"/>
      <dgm:spPr/>
      <dgm:t>
        <a:bodyPr/>
        <a:lstStyle/>
        <a:p>
          <a:r>
            <a:rPr lang="en-GB" sz="1400"/>
            <a:t>03 Ministerial </a:t>
          </a:r>
          <a:r>
            <a:rPr lang="en-GB" sz="1400">
              <a:latin typeface="Aptos Display" panose="02110004020202020204"/>
            </a:rPr>
            <a:t>Foreword</a:t>
          </a:r>
          <a:endParaRPr lang="en-US" sz="1400"/>
        </a:p>
      </dgm:t>
    </dgm:pt>
    <dgm:pt modelId="{7C8335E9-ABE4-48A0-97C8-15209F721913}" type="parTrans" cxnId="{C9F87BBC-99FC-4605-A9FC-2977F610C1AE}">
      <dgm:prSet/>
      <dgm:spPr/>
      <dgm:t>
        <a:bodyPr/>
        <a:lstStyle/>
        <a:p>
          <a:endParaRPr lang="en-US"/>
        </a:p>
      </dgm:t>
    </dgm:pt>
    <dgm:pt modelId="{092428EC-B5D3-4257-8270-371651D28449}" type="sibTrans" cxnId="{C9F87BBC-99FC-4605-A9FC-2977F610C1AE}">
      <dgm:prSet/>
      <dgm:spPr/>
      <dgm:t>
        <a:bodyPr/>
        <a:lstStyle/>
        <a:p>
          <a:endParaRPr lang="en-US"/>
        </a:p>
      </dgm:t>
    </dgm:pt>
    <dgm:pt modelId="{EDCA818C-5702-44FD-BACB-73B0F7A83390}">
      <dgm:prSet custT="1"/>
      <dgm:spPr/>
      <dgm:t>
        <a:bodyPr/>
        <a:lstStyle/>
        <a:p>
          <a:pPr rtl="0"/>
          <a:r>
            <a:rPr lang="en-GB" sz="1400">
              <a:latin typeface="Aptos Display" panose="02110004020202020204"/>
            </a:rPr>
            <a:t>04</a:t>
          </a:r>
          <a:r>
            <a:rPr lang="en-GB" sz="1400"/>
            <a:t> About the </a:t>
          </a:r>
          <a:r>
            <a:rPr lang="en-GB" sz="1400">
              <a:latin typeface="Aptos Display" panose="02110004020202020204"/>
            </a:rPr>
            <a:t>Information Commission</a:t>
          </a:r>
          <a:endParaRPr lang="en-US" sz="1400"/>
        </a:p>
      </dgm:t>
    </dgm:pt>
    <dgm:pt modelId="{3965E88B-85FA-4DE7-949A-D7B0809072C4}" type="parTrans" cxnId="{F0218574-9675-4DB6-9214-4E97E6A582D3}">
      <dgm:prSet/>
      <dgm:spPr/>
      <dgm:t>
        <a:bodyPr/>
        <a:lstStyle/>
        <a:p>
          <a:endParaRPr lang="en-US"/>
        </a:p>
      </dgm:t>
    </dgm:pt>
    <dgm:pt modelId="{508AF715-A8EC-4D1C-950F-06725A765994}" type="sibTrans" cxnId="{F0218574-9675-4DB6-9214-4E97E6A582D3}">
      <dgm:prSet/>
      <dgm:spPr/>
      <dgm:t>
        <a:bodyPr/>
        <a:lstStyle/>
        <a:p>
          <a:endParaRPr lang="en-US"/>
        </a:p>
      </dgm:t>
    </dgm:pt>
    <dgm:pt modelId="{6EEB293F-FE88-4B45-A2E9-BE233E12DE78}">
      <dgm:prSet custT="1"/>
      <dgm:spPr/>
      <dgm:t>
        <a:bodyPr/>
        <a:lstStyle/>
        <a:p>
          <a:r>
            <a:rPr lang="en-GB" sz="1400">
              <a:latin typeface="Aptos Display" panose="02110004020202020204"/>
            </a:rPr>
            <a:t>05</a:t>
          </a:r>
          <a:r>
            <a:rPr lang="en-GB" sz="1400"/>
            <a:t> Appointment Description </a:t>
          </a:r>
          <a:endParaRPr lang="en-US" sz="1400"/>
        </a:p>
      </dgm:t>
    </dgm:pt>
    <dgm:pt modelId="{2F535C3D-B366-4E72-A893-E229875E4DFD}" type="parTrans" cxnId="{B3906289-AB6A-4630-887C-E4CF8145434C}">
      <dgm:prSet/>
      <dgm:spPr/>
      <dgm:t>
        <a:bodyPr/>
        <a:lstStyle/>
        <a:p>
          <a:endParaRPr lang="en-US"/>
        </a:p>
      </dgm:t>
    </dgm:pt>
    <dgm:pt modelId="{A0982637-DD21-407D-98E7-B73B00B8AF89}" type="sibTrans" cxnId="{B3906289-AB6A-4630-887C-E4CF8145434C}">
      <dgm:prSet/>
      <dgm:spPr/>
      <dgm:t>
        <a:bodyPr/>
        <a:lstStyle/>
        <a:p>
          <a:endParaRPr lang="en-US"/>
        </a:p>
      </dgm:t>
    </dgm:pt>
    <dgm:pt modelId="{850115F6-AC46-4C1C-8419-7B3E863DBAAF}">
      <dgm:prSet custT="1"/>
      <dgm:spPr/>
      <dgm:t>
        <a:bodyPr/>
        <a:lstStyle/>
        <a:p>
          <a:pPr rtl="0"/>
          <a:r>
            <a:rPr lang="en-GB" sz="1400">
              <a:latin typeface="Aptos Display" panose="02110004020202020204"/>
            </a:rPr>
            <a:t>06 </a:t>
          </a:r>
          <a:r>
            <a:rPr lang="en-GB" sz="1400"/>
            <a:t>Person Specification</a:t>
          </a:r>
          <a:r>
            <a:rPr lang="en-GB" sz="1400">
              <a:latin typeface="Aptos Display" panose="02110004020202020204"/>
            </a:rPr>
            <a:t> – Essential criteria</a:t>
          </a:r>
          <a:endParaRPr lang="en-US" sz="1400"/>
        </a:p>
      </dgm:t>
    </dgm:pt>
    <dgm:pt modelId="{6AA3BCE4-E115-4C77-88FC-090DDEC86016}" type="parTrans" cxnId="{CB8D2928-C142-4EB2-8E2D-95ABCE97D171}">
      <dgm:prSet/>
      <dgm:spPr/>
      <dgm:t>
        <a:bodyPr/>
        <a:lstStyle/>
        <a:p>
          <a:endParaRPr lang="en-US"/>
        </a:p>
      </dgm:t>
    </dgm:pt>
    <dgm:pt modelId="{B7B5F24A-FBF2-49AB-9967-01077DF7E5D0}" type="sibTrans" cxnId="{CB8D2928-C142-4EB2-8E2D-95ABCE97D171}">
      <dgm:prSet/>
      <dgm:spPr/>
      <dgm:t>
        <a:bodyPr/>
        <a:lstStyle/>
        <a:p>
          <a:endParaRPr lang="en-US"/>
        </a:p>
      </dgm:t>
    </dgm:pt>
    <dgm:pt modelId="{C655CDCB-EBF3-4105-83ED-73C5A0D5EB28}">
      <dgm:prSet custT="1"/>
      <dgm:spPr/>
      <dgm:t>
        <a:bodyPr/>
        <a:lstStyle/>
        <a:p>
          <a:r>
            <a:rPr lang="en-GB" sz="1400">
              <a:latin typeface="Aptos Display" panose="02110004020202020204"/>
            </a:rPr>
            <a:t>09</a:t>
          </a:r>
          <a:r>
            <a:rPr lang="en-GB" sz="1400"/>
            <a:t> How to apply </a:t>
          </a:r>
          <a:endParaRPr lang="en-US" sz="1400"/>
        </a:p>
      </dgm:t>
    </dgm:pt>
    <dgm:pt modelId="{3AA0CE6A-17E6-452D-A358-0C436A65180A}" type="parTrans" cxnId="{45A34482-E277-4535-A62F-FD075C07FA33}">
      <dgm:prSet/>
      <dgm:spPr/>
      <dgm:t>
        <a:bodyPr/>
        <a:lstStyle/>
        <a:p>
          <a:endParaRPr lang="en-US"/>
        </a:p>
      </dgm:t>
    </dgm:pt>
    <dgm:pt modelId="{87474D96-6F2A-412B-B4F3-2E9E54D9ABD9}" type="sibTrans" cxnId="{45A34482-E277-4535-A62F-FD075C07FA33}">
      <dgm:prSet/>
      <dgm:spPr/>
      <dgm:t>
        <a:bodyPr/>
        <a:lstStyle/>
        <a:p>
          <a:endParaRPr lang="en-US"/>
        </a:p>
      </dgm:t>
    </dgm:pt>
    <dgm:pt modelId="{C1643C95-EA39-46EF-9B4D-8A0761CAC589}">
      <dgm:prSet custT="1"/>
      <dgm:spPr/>
      <dgm:t>
        <a:bodyPr/>
        <a:lstStyle/>
        <a:p>
          <a:r>
            <a:rPr lang="en-GB" sz="1400">
              <a:latin typeface="Aptos Display" panose="02110004020202020204"/>
            </a:rPr>
            <a:t>10</a:t>
          </a:r>
          <a:r>
            <a:rPr lang="en-GB" sz="1400"/>
            <a:t> Assessment Panel and Timeline </a:t>
          </a:r>
          <a:endParaRPr lang="en-US" sz="1400"/>
        </a:p>
      </dgm:t>
    </dgm:pt>
    <dgm:pt modelId="{8F4EB742-C713-4806-8550-849C67E324A7}" type="parTrans" cxnId="{EBB971B4-1DC6-493D-9763-7F17EA0F7093}">
      <dgm:prSet/>
      <dgm:spPr/>
      <dgm:t>
        <a:bodyPr/>
        <a:lstStyle/>
        <a:p>
          <a:endParaRPr lang="en-US"/>
        </a:p>
      </dgm:t>
    </dgm:pt>
    <dgm:pt modelId="{2AAAC289-EB76-466A-83D8-D3E88A7A62F6}" type="sibTrans" cxnId="{EBB971B4-1DC6-493D-9763-7F17EA0F7093}">
      <dgm:prSet/>
      <dgm:spPr/>
      <dgm:t>
        <a:bodyPr/>
        <a:lstStyle/>
        <a:p>
          <a:endParaRPr lang="en-US"/>
        </a:p>
      </dgm:t>
    </dgm:pt>
    <dgm:pt modelId="{43A9148C-4B4B-43C3-9387-724489DDFF6D}">
      <dgm:prSet custT="1"/>
      <dgm:spPr/>
      <dgm:t>
        <a:bodyPr/>
        <a:lstStyle/>
        <a:p>
          <a:r>
            <a:rPr lang="en-GB" sz="1400">
              <a:latin typeface="Aptos Display" panose="02110004020202020204"/>
            </a:rPr>
            <a:t>11</a:t>
          </a:r>
          <a:r>
            <a:rPr lang="en-GB" sz="1400"/>
            <a:t> Equality and Diversity </a:t>
          </a:r>
          <a:endParaRPr lang="en-US" sz="1400"/>
        </a:p>
      </dgm:t>
    </dgm:pt>
    <dgm:pt modelId="{06F7FE6E-6BF0-4B4A-9FC3-E81301F27F19}" type="parTrans" cxnId="{7CCA4E76-3B13-4F39-944C-55F9EE05D6B8}">
      <dgm:prSet/>
      <dgm:spPr/>
      <dgm:t>
        <a:bodyPr/>
        <a:lstStyle/>
        <a:p>
          <a:endParaRPr lang="en-US"/>
        </a:p>
      </dgm:t>
    </dgm:pt>
    <dgm:pt modelId="{A4DD8A6E-25F5-4C47-BE1A-F608008BA12B}" type="sibTrans" cxnId="{7CCA4E76-3B13-4F39-944C-55F9EE05D6B8}">
      <dgm:prSet/>
      <dgm:spPr/>
      <dgm:t>
        <a:bodyPr/>
        <a:lstStyle/>
        <a:p>
          <a:endParaRPr lang="en-US"/>
        </a:p>
      </dgm:t>
    </dgm:pt>
    <dgm:pt modelId="{6B8C4083-F492-413B-A986-183485237CC5}">
      <dgm:prSet custT="1"/>
      <dgm:spPr/>
      <dgm:t>
        <a:bodyPr/>
        <a:lstStyle/>
        <a:p>
          <a:pPr rtl="0"/>
          <a:r>
            <a:rPr lang="en-GB" sz="1400">
              <a:latin typeface="Aptos Display" panose="02110004020202020204"/>
            </a:rPr>
            <a:t>12 </a:t>
          </a:r>
          <a:r>
            <a:rPr lang="en-GB" sz="1400"/>
            <a:t>Eligibility </a:t>
          </a:r>
          <a:endParaRPr lang="en-US" sz="1400"/>
        </a:p>
      </dgm:t>
    </dgm:pt>
    <dgm:pt modelId="{45131E9F-F901-48F5-8CCE-48EC7CDA168B}" type="parTrans" cxnId="{1D2F0921-2D2C-4AF4-B208-1A3B9AA64B64}">
      <dgm:prSet/>
      <dgm:spPr/>
      <dgm:t>
        <a:bodyPr/>
        <a:lstStyle/>
        <a:p>
          <a:endParaRPr lang="en-US"/>
        </a:p>
      </dgm:t>
    </dgm:pt>
    <dgm:pt modelId="{F0902F9F-D6B8-426C-9F85-DFE381F2D2CD}" type="sibTrans" cxnId="{1D2F0921-2D2C-4AF4-B208-1A3B9AA64B64}">
      <dgm:prSet/>
      <dgm:spPr/>
      <dgm:t>
        <a:bodyPr/>
        <a:lstStyle/>
        <a:p>
          <a:endParaRPr lang="en-US"/>
        </a:p>
      </dgm:t>
    </dgm:pt>
    <dgm:pt modelId="{A837759F-DA19-45F3-9A88-A6A23D025F9B}">
      <dgm:prSet custT="1"/>
      <dgm:spPr/>
      <dgm:t>
        <a:bodyPr/>
        <a:lstStyle/>
        <a:p>
          <a:r>
            <a:rPr lang="en-GB" sz="1400">
              <a:latin typeface="Aptos Display" panose="02110004020202020204"/>
            </a:rPr>
            <a:t>13</a:t>
          </a:r>
          <a:r>
            <a:rPr lang="en-GB" sz="1400"/>
            <a:t> Annex A Conflicts of Interest and Due Diligence </a:t>
          </a:r>
          <a:endParaRPr lang="en-US" sz="1400"/>
        </a:p>
      </dgm:t>
    </dgm:pt>
    <dgm:pt modelId="{914DE4B7-AE65-43EE-98D1-3107A803CB7D}" type="parTrans" cxnId="{C3512805-1202-4A38-960C-E11596747D58}">
      <dgm:prSet/>
      <dgm:spPr/>
      <dgm:t>
        <a:bodyPr/>
        <a:lstStyle/>
        <a:p>
          <a:endParaRPr lang="en-US"/>
        </a:p>
      </dgm:t>
    </dgm:pt>
    <dgm:pt modelId="{41D0ADCF-73A2-4D80-BFE2-7475D4708557}" type="sibTrans" cxnId="{C3512805-1202-4A38-960C-E11596747D58}">
      <dgm:prSet/>
      <dgm:spPr/>
      <dgm:t>
        <a:bodyPr/>
        <a:lstStyle/>
        <a:p>
          <a:endParaRPr lang="en-US"/>
        </a:p>
      </dgm:t>
    </dgm:pt>
    <dgm:pt modelId="{67059CC8-2FAE-4343-8B3B-5B737F54345A}">
      <dgm:prSet custT="1"/>
      <dgm:spPr/>
      <dgm:t>
        <a:bodyPr/>
        <a:lstStyle/>
        <a:p>
          <a:r>
            <a:rPr lang="en-GB" sz="1400">
              <a:latin typeface="Aptos Display" panose="02110004020202020204"/>
            </a:rPr>
            <a:t>14</a:t>
          </a:r>
          <a:r>
            <a:rPr lang="en-GB" sz="1400"/>
            <a:t> Annex B The seven </a:t>
          </a:r>
          <a:r>
            <a:rPr lang="en-GB" sz="1400">
              <a:latin typeface="Aptos Display" panose="02110004020202020204"/>
            </a:rPr>
            <a:t>principles</a:t>
          </a:r>
          <a:r>
            <a:rPr lang="en-GB" sz="1400"/>
            <a:t> underpinning public life   </a:t>
          </a:r>
          <a:endParaRPr lang="en-US" sz="1400"/>
        </a:p>
      </dgm:t>
    </dgm:pt>
    <dgm:pt modelId="{86A5A895-26B5-412F-A01A-9BA3A5E2DFF7}" type="parTrans" cxnId="{190213DF-5F79-404B-9538-2FA10AB7095C}">
      <dgm:prSet/>
      <dgm:spPr/>
      <dgm:t>
        <a:bodyPr/>
        <a:lstStyle/>
        <a:p>
          <a:endParaRPr lang="en-US"/>
        </a:p>
      </dgm:t>
    </dgm:pt>
    <dgm:pt modelId="{0734725F-4520-44D6-B40D-84343B67578E}" type="sibTrans" cxnId="{190213DF-5F79-404B-9538-2FA10AB7095C}">
      <dgm:prSet/>
      <dgm:spPr/>
      <dgm:t>
        <a:bodyPr/>
        <a:lstStyle/>
        <a:p>
          <a:endParaRPr lang="en-US"/>
        </a:p>
      </dgm:t>
    </dgm:pt>
    <dgm:pt modelId="{DC24DB59-9BCE-42D7-B37F-22C9AD21B578}">
      <dgm:prSet custT="1"/>
      <dgm:spPr/>
      <dgm:t>
        <a:bodyPr/>
        <a:lstStyle/>
        <a:p>
          <a:r>
            <a:rPr lang="en-GB" sz="1400">
              <a:latin typeface="Aptos Display" panose="02110004020202020204"/>
            </a:rPr>
            <a:t>15</a:t>
          </a:r>
          <a:r>
            <a:rPr lang="en-GB" sz="1400"/>
            <a:t> Annex C DSIT Complaints Procedure </a:t>
          </a:r>
          <a:endParaRPr lang="en-US" sz="1400"/>
        </a:p>
      </dgm:t>
    </dgm:pt>
    <dgm:pt modelId="{37D35E53-B449-4EE3-85C1-C976B027F3E9}" type="parTrans" cxnId="{884B896F-D0CB-4CB3-A079-661AB98044BB}">
      <dgm:prSet/>
      <dgm:spPr/>
      <dgm:t>
        <a:bodyPr/>
        <a:lstStyle/>
        <a:p>
          <a:endParaRPr lang="en-US"/>
        </a:p>
      </dgm:t>
    </dgm:pt>
    <dgm:pt modelId="{156FC333-7331-4BDC-BEFE-A0E24AEE3B64}" type="sibTrans" cxnId="{884B896F-D0CB-4CB3-A079-661AB98044BB}">
      <dgm:prSet/>
      <dgm:spPr/>
      <dgm:t>
        <a:bodyPr/>
        <a:lstStyle/>
        <a:p>
          <a:endParaRPr lang="en-US"/>
        </a:p>
      </dgm:t>
    </dgm:pt>
    <dgm:pt modelId="{B1A734D5-1603-4E96-9476-1395294FFA80}">
      <dgm:prSet custT="1"/>
      <dgm:spPr/>
      <dgm:t>
        <a:bodyPr/>
        <a:lstStyle/>
        <a:p>
          <a:pPr rtl="0"/>
          <a:r>
            <a:rPr lang="en-GB" sz="1400">
              <a:latin typeface="Aptos Display" panose="02110004020202020204"/>
            </a:rPr>
            <a:t>07</a:t>
          </a:r>
          <a:r>
            <a:rPr lang="en-GB" sz="1400"/>
            <a:t> Person Specification </a:t>
          </a:r>
          <a:r>
            <a:rPr lang="en-GB" sz="1400">
              <a:latin typeface="Aptos Display" panose="02110004020202020204"/>
            </a:rPr>
            <a:t>– Desirable criteria</a:t>
          </a:r>
          <a:endParaRPr lang="en-US" sz="1400"/>
        </a:p>
      </dgm:t>
    </dgm:pt>
    <dgm:pt modelId="{74B30F1B-41DD-4FFA-BADE-EA647DDB0F2F}" type="parTrans" cxnId="{BA4D3C30-7F32-4C50-9EFB-0B448C8FF173}">
      <dgm:prSet/>
      <dgm:spPr/>
      <dgm:t>
        <a:bodyPr/>
        <a:lstStyle/>
        <a:p>
          <a:endParaRPr lang="en-US"/>
        </a:p>
      </dgm:t>
    </dgm:pt>
    <dgm:pt modelId="{7702E19F-32F3-42BC-90B4-2E306CBEDD74}" type="sibTrans" cxnId="{BA4D3C30-7F32-4C50-9EFB-0B448C8FF173}">
      <dgm:prSet/>
      <dgm:spPr/>
      <dgm:t>
        <a:bodyPr/>
        <a:lstStyle/>
        <a:p>
          <a:endParaRPr lang="en-US"/>
        </a:p>
      </dgm:t>
    </dgm:pt>
    <dgm:pt modelId="{77E128B6-0A8C-42E0-A329-CAD92FD31B21}">
      <dgm:prSet custT="1"/>
      <dgm:spPr/>
      <dgm:t>
        <a:bodyPr/>
        <a:lstStyle/>
        <a:p>
          <a:r>
            <a:rPr lang="en-GB" sz="1400">
              <a:latin typeface="Aptos Display" panose="02110004020202020204"/>
            </a:rPr>
            <a:t>08</a:t>
          </a:r>
          <a:r>
            <a:rPr lang="en-GB" sz="1400"/>
            <a:t> Terms of </a:t>
          </a:r>
          <a:r>
            <a:rPr lang="en-GB" sz="1400">
              <a:latin typeface="Aptos Display" panose="02110004020202020204"/>
            </a:rPr>
            <a:t>Appointment</a:t>
          </a:r>
          <a:endParaRPr lang="en-US" sz="1400"/>
        </a:p>
      </dgm:t>
    </dgm:pt>
    <dgm:pt modelId="{E6240DE1-D70D-4ECA-BB7B-1CB687797119}" type="parTrans" cxnId="{E04BB872-2CD3-4232-95A5-3E7ED0BA3CF2}">
      <dgm:prSet/>
      <dgm:spPr/>
      <dgm:t>
        <a:bodyPr/>
        <a:lstStyle/>
        <a:p>
          <a:endParaRPr lang="en-US"/>
        </a:p>
      </dgm:t>
    </dgm:pt>
    <dgm:pt modelId="{DC22E984-529A-4AEC-9565-F471AF9ABA7C}" type="sibTrans" cxnId="{E04BB872-2CD3-4232-95A5-3E7ED0BA3CF2}">
      <dgm:prSet/>
      <dgm:spPr/>
      <dgm:t>
        <a:bodyPr/>
        <a:lstStyle/>
        <a:p>
          <a:endParaRPr lang="en-US"/>
        </a:p>
      </dgm:t>
    </dgm:pt>
    <dgm:pt modelId="{2C43086E-7329-4AE4-99D4-CC61984ACDE4}" type="pres">
      <dgm:prSet presAssocID="{2996AF50-971D-4F8D-85D8-75BA3237A730}" presName="vert0" presStyleCnt="0">
        <dgm:presLayoutVars>
          <dgm:dir/>
          <dgm:animOne val="branch"/>
          <dgm:animLvl val="lvl"/>
        </dgm:presLayoutVars>
      </dgm:prSet>
      <dgm:spPr/>
    </dgm:pt>
    <dgm:pt modelId="{04C20CFA-2B32-444C-9E11-5F0A35C5CAE3}" type="pres">
      <dgm:prSet presAssocID="{3F0CC3DE-772F-4F3A-BCB8-EF5062CF38A7}" presName="thickLine" presStyleLbl="alignNode1" presStyleIdx="0" presStyleCnt="13"/>
      <dgm:spPr/>
    </dgm:pt>
    <dgm:pt modelId="{E555ADC7-A66D-419D-8EBF-323BC0563FA6}" type="pres">
      <dgm:prSet presAssocID="{3F0CC3DE-772F-4F3A-BCB8-EF5062CF38A7}" presName="horz1" presStyleCnt="0"/>
      <dgm:spPr/>
    </dgm:pt>
    <dgm:pt modelId="{A2A98DE1-D742-42E6-AD5C-4782DEFD502A}" type="pres">
      <dgm:prSet presAssocID="{3F0CC3DE-772F-4F3A-BCB8-EF5062CF38A7}" presName="tx1" presStyleLbl="revTx" presStyleIdx="0" presStyleCnt="13"/>
      <dgm:spPr/>
    </dgm:pt>
    <dgm:pt modelId="{AF13D8AB-E6BE-43D7-9BF1-D93C7C82882F}" type="pres">
      <dgm:prSet presAssocID="{3F0CC3DE-772F-4F3A-BCB8-EF5062CF38A7}" presName="vert1" presStyleCnt="0"/>
      <dgm:spPr/>
    </dgm:pt>
    <dgm:pt modelId="{4AAB9762-EA4D-4F0D-A4F7-2D39B079C305}" type="pres">
      <dgm:prSet presAssocID="{EDCA818C-5702-44FD-BACB-73B0F7A83390}" presName="thickLine" presStyleLbl="alignNode1" presStyleIdx="1" presStyleCnt="13"/>
      <dgm:spPr/>
    </dgm:pt>
    <dgm:pt modelId="{28DFBEB0-44FE-46D9-BB47-E732FE62273D}" type="pres">
      <dgm:prSet presAssocID="{EDCA818C-5702-44FD-BACB-73B0F7A83390}" presName="horz1" presStyleCnt="0"/>
      <dgm:spPr/>
    </dgm:pt>
    <dgm:pt modelId="{6DCD320D-AECD-468B-9EBE-004F4F3ECB28}" type="pres">
      <dgm:prSet presAssocID="{EDCA818C-5702-44FD-BACB-73B0F7A83390}" presName="tx1" presStyleLbl="revTx" presStyleIdx="1" presStyleCnt="13"/>
      <dgm:spPr/>
    </dgm:pt>
    <dgm:pt modelId="{93C867A4-89A9-432E-BA13-FE539C0F7331}" type="pres">
      <dgm:prSet presAssocID="{EDCA818C-5702-44FD-BACB-73B0F7A83390}" presName="vert1" presStyleCnt="0"/>
      <dgm:spPr/>
    </dgm:pt>
    <dgm:pt modelId="{51FB669B-CA24-44D6-BA4D-02460F14BA92}" type="pres">
      <dgm:prSet presAssocID="{6EEB293F-FE88-4B45-A2E9-BE233E12DE78}" presName="thickLine" presStyleLbl="alignNode1" presStyleIdx="2" presStyleCnt="13"/>
      <dgm:spPr/>
    </dgm:pt>
    <dgm:pt modelId="{8A46516A-9285-4933-AC24-975CB2486A53}" type="pres">
      <dgm:prSet presAssocID="{6EEB293F-FE88-4B45-A2E9-BE233E12DE78}" presName="horz1" presStyleCnt="0"/>
      <dgm:spPr/>
    </dgm:pt>
    <dgm:pt modelId="{CE60AF90-D175-4CAA-8702-D0C1250A725E}" type="pres">
      <dgm:prSet presAssocID="{6EEB293F-FE88-4B45-A2E9-BE233E12DE78}" presName="tx1" presStyleLbl="revTx" presStyleIdx="2" presStyleCnt="13"/>
      <dgm:spPr/>
    </dgm:pt>
    <dgm:pt modelId="{1D5488A7-6852-40AD-9F8F-A0871B878162}" type="pres">
      <dgm:prSet presAssocID="{6EEB293F-FE88-4B45-A2E9-BE233E12DE78}" presName="vert1" presStyleCnt="0"/>
      <dgm:spPr/>
    </dgm:pt>
    <dgm:pt modelId="{0F3AF78E-FDEC-434F-A26A-310B9F0BF390}" type="pres">
      <dgm:prSet presAssocID="{850115F6-AC46-4C1C-8419-7B3E863DBAAF}" presName="thickLine" presStyleLbl="alignNode1" presStyleIdx="3" presStyleCnt="13"/>
      <dgm:spPr/>
    </dgm:pt>
    <dgm:pt modelId="{18A9EABE-1FD9-474F-B7BD-48D4C79E938D}" type="pres">
      <dgm:prSet presAssocID="{850115F6-AC46-4C1C-8419-7B3E863DBAAF}" presName="horz1" presStyleCnt="0"/>
      <dgm:spPr/>
    </dgm:pt>
    <dgm:pt modelId="{ACEB2DF2-7B8A-4274-8367-B780A8FC1E21}" type="pres">
      <dgm:prSet presAssocID="{850115F6-AC46-4C1C-8419-7B3E863DBAAF}" presName="tx1" presStyleLbl="revTx" presStyleIdx="3" presStyleCnt="13"/>
      <dgm:spPr/>
    </dgm:pt>
    <dgm:pt modelId="{6DF6D181-DFFB-43C0-B19A-5A664F73A6B3}" type="pres">
      <dgm:prSet presAssocID="{850115F6-AC46-4C1C-8419-7B3E863DBAAF}" presName="vert1" presStyleCnt="0"/>
      <dgm:spPr/>
    </dgm:pt>
    <dgm:pt modelId="{5BDA483D-9B47-4E90-81B4-B94052446A01}" type="pres">
      <dgm:prSet presAssocID="{B1A734D5-1603-4E96-9476-1395294FFA80}" presName="thickLine" presStyleLbl="alignNode1" presStyleIdx="4" presStyleCnt="13"/>
      <dgm:spPr/>
    </dgm:pt>
    <dgm:pt modelId="{B50B94D5-7597-4E29-B8F6-E099DAF3D784}" type="pres">
      <dgm:prSet presAssocID="{B1A734D5-1603-4E96-9476-1395294FFA80}" presName="horz1" presStyleCnt="0"/>
      <dgm:spPr/>
    </dgm:pt>
    <dgm:pt modelId="{73EA2A47-5566-4998-B932-40C79F5C7F34}" type="pres">
      <dgm:prSet presAssocID="{B1A734D5-1603-4E96-9476-1395294FFA80}" presName="tx1" presStyleLbl="revTx" presStyleIdx="4" presStyleCnt="13"/>
      <dgm:spPr/>
    </dgm:pt>
    <dgm:pt modelId="{567168EA-E964-43F3-9942-3F8434947A87}" type="pres">
      <dgm:prSet presAssocID="{B1A734D5-1603-4E96-9476-1395294FFA80}" presName="vert1" presStyleCnt="0"/>
      <dgm:spPr/>
    </dgm:pt>
    <dgm:pt modelId="{BAECB64D-C8D8-429E-A71D-39485C499151}" type="pres">
      <dgm:prSet presAssocID="{77E128B6-0A8C-42E0-A329-CAD92FD31B21}" presName="thickLine" presStyleLbl="alignNode1" presStyleIdx="5" presStyleCnt="13"/>
      <dgm:spPr/>
    </dgm:pt>
    <dgm:pt modelId="{DE293890-B382-4BCF-B261-BD808774ED86}" type="pres">
      <dgm:prSet presAssocID="{77E128B6-0A8C-42E0-A329-CAD92FD31B21}" presName="horz1" presStyleCnt="0"/>
      <dgm:spPr/>
    </dgm:pt>
    <dgm:pt modelId="{E9DDCC95-F491-452D-AD71-607E4974AA38}" type="pres">
      <dgm:prSet presAssocID="{77E128B6-0A8C-42E0-A329-CAD92FD31B21}" presName="tx1" presStyleLbl="revTx" presStyleIdx="5" presStyleCnt="13"/>
      <dgm:spPr/>
    </dgm:pt>
    <dgm:pt modelId="{77859C9B-20EC-4106-8D50-1BED1077D2AA}" type="pres">
      <dgm:prSet presAssocID="{77E128B6-0A8C-42E0-A329-CAD92FD31B21}" presName="vert1" presStyleCnt="0"/>
      <dgm:spPr/>
    </dgm:pt>
    <dgm:pt modelId="{27ACE47D-C967-4D71-BE44-0CB1206EFA8F}" type="pres">
      <dgm:prSet presAssocID="{C655CDCB-EBF3-4105-83ED-73C5A0D5EB28}" presName="thickLine" presStyleLbl="alignNode1" presStyleIdx="6" presStyleCnt="13"/>
      <dgm:spPr/>
    </dgm:pt>
    <dgm:pt modelId="{561CFF7E-6862-4AD7-84F5-CEC5710210E0}" type="pres">
      <dgm:prSet presAssocID="{C655CDCB-EBF3-4105-83ED-73C5A0D5EB28}" presName="horz1" presStyleCnt="0"/>
      <dgm:spPr/>
    </dgm:pt>
    <dgm:pt modelId="{967B0A55-BC8A-4DDA-A4CD-51A1B31B8606}" type="pres">
      <dgm:prSet presAssocID="{C655CDCB-EBF3-4105-83ED-73C5A0D5EB28}" presName="tx1" presStyleLbl="revTx" presStyleIdx="6" presStyleCnt="13"/>
      <dgm:spPr/>
    </dgm:pt>
    <dgm:pt modelId="{CC6D436C-BE12-484D-AE91-4036DEDFD917}" type="pres">
      <dgm:prSet presAssocID="{C655CDCB-EBF3-4105-83ED-73C5A0D5EB28}" presName="vert1" presStyleCnt="0"/>
      <dgm:spPr/>
    </dgm:pt>
    <dgm:pt modelId="{A942964E-6146-4750-A80E-D93A74CDD85A}" type="pres">
      <dgm:prSet presAssocID="{C1643C95-EA39-46EF-9B4D-8A0761CAC589}" presName="thickLine" presStyleLbl="alignNode1" presStyleIdx="7" presStyleCnt="13"/>
      <dgm:spPr/>
    </dgm:pt>
    <dgm:pt modelId="{7EA52E21-1743-4530-84FD-370CD35BEA84}" type="pres">
      <dgm:prSet presAssocID="{C1643C95-EA39-46EF-9B4D-8A0761CAC589}" presName="horz1" presStyleCnt="0"/>
      <dgm:spPr/>
    </dgm:pt>
    <dgm:pt modelId="{929D6DD6-1278-4B6B-A04D-1C79FED9817F}" type="pres">
      <dgm:prSet presAssocID="{C1643C95-EA39-46EF-9B4D-8A0761CAC589}" presName="tx1" presStyleLbl="revTx" presStyleIdx="7" presStyleCnt="13"/>
      <dgm:spPr/>
    </dgm:pt>
    <dgm:pt modelId="{045F6BBF-6A15-4311-9743-4558CFA96C17}" type="pres">
      <dgm:prSet presAssocID="{C1643C95-EA39-46EF-9B4D-8A0761CAC589}" presName="vert1" presStyleCnt="0"/>
      <dgm:spPr/>
    </dgm:pt>
    <dgm:pt modelId="{993ED778-BF14-4DE3-AB43-57F3972750A3}" type="pres">
      <dgm:prSet presAssocID="{43A9148C-4B4B-43C3-9387-724489DDFF6D}" presName="thickLine" presStyleLbl="alignNode1" presStyleIdx="8" presStyleCnt="13"/>
      <dgm:spPr/>
    </dgm:pt>
    <dgm:pt modelId="{88FD175A-BC42-436B-819B-C6BC715C46C5}" type="pres">
      <dgm:prSet presAssocID="{43A9148C-4B4B-43C3-9387-724489DDFF6D}" presName="horz1" presStyleCnt="0"/>
      <dgm:spPr/>
    </dgm:pt>
    <dgm:pt modelId="{92B9017B-696A-4F59-B330-DDCB2CD8DD2F}" type="pres">
      <dgm:prSet presAssocID="{43A9148C-4B4B-43C3-9387-724489DDFF6D}" presName="tx1" presStyleLbl="revTx" presStyleIdx="8" presStyleCnt="13"/>
      <dgm:spPr/>
    </dgm:pt>
    <dgm:pt modelId="{3097466B-D5A6-4915-B7E6-0F5888F62AC6}" type="pres">
      <dgm:prSet presAssocID="{43A9148C-4B4B-43C3-9387-724489DDFF6D}" presName="vert1" presStyleCnt="0"/>
      <dgm:spPr/>
    </dgm:pt>
    <dgm:pt modelId="{884663D5-A611-4E4E-9A4F-E1F07E775747}" type="pres">
      <dgm:prSet presAssocID="{6B8C4083-F492-413B-A986-183485237CC5}" presName="thickLine" presStyleLbl="alignNode1" presStyleIdx="9" presStyleCnt="13"/>
      <dgm:spPr/>
    </dgm:pt>
    <dgm:pt modelId="{81C60116-AC6E-4D75-AE32-352930DC9C44}" type="pres">
      <dgm:prSet presAssocID="{6B8C4083-F492-413B-A986-183485237CC5}" presName="horz1" presStyleCnt="0"/>
      <dgm:spPr/>
    </dgm:pt>
    <dgm:pt modelId="{79A0236F-A7C0-43C8-8EE2-E6F48ED27E54}" type="pres">
      <dgm:prSet presAssocID="{6B8C4083-F492-413B-A986-183485237CC5}" presName="tx1" presStyleLbl="revTx" presStyleIdx="9" presStyleCnt="13"/>
      <dgm:spPr/>
    </dgm:pt>
    <dgm:pt modelId="{36D35AAF-1685-4A28-AC30-AF3152E3CF61}" type="pres">
      <dgm:prSet presAssocID="{6B8C4083-F492-413B-A986-183485237CC5}" presName="vert1" presStyleCnt="0"/>
      <dgm:spPr/>
    </dgm:pt>
    <dgm:pt modelId="{0FED2B66-3338-4822-87B2-87A563334386}" type="pres">
      <dgm:prSet presAssocID="{A837759F-DA19-45F3-9A88-A6A23D025F9B}" presName="thickLine" presStyleLbl="alignNode1" presStyleIdx="10" presStyleCnt="13"/>
      <dgm:spPr/>
    </dgm:pt>
    <dgm:pt modelId="{56ABD847-93DC-47CD-8A4B-C0252DE4721B}" type="pres">
      <dgm:prSet presAssocID="{A837759F-DA19-45F3-9A88-A6A23D025F9B}" presName="horz1" presStyleCnt="0"/>
      <dgm:spPr/>
    </dgm:pt>
    <dgm:pt modelId="{EF65CE5A-C65A-4F25-B1FA-6EF169FF7772}" type="pres">
      <dgm:prSet presAssocID="{A837759F-DA19-45F3-9A88-A6A23D025F9B}" presName="tx1" presStyleLbl="revTx" presStyleIdx="10" presStyleCnt="13"/>
      <dgm:spPr/>
    </dgm:pt>
    <dgm:pt modelId="{BF099826-FDBB-4CE6-89E6-FC44500BD02E}" type="pres">
      <dgm:prSet presAssocID="{A837759F-DA19-45F3-9A88-A6A23D025F9B}" presName="vert1" presStyleCnt="0"/>
      <dgm:spPr/>
    </dgm:pt>
    <dgm:pt modelId="{70474247-417F-4863-9912-0D0812880B8A}" type="pres">
      <dgm:prSet presAssocID="{67059CC8-2FAE-4343-8B3B-5B737F54345A}" presName="thickLine" presStyleLbl="alignNode1" presStyleIdx="11" presStyleCnt="13"/>
      <dgm:spPr/>
    </dgm:pt>
    <dgm:pt modelId="{11AB8CD3-9AB9-4645-8234-022F8DFC3A2A}" type="pres">
      <dgm:prSet presAssocID="{67059CC8-2FAE-4343-8B3B-5B737F54345A}" presName="horz1" presStyleCnt="0"/>
      <dgm:spPr/>
    </dgm:pt>
    <dgm:pt modelId="{AC1C6B5A-C692-4B6C-9DA3-D17DD8E49B6E}" type="pres">
      <dgm:prSet presAssocID="{67059CC8-2FAE-4343-8B3B-5B737F54345A}" presName="tx1" presStyleLbl="revTx" presStyleIdx="11" presStyleCnt="13"/>
      <dgm:spPr/>
    </dgm:pt>
    <dgm:pt modelId="{A1C3FAFB-6F8E-436F-B4C6-2B40ADEA902B}" type="pres">
      <dgm:prSet presAssocID="{67059CC8-2FAE-4343-8B3B-5B737F54345A}" presName="vert1" presStyleCnt="0"/>
      <dgm:spPr/>
    </dgm:pt>
    <dgm:pt modelId="{0B02FDB4-210F-40F7-A9A2-AD4D5B84699B}" type="pres">
      <dgm:prSet presAssocID="{DC24DB59-9BCE-42D7-B37F-22C9AD21B578}" presName="thickLine" presStyleLbl="alignNode1" presStyleIdx="12" presStyleCnt="13"/>
      <dgm:spPr/>
    </dgm:pt>
    <dgm:pt modelId="{4CCF187D-54E6-449B-AF96-CC6E505FCBEF}" type="pres">
      <dgm:prSet presAssocID="{DC24DB59-9BCE-42D7-B37F-22C9AD21B578}" presName="horz1" presStyleCnt="0"/>
      <dgm:spPr/>
    </dgm:pt>
    <dgm:pt modelId="{F2F1D971-94AB-4324-BE53-C1546325C441}" type="pres">
      <dgm:prSet presAssocID="{DC24DB59-9BCE-42D7-B37F-22C9AD21B578}" presName="tx1" presStyleLbl="revTx" presStyleIdx="12" presStyleCnt="13"/>
      <dgm:spPr/>
    </dgm:pt>
    <dgm:pt modelId="{C137C29E-B8C1-4B7F-B7A7-6976226BED4D}" type="pres">
      <dgm:prSet presAssocID="{DC24DB59-9BCE-42D7-B37F-22C9AD21B578}" presName="vert1" presStyleCnt="0"/>
      <dgm:spPr/>
    </dgm:pt>
  </dgm:ptLst>
  <dgm:cxnLst>
    <dgm:cxn modelId="{C3512805-1202-4A38-960C-E11596747D58}" srcId="{2996AF50-971D-4F8D-85D8-75BA3237A730}" destId="{A837759F-DA19-45F3-9A88-A6A23D025F9B}" srcOrd="10" destOrd="0" parTransId="{914DE4B7-AE65-43EE-98D1-3107A803CB7D}" sibTransId="{41D0ADCF-73A2-4D80-BFE2-7475D4708557}"/>
    <dgm:cxn modelId="{59C28D09-F385-4273-B3EC-CCC19750DDE4}" type="presOf" srcId="{C655CDCB-EBF3-4105-83ED-73C5A0D5EB28}" destId="{967B0A55-BC8A-4DDA-A4CD-51A1B31B8606}" srcOrd="0" destOrd="0" presId="urn:microsoft.com/office/officeart/2008/layout/LinedList"/>
    <dgm:cxn modelId="{5036001E-DC05-4964-9E91-FE8B8E4715ED}" type="presOf" srcId="{DC24DB59-9BCE-42D7-B37F-22C9AD21B578}" destId="{F2F1D971-94AB-4324-BE53-C1546325C441}" srcOrd="0" destOrd="0" presId="urn:microsoft.com/office/officeart/2008/layout/LinedList"/>
    <dgm:cxn modelId="{1D2F0921-2D2C-4AF4-B208-1A3B9AA64B64}" srcId="{2996AF50-971D-4F8D-85D8-75BA3237A730}" destId="{6B8C4083-F492-413B-A986-183485237CC5}" srcOrd="9" destOrd="0" parTransId="{45131E9F-F901-48F5-8CCE-48EC7CDA168B}" sibTransId="{F0902F9F-D6B8-426C-9F85-DFE381F2D2CD}"/>
    <dgm:cxn modelId="{CB8D2928-C142-4EB2-8E2D-95ABCE97D171}" srcId="{2996AF50-971D-4F8D-85D8-75BA3237A730}" destId="{850115F6-AC46-4C1C-8419-7B3E863DBAAF}" srcOrd="3" destOrd="0" parTransId="{6AA3BCE4-E115-4C77-88FC-090DDEC86016}" sibTransId="{B7B5F24A-FBF2-49AB-9967-01077DF7E5D0}"/>
    <dgm:cxn modelId="{BA4D3C30-7F32-4C50-9EFB-0B448C8FF173}" srcId="{2996AF50-971D-4F8D-85D8-75BA3237A730}" destId="{B1A734D5-1603-4E96-9476-1395294FFA80}" srcOrd="4" destOrd="0" parTransId="{74B30F1B-41DD-4FFA-BADE-EA647DDB0F2F}" sibTransId="{7702E19F-32F3-42BC-90B4-2E306CBEDD74}"/>
    <dgm:cxn modelId="{4E3E1833-601A-4A03-8F41-FC0CEC74200A}" type="presOf" srcId="{850115F6-AC46-4C1C-8419-7B3E863DBAAF}" destId="{ACEB2DF2-7B8A-4274-8367-B780A8FC1E21}" srcOrd="0" destOrd="0" presId="urn:microsoft.com/office/officeart/2008/layout/LinedList"/>
    <dgm:cxn modelId="{11DE1C33-0CB6-4286-B905-36AE31EB6AE6}" type="presOf" srcId="{67059CC8-2FAE-4343-8B3B-5B737F54345A}" destId="{AC1C6B5A-C692-4B6C-9DA3-D17DD8E49B6E}" srcOrd="0" destOrd="0" presId="urn:microsoft.com/office/officeart/2008/layout/LinedList"/>
    <dgm:cxn modelId="{836FEC42-E31F-404F-A145-5328136E301B}" type="presOf" srcId="{EDCA818C-5702-44FD-BACB-73B0F7A83390}" destId="{6DCD320D-AECD-468B-9EBE-004F4F3ECB28}" srcOrd="0" destOrd="0" presId="urn:microsoft.com/office/officeart/2008/layout/LinedList"/>
    <dgm:cxn modelId="{8D536863-3329-459B-8B05-AD6EDB8BB60A}" type="presOf" srcId="{6B8C4083-F492-413B-A986-183485237CC5}" destId="{79A0236F-A7C0-43C8-8EE2-E6F48ED27E54}" srcOrd="0" destOrd="0" presId="urn:microsoft.com/office/officeart/2008/layout/LinedList"/>
    <dgm:cxn modelId="{884B896F-D0CB-4CB3-A079-661AB98044BB}" srcId="{2996AF50-971D-4F8D-85D8-75BA3237A730}" destId="{DC24DB59-9BCE-42D7-B37F-22C9AD21B578}" srcOrd="12" destOrd="0" parTransId="{37D35E53-B449-4EE3-85C1-C976B027F3E9}" sibTransId="{156FC333-7331-4BDC-BEFE-A0E24AEE3B64}"/>
    <dgm:cxn modelId="{E04BB872-2CD3-4232-95A5-3E7ED0BA3CF2}" srcId="{2996AF50-971D-4F8D-85D8-75BA3237A730}" destId="{77E128B6-0A8C-42E0-A329-CAD92FD31B21}" srcOrd="5" destOrd="0" parTransId="{E6240DE1-D70D-4ECA-BB7B-1CB687797119}" sibTransId="{DC22E984-529A-4AEC-9565-F471AF9ABA7C}"/>
    <dgm:cxn modelId="{F0218574-9675-4DB6-9214-4E97E6A582D3}" srcId="{2996AF50-971D-4F8D-85D8-75BA3237A730}" destId="{EDCA818C-5702-44FD-BACB-73B0F7A83390}" srcOrd="1" destOrd="0" parTransId="{3965E88B-85FA-4DE7-949A-D7B0809072C4}" sibTransId="{508AF715-A8EC-4D1C-950F-06725A765994}"/>
    <dgm:cxn modelId="{7CCA4E76-3B13-4F39-944C-55F9EE05D6B8}" srcId="{2996AF50-971D-4F8D-85D8-75BA3237A730}" destId="{43A9148C-4B4B-43C3-9387-724489DDFF6D}" srcOrd="8" destOrd="0" parTransId="{06F7FE6E-6BF0-4B4A-9FC3-E81301F27F19}" sibTransId="{A4DD8A6E-25F5-4C47-BE1A-F608008BA12B}"/>
    <dgm:cxn modelId="{314ACF58-84C3-452C-AAF3-A383F714BF83}" type="presOf" srcId="{A837759F-DA19-45F3-9A88-A6A23D025F9B}" destId="{EF65CE5A-C65A-4F25-B1FA-6EF169FF7772}" srcOrd="0" destOrd="0" presId="urn:microsoft.com/office/officeart/2008/layout/LinedList"/>
    <dgm:cxn modelId="{45A34482-E277-4535-A62F-FD075C07FA33}" srcId="{2996AF50-971D-4F8D-85D8-75BA3237A730}" destId="{C655CDCB-EBF3-4105-83ED-73C5A0D5EB28}" srcOrd="6" destOrd="0" parTransId="{3AA0CE6A-17E6-452D-A358-0C436A65180A}" sibTransId="{87474D96-6F2A-412B-B4F3-2E9E54D9ABD9}"/>
    <dgm:cxn modelId="{B3906289-AB6A-4630-887C-E4CF8145434C}" srcId="{2996AF50-971D-4F8D-85D8-75BA3237A730}" destId="{6EEB293F-FE88-4B45-A2E9-BE233E12DE78}" srcOrd="2" destOrd="0" parTransId="{2F535C3D-B366-4E72-A893-E229875E4DFD}" sibTransId="{A0982637-DD21-407D-98E7-B73B00B8AF89}"/>
    <dgm:cxn modelId="{A93F0B8A-4235-466B-AE25-D527A814ACFF}" type="presOf" srcId="{77E128B6-0A8C-42E0-A329-CAD92FD31B21}" destId="{E9DDCC95-F491-452D-AD71-607E4974AA38}" srcOrd="0" destOrd="0" presId="urn:microsoft.com/office/officeart/2008/layout/LinedList"/>
    <dgm:cxn modelId="{7691E694-0D3F-404D-B9E7-3AB4F0309C37}" type="presOf" srcId="{B1A734D5-1603-4E96-9476-1395294FFA80}" destId="{73EA2A47-5566-4998-B932-40C79F5C7F34}" srcOrd="0" destOrd="0" presId="urn:microsoft.com/office/officeart/2008/layout/LinedList"/>
    <dgm:cxn modelId="{EBB971B4-1DC6-493D-9763-7F17EA0F7093}" srcId="{2996AF50-971D-4F8D-85D8-75BA3237A730}" destId="{C1643C95-EA39-46EF-9B4D-8A0761CAC589}" srcOrd="7" destOrd="0" parTransId="{8F4EB742-C713-4806-8550-849C67E324A7}" sibTransId="{2AAAC289-EB76-466A-83D8-D3E88A7A62F6}"/>
    <dgm:cxn modelId="{C9F87BBC-99FC-4605-A9FC-2977F610C1AE}" srcId="{2996AF50-971D-4F8D-85D8-75BA3237A730}" destId="{3F0CC3DE-772F-4F3A-BCB8-EF5062CF38A7}" srcOrd="0" destOrd="0" parTransId="{7C8335E9-ABE4-48A0-97C8-15209F721913}" sibTransId="{092428EC-B5D3-4257-8270-371651D28449}"/>
    <dgm:cxn modelId="{478FB3BD-960A-498E-B4FA-9F096185A7F4}" type="presOf" srcId="{6EEB293F-FE88-4B45-A2E9-BE233E12DE78}" destId="{CE60AF90-D175-4CAA-8702-D0C1250A725E}" srcOrd="0" destOrd="0" presId="urn:microsoft.com/office/officeart/2008/layout/LinedList"/>
    <dgm:cxn modelId="{A7BC0DC6-8E19-4DE8-8D13-6E333124D465}" type="presOf" srcId="{2996AF50-971D-4F8D-85D8-75BA3237A730}" destId="{2C43086E-7329-4AE4-99D4-CC61984ACDE4}" srcOrd="0" destOrd="0" presId="urn:microsoft.com/office/officeart/2008/layout/LinedList"/>
    <dgm:cxn modelId="{190213DF-5F79-404B-9538-2FA10AB7095C}" srcId="{2996AF50-971D-4F8D-85D8-75BA3237A730}" destId="{67059CC8-2FAE-4343-8B3B-5B737F54345A}" srcOrd="11" destOrd="0" parTransId="{86A5A895-26B5-412F-A01A-9BA3A5E2DFF7}" sibTransId="{0734725F-4520-44D6-B40D-84343B67578E}"/>
    <dgm:cxn modelId="{975629EA-C33E-4731-84ED-54D5FC8E0BE6}" type="presOf" srcId="{C1643C95-EA39-46EF-9B4D-8A0761CAC589}" destId="{929D6DD6-1278-4B6B-A04D-1C79FED9817F}" srcOrd="0" destOrd="0" presId="urn:microsoft.com/office/officeart/2008/layout/LinedList"/>
    <dgm:cxn modelId="{817BA0F7-5C72-440C-841C-4D5DB6456E4E}" type="presOf" srcId="{3F0CC3DE-772F-4F3A-BCB8-EF5062CF38A7}" destId="{A2A98DE1-D742-42E6-AD5C-4782DEFD502A}" srcOrd="0" destOrd="0" presId="urn:microsoft.com/office/officeart/2008/layout/LinedList"/>
    <dgm:cxn modelId="{2B8DC4FB-92AF-4C29-83B7-179CAE527C50}" type="presOf" srcId="{43A9148C-4B4B-43C3-9387-724489DDFF6D}" destId="{92B9017B-696A-4F59-B330-DDCB2CD8DD2F}" srcOrd="0" destOrd="0" presId="urn:microsoft.com/office/officeart/2008/layout/LinedList"/>
    <dgm:cxn modelId="{08D5B280-C1C6-49E9-9173-1B2978845B46}" type="presParOf" srcId="{2C43086E-7329-4AE4-99D4-CC61984ACDE4}" destId="{04C20CFA-2B32-444C-9E11-5F0A35C5CAE3}" srcOrd="0" destOrd="0" presId="urn:microsoft.com/office/officeart/2008/layout/LinedList"/>
    <dgm:cxn modelId="{C415F146-2DFC-40CC-99E3-0535128D5145}" type="presParOf" srcId="{2C43086E-7329-4AE4-99D4-CC61984ACDE4}" destId="{E555ADC7-A66D-419D-8EBF-323BC0563FA6}" srcOrd="1" destOrd="0" presId="urn:microsoft.com/office/officeart/2008/layout/LinedList"/>
    <dgm:cxn modelId="{8358B139-AAD4-4A96-8613-E25F91077039}" type="presParOf" srcId="{E555ADC7-A66D-419D-8EBF-323BC0563FA6}" destId="{A2A98DE1-D742-42E6-AD5C-4782DEFD502A}" srcOrd="0" destOrd="0" presId="urn:microsoft.com/office/officeart/2008/layout/LinedList"/>
    <dgm:cxn modelId="{D13326BE-658B-48DD-A3CC-474DF29DCB47}" type="presParOf" srcId="{E555ADC7-A66D-419D-8EBF-323BC0563FA6}" destId="{AF13D8AB-E6BE-43D7-9BF1-D93C7C82882F}" srcOrd="1" destOrd="0" presId="urn:microsoft.com/office/officeart/2008/layout/LinedList"/>
    <dgm:cxn modelId="{0AEB4DAB-C232-4B26-824B-F19CB4FC3E3C}" type="presParOf" srcId="{2C43086E-7329-4AE4-99D4-CC61984ACDE4}" destId="{4AAB9762-EA4D-4F0D-A4F7-2D39B079C305}" srcOrd="2" destOrd="0" presId="urn:microsoft.com/office/officeart/2008/layout/LinedList"/>
    <dgm:cxn modelId="{C10F5DE0-D63D-4BFC-9521-15307365E329}" type="presParOf" srcId="{2C43086E-7329-4AE4-99D4-CC61984ACDE4}" destId="{28DFBEB0-44FE-46D9-BB47-E732FE62273D}" srcOrd="3" destOrd="0" presId="urn:microsoft.com/office/officeart/2008/layout/LinedList"/>
    <dgm:cxn modelId="{44E8FB88-B26A-40A3-9BAA-9312708150D4}" type="presParOf" srcId="{28DFBEB0-44FE-46D9-BB47-E732FE62273D}" destId="{6DCD320D-AECD-468B-9EBE-004F4F3ECB28}" srcOrd="0" destOrd="0" presId="urn:microsoft.com/office/officeart/2008/layout/LinedList"/>
    <dgm:cxn modelId="{9589F2BB-C68A-4879-8BFF-45F6C30C549B}" type="presParOf" srcId="{28DFBEB0-44FE-46D9-BB47-E732FE62273D}" destId="{93C867A4-89A9-432E-BA13-FE539C0F7331}" srcOrd="1" destOrd="0" presId="urn:microsoft.com/office/officeart/2008/layout/LinedList"/>
    <dgm:cxn modelId="{10211EA0-24BF-464A-83A3-AD3ACF1B8D8D}" type="presParOf" srcId="{2C43086E-7329-4AE4-99D4-CC61984ACDE4}" destId="{51FB669B-CA24-44D6-BA4D-02460F14BA92}" srcOrd="4" destOrd="0" presId="urn:microsoft.com/office/officeart/2008/layout/LinedList"/>
    <dgm:cxn modelId="{A40DE78D-8151-4D3D-83EF-88EBB8D90F6D}" type="presParOf" srcId="{2C43086E-7329-4AE4-99D4-CC61984ACDE4}" destId="{8A46516A-9285-4933-AC24-975CB2486A53}" srcOrd="5" destOrd="0" presId="urn:microsoft.com/office/officeart/2008/layout/LinedList"/>
    <dgm:cxn modelId="{45499EE2-906B-4938-9D6B-5F1F249A8D76}" type="presParOf" srcId="{8A46516A-9285-4933-AC24-975CB2486A53}" destId="{CE60AF90-D175-4CAA-8702-D0C1250A725E}" srcOrd="0" destOrd="0" presId="urn:microsoft.com/office/officeart/2008/layout/LinedList"/>
    <dgm:cxn modelId="{E7E35E31-74B0-4553-9668-8EB96F5171BA}" type="presParOf" srcId="{8A46516A-9285-4933-AC24-975CB2486A53}" destId="{1D5488A7-6852-40AD-9F8F-A0871B878162}" srcOrd="1" destOrd="0" presId="urn:microsoft.com/office/officeart/2008/layout/LinedList"/>
    <dgm:cxn modelId="{A1234841-0679-406C-9350-BA9883883FAD}" type="presParOf" srcId="{2C43086E-7329-4AE4-99D4-CC61984ACDE4}" destId="{0F3AF78E-FDEC-434F-A26A-310B9F0BF390}" srcOrd="6" destOrd="0" presId="urn:microsoft.com/office/officeart/2008/layout/LinedList"/>
    <dgm:cxn modelId="{86A24C4B-9A6C-4103-A190-47D7AFA63C4E}" type="presParOf" srcId="{2C43086E-7329-4AE4-99D4-CC61984ACDE4}" destId="{18A9EABE-1FD9-474F-B7BD-48D4C79E938D}" srcOrd="7" destOrd="0" presId="urn:microsoft.com/office/officeart/2008/layout/LinedList"/>
    <dgm:cxn modelId="{BC272AD7-F9E9-400A-B402-70D33DFF12F0}" type="presParOf" srcId="{18A9EABE-1FD9-474F-B7BD-48D4C79E938D}" destId="{ACEB2DF2-7B8A-4274-8367-B780A8FC1E21}" srcOrd="0" destOrd="0" presId="urn:microsoft.com/office/officeart/2008/layout/LinedList"/>
    <dgm:cxn modelId="{0E9958ED-088E-48DD-BB38-FF1405B41D6D}" type="presParOf" srcId="{18A9EABE-1FD9-474F-B7BD-48D4C79E938D}" destId="{6DF6D181-DFFB-43C0-B19A-5A664F73A6B3}" srcOrd="1" destOrd="0" presId="urn:microsoft.com/office/officeart/2008/layout/LinedList"/>
    <dgm:cxn modelId="{CFCDC5E5-BFB3-4F49-8DD8-5BA5C5F49270}" type="presParOf" srcId="{2C43086E-7329-4AE4-99D4-CC61984ACDE4}" destId="{5BDA483D-9B47-4E90-81B4-B94052446A01}" srcOrd="8" destOrd="0" presId="urn:microsoft.com/office/officeart/2008/layout/LinedList"/>
    <dgm:cxn modelId="{0750F8E0-F672-4886-87C4-12974BF1DF2F}" type="presParOf" srcId="{2C43086E-7329-4AE4-99D4-CC61984ACDE4}" destId="{B50B94D5-7597-4E29-B8F6-E099DAF3D784}" srcOrd="9" destOrd="0" presId="urn:microsoft.com/office/officeart/2008/layout/LinedList"/>
    <dgm:cxn modelId="{F4F23DFE-03CF-4E8F-ACDC-B7B8B2E98FB5}" type="presParOf" srcId="{B50B94D5-7597-4E29-B8F6-E099DAF3D784}" destId="{73EA2A47-5566-4998-B932-40C79F5C7F34}" srcOrd="0" destOrd="0" presId="urn:microsoft.com/office/officeart/2008/layout/LinedList"/>
    <dgm:cxn modelId="{0ED1DE27-DB26-450A-92C0-DCD52D7A6B8E}" type="presParOf" srcId="{B50B94D5-7597-4E29-B8F6-E099DAF3D784}" destId="{567168EA-E964-43F3-9942-3F8434947A87}" srcOrd="1" destOrd="0" presId="urn:microsoft.com/office/officeart/2008/layout/LinedList"/>
    <dgm:cxn modelId="{6EBA04DD-3707-489D-97B8-6740874BEA09}" type="presParOf" srcId="{2C43086E-7329-4AE4-99D4-CC61984ACDE4}" destId="{BAECB64D-C8D8-429E-A71D-39485C499151}" srcOrd="10" destOrd="0" presId="urn:microsoft.com/office/officeart/2008/layout/LinedList"/>
    <dgm:cxn modelId="{77501A98-1D8E-4BD5-8C92-CC44429BF1EC}" type="presParOf" srcId="{2C43086E-7329-4AE4-99D4-CC61984ACDE4}" destId="{DE293890-B382-4BCF-B261-BD808774ED86}" srcOrd="11" destOrd="0" presId="urn:microsoft.com/office/officeart/2008/layout/LinedList"/>
    <dgm:cxn modelId="{A22D44E2-098A-4D8E-A25B-617A4B2E560F}" type="presParOf" srcId="{DE293890-B382-4BCF-B261-BD808774ED86}" destId="{E9DDCC95-F491-452D-AD71-607E4974AA38}" srcOrd="0" destOrd="0" presId="urn:microsoft.com/office/officeart/2008/layout/LinedList"/>
    <dgm:cxn modelId="{FC88EF7D-CFC0-4FB2-A2E4-41D7A94588E0}" type="presParOf" srcId="{DE293890-B382-4BCF-B261-BD808774ED86}" destId="{77859C9B-20EC-4106-8D50-1BED1077D2AA}" srcOrd="1" destOrd="0" presId="urn:microsoft.com/office/officeart/2008/layout/LinedList"/>
    <dgm:cxn modelId="{0AECD1EC-C197-4AEF-B1B1-EC2A11EAA262}" type="presParOf" srcId="{2C43086E-7329-4AE4-99D4-CC61984ACDE4}" destId="{27ACE47D-C967-4D71-BE44-0CB1206EFA8F}" srcOrd="12" destOrd="0" presId="urn:microsoft.com/office/officeart/2008/layout/LinedList"/>
    <dgm:cxn modelId="{D1C249B1-02FC-44B1-B62C-FFDAEE6F162E}" type="presParOf" srcId="{2C43086E-7329-4AE4-99D4-CC61984ACDE4}" destId="{561CFF7E-6862-4AD7-84F5-CEC5710210E0}" srcOrd="13" destOrd="0" presId="urn:microsoft.com/office/officeart/2008/layout/LinedList"/>
    <dgm:cxn modelId="{8DBB4FA7-8F8C-44CC-90F9-508AA10FD0AD}" type="presParOf" srcId="{561CFF7E-6862-4AD7-84F5-CEC5710210E0}" destId="{967B0A55-BC8A-4DDA-A4CD-51A1B31B8606}" srcOrd="0" destOrd="0" presId="urn:microsoft.com/office/officeart/2008/layout/LinedList"/>
    <dgm:cxn modelId="{1F7AD14E-B5C0-488B-8E64-E4E9DAD3E817}" type="presParOf" srcId="{561CFF7E-6862-4AD7-84F5-CEC5710210E0}" destId="{CC6D436C-BE12-484D-AE91-4036DEDFD917}" srcOrd="1" destOrd="0" presId="urn:microsoft.com/office/officeart/2008/layout/LinedList"/>
    <dgm:cxn modelId="{73861224-9E9D-4C76-AD50-4102A5DCC77E}" type="presParOf" srcId="{2C43086E-7329-4AE4-99D4-CC61984ACDE4}" destId="{A942964E-6146-4750-A80E-D93A74CDD85A}" srcOrd="14" destOrd="0" presId="urn:microsoft.com/office/officeart/2008/layout/LinedList"/>
    <dgm:cxn modelId="{28736420-1C51-4F0C-BA30-598575B8BF72}" type="presParOf" srcId="{2C43086E-7329-4AE4-99D4-CC61984ACDE4}" destId="{7EA52E21-1743-4530-84FD-370CD35BEA84}" srcOrd="15" destOrd="0" presId="urn:microsoft.com/office/officeart/2008/layout/LinedList"/>
    <dgm:cxn modelId="{9509D6D5-3AF8-4649-901D-94381BCF719F}" type="presParOf" srcId="{7EA52E21-1743-4530-84FD-370CD35BEA84}" destId="{929D6DD6-1278-4B6B-A04D-1C79FED9817F}" srcOrd="0" destOrd="0" presId="urn:microsoft.com/office/officeart/2008/layout/LinedList"/>
    <dgm:cxn modelId="{930A30B9-185E-4E2E-86D3-4609CBE297B3}" type="presParOf" srcId="{7EA52E21-1743-4530-84FD-370CD35BEA84}" destId="{045F6BBF-6A15-4311-9743-4558CFA96C17}" srcOrd="1" destOrd="0" presId="urn:microsoft.com/office/officeart/2008/layout/LinedList"/>
    <dgm:cxn modelId="{01A4C167-39F4-465E-BB80-69B869C9D54D}" type="presParOf" srcId="{2C43086E-7329-4AE4-99D4-CC61984ACDE4}" destId="{993ED778-BF14-4DE3-AB43-57F3972750A3}" srcOrd="16" destOrd="0" presId="urn:microsoft.com/office/officeart/2008/layout/LinedList"/>
    <dgm:cxn modelId="{6EE78A79-FB15-4AC2-B0EE-4D7D27B73DE9}" type="presParOf" srcId="{2C43086E-7329-4AE4-99D4-CC61984ACDE4}" destId="{88FD175A-BC42-436B-819B-C6BC715C46C5}" srcOrd="17" destOrd="0" presId="urn:microsoft.com/office/officeart/2008/layout/LinedList"/>
    <dgm:cxn modelId="{244966A9-194F-4EB9-B006-1A06AF79EA9E}" type="presParOf" srcId="{88FD175A-BC42-436B-819B-C6BC715C46C5}" destId="{92B9017B-696A-4F59-B330-DDCB2CD8DD2F}" srcOrd="0" destOrd="0" presId="urn:microsoft.com/office/officeart/2008/layout/LinedList"/>
    <dgm:cxn modelId="{AE898E0B-F386-4397-9724-494EBCD273AF}" type="presParOf" srcId="{88FD175A-BC42-436B-819B-C6BC715C46C5}" destId="{3097466B-D5A6-4915-B7E6-0F5888F62AC6}" srcOrd="1" destOrd="0" presId="urn:microsoft.com/office/officeart/2008/layout/LinedList"/>
    <dgm:cxn modelId="{35AAD735-DE12-434E-A629-DB5FB16BE2F5}" type="presParOf" srcId="{2C43086E-7329-4AE4-99D4-CC61984ACDE4}" destId="{884663D5-A611-4E4E-9A4F-E1F07E775747}" srcOrd="18" destOrd="0" presId="urn:microsoft.com/office/officeart/2008/layout/LinedList"/>
    <dgm:cxn modelId="{E16F42D8-26CA-4A6A-A55F-C37AE1236C16}" type="presParOf" srcId="{2C43086E-7329-4AE4-99D4-CC61984ACDE4}" destId="{81C60116-AC6E-4D75-AE32-352930DC9C44}" srcOrd="19" destOrd="0" presId="urn:microsoft.com/office/officeart/2008/layout/LinedList"/>
    <dgm:cxn modelId="{02C84DCB-5D35-4727-931B-5A9207B399D7}" type="presParOf" srcId="{81C60116-AC6E-4D75-AE32-352930DC9C44}" destId="{79A0236F-A7C0-43C8-8EE2-E6F48ED27E54}" srcOrd="0" destOrd="0" presId="urn:microsoft.com/office/officeart/2008/layout/LinedList"/>
    <dgm:cxn modelId="{A26AC01A-1581-4B10-9604-767503F7E212}" type="presParOf" srcId="{81C60116-AC6E-4D75-AE32-352930DC9C44}" destId="{36D35AAF-1685-4A28-AC30-AF3152E3CF61}" srcOrd="1" destOrd="0" presId="urn:microsoft.com/office/officeart/2008/layout/LinedList"/>
    <dgm:cxn modelId="{52CD4F26-684E-4636-816F-25FC1ADACDFA}" type="presParOf" srcId="{2C43086E-7329-4AE4-99D4-CC61984ACDE4}" destId="{0FED2B66-3338-4822-87B2-87A563334386}" srcOrd="20" destOrd="0" presId="urn:microsoft.com/office/officeart/2008/layout/LinedList"/>
    <dgm:cxn modelId="{ECEEA635-BC13-46AB-9314-CD72F7FADAA2}" type="presParOf" srcId="{2C43086E-7329-4AE4-99D4-CC61984ACDE4}" destId="{56ABD847-93DC-47CD-8A4B-C0252DE4721B}" srcOrd="21" destOrd="0" presId="urn:microsoft.com/office/officeart/2008/layout/LinedList"/>
    <dgm:cxn modelId="{358DD49C-46C1-4C2A-B8A9-0EC587BFA4EE}" type="presParOf" srcId="{56ABD847-93DC-47CD-8A4B-C0252DE4721B}" destId="{EF65CE5A-C65A-4F25-B1FA-6EF169FF7772}" srcOrd="0" destOrd="0" presId="urn:microsoft.com/office/officeart/2008/layout/LinedList"/>
    <dgm:cxn modelId="{F7CF383A-55BB-450B-922E-172C4177C8C0}" type="presParOf" srcId="{56ABD847-93DC-47CD-8A4B-C0252DE4721B}" destId="{BF099826-FDBB-4CE6-89E6-FC44500BD02E}" srcOrd="1" destOrd="0" presId="urn:microsoft.com/office/officeart/2008/layout/LinedList"/>
    <dgm:cxn modelId="{84598934-80D5-4B4A-8688-E0A880DAAAD2}" type="presParOf" srcId="{2C43086E-7329-4AE4-99D4-CC61984ACDE4}" destId="{70474247-417F-4863-9912-0D0812880B8A}" srcOrd="22" destOrd="0" presId="urn:microsoft.com/office/officeart/2008/layout/LinedList"/>
    <dgm:cxn modelId="{290442CE-7733-41AF-B5D4-F6B53C204C0C}" type="presParOf" srcId="{2C43086E-7329-4AE4-99D4-CC61984ACDE4}" destId="{11AB8CD3-9AB9-4645-8234-022F8DFC3A2A}" srcOrd="23" destOrd="0" presId="urn:microsoft.com/office/officeart/2008/layout/LinedList"/>
    <dgm:cxn modelId="{23CDF1C3-8E01-4F8D-ADC7-EFB9FDB77AED}" type="presParOf" srcId="{11AB8CD3-9AB9-4645-8234-022F8DFC3A2A}" destId="{AC1C6B5A-C692-4B6C-9DA3-D17DD8E49B6E}" srcOrd="0" destOrd="0" presId="urn:microsoft.com/office/officeart/2008/layout/LinedList"/>
    <dgm:cxn modelId="{F9B1F3A6-CF48-4758-BFBE-C09F6C4F883D}" type="presParOf" srcId="{11AB8CD3-9AB9-4645-8234-022F8DFC3A2A}" destId="{A1C3FAFB-6F8E-436F-B4C6-2B40ADEA902B}" srcOrd="1" destOrd="0" presId="urn:microsoft.com/office/officeart/2008/layout/LinedList"/>
    <dgm:cxn modelId="{4ED9AED4-6D27-4F91-9F16-2F9F77CBD9F7}" type="presParOf" srcId="{2C43086E-7329-4AE4-99D4-CC61984ACDE4}" destId="{0B02FDB4-210F-40F7-A9A2-AD4D5B84699B}" srcOrd="24" destOrd="0" presId="urn:microsoft.com/office/officeart/2008/layout/LinedList"/>
    <dgm:cxn modelId="{FB828F6E-F7F3-4229-9075-689FA8157847}" type="presParOf" srcId="{2C43086E-7329-4AE4-99D4-CC61984ACDE4}" destId="{4CCF187D-54E6-449B-AF96-CC6E505FCBEF}" srcOrd="25" destOrd="0" presId="urn:microsoft.com/office/officeart/2008/layout/LinedList"/>
    <dgm:cxn modelId="{84A0C944-82B3-4245-B352-690B4C154E9C}" type="presParOf" srcId="{4CCF187D-54E6-449B-AF96-CC6E505FCBEF}" destId="{F2F1D971-94AB-4324-BE53-C1546325C441}" srcOrd="0" destOrd="0" presId="urn:microsoft.com/office/officeart/2008/layout/LinedList"/>
    <dgm:cxn modelId="{7286E97C-B5E5-40BD-BDB8-E9EA2960D8AE}" type="presParOf" srcId="{4CCF187D-54E6-449B-AF96-CC6E505FCBEF}" destId="{C137C29E-B8C1-4B7F-B7A7-6976226BED4D}"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C20CFA-2B32-444C-9E11-5F0A35C5CAE3}">
      <dsp:nvSpPr>
        <dsp:cNvPr id="0" name=""/>
        <dsp:cNvSpPr/>
      </dsp:nvSpPr>
      <dsp:spPr>
        <a:xfrm>
          <a:off x="0" y="619"/>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A98DE1-D742-42E6-AD5C-4782DEFD502A}">
      <dsp:nvSpPr>
        <dsp:cNvPr id="0" name=""/>
        <dsp:cNvSpPr/>
      </dsp:nvSpPr>
      <dsp:spPr>
        <a:xfrm>
          <a:off x="0" y="619"/>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t>03 Ministerial </a:t>
          </a:r>
          <a:r>
            <a:rPr lang="en-GB" sz="1400" kern="1200">
              <a:latin typeface="Aptos Display" panose="02110004020202020204"/>
            </a:rPr>
            <a:t>Foreword</a:t>
          </a:r>
          <a:endParaRPr lang="en-US" sz="1400" kern="1200"/>
        </a:p>
      </dsp:txBody>
      <dsp:txXfrm>
        <a:off x="0" y="619"/>
        <a:ext cx="10673619" cy="390544"/>
      </dsp:txXfrm>
    </dsp:sp>
    <dsp:sp modelId="{4AAB9762-EA4D-4F0D-A4F7-2D39B079C305}">
      <dsp:nvSpPr>
        <dsp:cNvPr id="0" name=""/>
        <dsp:cNvSpPr/>
      </dsp:nvSpPr>
      <dsp:spPr>
        <a:xfrm>
          <a:off x="0" y="391164"/>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CD320D-AECD-468B-9EBE-004F4F3ECB28}">
      <dsp:nvSpPr>
        <dsp:cNvPr id="0" name=""/>
        <dsp:cNvSpPr/>
      </dsp:nvSpPr>
      <dsp:spPr>
        <a:xfrm>
          <a:off x="0" y="391164"/>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rtl="0">
            <a:lnSpc>
              <a:spcPct val="90000"/>
            </a:lnSpc>
            <a:spcBef>
              <a:spcPct val="0"/>
            </a:spcBef>
            <a:spcAft>
              <a:spcPct val="35000"/>
            </a:spcAft>
            <a:buNone/>
          </a:pPr>
          <a:r>
            <a:rPr lang="en-GB" sz="1400" kern="1200">
              <a:latin typeface="Aptos Display" panose="02110004020202020204"/>
            </a:rPr>
            <a:t>04</a:t>
          </a:r>
          <a:r>
            <a:rPr lang="en-GB" sz="1400" kern="1200"/>
            <a:t> About the </a:t>
          </a:r>
          <a:r>
            <a:rPr lang="en-GB" sz="1400" kern="1200">
              <a:latin typeface="Aptos Display" panose="02110004020202020204"/>
            </a:rPr>
            <a:t>Information Commission</a:t>
          </a:r>
          <a:endParaRPr lang="en-US" sz="1400" kern="1200"/>
        </a:p>
      </dsp:txBody>
      <dsp:txXfrm>
        <a:off x="0" y="391164"/>
        <a:ext cx="10673619" cy="390544"/>
      </dsp:txXfrm>
    </dsp:sp>
    <dsp:sp modelId="{51FB669B-CA24-44D6-BA4D-02460F14BA92}">
      <dsp:nvSpPr>
        <dsp:cNvPr id="0" name=""/>
        <dsp:cNvSpPr/>
      </dsp:nvSpPr>
      <dsp:spPr>
        <a:xfrm>
          <a:off x="0" y="781708"/>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60AF90-D175-4CAA-8702-D0C1250A725E}">
      <dsp:nvSpPr>
        <dsp:cNvPr id="0" name=""/>
        <dsp:cNvSpPr/>
      </dsp:nvSpPr>
      <dsp:spPr>
        <a:xfrm>
          <a:off x="0" y="781708"/>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latin typeface="Aptos Display" panose="02110004020202020204"/>
            </a:rPr>
            <a:t>05</a:t>
          </a:r>
          <a:r>
            <a:rPr lang="en-GB" sz="1400" kern="1200"/>
            <a:t> Appointment Description </a:t>
          </a:r>
          <a:endParaRPr lang="en-US" sz="1400" kern="1200"/>
        </a:p>
      </dsp:txBody>
      <dsp:txXfrm>
        <a:off x="0" y="781708"/>
        <a:ext cx="10673619" cy="390544"/>
      </dsp:txXfrm>
    </dsp:sp>
    <dsp:sp modelId="{0F3AF78E-FDEC-434F-A26A-310B9F0BF390}">
      <dsp:nvSpPr>
        <dsp:cNvPr id="0" name=""/>
        <dsp:cNvSpPr/>
      </dsp:nvSpPr>
      <dsp:spPr>
        <a:xfrm>
          <a:off x="0" y="1172252"/>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EB2DF2-7B8A-4274-8367-B780A8FC1E21}">
      <dsp:nvSpPr>
        <dsp:cNvPr id="0" name=""/>
        <dsp:cNvSpPr/>
      </dsp:nvSpPr>
      <dsp:spPr>
        <a:xfrm>
          <a:off x="0" y="1172252"/>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rtl="0">
            <a:lnSpc>
              <a:spcPct val="90000"/>
            </a:lnSpc>
            <a:spcBef>
              <a:spcPct val="0"/>
            </a:spcBef>
            <a:spcAft>
              <a:spcPct val="35000"/>
            </a:spcAft>
            <a:buNone/>
          </a:pPr>
          <a:r>
            <a:rPr lang="en-GB" sz="1400" kern="1200">
              <a:latin typeface="Aptos Display" panose="02110004020202020204"/>
            </a:rPr>
            <a:t>06 </a:t>
          </a:r>
          <a:r>
            <a:rPr lang="en-GB" sz="1400" kern="1200"/>
            <a:t>Person Specification</a:t>
          </a:r>
          <a:r>
            <a:rPr lang="en-GB" sz="1400" kern="1200">
              <a:latin typeface="Aptos Display" panose="02110004020202020204"/>
            </a:rPr>
            <a:t> – Essential criteria</a:t>
          </a:r>
          <a:endParaRPr lang="en-US" sz="1400" kern="1200"/>
        </a:p>
      </dsp:txBody>
      <dsp:txXfrm>
        <a:off x="0" y="1172252"/>
        <a:ext cx="10673619" cy="390544"/>
      </dsp:txXfrm>
    </dsp:sp>
    <dsp:sp modelId="{5BDA483D-9B47-4E90-81B4-B94052446A01}">
      <dsp:nvSpPr>
        <dsp:cNvPr id="0" name=""/>
        <dsp:cNvSpPr/>
      </dsp:nvSpPr>
      <dsp:spPr>
        <a:xfrm>
          <a:off x="0" y="1562796"/>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EA2A47-5566-4998-B932-40C79F5C7F34}">
      <dsp:nvSpPr>
        <dsp:cNvPr id="0" name=""/>
        <dsp:cNvSpPr/>
      </dsp:nvSpPr>
      <dsp:spPr>
        <a:xfrm>
          <a:off x="0" y="1562796"/>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rtl="0">
            <a:lnSpc>
              <a:spcPct val="90000"/>
            </a:lnSpc>
            <a:spcBef>
              <a:spcPct val="0"/>
            </a:spcBef>
            <a:spcAft>
              <a:spcPct val="35000"/>
            </a:spcAft>
            <a:buNone/>
          </a:pPr>
          <a:r>
            <a:rPr lang="en-GB" sz="1400" kern="1200">
              <a:latin typeface="Aptos Display" panose="02110004020202020204"/>
            </a:rPr>
            <a:t>07</a:t>
          </a:r>
          <a:r>
            <a:rPr lang="en-GB" sz="1400" kern="1200"/>
            <a:t> Person Specification </a:t>
          </a:r>
          <a:r>
            <a:rPr lang="en-GB" sz="1400" kern="1200">
              <a:latin typeface="Aptos Display" panose="02110004020202020204"/>
            </a:rPr>
            <a:t>– Desirable criteria</a:t>
          </a:r>
          <a:endParaRPr lang="en-US" sz="1400" kern="1200"/>
        </a:p>
      </dsp:txBody>
      <dsp:txXfrm>
        <a:off x="0" y="1562796"/>
        <a:ext cx="10673619" cy="390544"/>
      </dsp:txXfrm>
    </dsp:sp>
    <dsp:sp modelId="{BAECB64D-C8D8-429E-A71D-39485C499151}">
      <dsp:nvSpPr>
        <dsp:cNvPr id="0" name=""/>
        <dsp:cNvSpPr/>
      </dsp:nvSpPr>
      <dsp:spPr>
        <a:xfrm>
          <a:off x="0" y="1953340"/>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DDCC95-F491-452D-AD71-607E4974AA38}">
      <dsp:nvSpPr>
        <dsp:cNvPr id="0" name=""/>
        <dsp:cNvSpPr/>
      </dsp:nvSpPr>
      <dsp:spPr>
        <a:xfrm>
          <a:off x="0" y="1953340"/>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latin typeface="Aptos Display" panose="02110004020202020204"/>
            </a:rPr>
            <a:t>08</a:t>
          </a:r>
          <a:r>
            <a:rPr lang="en-GB" sz="1400" kern="1200"/>
            <a:t> Terms of </a:t>
          </a:r>
          <a:r>
            <a:rPr lang="en-GB" sz="1400" kern="1200">
              <a:latin typeface="Aptos Display" panose="02110004020202020204"/>
            </a:rPr>
            <a:t>Appointment</a:t>
          </a:r>
          <a:endParaRPr lang="en-US" sz="1400" kern="1200"/>
        </a:p>
      </dsp:txBody>
      <dsp:txXfrm>
        <a:off x="0" y="1953340"/>
        <a:ext cx="10673619" cy="390544"/>
      </dsp:txXfrm>
    </dsp:sp>
    <dsp:sp modelId="{27ACE47D-C967-4D71-BE44-0CB1206EFA8F}">
      <dsp:nvSpPr>
        <dsp:cNvPr id="0" name=""/>
        <dsp:cNvSpPr/>
      </dsp:nvSpPr>
      <dsp:spPr>
        <a:xfrm>
          <a:off x="0" y="2343884"/>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7B0A55-BC8A-4DDA-A4CD-51A1B31B8606}">
      <dsp:nvSpPr>
        <dsp:cNvPr id="0" name=""/>
        <dsp:cNvSpPr/>
      </dsp:nvSpPr>
      <dsp:spPr>
        <a:xfrm>
          <a:off x="0" y="2343884"/>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latin typeface="Aptos Display" panose="02110004020202020204"/>
            </a:rPr>
            <a:t>09</a:t>
          </a:r>
          <a:r>
            <a:rPr lang="en-GB" sz="1400" kern="1200"/>
            <a:t> How to apply </a:t>
          </a:r>
          <a:endParaRPr lang="en-US" sz="1400" kern="1200"/>
        </a:p>
      </dsp:txBody>
      <dsp:txXfrm>
        <a:off x="0" y="2343884"/>
        <a:ext cx="10673619" cy="390544"/>
      </dsp:txXfrm>
    </dsp:sp>
    <dsp:sp modelId="{A942964E-6146-4750-A80E-D93A74CDD85A}">
      <dsp:nvSpPr>
        <dsp:cNvPr id="0" name=""/>
        <dsp:cNvSpPr/>
      </dsp:nvSpPr>
      <dsp:spPr>
        <a:xfrm>
          <a:off x="0" y="2734428"/>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9D6DD6-1278-4B6B-A04D-1C79FED9817F}">
      <dsp:nvSpPr>
        <dsp:cNvPr id="0" name=""/>
        <dsp:cNvSpPr/>
      </dsp:nvSpPr>
      <dsp:spPr>
        <a:xfrm>
          <a:off x="0" y="2734428"/>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latin typeface="Aptos Display" panose="02110004020202020204"/>
            </a:rPr>
            <a:t>10</a:t>
          </a:r>
          <a:r>
            <a:rPr lang="en-GB" sz="1400" kern="1200"/>
            <a:t> Assessment Panel and Timeline </a:t>
          </a:r>
          <a:endParaRPr lang="en-US" sz="1400" kern="1200"/>
        </a:p>
      </dsp:txBody>
      <dsp:txXfrm>
        <a:off x="0" y="2734428"/>
        <a:ext cx="10673619" cy="390544"/>
      </dsp:txXfrm>
    </dsp:sp>
    <dsp:sp modelId="{993ED778-BF14-4DE3-AB43-57F3972750A3}">
      <dsp:nvSpPr>
        <dsp:cNvPr id="0" name=""/>
        <dsp:cNvSpPr/>
      </dsp:nvSpPr>
      <dsp:spPr>
        <a:xfrm>
          <a:off x="0" y="3124972"/>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B9017B-696A-4F59-B330-DDCB2CD8DD2F}">
      <dsp:nvSpPr>
        <dsp:cNvPr id="0" name=""/>
        <dsp:cNvSpPr/>
      </dsp:nvSpPr>
      <dsp:spPr>
        <a:xfrm>
          <a:off x="0" y="3124972"/>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latin typeface="Aptos Display" panose="02110004020202020204"/>
            </a:rPr>
            <a:t>11</a:t>
          </a:r>
          <a:r>
            <a:rPr lang="en-GB" sz="1400" kern="1200"/>
            <a:t> Equality and Diversity </a:t>
          </a:r>
          <a:endParaRPr lang="en-US" sz="1400" kern="1200"/>
        </a:p>
      </dsp:txBody>
      <dsp:txXfrm>
        <a:off x="0" y="3124972"/>
        <a:ext cx="10673619" cy="390544"/>
      </dsp:txXfrm>
    </dsp:sp>
    <dsp:sp modelId="{884663D5-A611-4E4E-9A4F-E1F07E775747}">
      <dsp:nvSpPr>
        <dsp:cNvPr id="0" name=""/>
        <dsp:cNvSpPr/>
      </dsp:nvSpPr>
      <dsp:spPr>
        <a:xfrm>
          <a:off x="0" y="3515516"/>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A0236F-A7C0-43C8-8EE2-E6F48ED27E54}">
      <dsp:nvSpPr>
        <dsp:cNvPr id="0" name=""/>
        <dsp:cNvSpPr/>
      </dsp:nvSpPr>
      <dsp:spPr>
        <a:xfrm>
          <a:off x="0" y="3515516"/>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rtl="0">
            <a:lnSpc>
              <a:spcPct val="90000"/>
            </a:lnSpc>
            <a:spcBef>
              <a:spcPct val="0"/>
            </a:spcBef>
            <a:spcAft>
              <a:spcPct val="35000"/>
            </a:spcAft>
            <a:buNone/>
          </a:pPr>
          <a:r>
            <a:rPr lang="en-GB" sz="1400" kern="1200">
              <a:latin typeface="Aptos Display" panose="02110004020202020204"/>
            </a:rPr>
            <a:t>12 </a:t>
          </a:r>
          <a:r>
            <a:rPr lang="en-GB" sz="1400" kern="1200"/>
            <a:t>Eligibility </a:t>
          </a:r>
          <a:endParaRPr lang="en-US" sz="1400" kern="1200"/>
        </a:p>
      </dsp:txBody>
      <dsp:txXfrm>
        <a:off x="0" y="3515516"/>
        <a:ext cx="10673619" cy="390544"/>
      </dsp:txXfrm>
    </dsp:sp>
    <dsp:sp modelId="{0FED2B66-3338-4822-87B2-87A563334386}">
      <dsp:nvSpPr>
        <dsp:cNvPr id="0" name=""/>
        <dsp:cNvSpPr/>
      </dsp:nvSpPr>
      <dsp:spPr>
        <a:xfrm>
          <a:off x="0" y="3906060"/>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65CE5A-C65A-4F25-B1FA-6EF169FF7772}">
      <dsp:nvSpPr>
        <dsp:cNvPr id="0" name=""/>
        <dsp:cNvSpPr/>
      </dsp:nvSpPr>
      <dsp:spPr>
        <a:xfrm>
          <a:off x="0" y="3906060"/>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latin typeface="Aptos Display" panose="02110004020202020204"/>
            </a:rPr>
            <a:t>13</a:t>
          </a:r>
          <a:r>
            <a:rPr lang="en-GB" sz="1400" kern="1200"/>
            <a:t> Annex A Conflicts of Interest and Due Diligence </a:t>
          </a:r>
          <a:endParaRPr lang="en-US" sz="1400" kern="1200"/>
        </a:p>
      </dsp:txBody>
      <dsp:txXfrm>
        <a:off x="0" y="3906060"/>
        <a:ext cx="10673619" cy="390544"/>
      </dsp:txXfrm>
    </dsp:sp>
    <dsp:sp modelId="{70474247-417F-4863-9912-0D0812880B8A}">
      <dsp:nvSpPr>
        <dsp:cNvPr id="0" name=""/>
        <dsp:cNvSpPr/>
      </dsp:nvSpPr>
      <dsp:spPr>
        <a:xfrm>
          <a:off x="0" y="4296604"/>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1C6B5A-C692-4B6C-9DA3-D17DD8E49B6E}">
      <dsp:nvSpPr>
        <dsp:cNvPr id="0" name=""/>
        <dsp:cNvSpPr/>
      </dsp:nvSpPr>
      <dsp:spPr>
        <a:xfrm>
          <a:off x="0" y="4296604"/>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latin typeface="Aptos Display" panose="02110004020202020204"/>
            </a:rPr>
            <a:t>14</a:t>
          </a:r>
          <a:r>
            <a:rPr lang="en-GB" sz="1400" kern="1200"/>
            <a:t> Annex B The seven </a:t>
          </a:r>
          <a:r>
            <a:rPr lang="en-GB" sz="1400" kern="1200">
              <a:latin typeface="Aptos Display" panose="02110004020202020204"/>
            </a:rPr>
            <a:t>principles</a:t>
          </a:r>
          <a:r>
            <a:rPr lang="en-GB" sz="1400" kern="1200"/>
            <a:t> underpinning public life   </a:t>
          </a:r>
          <a:endParaRPr lang="en-US" sz="1400" kern="1200"/>
        </a:p>
      </dsp:txBody>
      <dsp:txXfrm>
        <a:off x="0" y="4296604"/>
        <a:ext cx="10673619" cy="390544"/>
      </dsp:txXfrm>
    </dsp:sp>
    <dsp:sp modelId="{0B02FDB4-210F-40F7-A9A2-AD4D5B84699B}">
      <dsp:nvSpPr>
        <dsp:cNvPr id="0" name=""/>
        <dsp:cNvSpPr/>
      </dsp:nvSpPr>
      <dsp:spPr>
        <a:xfrm>
          <a:off x="0" y="4687148"/>
          <a:ext cx="10673619"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F1D971-94AB-4324-BE53-C1546325C441}">
      <dsp:nvSpPr>
        <dsp:cNvPr id="0" name=""/>
        <dsp:cNvSpPr/>
      </dsp:nvSpPr>
      <dsp:spPr>
        <a:xfrm>
          <a:off x="0" y="4687148"/>
          <a:ext cx="10673619" cy="390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a:latin typeface="Aptos Display" panose="02110004020202020204"/>
            </a:rPr>
            <a:t>15</a:t>
          </a:r>
          <a:r>
            <a:rPr lang="en-GB" sz="1400" kern="1200"/>
            <a:t> Annex C DSIT Complaints Procedure </a:t>
          </a:r>
          <a:endParaRPr lang="en-US" sz="1400" kern="1200"/>
        </a:p>
      </dsp:txBody>
      <dsp:txXfrm>
        <a:off x="0" y="4687148"/>
        <a:ext cx="10673619" cy="39054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E66A02-BCC7-445C-8452-5F6C123128A3}" type="datetimeFigureOut">
              <a:rPr lang="en-GB" smtClean="0"/>
              <a:t>14/07/2026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0357A2-F0D3-4D97-93C3-DC2469BC8B39}" type="slidenum">
              <a:rPr lang="en-GB" smtClean="0"/>
              <a:t>‹#›</a:t>
            </a:fld>
            <a:endParaRPr lang="en-GB"/>
          </a:p>
        </p:txBody>
      </p:sp>
    </p:spTree>
    <p:extLst>
      <p:ext uri="{BB962C8B-B14F-4D97-AF65-F5344CB8AC3E}">
        <p14:creationId xmlns:p14="http://schemas.microsoft.com/office/powerpoint/2010/main" val="998992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87D33-B667-9CC1-5643-CAB48B7697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F58F7-241F-B89C-ECAB-24EF327AAA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5AAF60-8FE2-239C-952A-62D15350E25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B85C7386-738E-54C2-5FF7-D4C0314F346A}"/>
              </a:ext>
            </a:extLst>
          </p:cNvPr>
          <p:cNvSpPr>
            <a:spLocks noGrp="1"/>
          </p:cNvSpPr>
          <p:nvPr>
            <p:ph type="sldNum" sz="quarter" idx="5"/>
          </p:nvPr>
        </p:nvSpPr>
        <p:spPr/>
        <p:txBody>
          <a:bodyPr/>
          <a:lstStyle/>
          <a:p>
            <a:fld id="{C0F3BA1D-A00F-DB41-84DA-BE26C4853B35}" type="slidenum">
              <a:rPr lang="en-US" smtClean="0"/>
              <a:t>2</a:t>
            </a:fld>
            <a:endParaRPr lang="en-US"/>
          </a:p>
        </p:txBody>
      </p:sp>
    </p:spTree>
    <p:extLst>
      <p:ext uri="{BB962C8B-B14F-4D97-AF65-F5344CB8AC3E}">
        <p14:creationId xmlns:p14="http://schemas.microsoft.com/office/powerpoint/2010/main" val="3631502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C0F3BA1D-A00F-DB41-84DA-BE26C4853B35}" type="slidenum">
              <a:rPr lang="en-US" smtClean="0"/>
              <a:t>4</a:t>
            </a:fld>
            <a:endParaRPr lang="en-US"/>
          </a:p>
        </p:txBody>
      </p:sp>
    </p:spTree>
    <p:extLst>
      <p:ext uri="{BB962C8B-B14F-4D97-AF65-F5344CB8AC3E}">
        <p14:creationId xmlns:p14="http://schemas.microsoft.com/office/powerpoint/2010/main" val="1056532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27776-AE70-96AD-97E2-DEA4E8AFD8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5CDBFB-FF35-4303-DB58-D91F431256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2E14A0-47D8-72FC-55C8-3220D34D427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CEA50A4F-0650-FF85-EF84-860EC455C486}"/>
              </a:ext>
            </a:extLst>
          </p:cNvPr>
          <p:cNvSpPr>
            <a:spLocks noGrp="1"/>
          </p:cNvSpPr>
          <p:nvPr>
            <p:ph type="sldNum" sz="quarter" idx="5"/>
          </p:nvPr>
        </p:nvSpPr>
        <p:spPr/>
        <p:txBody>
          <a:bodyPr/>
          <a:lstStyle/>
          <a:p>
            <a:fld id="{C0F3BA1D-A00F-DB41-84DA-BE26C4853B35}" type="slidenum">
              <a:rPr lang="en-US" smtClean="0"/>
              <a:t>5</a:t>
            </a:fld>
            <a:endParaRPr lang="en-US"/>
          </a:p>
        </p:txBody>
      </p:sp>
    </p:spTree>
    <p:extLst>
      <p:ext uri="{BB962C8B-B14F-4D97-AF65-F5344CB8AC3E}">
        <p14:creationId xmlns:p14="http://schemas.microsoft.com/office/powerpoint/2010/main" val="1023019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E0357A2-F0D3-4D97-93C3-DC2469BC8B39}" type="slidenum">
              <a:rPr lang="en-GB" smtClean="0"/>
              <a:t>7</a:t>
            </a:fld>
            <a:endParaRPr lang="en-GB"/>
          </a:p>
        </p:txBody>
      </p:sp>
    </p:spTree>
    <p:extLst>
      <p:ext uri="{BB962C8B-B14F-4D97-AF65-F5344CB8AC3E}">
        <p14:creationId xmlns:p14="http://schemas.microsoft.com/office/powerpoint/2010/main" val="938773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87025-1865-F55F-CD53-612E37E623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C26F0A-690E-C3D4-A919-7A1ABE59AE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0EE869-5F7D-E119-E645-09CDA438694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B8058E42-D9DE-A854-0DBF-A3BD94BD0F7A}"/>
              </a:ext>
            </a:extLst>
          </p:cNvPr>
          <p:cNvSpPr>
            <a:spLocks noGrp="1"/>
          </p:cNvSpPr>
          <p:nvPr>
            <p:ph type="sldNum" sz="quarter" idx="5"/>
          </p:nvPr>
        </p:nvSpPr>
        <p:spPr/>
        <p:txBody>
          <a:bodyPr/>
          <a:lstStyle/>
          <a:p>
            <a:fld id="{C0F3BA1D-A00F-DB41-84DA-BE26C4853B35}" type="slidenum">
              <a:rPr lang="en-US" smtClean="0"/>
              <a:t>8</a:t>
            </a:fld>
            <a:endParaRPr lang="en-US"/>
          </a:p>
        </p:txBody>
      </p:sp>
    </p:spTree>
    <p:extLst>
      <p:ext uri="{BB962C8B-B14F-4D97-AF65-F5344CB8AC3E}">
        <p14:creationId xmlns:p14="http://schemas.microsoft.com/office/powerpoint/2010/main" val="26964582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9</a:t>
            </a:fld>
            <a:endParaRPr lang="en-US"/>
          </a:p>
        </p:txBody>
      </p:sp>
    </p:spTree>
    <p:extLst>
      <p:ext uri="{BB962C8B-B14F-4D97-AF65-F5344CB8AC3E}">
        <p14:creationId xmlns:p14="http://schemas.microsoft.com/office/powerpoint/2010/main" val="2713681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10</a:t>
            </a:fld>
            <a:endParaRPr lang="en-US"/>
          </a:p>
        </p:txBody>
      </p:sp>
    </p:spTree>
    <p:extLst>
      <p:ext uri="{BB962C8B-B14F-4D97-AF65-F5344CB8AC3E}">
        <p14:creationId xmlns:p14="http://schemas.microsoft.com/office/powerpoint/2010/main" val="2880184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13</a:t>
            </a:fld>
            <a:endParaRPr lang="en-US"/>
          </a:p>
        </p:txBody>
      </p:sp>
    </p:spTree>
    <p:extLst>
      <p:ext uri="{BB962C8B-B14F-4D97-AF65-F5344CB8AC3E}">
        <p14:creationId xmlns:p14="http://schemas.microsoft.com/office/powerpoint/2010/main" val="42656467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14</a:t>
            </a:fld>
            <a:endParaRPr lang="en-US"/>
          </a:p>
        </p:txBody>
      </p:sp>
    </p:spTree>
    <p:extLst>
      <p:ext uri="{BB962C8B-B14F-4D97-AF65-F5344CB8AC3E}">
        <p14:creationId xmlns:p14="http://schemas.microsoft.com/office/powerpoint/2010/main" val="4128405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15</a:t>
            </a:fld>
            <a:endParaRPr lang="en-US"/>
          </a:p>
        </p:txBody>
      </p:sp>
    </p:spTree>
    <p:extLst>
      <p:ext uri="{BB962C8B-B14F-4D97-AF65-F5344CB8AC3E}">
        <p14:creationId xmlns:p14="http://schemas.microsoft.com/office/powerpoint/2010/main" val="529227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B1A55-F355-E212-9DBB-5F5AC52A9B2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0CCD65A-B152-F75D-83A0-51FBAEADFE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345C665A-780A-3BEA-8390-34AA5681D8D7}"/>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5" name="Footer Placeholder 4">
            <a:extLst>
              <a:ext uri="{FF2B5EF4-FFF2-40B4-BE49-F238E27FC236}">
                <a16:creationId xmlns:a16="http://schemas.microsoft.com/office/drawing/2014/main" id="{74B99BBA-CEA3-D34F-6035-7F44D787AE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2D69D2-8A1F-F9BA-92A7-96FEFD22DFFB}"/>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1971783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BD513-DE89-0423-5352-CF2D37BE8C5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AB2219D-30ED-A7F2-2EE5-1E2048EE237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A316C12-8879-856A-6EB5-F4FB115E3C64}"/>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5" name="Footer Placeholder 4">
            <a:extLst>
              <a:ext uri="{FF2B5EF4-FFF2-40B4-BE49-F238E27FC236}">
                <a16:creationId xmlns:a16="http://schemas.microsoft.com/office/drawing/2014/main" id="{1624505C-D928-691B-F45F-DDAA734A7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2E343F-501F-3C08-B740-052847034098}"/>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197077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5739D-BF77-ED68-0171-AF9C63BA1B8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7648BE1-7CA8-8341-4AF0-E25E2B1659C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44C9D86-649C-5CC2-8949-D77A869396A2}"/>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5" name="Footer Placeholder 4">
            <a:extLst>
              <a:ext uri="{FF2B5EF4-FFF2-40B4-BE49-F238E27FC236}">
                <a16:creationId xmlns:a16="http://schemas.microsoft.com/office/drawing/2014/main" id="{2556400C-6924-14BE-D373-D0DF990410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F7DFD0-289F-9A7F-7C0F-556304DE0296}"/>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2194026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58434-4C12-5918-4B72-47F4DCA2CF7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B8A6013-D8D2-B1F8-D488-F12845970BF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3BFF348-303A-D649-6A21-B9B2AADF8F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D074D98-23CA-7FA6-4B38-A7BE51C3D651}"/>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6" name="Footer Placeholder 5">
            <a:extLst>
              <a:ext uri="{FF2B5EF4-FFF2-40B4-BE49-F238E27FC236}">
                <a16:creationId xmlns:a16="http://schemas.microsoft.com/office/drawing/2014/main" id="{D773DABD-B4BE-E141-5B4E-1594FA57B7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7BE929-ABA9-7D8C-E043-CE734EA58BAD}"/>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4077407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58505-F6AE-86C6-B3C3-29434DDF91B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7DF89BA-CE60-8C80-63D9-BE599BE705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608BAAA-1BA6-24FA-DF74-A4E53EC0E15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C17976D-D7CB-E31F-FAD5-A84EC5788E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32B6465-F271-0128-042A-B44F616EA29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5AF83B1-D1DE-9E0B-F263-B062EEEE0CA2}"/>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8" name="Footer Placeholder 7">
            <a:extLst>
              <a:ext uri="{FF2B5EF4-FFF2-40B4-BE49-F238E27FC236}">
                <a16:creationId xmlns:a16="http://schemas.microsoft.com/office/drawing/2014/main" id="{0F09B4D8-5FFB-8656-E208-A8CEB742A5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E8421C-F1D5-CE04-58AE-743D0E5DD9E0}"/>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3569583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A405A-79C9-3ED5-11AA-D8E57912AA3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64A278B9-AD25-1669-DC18-3C502BAAC223}"/>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4" name="Footer Placeholder 3">
            <a:extLst>
              <a:ext uri="{FF2B5EF4-FFF2-40B4-BE49-F238E27FC236}">
                <a16:creationId xmlns:a16="http://schemas.microsoft.com/office/drawing/2014/main" id="{0AAE5ED0-B46C-C03D-E0CD-F56370A8B42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ADD4D6-1DBF-7443-E9E2-50C1D968873B}"/>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3300544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F7A315-E340-C57A-15E4-23A41CA8D921}"/>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3" name="Footer Placeholder 2">
            <a:extLst>
              <a:ext uri="{FF2B5EF4-FFF2-40B4-BE49-F238E27FC236}">
                <a16:creationId xmlns:a16="http://schemas.microsoft.com/office/drawing/2014/main" id="{35392C0C-2271-CC33-2D77-268C7A04C54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A748A6F-8A48-40F3-A282-9D50B1A4DCA8}"/>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2715840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DC22C-0795-DE28-FA31-A675BE9AFD8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0CA4C3E-D25D-4D5C-FF6E-ADEB4817F3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D7464D4-8F5D-DB5D-6A86-119BAB968A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1DE531A-6A29-43E4-B4EB-6AEDD7A3DFFC}"/>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6" name="Footer Placeholder 5">
            <a:extLst>
              <a:ext uri="{FF2B5EF4-FFF2-40B4-BE49-F238E27FC236}">
                <a16:creationId xmlns:a16="http://schemas.microsoft.com/office/drawing/2014/main" id="{3FD01C30-CC00-E789-B44C-20AD8961BC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33F9CC-3BD5-F192-ED0A-D329DEDB5743}"/>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1585886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BA599-1E80-E1E9-4E4E-C6B499F970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389EDD0-A36D-B6D7-BC31-B52091E868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B8712C-599F-6547-7740-6897D91C9A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9B98886-5FE6-E72A-4839-3281B1878AB5}"/>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6" name="Footer Placeholder 5">
            <a:extLst>
              <a:ext uri="{FF2B5EF4-FFF2-40B4-BE49-F238E27FC236}">
                <a16:creationId xmlns:a16="http://schemas.microsoft.com/office/drawing/2014/main" id="{4EA34936-EAA3-FE8C-EFB5-DD630B8C3A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4FBB30-76C5-B4D0-3804-C637DD25DEE9}"/>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3703749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15110-75BE-EFFA-10B8-85933735185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EE5197C-EBF5-628B-B490-A7689E682DB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3DCF5E7-E24E-869B-BF2B-E94F6597060E}"/>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5" name="Footer Placeholder 4">
            <a:extLst>
              <a:ext uri="{FF2B5EF4-FFF2-40B4-BE49-F238E27FC236}">
                <a16:creationId xmlns:a16="http://schemas.microsoft.com/office/drawing/2014/main" id="{5F626DB5-A951-9448-7831-03C9E576BF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302FD8-A125-B6A5-0F50-9F67F6CA29E9}"/>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910249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09D46B-814E-4CC4-24A4-6E7799162F3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9F3D7CD-C881-F59D-18B5-6A4813EA518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A729A21-2727-52A8-10FF-7464F9F6896B}"/>
              </a:ext>
            </a:extLst>
          </p:cNvPr>
          <p:cNvSpPr>
            <a:spLocks noGrp="1"/>
          </p:cNvSpPr>
          <p:nvPr>
            <p:ph type="dt" sz="half" idx="10"/>
          </p:nvPr>
        </p:nvSpPr>
        <p:spPr/>
        <p:txBody>
          <a:bodyPr/>
          <a:lstStyle/>
          <a:p>
            <a:fld id="{5BEC0B19-C271-42A9-806A-61CDB9186C46}" type="datetimeFigureOut">
              <a:rPr lang="en-GB" smtClean="0"/>
              <a:t>14/07/2026</a:t>
            </a:fld>
            <a:endParaRPr lang="en-GB"/>
          </a:p>
        </p:txBody>
      </p:sp>
      <p:sp>
        <p:nvSpPr>
          <p:cNvPr id="5" name="Footer Placeholder 4">
            <a:extLst>
              <a:ext uri="{FF2B5EF4-FFF2-40B4-BE49-F238E27FC236}">
                <a16:creationId xmlns:a16="http://schemas.microsoft.com/office/drawing/2014/main" id="{40B078CA-1B2F-CADB-638F-6A74FE75DC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709D4D-6D16-A6D4-88E3-8FDCEFB33DFA}"/>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13255907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9099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265AAB-96FD-2E60-6354-A7D128BB7B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03D32A1-979B-DA71-1255-402832CF10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1FF2EFA-A32F-CA4E-53CE-6C4E339704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BEC0B19-C271-42A9-806A-61CDB9186C46}" type="datetimeFigureOut">
              <a:rPr lang="en-GB" smtClean="0"/>
              <a:t>14/07/2026</a:t>
            </a:fld>
            <a:endParaRPr lang="en-GB"/>
          </a:p>
        </p:txBody>
      </p:sp>
      <p:sp>
        <p:nvSpPr>
          <p:cNvPr id="5" name="Footer Placeholder 4">
            <a:extLst>
              <a:ext uri="{FF2B5EF4-FFF2-40B4-BE49-F238E27FC236}">
                <a16:creationId xmlns:a16="http://schemas.microsoft.com/office/drawing/2014/main" id="{02BD535E-2B3B-E759-222F-1CC422BF91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FAA62C1-D23B-61F5-5530-A020225099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9814AE0-F7CE-4A5A-AF63-F8BD28FE5916}" type="slidenum">
              <a:rPr lang="en-GB" smtClean="0"/>
              <a:t>‹#›</a:t>
            </a:fld>
            <a:endParaRPr lang="en-GB"/>
          </a:p>
        </p:txBody>
      </p:sp>
      <p:sp>
        <p:nvSpPr>
          <p:cNvPr id="9" name="TextBox 8">
            <a:extLst>
              <a:ext uri="{FF2B5EF4-FFF2-40B4-BE49-F238E27FC236}">
                <a16:creationId xmlns:a16="http://schemas.microsoft.com/office/drawing/2014/main" id="{57DDF96B-800C-C9B7-8855-7A586B62699C}"/>
              </a:ext>
            </a:extLst>
          </p:cNvPr>
          <p:cNvSpPr txBox="1"/>
          <p:nvPr userDrawn="1">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6DC1D1EC-0A83-59D0-A6F6-D8A1FA234F33}"/>
              </a:ext>
            </a:extLst>
          </p:cNvPr>
          <p:cNvSpPr txBox="1"/>
          <p:nvPr userDrawn="1">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844965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microsoft.com/office/2018/10/relationships/comments" Target="../comments/modernComment_127_164834CE.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mailto:partnerships@dsit.gov.uk" TargetMode="Externa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hyperlink" Target="https://www.gov.uk/government/publications/united-kingdom-security-vetting-clearance-levels/national-security-vetting-clearance-levels." TargetMode="Externa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microsoft.com/office/2018/10/relationships/comments" Target="../comments/modernComment_11C_96802777.xml"/><Relationship Id="rId7" Type="http://schemas.openxmlformats.org/officeDocument/2006/relationships/hyperlink" Target="mailto:partnerships@dsit.gov.uk"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6.jpeg"/><Relationship Id="rId5" Type="http://schemas.openxmlformats.org/officeDocument/2006/relationships/image" Target="../media/image2.png"/><Relationship Id="rId4" Type="http://schemas.openxmlformats.org/officeDocument/2006/relationships/hyperlink" Target="https://apply-for-public-appointment.service.gov.uk/create-account"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hyperlink" Target="mailto:partnerships@dsit.gov.uk"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hyperlink" Target="mailto:partnerships@dsit.gov.uk" TargetMode="External"/><Relationship Id="rId4" Type="http://schemas.openxmlformats.org/officeDocument/2006/relationships/hyperlink" Target="https://www.gov.uk/government/publications/code-of-conduct-for-board-members-of-public-bodies"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mailto:partnerships@dsit.gov.uk" TargetMode="External"/><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hyperlink" Target="mailto:partnerships@dsit.gov.uk" TargetMode="External"/><Relationship Id="rId7" Type="http://schemas.openxmlformats.org/officeDocument/2006/relationships/hyperlink" Target="http://publicappointmentscommissioner.independent.gov.uk/" TargetMode="External"/><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hyperlink" Target="mailto:publicappointments@csc.gov.uk" TargetMode="External"/><Relationship Id="rId5" Type="http://schemas.openxmlformats.org/officeDocument/2006/relationships/hyperlink" Target="https://publicappointmentscommissioner.independent.gov.uk/regulating-appointments/governance-code/" TargetMode="External"/><Relationship Id="rId4" Type="http://schemas.openxmlformats.org/officeDocument/2006/relationships/hyperlink" Target="https://www.gov.uk/government/organisations/department-for-science-innovation-and-technology/about/complaints-procedure" TargetMode="External"/><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4B831-6EF9-1BEA-0948-CCD776D2504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9E04080-AEA1-FAD1-46B9-5F4DF94E51C5}"/>
              </a:ext>
            </a:extLst>
          </p:cNvPr>
          <p:cNvSpPr/>
          <p:nvPr/>
        </p:nvSpPr>
        <p:spPr>
          <a:xfrm>
            <a:off x="0" y="5741581"/>
            <a:ext cx="12192000" cy="1116420"/>
          </a:xfrm>
          <a:prstGeom prst="rect">
            <a:avLst/>
          </a:prstGeom>
          <a:solidFill>
            <a:schemeClr val="tx2">
              <a:lumMod val="90000"/>
              <a:lumOff val="10000"/>
            </a:schemeClr>
          </a:solidFill>
          <a:ln>
            <a:solidFill>
              <a:srgbClr val="0336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9F773F5-ABBD-5C56-C7BF-8AA56ADEF049}"/>
              </a:ext>
            </a:extLst>
          </p:cNvPr>
          <p:cNvPicPr>
            <a:picLocks noChangeAspect="1"/>
          </p:cNvPicPr>
          <p:nvPr/>
        </p:nvPicPr>
        <p:blipFill rotWithShape="1">
          <a:blip r:embed="rId3"/>
          <a:srcRect t="16658" b="16657"/>
          <a:stretch/>
        </p:blipFill>
        <p:spPr>
          <a:xfrm>
            <a:off x="8979559" y="5966346"/>
            <a:ext cx="1260086" cy="666890"/>
          </a:xfrm>
          <a:prstGeom prst="rect">
            <a:avLst/>
          </a:prstGeom>
        </p:spPr>
      </p:pic>
      <p:sp>
        <p:nvSpPr>
          <p:cNvPr id="11" name="TextBox 10">
            <a:extLst>
              <a:ext uri="{FF2B5EF4-FFF2-40B4-BE49-F238E27FC236}">
                <a16:creationId xmlns:a16="http://schemas.microsoft.com/office/drawing/2014/main" id="{9B07C9E8-4B7A-3653-42C7-8BFF5FA29B52}"/>
              </a:ext>
            </a:extLst>
          </p:cNvPr>
          <p:cNvSpPr txBox="1"/>
          <p:nvPr/>
        </p:nvSpPr>
        <p:spPr>
          <a:xfrm>
            <a:off x="1076930" y="801235"/>
            <a:ext cx="6096001" cy="2431435"/>
          </a:xfrm>
          <a:prstGeom prst="rect">
            <a:avLst/>
          </a:prstGeom>
          <a:solidFill>
            <a:srgbClr val="033655"/>
          </a:solidFill>
        </p:spPr>
        <p:txBody>
          <a:bodyPr wrap="square" lIns="91440" tIns="45720" rIns="91440" bIns="45720" rtlCol="0" anchor="t">
            <a:spAutoFit/>
          </a:bodyPr>
          <a:lstStyle/>
          <a:p>
            <a:endParaRPr lang="en-GB" sz="2800" b="1">
              <a:solidFill>
                <a:schemeClr val="bg1"/>
              </a:solidFill>
              <a:latin typeface="Arial" panose="020B0604020202020204" pitchFamily="34" charset="0"/>
              <a:cs typeface="Arial" panose="020B0604020202020204" pitchFamily="34" charset="0"/>
            </a:endParaRPr>
          </a:p>
          <a:p>
            <a:r>
              <a:rPr lang="en-GB" sz="2400" b="1">
                <a:solidFill>
                  <a:schemeClr val="bg1"/>
                </a:solidFill>
                <a:latin typeface="Aptos"/>
                <a:cs typeface="Arial"/>
              </a:rPr>
              <a:t>Information Commission </a:t>
            </a:r>
            <a:endParaRPr lang="en-GB" sz="2400" b="1">
              <a:solidFill>
                <a:schemeClr val="bg1"/>
              </a:solidFill>
              <a:latin typeface="Aptos"/>
              <a:cs typeface="Arial" panose="020B0604020202020204" pitchFamily="34" charset="0"/>
            </a:endParaRPr>
          </a:p>
          <a:p>
            <a:r>
              <a:rPr lang="en-GB" sz="2400" b="1">
                <a:solidFill>
                  <a:schemeClr val="bg1"/>
                </a:solidFill>
                <a:latin typeface="Aptos"/>
                <a:cs typeface="Arial"/>
              </a:rPr>
              <a:t>Chair </a:t>
            </a:r>
            <a:endParaRPr lang="en-GB" sz="2400" b="1">
              <a:solidFill>
                <a:schemeClr val="bg1"/>
              </a:solidFill>
              <a:latin typeface="Aptos"/>
              <a:cs typeface="Arial" panose="020B0604020202020204" pitchFamily="34" charset="0"/>
            </a:endParaRPr>
          </a:p>
          <a:p>
            <a:r>
              <a:rPr lang="en-GB" sz="2400">
                <a:solidFill>
                  <a:schemeClr val="bg1"/>
                </a:solidFill>
                <a:latin typeface="Aptos"/>
                <a:cs typeface="Arial"/>
              </a:rPr>
              <a:t>Candidate Pack</a:t>
            </a:r>
          </a:p>
          <a:p>
            <a:r>
              <a:rPr lang="en-GB" sz="2400">
                <a:solidFill>
                  <a:schemeClr val="bg1"/>
                </a:solidFill>
                <a:latin typeface="Aptos"/>
                <a:cs typeface="Arial"/>
              </a:rPr>
              <a:t>Closing Date: 19 August 2026</a:t>
            </a:r>
          </a:p>
          <a:p>
            <a:endParaRPr lang="en-GB" sz="2800">
              <a:solidFill>
                <a:schemeClr val="bg1"/>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E8D8300F-D2C5-0D91-FB54-BE8ED5BEB603}"/>
              </a:ext>
            </a:extLst>
          </p:cNvPr>
          <p:cNvSpPr txBox="1"/>
          <p:nvPr/>
        </p:nvSpPr>
        <p:spPr>
          <a:xfrm>
            <a:off x="1076931" y="3429000"/>
            <a:ext cx="6096000" cy="1200329"/>
          </a:xfrm>
          <a:prstGeom prst="rect">
            <a:avLst/>
          </a:prstGeom>
          <a:noFill/>
        </p:spPr>
        <p:txBody>
          <a:bodyPr wrap="square" lIns="91440" tIns="45720" rIns="91440" bIns="45720" rtlCol="0" anchor="t">
            <a:spAutoFit/>
          </a:bodyPr>
          <a:lstStyle/>
          <a:p>
            <a:r>
              <a:rPr lang="en-GB">
                <a:latin typeface="Aptos"/>
                <a:cs typeface="Arial"/>
              </a:rPr>
              <a:t>If you have any questions, require further information, or would like this candidate pack in an alternative format, please contact the Public Appointments team at </a:t>
            </a:r>
            <a:r>
              <a:rPr lang="en-GB">
                <a:latin typeface="Aptos"/>
                <a:cs typeface="Arial"/>
                <a:hlinkClick r:id="rId4"/>
              </a:rPr>
              <a:t>partnerships@dsit.gov.uk</a:t>
            </a:r>
            <a:r>
              <a:rPr lang="en-GB">
                <a:latin typeface="Aptos"/>
                <a:cs typeface="Arial"/>
              </a:rPr>
              <a:t> </a:t>
            </a:r>
            <a:endParaRPr lang="en-GB">
              <a:latin typeface="Aptos"/>
              <a:cs typeface="Arial" panose="020B0604020202020204" pitchFamily="34" charset="0"/>
            </a:endParaRPr>
          </a:p>
        </p:txBody>
      </p:sp>
      <p:pic>
        <p:nvPicPr>
          <p:cNvPr id="3" name="Picture 2" descr="Department for Science, Innovation and ...">
            <a:extLst>
              <a:ext uri="{FF2B5EF4-FFF2-40B4-BE49-F238E27FC236}">
                <a16:creationId xmlns:a16="http://schemas.microsoft.com/office/drawing/2014/main" id="{AA23A457-B334-26AB-12E7-D42541D950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97840" y="5888969"/>
            <a:ext cx="1611644" cy="8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30862"/>
      </p:ext>
    </p:extLst>
  </p:cSld>
  <p:clrMapOvr>
    <a:masterClrMapping/>
  </p:clrMapOvr>
  <p:extLst>
    <p:ext uri="{6950BFC3-D8DA-4A85-94F7-54DA5524770B}">
      <p188:commentRel xmlns:p188="http://schemas.microsoft.com/office/powerpoint/2018/8/main" r:id="rId2"/>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01EAE-13BD-5A12-411F-3AA6B7C516E6}"/>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215C9583-7189-4C6D-1E7A-D5DC893CA5D5}"/>
              </a:ext>
            </a:extLst>
          </p:cNvPr>
          <p:cNvSpPr txBox="1"/>
          <p:nvPr/>
        </p:nvSpPr>
        <p:spPr>
          <a:xfrm>
            <a:off x="395522" y="318288"/>
            <a:ext cx="6356456" cy="461665"/>
          </a:xfrm>
          <a:prstGeom prst="rect">
            <a:avLst/>
          </a:prstGeom>
          <a:noFill/>
        </p:spPr>
        <p:txBody>
          <a:bodyPr wrap="square" lIns="91440" tIns="45720" rIns="91440" bIns="45720" rtlCol="0" anchor="t">
            <a:spAutoFit/>
          </a:bodyPr>
          <a:lstStyle/>
          <a:p>
            <a:r>
              <a:rPr lang="en-US" sz="2400" b="1" spc="-150">
                <a:solidFill>
                  <a:srgbClr val="033655"/>
                </a:solidFill>
                <a:latin typeface="Aptos Display"/>
                <a:cs typeface="Arial"/>
              </a:rPr>
              <a:t>Contents</a:t>
            </a:r>
            <a:endParaRPr lang="en-US" sz="2400" b="1" spc="-150">
              <a:solidFill>
                <a:srgbClr val="033655"/>
              </a:solidFill>
              <a:latin typeface="Aptos Display"/>
              <a:cs typeface="Arial" panose="020B0604020202020204" pitchFamily="34" charset="0"/>
            </a:endParaRPr>
          </a:p>
        </p:txBody>
      </p:sp>
      <p:pic>
        <p:nvPicPr>
          <p:cNvPr id="4" name="Picture 2" descr="Building Digital UK (BDUK) | LinkedIn">
            <a:extLst>
              <a:ext uri="{FF2B5EF4-FFF2-40B4-BE49-F238E27FC236}">
                <a16:creationId xmlns:a16="http://schemas.microsoft.com/office/drawing/2014/main" id="{CA860D22-80A5-A2EC-8F2C-3F6B20F122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118" y="8220164"/>
            <a:ext cx="693394" cy="66469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6" name="TextBox 1">
            <a:extLst>
              <a:ext uri="{FF2B5EF4-FFF2-40B4-BE49-F238E27FC236}">
                <a16:creationId xmlns:a16="http://schemas.microsoft.com/office/drawing/2014/main" id="{86A587AD-C919-ADFD-AFC4-81024D778566}"/>
              </a:ext>
            </a:extLst>
          </p:cNvPr>
          <p:cNvGraphicFramePr/>
          <p:nvPr>
            <p:extLst>
              <p:ext uri="{D42A27DB-BD31-4B8C-83A1-F6EECF244321}">
                <p14:modId xmlns:p14="http://schemas.microsoft.com/office/powerpoint/2010/main" val="3843132840"/>
              </p:ext>
            </p:extLst>
          </p:nvPr>
        </p:nvGraphicFramePr>
        <p:xfrm>
          <a:off x="472134" y="1087729"/>
          <a:ext cx="10673619" cy="507831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91777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in a suit and tie standing in front of a flag&#10;&#10;AI-generated content may be incorrect.">
            <a:extLst>
              <a:ext uri="{FF2B5EF4-FFF2-40B4-BE49-F238E27FC236}">
                <a16:creationId xmlns:a16="http://schemas.microsoft.com/office/drawing/2014/main" id="{C97B8FA8-5E61-D9F6-3629-F02C1E60CCA8}"/>
              </a:ext>
            </a:extLst>
          </p:cNvPr>
          <p:cNvPicPr>
            <a:picLocks noChangeAspect="1"/>
          </p:cNvPicPr>
          <p:nvPr/>
        </p:nvPicPr>
        <p:blipFill>
          <a:blip r:embed="rId2"/>
          <a:srcRect l="20619" r="11867" b="-1"/>
          <a:stretch>
            <a:fillRect/>
          </a:stretch>
        </p:blipFill>
        <p:spPr>
          <a:xfrm>
            <a:off x="7634359" y="1134150"/>
            <a:ext cx="3776567" cy="3733608"/>
          </a:xfrm>
          <a:prstGeom prst="rect">
            <a:avLst/>
          </a:prstGeom>
        </p:spPr>
      </p:pic>
      <p:sp>
        <p:nvSpPr>
          <p:cNvPr id="5" name="TextBox 4">
            <a:extLst>
              <a:ext uri="{FF2B5EF4-FFF2-40B4-BE49-F238E27FC236}">
                <a16:creationId xmlns:a16="http://schemas.microsoft.com/office/drawing/2014/main" id="{F40BC4B6-D119-6F7D-C779-9BC4C31A1710}"/>
              </a:ext>
            </a:extLst>
          </p:cNvPr>
          <p:cNvSpPr txBox="1"/>
          <p:nvPr/>
        </p:nvSpPr>
        <p:spPr>
          <a:xfrm>
            <a:off x="422288" y="393383"/>
            <a:ext cx="6980484" cy="5441830"/>
          </a:xfrm>
          <a:prstGeom prst="rect">
            <a:avLst/>
          </a:prstGeom>
        </p:spPr>
        <p:txBody>
          <a:bodyPr vert="horz" lIns="91440" tIns="45720" rIns="91440" bIns="45720" rtlCol="0" anchor="t">
            <a:noAutofit/>
          </a:bodyPr>
          <a:lstStyle/>
          <a:p>
            <a:r>
              <a:rPr lang="en-US" sz="1100">
                <a:ea typeface="+mn-lt"/>
                <a:cs typeface="+mn-lt"/>
              </a:rPr>
              <a:t>Dear Candidate,</a:t>
            </a:r>
          </a:p>
          <a:p>
            <a:endParaRPr lang="en-US" sz="1100">
              <a:ea typeface="+mn-lt"/>
              <a:cs typeface="+mn-lt"/>
            </a:endParaRPr>
          </a:p>
          <a:p>
            <a:r>
              <a:rPr lang="en-US" sz="1100">
                <a:ea typeface="+mn-lt"/>
                <a:cs typeface="+mn-lt"/>
              </a:rPr>
              <a:t>Thank you for your interest in becoming Chair of the Information Commission.</a:t>
            </a:r>
          </a:p>
          <a:p>
            <a:endParaRPr lang="en-US" sz="1100">
              <a:ea typeface="+mn-lt"/>
              <a:cs typeface="+mn-lt"/>
            </a:endParaRPr>
          </a:p>
          <a:p>
            <a:r>
              <a:rPr lang="en-US" sz="1100">
                <a:ea typeface="+mn-lt"/>
                <a:cs typeface="+mn-lt"/>
              </a:rPr>
              <a:t>The Information Commissioner’s Office (ICO) is undergoing an exciting transformation as it transitions to a new governance model. The Information Commission has been established by the Data (Use and Access) Act 2025 and, later this year, will take over the ICO’s functions to become the new independent UK data protection regulator.</a:t>
            </a:r>
          </a:p>
          <a:p>
            <a:endParaRPr lang="en-US" sz="1100">
              <a:ea typeface="+mn-lt"/>
              <a:cs typeface="+mn-lt"/>
            </a:endParaRPr>
          </a:p>
          <a:p>
            <a:r>
              <a:rPr lang="en-US" sz="1100">
                <a:ea typeface="+mn-lt"/>
                <a:cs typeface="+mn-lt"/>
              </a:rPr>
              <a:t>Like its predecessor, the Information Commission will sit at the heart of the UK’s data and digital landscape and will play a critical role in maintaining public trust, upholding high data standards and ensuring personal data is used responsibly and innovatively to deliver economic and social benefits. The new board structure of the Commission will bring together a diverse range of skills, experience and perspectives to steer the regulator through a fast-changing landscape, ensuring it can successfully deliver on its ambitious agenda.</a:t>
            </a:r>
          </a:p>
          <a:p>
            <a:endParaRPr lang="en-US" sz="1100">
              <a:ea typeface="+mn-lt"/>
              <a:cs typeface="+mn-lt"/>
            </a:endParaRPr>
          </a:p>
          <a:p>
            <a:r>
              <a:rPr lang="en-US" sz="1100">
                <a:ea typeface="+mn-lt"/>
                <a:cs typeface="+mn-lt"/>
              </a:rPr>
              <a:t>As Chair, you will lead the Information Commission through a period of technological development, increasingly complex data-driven services, and evolving expectations around transparency and accountability. You will help the Commission navigate this environment and shape the strategic direction of the </a:t>
            </a:r>
            <a:r>
              <a:rPr lang="en-US" sz="1100" err="1">
                <a:ea typeface="+mn-lt"/>
                <a:cs typeface="+mn-lt"/>
              </a:rPr>
              <a:t>organisation</a:t>
            </a:r>
            <a:r>
              <a:rPr lang="en-US" sz="1100">
                <a:ea typeface="+mn-lt"/>
                <a:cs typeface="+mn-lt"/>
              </a:rPr>
              <a:t>, ensuring that it regulates with </a:t>
            </a:r>
            <a:r>
              <a:rPr lang="en-US" sz="1100" err="1">
                <a:ea typeface="+mn-lt"/>
                <a:cs typeface="+mn-lt"/>
              </a:rPr>
              <a:t>rigour</a:t>
            </a:r>
            <a:r>
              <a:rPr lang="en-US" sz="1100">
                <a:ea typeface="+mn-lt"/>
                <a:cs typeface="+mn-lt"/>
              </a:rPr>
              <a:t>, transparency, and in a proportionate manner.</a:t>
            </a:r>
          </a:p>
          <a:p>
            <a:endParaRPr lang="en-US" sz="1100">
              <a:ea typeface="+mn-lt"/>
              <a:cs typeface="+mn-lt"/>
            </a:endParaRPr>
          </a:p>
          <a:p>
            <a:r>
              <a:rPr lang="en-US" sz="1100">
                <a:ea typeface="+mn-lt"/>
                <a:cs typeface="+mn-lt"/>
              </a:rPr>
              <a:t>You will work closely with counterparts across the regulatory landscape to promote coherence and alignment, particularly on issues such as AI governance, protecting children’s privacy, improving cross sector data use and information resilience, and digital innovation. Your leadership will play an important part in maintaining the UK’s reputation for high standards in data protection while fostering an environment where responsible innovation can thrive.</a:t>
            </a:r>
          </a:p>
          <a:p>
            <a:endParaRPr lang="en-US" sz="1100">
              <a:ea typeface="+mn-lt"/>
              <a:cs typeface="+mn-lt"/>
            </a:endParaRPr>
          </a:p>
          <a:p>
            <a:r>
              <a:rPr lang="en-US" sz="1100">
                <a:ea typeface="+mn-lt"/>
                <a:cs typeface="+mn-lt"/>
              </a:rPr>
              <a:t>We are looking for an individual with exceptional strategic vision, strong judgement, and the ability to collaborate effectively across industry, government and civil society. This role requires a deep commitment to public service and to protecting the rights and interests of people across the UK.</a:t>
            </a:r>
          </a:p>
          <a:p>
            <a:endParaRPr lang="en-US" sz="1100">
              <a:ea typeface="+mn-lt"/>
              <a:cs typeface="+mn-lt"/>
            </a:endParaRPr>
          </a:p>
          <a:p>
            <a:r>
              <a:rPr lang="en-US" sz="1100">
                <a:ea typeface="+mn-lt"/>
                <a:cs typeface="+mn-lt"/>
              </a:rPr>
              <a:t>If you believe you have the skills, experience and ambition to lead the Information Commission through this important next chapter, we very much look forward to hearing from you.</a:t>
            </a:r>
          </a:p>
          <a:p>
            <a:endParaRPr lang="en-US" sz="1100">
              <a:ea typeface="+mn-lt"/>
              <a:cs typeface="+mn-lt"/>
            </a:endParaRPr>
          </a:p>
          <a:p>
            <a:pPr>
              <a:lnSpc>
                <a:spcPct val="90000"/>
              </a:lnSpc>
            </a:pPr>
            <a:endParaRPr lang="en-US" sz="1100"/>
          </a:p>
          <a:p>
            <a:pPr>
              <a:lnSpc>
                <a:spcPct val="90000"/>
              </a:lnSpc>
            </a:pPr>
            <a:r>
              <a:rPr lang="en-US" sz="1100" b="1"/>
              <a:t>The Rt Hon. Ian Murray MP     </a:t>
            </a:r>
          </a:p>
          <a:p>
            <a:pPr>
              <a:lnSpc>
                <a:spcPct val="90000"/>
              </a:lnSpc>
            </a:pPr>
            <a:r>
              <a:rPr lang="en-US" sz="1100"/>
              <a:t>Minister for Digital Government and Data </a:t>
            </a:r>
          </a:p>
          <a:p>
            <a:pPr marL="0" marR="0" lvl="0" indent="-228600" fontAlgn="base">
              <a:lnSpc>
                <a:spcPct val="90000"/>
              </a:lnSpc>
              <a:spcBef>
                <a:spcPts val="0"/>
              </a:spcBef>
              <a:spcAft>
                <a:spcPts val="600"/>
              </a:spcAft>
              <a:buClrTx/>
              <a:buSzTx/>
              <a:buFont typeface="Arial" panose="020B0604020202020204" pitchFamily="34" charset="0"/>
              <a:buChar char="•"/>
              <a:tabLst/>
              <a:defRPr/>
            </a:pPr>
            <a:endParaRPr lang="en-US" sz="1150" b="0" i="0" u="none" strike="noStrike" cap="none" spc="0" normalizeH="0" baseline="0" noProof="0">
              <a:ln>
                <a:noFill/>
              </a:ln>
              <a:effectLst/>
              <a:uLnTx/>
              <a:uFillTx/>
            </a:endParaRPr>
          </a:p>
        </p:txBody>
      </p:sp>
      <p:sp>
        <p:nvSpPr>
          <p:cNvPr id="6" name="TextBox 5">
            <a:extLst>
              <a:ext uri="{FF2B5EF4-FFF2-40B4-BE49-F238E27FC236}">
                <a16:creationId xmlns:a16="http://schemas.microsoft.com/office/drawing/2014/main" id="{17DC4599-8DF2-B576-5553-0BEDAFAD4F9A}"/>
              </a:ext>
            </a:extLst>
          </p:cNvPr>
          <p:cNvSpPr txBox="1"/>
          <p:nvPr/>
        </p:nvSpPr>
        <p:spPr>
          <a:xfrm>
            <a:off x="7623096" y="5336163"/>
            <a:ext cx="3569381" cy="494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pPr>
            <a:r>
              <a:rPr lang="en-US" sz="1400" b="1"/>
              <a:t>The Rt Hon. Ian Murray MP     </a:t>
            </a:r>
            <a:endParaRPr lang="en-US" sz="1400"/>
          </a:p>
          <a:p>
            <a:pPr>
              <a:lnSpc>
                <a:spcPct val="90000"/>
              </a:lnSpc>
            </a:pPr>
            <a:r>
              <a:rPr lang="en-US" sz="1400"/>
              <a:t>Minister for Digital Government and Data </a:t>
            </a:r>
            <a:endParaRPr lang="en-GB"/>
          </a:p>
        </p:txBody>
      </p:sp>
      <p:sp>
        <p:nvSpPr>
          <p:cNvPr id="2" name="TextBox 1">
            <a:extLst>
              <a:ext uri="{FF2B5EF4-FFF2-40B4-BE49-F238E27FC236}">
                <a16:creationId xmlns:a16="http://schemas.microsoft.com/office/drawing/2014/main" id="{19E47A1B-D23F-3626-ABE3-622DB53A0264}"/>
              </a:ext>
            </a:extLst>
          </p:cNvPr>
          <p:cNvSpPr txBox="1"/>
          <p:nvPr/>
        </p:nvSpPr>
        <p:spPr>
          <a:xfrm>
            <a:off x="7627994" y="393383"/>
            <a:ext cx="6133111" cy="461665"/>
          </a:xfrm>
          <a:prstGeom prst="rect">
            <a:avLst/>
          </a:prstGeom>
          <a:noFill/>
        </p:spPr>
        <p:txBody>
          <a:bodyPr wrap="square" lIns="91440" tIns="45720" rIns="91440" bIns="45720" rtlCol="0" anchor="t">
            <a:spAutoFit/>
          </a:bodyPr>
          <a:lstStyle/>
          <a:p>
            <a:r>
              <a:rPr lang="en-US" sz="2400" b="1" spc="-150">
                <a:solidFill>
                  <a:srgbClr val="033655"/>
                </a:solidFill>
                <a:latin typeface="Aptos Display"/>
                <a:cs typeface="Arial"/>
              </a:rPr>
              <a:t>Ministerial Foreword</a:t>
            </a:r>
            <a:endParaRPr lang="en-US" sz="2400" b="1" spc="-150">
              <a:solidFill>
                <a:srgbClr val="033655"/>
              </a:solidFill>
              <a:latin typeface="Aptos Display"/>
              <a:cs typeface="Arial" panose="020B0604020202020204" pitchFamily="34" charset="0"/>
            </a:endParaRPr>
          </a:p>
        </p:txBody>
      </p:sp>
    </p:spTree>
    <p:extLst>
      <p:ext uri="{BB962C8B-B14F-4D97-AF65-F5344CB8AC3E}">
        <p14:creationId xmlns:p14="http://schemas.microsoft.com/office/powerpoint/2010/main" val="2888310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08DC7F5-099C-FD4D-905A-DC79A38901EC}"/>
              </a:ext>
            </a:extLst>
          </p:cNvPr>
          <p:cNvSpPr/>
          <p:nvPr/>
        </p:nvSpPr>
        <p:spPr>
          <a:xfrm>
            <a:off x="498035" y="1114623"/>
            <a:ext cx="6484655" cy="276999"/>
          </a:xfrm>
          <a:prstGeom prst="rect">
            <a:avLst/>
          </a:prstGeom>
        </p:spPr>
        <p:txBody>
          <a:bodyPr wrap="square">
            <a:spAutoFit/>
          </a:bodyPr>
          <a:lstStyle/>
          <a:p>
            <a:pPr marL="0" indent="0">
              <a:buNone/>
            </a:pPr>
            <a:endParaRPr lang="en-GB" sz="120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DE67786B-8CF6-7140-A9BE-F2F0A0F1F7F0}"/>
              </a:ext>
            </a:extLst>
          </p:cNvPr>
          <p:cNvSpPr txBox="1"/>
          <p:nvPr/>
        </p:nvSpPr>
        <p:spPr>
          <a:xfrm>
            <a:off x="265112" y="313283"/>
            <a:ext cx="5597964" cy="461665"/>
          </a:xfrm>
          <a:prstGeom prst="rect">
            <a:avLst/>
          </a:prstGeom>
          <a:noFill/>
        </p:spPr>
        <p:txBody>
          <a:bodyPr wrap="square" lIns="91440" tIns="45720" rIns="91440" bIns="45720" rtlCol="0" anchor="t">
            <a:spAutoFit/>
          </a:bodyPr>
          <a:lstStyle/>
          <a:p>
            <a:r>
              <a:rPr lang="en-US" sz="2400" b="1" spc="-150">
                <a:solidFill>
                  <a:srgbClr val="033655"/>
                </a:solidFill>
                <a:latin typeface="Aptos Display"/>
                <a:cs typeface="Arial"/>
              </a:rPr>
              <a:t>About the Information Commission </a:t>
            </a:r>
            <a:endParaRPr lang="en-US" sz="2400" b="1" spc="-150">
              <a:solidFill>
                <a:srgbClr val="033655"/>
              </a:solidFill>
              <a:latin typeface="Aptos Display"/>
              <a:cs typeface="Arial" panose="020B0604020202020204" pitchFamily="34" charset="0"/>
            </a:endParaRPr>
          </a:p>
        </p:txBody>
      </p:sp>
      <p:sp>
        <p:nvSpPr>
          <p:cNvPr id="11" name="Rectangle 10">
            <a:extLst>
              <a:ext uri="{FF2B5EF4-FFF2-40B4-BE49-F238E27FC236}">
                <a16:creationId xmlns:a16="http://schemas.microsoft.com/office/drawing/2014/main" id="{33F75DD4-8841-E9B7-B56D-4984BAE57E36}"/>
              </a:ext>
            </a:extLst>
          </p:cNvPr>
          <p:cNvSpPr/>
          <p:nvPr/>
        </p:nvSpPr>
        <p:spPr>
          <a:xfrm>
            <a:off x="265112" y="880724"/>
            <a:ext cx="6400731" cy="4611519"/>
          </a:xfrm>
          <a:prstGeom prst="rect">
            <a:avLst/>
          </a:prstGeom>
        </p:spPr>
        <p:txBody>
          <a:bodyPr wrap="square" lIns="91440" tIns="45720" rIns="91440" bIns="45720" anchor="t">
            <a:spAutoFit/>
          </a:bodyPr>
          <a:lstStyle/>
          <a:p>
            <a:r>
              <a:rPr lang="en-GB" sz="1400">
                <a:highlight>
                  <a:srgbClr val="FFFFFF"/>
                </a:highlight>
              </a:rPr>
              <a:t>The Information Commission was established by the Data (Use and Access) Act 2025 to succeed the Information Commissioner’s Office (ICO) as the UK’s independent supervisory authority with responsibility for monitoring and enforcing the application of data protection legislation in the UK.    </a:t>
            </a:r>
          </a:p>
          <a:p>
            <a:endParaRPr lang="en-GB" sz="1400">
              <a:highlight>
                <a:srgbClr val="FFFFFF"/>
              </a:highlight>
            </a:endParaRPr>
          </a:p>
          <a:p>
            <a:r>
              <a:rPr lang="en-GB" sz="1400">
                <a:highlight>
                  <a:srgbClr val="FFFFFF"/>
                </a:highlight>
              </a:rPr>
              <a:t>Later this year, the Information Commission will be taking over all the functions and responsibilities of the ICO. In doing so, the Commission will be responsible for the regulation of personal data protection and privacy and electronic communications legislation and will also be empowered to take regulatory action under other legislation, including the Freedom of Information Act 2000 and the Network and Information System Regulations 2018.    </a:t>
            </a:r>
            <a:endParaRPr lang="en-US" sz="1400">
              <a:highlight>
                <a:srgbClr val="FFFFFF"/>
              </a:highlight>
            </a:endParaRPr>
          </a:p>
          <a:p>
            <a:endParaRPr lang="en-GB" sz="1400">
              <a:highlight>
                <a:srgbClr val="FFFFFF"/>
              </a:highlight>
            </a:endParaRPr>
          </a:p>
          <a:p>
            <a:r>
              <a:rPr lang="en-GB" sz="1400">
                <a:highlight>
                  <a:srgbClr val="FFFFFF"/>
                </a:highlight>
              </a:rPr>
              <a:t>In line with these responsibilities, the Commission will inherit a range of important public-facing functions. These include providing advice to individuals about their information rights and obligations, handling complaints, and taking proportionate action to improve organisations’ information rights practices, enforcing the law where necessary. The Commission will also play a significant role internationally in upholding and developing high standards of data protection.</a:t>
            </a:r>
            <a:endParaRPr lang="en-US" sz="1400">
              <a:highlight>
                <a:srgbClr val="FFFFFF"/>
              </a:highlight>
            </a:endParaRPr>
          </a:p>
          <a:p>
            <a:endParaRPr lang="en-GB" sz="1600"/>
          </a:p>
          <a:p>
            <a:pPr algn="l" rtl="0" fontAlgn="base">
              <a:lnSpc>
                <a:spcPts val="1390"/>
              </a:lnSpc>
            </a:pPr>
            <a:endParaRPr lang="en-GB" sz="1200">
              <a:solidFill>
                <a:srgbClr val="000000"/>
              </a:solidFill>
              <a:latin typeface="Arial" panose="020B0604020202020204" pitchFamily="34" charset="0"/>
              <a:cs typeface="Arial" panose="020B0604020202020204" pitchFamily="34" charset="0"/>
            </a:endParaRPr>
          </a:p>
        </p:txBody>
      </p:sp>
      <p:pic>
        <p:nvPicPr>
          <p:cNvPr id="1028" name="Picture 4">
            <a:extLst>
              <a:ext uri="{FF2B5EF4-FFF2-40B4-BE49-F238E27FC236}">
                <a16:creationId xmlns:a16="http://schemas.microsoft.com/office/drawing/2014/main" id="{9ECEC5AE-01EE-EEAD-C4FA-ACD46BFF5E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901"/>
          <a:stretch>
            <a:fillRect/>
          </a:stretch>
        </p:blipFill>
        <p:spPr bwMode="auto">
          <a:xfrm>
            <a:off x="6783388" y="-1"/>
            <a:ext cx="5408612"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767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6E7F9-1906-0991-19BF-2639E79CCB4F}"/>
            </a:ext>
          </a:extLst>
        </p:cNvPr>
        <p:cNvGrpSpPr/>
        <p:nvPr/>
      </p:nvGrpSpPr>
      <p:grpSpPr>
        <a:xfrm>
          <a:off x="0" y="0"/>
          <a:ext cx="0" cy="0"/>
          <a:chOff x="0" y="0"/>
          <a:chExt cx="0" cy="0"/>
        </a:xfrm>
      </p:grpSpPr>
      <p:pic>
        <p:nvPicPr>
          <p:cNvPr id="5" name="Picture 4" descr="Department for Science, Innovation and ...">
            <a:extLst>
              <a:ext uri="{FF2B5EF4-FFF2-40B4-BE49-F238E27FC236}">
                <a16:creationId xmlns:a16="http://schemas.microsoft.com/office/drawing/2014/main" id="{1E4E9B15-825D-62D1-5303-95F870FA29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26654" y="5698101"/>
            <a:ext cx="1611644" cy="8289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A logo for a company&#10;&#10;Description automatically generated">
            <a:extLst>
              <a:ext uri="{FF2B5EF4-FFF2-40B4-BE49-F238E27FC236}">
                <a16:creationId xmlns:a16="http://schemas.microsoft.com/office/drawing/2014/main" id="{CE864D4F-8EA2-488E-1FCC-6D6C8DF048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4031" y="5652192"/>
            <a:ext cx="1303069" cy="103418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3472EB4F-9213-B280-CF15-C58E3A777DB2}"/>
              </a:ext>
            </a:extLst>
          </p:cNvPr>
          <p:cNvSpPr/>
          <p:nvPr/>
        </p:nvSpPr>
        <p:spPr>
          <a:xfrm>
            <a:off x="403341" y="982957"/>
            <a:ext cx="11434957" cy="4832092"/>
          </a:xfrm>
          <a:prstGeom prst="rect">
            <a:avLst/>
          </a:prstGeom>
        </p:spPr>
        <p:txBody>
          <a:bodyPr wrap="square" lIns="91440" tIns="45720" rIns="91440" bIns="45720" anchor="t">
            <a:spAutoFit/>
          </a:bodyPr>
          <a:lstStyle/>
          <a:p>
            <a:r>
              <a:rPr lang="en-GB" sz="1400"/>
              <a:t>The Chair will be expected to:  </a:t>
            </a:r>
          </a:p>
          <a:p>
            <a:endParaRPr lang="en-GB" sz="1400"/>
          </a:p>
          <a:p>
            <a:pPr marL="285750" lvl="0" indent="-285750">
              <a:buFont typeface="Arial" panose="020B0604020202020204" pitchFamily="34" charset="0"/>
              <a:buChar char="•"/>
            </a:pPr>
            <a:r>
              <a:rPr lang="en-GB" sz="1400"/>
              <a:t>Provide leadership, oversight and strategic direction to the Information Commission, ensuring it delivers its statutory functions effectively, independently and in the public interest.   </a:t>
            </a:r>
          </a:p>
          <a:p>
            <a:pPr lvl="0"/>
            <a:endParaRPr lang="en-GB" sz="1400"/>
          </a:p>
          <a:p>
            <a:pPr marL="285750" lvl="0" indent="-285750">
              <a:buFont typeface="Arial" panose="020B0604020202020204" pitchFamily="34" charset="0"/>
              <a:buChar char="•"/>
            </a:pPr>
            <a:r>
              <a:rPr lang="en-GB" sz="1400"/>
              <a:t>Bring together the diverse perspectives and experiences of Board members to guide discussion, establish effective ways of working and shape a professional and accountable Board culture. Oversee the performance of the Board and its members.  </a:t>
            </a:r>
          </a:p>
          <a:p>
            <a:pPr lvl="0"/>
            <a:endParaRPr lang="en-GB" sz="1400"/>
          </a:p>
          <a:p>
            <a:pPr marL="285750" lvl="0" indent="-285750">
              <a:buFont typeface="Arial" panose="020B0604020202020204" pitchFamily="34" charset="0"/>
              <a:buChar char="•"/>
            </a:pPr>
            <a:r>
              <a:rPr lang="en-GB" sz="1400"/>
              <a:t>Provide challenge and support to help the Information Commission deliver its objectives, ensuring sound financial management, good corporate governance and regular performance oversight.   </a:t>
            </a:r>
          </a:p>
          <a:p>
            <a:pPr lvl="0"/>
            <a:endParaRPr lang="en-GB" sz="1400"/>
          </a:p>
          <a:p>
            <a:pPr marL="285750" lvl="0" indent="-285750">
              <a:buFont typeface="Arial" panose="020B0604020202020204" pitchFamily="34" charset="0"/>
              <a:buChar char="•"/>
            </a:pPr>
            <a:r>
              <a:rPr lang="en-GB" sz="1400"/>
              <a:t>Ensure the Information Commission has the skills and capability required to respond to current and future regulatory challenges in a rapidly evolving data and digital landscape. Promote diversity, inclusion and fair treatment across its workforce.  </a:t>
            </a:r>
          </a:p>
          <a:p>
            <a:pPr lvl="0"/>
            <a:endParaRPr lang="en-GB" sz="1400"/>
          </a:p>
          <a:p>
            <a:pPr marL="285750" lvl="0" indent="-285750">
              <a:buFont typeface="Arial" panose="020B0604020202020204" pitchFamily="34" charset="0"/>
              <a:buChar char="•"/>
            </a:pPr>
            <a:r>
              <a:rPr lang="en-GB" sz="1400"/>
              <a:t>Consider the government’s wider strategic priorities, including promoting economic growth and showing commitment to proportionate, risk-based regulation that minimises burdens whilst protecting individual rights.  </a:t>
            </a:r>
          </a:p>
          <a:p>
            <a:pPr lvl="0"/>
            <a:endParaRPr lang="en-GB" sz="1400"/>
          </a:p>
          <a:p>
            <a:pPr marL="285750" lvl="0" indent="-285750">
              <a:buFont typeface="Arial" panose="020B0604020202020204" pitchFamily="34" charset="0"/>
              <a:buChar char="•"/>
            </a:pPr>
            <a:r>
              <a:rPr lang="en-GB" sz="1400"/>
              <a:t>Represent the Information Commission with authority and credibility to the public, industry, civil society, Ministers, Parliament, international partners and the public.  </a:t>
            </a:r>
          </a:p>
          <a:p>
            <a:endParaRPr lang="en-US" sz="1400">
              <a:latin typeface="Arial" panose="020B0604020202020204" pitchFamily="34" charset="0"/>
              <a:cs typeface="Arial" panose="020B0604020202020204" pitchFamily="34" charset="0"/>
            </a:endParaRPr>
          </a:p>
          <a:p>
            <a:endParaRPr lang="en-US" sz="1400">
              <a:latin typeface="Arial" panose="020B0604020202020204" pitchFamily="34" charset="0"/>
              <a:cs typeface="Arial" panose="020B0604020202020204" pitchFamily="34" charset="0"/>
            </a:endParaRPr>
          </a:p>
          <a:p>
            <a:pPr marL="0" indent="0">
              <a:buNone/>
            </a:pPr>
            <a:endParaRPr lang="en-GB" sz="1400" spc="-1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6C328877-D859-253C-4190-A19614DB00F4}"/>
              </a:ext>
            </a:extLst>
          </p:cNvPr>
          <p:cNvSpPr txBox="1"/>
          <p:nvPr/>
        </p:nvSpPr>
        <p:spPr>
          <a:xfrm>
            <a:off x="396581" y="323439"/>
            <a:ext cx="5597964" cy="461665"/>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panose="020B0604020202020204" pitchFamily="34" charset="0"/>
              </a:rPr>
              <a:t>Appointment Description   </a:t>
            </a:r>
          </a:p>
        </p:txBody>
      </p:sp>
    </p:spTree>
    <p:extLst>
      <p:ext uri="{BB962C8B-B14F-4D97-AF65-F5344CB8AC3E}">
        <p14:creationId xmlns:p14="http://schemas.microsoft.com/office/powerpoint/2010/main" val="1843384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7BFE5A-7C82-E244-83C3-A634D5C30E22}"/>
              </a:ext>
            </a:extLst>
          </p:cNvPr>
          <p:cNvSpPr/>
          <p:nvPr/>
        </p:nvSpPr>
        <p:spPr>
          <a:xfrm>
            <a:off x="403341" y="946236"/>
            <a:ext cx="11080269" cy="3575018"/>
          </a:xfrm>
          <a:prstGeom prst="rect">
            <a:avLst/>
          </a:prstGeom>
        </p:spPr>
        <p:txBody>
          <a:bodyPr wrap="square" lIns="91440" tIns="45720" rIns="91440" bIns="45720" anchor="t">
            <a:spAutoFit/>
          </a:bodyPr>
          <a:lstStyle/>
          <a:p>
            <a:pPr algn="l" fontAlgn="base">
              <a:lnSpc>
                <a:spcPct val="107000"/>
              </a:lnSpc>
              <a:spcAft>
                <a:spcPts val="600"/>
              </a:spcAft>
            </a:pPr>
            <a:r>
              <a:rPr lang="en-GB" sz="1400">
                <a:solidFill>
                  <a:schemeClr val="accent1"/>
                </a:solidFill>
                <a:ea typeface="Calibri"/>
                <a:cs typeface="Arial"/>
              </a:rPr>
              <a:t>Essential Criteria </a:t>
            </a:r>
            <a:endParaRPr lang="en-GB" sz="1400">
              <a:solidFill>
                <a:schemeClr val="accent1"/>
              </a:solidFill>
              <a:effectLst/>
              <a:ea typeface="Calibri"/>
              <a:cs typeface="Arial"/>
            </a:endParaRPr>
          </a:p>
          <a:p>
            <a:pPr marL="285750" lvl="0" indent="-285750">
              <a:buFont typeface="Arial" panose="020B0604020202020204" pitchFamily="34" charset="0"/>
              <a:buChar char="•"/>
            </a:pPr>
            <a:r>
              <a:rPr lang="en-GB" sz="1400"/>
              <a:t>A track record of successful strategic leadership to set direction on complex, technical or rapidly evolving issues and to drive forward priorities of the organisation. </a:t>
            </a:r>
            <a:r>
              <a:rPr lang="en-GB" sz="1400" b="1"/>
              <a:t>(Lead criteria)</a:t>
            </a:r>
          </a:p>
          <a:p>
            <a:pPr marL="285750" lvl="0" indent="-285750">
              <a:buFont typeface="Arial" panose="020B0604020202020204" pitchFamily="34" charset="0"/>
              <a:buChar char="•"/>
            </a:pPr>
            <a:endParaRPr lang="en-GB" sz="1400"/>
          </a:p>
          <a:p>
            <a:pPr marL="285750" lvl="0" indent="-285750">
              <a:buFont typeface="Arial" panose="020B0604020202020204" pitchFamily="34" charset="0"/>
              <a:buChar char="•"/>
            </a:pPr>
            <a:r>
              <a:rPr lang="en-GB" sz="1400"/>
              <a:t>Extensive board-level experience in high-profile organisations, with a proven ability to lead diverse boards, foster constructive challenge, build consensus and ensure effective governance and decision-making.  </a:t>
            </a:r>
          </a:p>
          <a:p>
            <a:pPr marL="285750" lvl="0" indent="-285750">
              <a:buFont typeface="Arial" panose="020B0604020202020204" pitchFamily="34" charset="0"/>
              <a:buChar char="•"/>
            </a:pPr>
            <a:endParaRPr lang="en-GB" sz="1400"/>
          </a:p>
          <a:p>
            <a:pPr marL="285750" lvl="0" indent="-285750">
              <a:buFont typeface="Arial" panose="020B0604020202020204" pitchFamily="34" charset="0"/>
              <a:buChar char="•"/>
            </a:pPr>
            <a:r>
              <a:rPr lang="en-GB" sz="1400"/>
              <a:t>A proven ability to scrutinise and challenge the running of an organisation, including its financial, performance and risk management.  </a:t>
            </a:r>
          </a:p>
          <a:p>
            <a:pPr marL="285750" lvl="0" indent="-285750">
              <a:buFont typeface="Arial" panose="020B0604020202020204" pitchFamily="34" charset="0"/>
              <a:buChar char="•"/>
            </a:pPr>
            <a:endParaRPr lang="en-GB" sz="1400"/>
          </a:p>
          <a:p>
            <a:pPr marL="285750" lvl="0" indent="-285750">
              <a:buFont typeface="Arial" panose="020B0604020202020204" pitchFamily="34" charset="0"/>
              <a:buChar char="•"/>
            </a:pPr>
            <a:r>
              <a:rPr lang="en-GB" sz="1400"/>
              <a:t>Excellent interpersonal and communication skills with the ability to represent a high-profile organisation with authority to a wide range of stakeholders.</a:t>
            </a:r>
          </a:p>
          <a:p>
            <a:pPr marL="285750" lvl="0" indent="-285750">
              <a:buFont typeface="Arial" panose="020B0604020202020204" pitchFamily="34" charset="0"/>
              <a:buChar char="•"/>
            </a:pPr>
            <a:endParaRPr lang="en-GB" sz="1400"/>
          </a:p>
          <a:p>
            <a:pPr marL="285750" lvl="0" indent="-285750">
              <a:buFont typeface="Arial" panose="020B0604020202020204" pitchFamily="34" charset="0"/>
              <a:buChar char="•"/>
            </a:pPr>
            <a:r>
              <a:rPr lang="en-GB" sz="1400"/>
              <a:t>Demonstrable ability to work closely with the executive team and other internal and external stakeholders and build trusted relationships.</a:t>
            </a:r>
          </a:p>
          <a:p>
            <a:pPr marL="342900" indent="-342900" algn="just">
              <a:lnSpc>
                <a:spcPts val="1395"/>
              </a:lnSpc>
              <a:spcBef>
                <a:spcPts val="600"/>
              </a:spcBef>
              <a:spcAft>
                <a:spcPts val="600"/>
              </a:spcAft>
              <a:buFont typeface="Symbol" panose="05050102010706020507" pitchFamily="18" charset="2"/>
              <a:buChar char=""/>
            </a:pPr>
            <a:endParaRPr lang="en-US" sz="1400" spc="-10">
              <a:solidFill>
                <a:srgbClr val="000000"/>
              </a:solidFill>
              <a:latin typeface="Arial" panose="020B0604020202020204" pitchFamily="34" charset="0"/>
              <a:ea typeface="Calibri" panose="020F0502020204030204" pitchFamily="34" charset="0"/>
              <a:cs typeface="Arial" panose="020B0604020202020204" pitchFamily="34" charset="0"/>
            </a:endParaRPr>
          </a:p>
          <a:p>
            <a:pPr algn="just">
              <a:lnSpc>
                <a:spcPts val="1395"/>
              </a:lnSpc>
              <a:spcBef>
                <a:spcPts val="600"/>
              </a:spcBef>
              <a:spcAft>
                <a:spcPts val="600"/>
              </a:spcAft>
            </a:pPr>
            <a:r>
              <a:rPr lang="en-US" sz="1400" spc="-10">
                <a:latin typeface="Aptos" panose="020B0004020202020204" pitchFamily="34" charset="0"/>
                <a:ea typeface="Calibri"/>
                <a:cs typeface="Arial"/>
              </a:rPr>
              <a:t>Please note: </a:t>
            </a:r>
            <a:r>
              <a:rPr lang="en-GB" sz="1400">
                <a:latin typeface="Aptos" panose="020B0004020202020204" pitchFamily="34" charset="0"/>
                <a:cs typeface="Arial"/>
              </a:rPr>
              <a:t>If we receive a high volume of applications, the panel will assess candidates against the lead criteria only as indicated above. </a:t>
            </a:r>
            <a:endParaRPr lang="en-GB" sz="1400">
              <a:solidFill>
                <a:srgbClr val="156082"/>
              </a:solidFill>
              <a:latin typeface="Aptos" panose="020B000402020202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67B54F19-1212-9345-95FF-9D2815FD6E96}"/>
              </a:ext>
            </a:extLst>
          </p:cNvPr>
          <p:cNvSpPr txBox="1"/>
          <p:nvPr/>
        </p:nvSpPr>
        <p:spPr>
          <a:xfrm>
            <a:off x="403341" y="345182"/>
            <a:ext cx="6356456" cy="461665"/>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a:rPr>
              <a:t>Person Specification</a:t>
            </a:r>
          </a:p>
        </p:txBody>
      </p:sp>
      <p:pic>
        <p:nvPicPr>
          <p:cNvPr id="3" name="Picture 6" descr="A logo for a company&#10;&#10;Description automatically generated">
            <a:extLst>
              <a:ext uri="{FF2B5EF4-FFF2-40B4-BE49-F238E27FC236}">
                <a16:creationId xmlns:a16="http://schemas.microsoft.com/office/drawing/2014/main" id="{949A5830-1629-2284-15AD-FC9181786C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4031" y="5652192"/>
            <a:ext cx="1303069" cy="103418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Department for Science, Innovation and ...">
            <a:extLst>
              <a:ext uri="{FF2B5EF4-FFF2-40B4-BE49-F238E27FC236}">
                <a16:creationId xmlns:a16="http://schemas.microsoft.com/office/drawing/2014/main" id="{97388321-1FF5-5330-8DD6-2A62C5844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89273" y="5776504"/>
            <a:ext cx="1611644" cy="8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679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FA56B-A1FD-1584-E5D7-E163653AB49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905117B-3265-EE27-6E1E-3AA391DF1AA9}"/>
              </a:ext>
            </a:extLst>
          </p:cNvPr>
          <p:cNvSpPr/>
          <p:nvPr/>
        </p:nvSpPr>
        <p:spPr>
          <a:xfrm>
            <a:off x="403075" y="931565"/>
            <a:ext cx="11089129" cy="2323393"/>
          </a:xfrm>
          <a:prstGeom prst="rect">
            <a:avLst/>
          </a:prstGeom>
        </p:spPr>
        <p:txBody>
          <a:bodyPr wrap="square" lIns="91440" tIns="45720" rIns="91440" bIns="45720" anchor="t">
            <a:spAutoFit/>
          </a:bodyPr>
          <a:lstStyle/>
          <a:p>
            <a:pPr algn="l" fontAlgn="base">
              <a:lnSpc>
                <a:spcPct val="107000"/>
              </a:lnSpc>
              <a:spcAft>
                <a:spcPts val="600"/>
              </a:spcAft>
            </a:pPr>
            <a:r>
              <a:rPr lang="en-GB" sz="1400">
                <a:solidFill>
                  <a:schemeClr val="accent1"/>
                </a:solidFill>
                <a:latin typeface="Aptos" panose="020B0004020202020204" pitchFamily="34" charset="0"/>
                <a:ea typeface="Calibri"/>
                <a:cs typeface="Arial"/>
              </a:rPr>
              <a:t>Desirable Criteria </a:t>
            </a:r>
          </a:p>
          <a:p>
            <a:pPr marL="285750" lvl="0" indent="-285750">
              <a:buFont typeface="Arial" panose="020B0604020202020204" pitchFamily="34" charset="0"/>
              <a:buChar char="•"/>
              <a:tabLst>
                <a:tab pos="-457200" algn="l"/>
              </a:tabLst>
            </a:pPr>
            <a:r>
              <a:rPr lang="en-GB" sz="1400" spc="-10">
                <a:latin typeface="Aptos" panose="020B0004020202020204" pitchFamily="34" charset="0"/>
                <a:cs typeface="Arial"/>
              </a:rPr>
              <a:t>Senior experience working or consulting in the regulatory landscape either domestically or internationally, preferably in areas relevant to the Information Commission’s remit.</a:t>
            </a:r>
          </a:p>
          <a:p>
            <a:pPr marL="285750" lvl="0" indent="-285750">
              <a:buFont typeface="Arial" panose="020B0604020202020204" pitchFamily="34" charset="0"/>
              <a:buChar char="•"/>
              <a:tabLst>
                <a:tab pos="-457200" algn="l"/>
              </a:tabLst>
            </a:pPr>
            <a:endParaRPr lang="en-GB" sz="1400" spc="-10">
              <a:latin typeface="Aptos" panose="020B0004020202020204" pitchFamily="34" charset="0"/>
              <a:cs typeface="Arial"/>
            </a:endParaRPr>
          </a:p>
          <a:p>
            <a:pPr marL="285750" lvl="0" indent="-285750">
              <a:buFont typeface="Arial" panose="020B0604020202020204" pitchFamily="34" charset="0"/>
              <a:buChar char="•"/>
              <a:tabLst>
                <a:tab pos="-457200" algn="l"/>
              </a:tabLst>
            </a:pPr>
            <a:r>
              <a:rPr lang="en-GB" sz="1400" spc="-10">
                <a:latin typeface="Aptos" panose="020B0004020202020204" pitchFamily="34" charset="0"/>
                <a:cs typeface="Arial"/>
              </a:rPr>
              <a:t>An understanding of the Information Commission’s work, priorities and challenges and the context within which it operates.  </a:t>
            </a:r>
          </a:p>
          <a:p>
            <a:pPr marL="285750" indent="-285750">
              <a:buFont typeface="Arial" panose="020B0604020202020204" pitchFamily="34" charset="0"/>
              <a:buChar char="•"/>
              <a:tabLst>
                <a:tab pos="-457200" algn="l"/>
              </a:tabLst>
            </a:pPr>
            <a:endParaRPr lang="en-GB" sz="1400" spc="-10">
              <a:latin typeface="Arial" panose="020B0604020202020204" pitchFamily="34" charset="0"/>
              <a:cs typeface="Arial" panose="020B0604020202020204" pitchFamily="34" charset="0"/>
            </a:endParaRPr>
          </a:p>
          <a:p>
            <a:pPr marL="342900" lvl="0" indent="-342900" algn="just" fontAlgn="base">
              <a:spcAft>
                <a:spcPts val="600"/>
              </a:spcAft>
              <a:buFont typeface="Symbol" panose="05050102010706020507" pitchFamily="18" charset="2"/>
              <a:buChar char=""/>
              <a:tabLst>
                <a:tab pos="-457200" algn="l"/>
              </a:tabLst>
            </a:pPr>
            <a:endParaRPr lang="en-GB" sz="1400" spc="-10">
              <a:effectLst/>
              <a:latin typeface="Arial" panose="020B0604020202020204" pitchFamily="34" charset="0"/>
              <a:ea typeface="Arial" panose="020B0604020202020204" pitchFamily="34" charset="0"/>
              <a:cs typeface="Arial" panose="020B0604020202020204" pitchFamily="34" charset="0"/>
            </a:endParaRPr>
          </a:p>
          <a:p>
            <a:pPr marL="342900" lvl="0" indent="-342900" algn="just" fontAlgn="base">
              <a:spcAft>
                <a:spcPts val="600"/>
              </a:spcAft>
              <a:buFont typeface="Symbol" panose="05050102010706020507" pitchFamily="18" charset="2"/>
              <a:buChar char=""/>
              <a:tabLst>
                <a:tab pos="-457200" algn="l"/>
              </a:tabLst>
            </a:pPr>
            <a:endParaRPr lang="en-GB" sz="1400" spc="-10">
              <a:effectLst/>
              <a:latin typeface="Arial" panose="020B0604020202020204" pitchFamily="34" charset="0"/>
              <a:ea typeface="Times New Roman" panose="02020603050405020304" pitchFamily="18" charset="0"/>
              <a:cs typeface="Arial" panose="020B0604020202020204" pitchFamily="34" charset="0"/>
            </a:endParaRPr>
          </a:p>
          <a:p>
            <a:pPr lvl="0" algn="just" fontAlgn="base">
              <a:spcBef>
                <a:spcPts val="600"/>
              </a:spcBef>
              <a:spcAft>
                <a:spcPts val="600"/>
              </a:spcAft>
              <a:tabLst>
                <a:tab pos="-457200" algn="l"/>
              </a:tabLst>
            </a:pPr>
            <a:endParaRPr lang="en-GB" sz="1200" spc="-10">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4423B4AD-225A-D03C-4775-6F1063596678}"/>
              </a:ext>
            </a:extLst>
          </p:cNvPr>
          <p:cNvSpPr txBox="1"/>
          <p:nvPr/>
        </p:nvSpPr>
        <p:spPr>
          <a:xfrm>
            <a:off x="403341" y="380217"/>
            <a:ext cx="6356456" cy="461665"/>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a:rPr>
              <a:t>Person Specification</a:t>
            </a:r>
          </a:p>
        </p:txBody>
      </p:sp>
      <p:pic>
        <p:nvPicPr>
          <p:cNvPr id="4" name="Picture 6" descr="A logo for a company&#10;&#10;Description automatically generated">
            <a:extLst>
              <a:ext uri="{FF2B5EF4-FFF2-40B4-BE49-F238E27FC236}">
                <a16:creationId xmlns:a16="http://schemas.microsoft.com/office/drawing/2014/main" id="{CE85986A-B5DB-5F6D-9AAC-E5BD11DACC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4031" y="5652192"/>
            <a:ext cx="1303069" cy="103418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Department for Science, Innovation and ...">
            <a:extLst>
              <a:ext uri="{FF2B5EF4-FFF2-40B4-BE49-F238E27FC236}">
                <a16:creationId xmlns:a16="http://schemas.microsoft.com/office/drawing/2014/main" id="{B5DF666C-68BF-0C69-D3AE-D1DD9F668D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9273" y="5776504"/>
            <a:ext cx="1611644" cy="8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7772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24F01-4A86-2FDD-2F68-BA29A381D41D}"/>
            </a:ext>
          </a:extLst>
        </p:cNvPr>
        <p:cNvGrpSpPr/>
        <p:nvPr/>
      </p:nvGrpSpPr>
      <p:grpSpPr>
        <a:xfrm>
          <a:off x="0" y="0"/>
          <a:ext cx="0" cy="0"/>
          <a:chOff x="0" y="0"/>
          <a:chExt cx="0" cy="0"/>
        </a:xfrm>
      </p:grpSpPr>
      <p:pic>
        <p:nvPicPr>
          <p:cNvPr id="5" name="Picture 4" descr="Department for Science, Innovation and ...">
            <a:extLst>
              <a:ext uri="{FF2B5EF4-FFF2-40B4-BE49-F238E27FC236}">
                <a16:creationId xmlns:a16="http://schemas.microsoft.com/office/drawing/2014/main" id="{D92A5B08-1EAA-1EC6-BE36-8BEC960DE0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26654" y="5698101"/>
            <a:ext cx="1611644" cy="8289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A logo for a company&#10;&#10;Description automatically generated">
            <a:extLst>
              <a:ext uri="{FF2B5EF4-FFF2-40B4-BE49-F238E27FC236}">
                <a16:creationId xmlns:a16="http://schemas.microsoft.com/office/drawing/2014/main" id="{F11EF7FE-CBD6-4638-89F3-2C2D9668C6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4031" y="5652192"/>
            <a:ext cx="1303069" cy="10341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B54F19-1212-9345-95FF-9D2815FD6E96}"/>
              </a:ext>
            </a:extLst>
          </p:cNvPr>
          <p:cNvSpPr txBox="1"/>
          <p:nvPr/>
        </p:nvSpPr>
        <p:spPr>
          <a:xfrm>
            <a:off x="364117" y="353063"/>
            <a:ext cx="6356456" cy="461665"/>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a:rPr>
              <a:t>Terms of Appointment</a:t>
            </a:r>
            <a:endParaRPr lang="en-US" sz="2400" b="1" spc="-150">
              <a:solidFill>
                <a:srgbClr val="033655"/>
              </a:solidFill>
              <a:latin typeface="Aptos"/>
              <a:cs typeface="Arial" panose="020B0604020202020204" pitchFamily="34" charset="0"/>
            </a:endParaRPr>
          </a:p>
        </p:txBody>
      </p:sp>
      <p:sp>
        <p:nvSpPr>
          <p:cNvPr id="3" name="TextBox 10">
            <a:extLst>
              <a:ext uri="{FF2B5EF4-FFF2-40B4-BE49-F238E27FC236}">
                <a16:creationId xmlns:a16="http://schemas.microsoft.com/office/drawing/2014/main" id="{28671D19-CF6D-5F71-63B7-33BD6528647B}"/>
              </a:ext>
            </a:extLst>
          </p:cNvPr>
          <p:cNvSpPr txBox="1"/>
          <p:nvPr/>
        </p:nvSpPr>
        <p:spPr>
          <a:xfrm>
            <a:off x="363944" y="1045896"/>
            <a:ext cx="11464112" cy="3754874"/>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i="0" u="none" strike="noStrike" baseline="0">
                <a:solidFill>
                  <a:srgbClr val="000000"/>
                </a:solidFill>
                <a:latin typeface="Aptos"/>
                <a:cs typeface="Arial"/>
              </a:rPr>
              <a:t>Appointment Term: </a:t>
            </a:r>
            <a:r>
              <a:rPr lang="en-GB" sz="1400" b="0" i="0" u="none" strike="noStrike" baseline="0">
                <a:solidFill>
                  <a:srgbClr val="000000"/>
                </a:solidFill>
                <a:latin typeface="Aptos"/>
                <a:cs typeface="Arial"/>
              </a:rPr>
              <a:t>An initial period of 4</a:t>
            </a:r>
            <a:r>
              <a:rPr lang="en-GB" sz="1400">
                <a:solidFill>
                  <a:srgbClr val="000000"/>
                </a:solidFill>
                <a:latin typeface="Aptos"/>
                <a:cs typeface="Arial"/>
              </a:rPr>
              <a:t> years.</a:t>
            </a:r>
            <a:endParaRPr lang="en-GB" sz="1400" b="0" i="0" u="none" strike="noStrike" baseline="0">
              <a:solidFill>
                <a:srgbClr val="000000"/>
              </a:solidFill>
              <a:latin typeface="Aptos"/>
              <a:cs typeface="Arial"/>
            </a:endParaRPr>
          </a:p>
          <a:p>
            <a:endParaRPr lang="en-GB" sz="1400" b="0" i="0" u="none" strike="noStrike" baseline="0">
              <a:solidFill>
                <a:srgbClr val="000000"/>
              </a:solidFill>
              <a:latin typeface="Aptos"/>
            </a:endParaRPr>
          </a:p>
          <a:p>
            <a:r>
              <a:rPr lang="en-GB" sz="1400" b="1" i="0" u="none" strike="noStrike" baseline="0">
                <a:solidFill>
                  <a:srgbClr val="000000"/>
                </a:solidFill>
                <a:latin typeface="Aptos"/>
                <a:cs typeface="Arial"/>
              </a:rPr>
              <a:t>Remuneration: </a:t>
            </a:r>
            <a:r>
              <a:rPr lang="en-GB" sz="1400" i="0" u="none" strike="noStrike" baseline="0">
                <a:solidFill>
                  <a:srgbClr val="000000"/>
                </a:solidFill>
                <a:latin typeface="Aptos"/>
                <a:cs typeface="Arial"/>
              </a:rPr>
              <a:t>£120</a:t>
            </a:r>
            <a:r>
              <a:rPr lang="en-GB" sz="1400">
                <a:solidFill>
                  <a:srgbClr val="000000"/>
                </a:solidFill>
                <a:latin typeface="Aptos"/>
                <a:cs typeface="Arial"/>
              </a:rPr>
              <a:t>,000</a:t>
            </a:r>
            <a:r>
              <a:rPr lang="en-GB" sz="1400" i="0" u="none" strike="noStrike" baseline="0">
                <a:solidFill>
                  <a:srgbClr val="000000"/>
                </a:solidFill>
                <a:latin typeface="Aptos"/>
                <a:cs typeface="Arial"/>
              </a:rPr>
              <a:t> per annum. </a:t>
            </a:r>
            <a:endParaRPr lang="en-GB" sz="1400">
              <a:solidFill>
                <a:srgbClr val="000000"/>
              </a:solidFill>
              <a:latin typeface="Aptos"/>
              <a:cs typeface="Arial"/>
            </a:endParaRPr>
          </a:p>
          <a:p>
            <a:endParaRPr lang="en-GB" sz="1400" b="0" i="0" u="none" strike="noStrike" baseline="0">
              <a:solidFill>
                <a:srgbClr val="000000"/>
              </a:solidFill>
              <a:latin typeface="Aptos"/>
            </a:endParaRPr>
          </a:p>
          <a:p>
            <a:r>
              <a:rPr lang="en-GB" sz="1400" b="1" i="0" u="none" strike="noStrike" baseline="0">
                <a:solidFill>
                  <a:srgbClr val="000000"/>
                </a:solidFill>
                <a:latin typeface="Aptos"/>
                <a:cs typeface="Arial"/>
              </a:rPr>
              <a:t>Time Commitment: </a:t>
            </a:r>
            <a:r>
              <a:rPr lang="en-US" sz="1400">
                <a:latin typeface="Aptos"/>
                <a:cs typeface="Arial"/>
              </a:rPr>
              <a:t>The Chair will be expected to commit to an average of 3 days per week (156 days per year). </a:t>
            </a:r>
          </a:p>
          <a:p>
            <a:endParaRPr lang="en-GB" sz="1400" b="0" i="0" u="none" strike="noStrike" baseline="0">
              <a:solidFill>
                <a:srgbClr val="000000"/>
              </a:solidFill>
              <a:latin typeface="Aptos"/>
            </a:endParaRPr>
          </a:p>
          <a:p>
            <a:r>
              <a:rPr lang="en-GB" sz="1400" b="1" i="0" u="none" strike="noStrike" baseline="0">
                <a:solidFill>
                  <a:srgbClr val="000000"/>
                </a:solidFill>
                <a:latin typeface="Aptos"/>
                <a:cs typeface="Arial"/>
              </a:rPr>
              <a:t>Location: </a:t>
            </a:r>
            <a:r>
              <a:rPr lang="en-US" sz="1400">
                <a:solidFill>
                  <a:srgbClr val="000000"/>
                </a:solidFill>
                <a:latin typeface="Aptos"/>
                <a:cs typeface="Arial"/>
              </a:rPr>
              <a:t>Hybrid. The Information Commission headquarters will be located in Manchester, UK. </a:t>
            </a:r>
          </a:p>
          <a:p>
            <a:endParaRPr lang="en-US" sz="1400">
              <a:solidFill>
                <a:srgbClr val="000000"/>
              </a:solidFill>
              <a:latin typeface="Aptos"/>
              <a:cs typeface="Arial"/>
            </a:endParaRPr>
          </a:p>
          <a:p>
            <a:r>
              <a:rPr lang="en-GB" sz="1400" b="1">
                <a:solidFill>
                  <a:srgbClr val="000000"/>
                </a:solidFill>
                <a:latin typeface="Aptos"/>
                <a:cs typeface="Arial"/>
              </a:rPr>
              <a:t>Attendance: </a:t>
            </a:r>
            <a:r>
              <a:rPr lang="en-GB" sz="1400">
                <a:solidFill>
                  <a:srgbClr val="000000"/>
                </a:solidFill>
                <a:latin typeface="Aptos"/>
                <a:cs typeface="Arial"/>
              </a:rPr>
              <a:t>The Chair will be expected to attend board meetings and similar engagement at the Information Commission’s offices in Manchester and London.   </a:t>
            </a:r>
          </a:p>
          <a:p>
            <a:endParaRPr lang="en-GB" sz="1400">
              <a:solidFill>
                <a:srgbClr val="000000"/>
              </a:solidFill>
              <a:latin typeface="Aptos"/>
              <a:cs typeface="Arial"/>
            </a:endParaRPr>
          </a:p>
          <a:p>
            <a:r>
              <a:rPr lang="en-GB" sz="1400" b="1" i="0" u="none" strike="noStrike" baseline="0">
                <a:solidFill>
                  <a:srgbClr val="000000"/>
                </a:solidFill>
                <a:latin typeface="Aptos"/>
                <a:cs typeface="Arial"/>
              </a:rPr>
              <a:t>Nature of Appointment: </a:t>
            </a:r>
            <a:r>
              <a:rPr lang="en-GB" sz="1400" b="0" i="0" u="none" strike="noStrike" baseline="0">
                <a:solidFill>
                  <a:srgbClr val="000000"/>
                </a:solidFill>
                <a:latin typeface="Aptos"/>
                <a:cs typeface="Arial"/>
              </a:rPr>
              <a:t>This </a:t>
            </a:r>
            <a:r>
              <a:rPr lang="en-GB" sz="1400">
                <a:solidFill>
                  <a:srgbClr val="000000"/>
                </a:solidFill>
                <a:latin typeface="Aptos"/>
                <a:cs typeface="Arial"/>
              </a:rPr>
              <a:t>appointment is made by His Majesty the King on the recommendation of </a:t>
            </a:r>
            <a:r>
              <a:rPr lang="en-GB" sz="1400" b="0" i="0" u="none" strike="noStrike" baseline="0">
                <a:solidFill>
                  <a:srgbClr val="000000"/>
                </a:solidFill>
                <a:latin typeface="Aptos"/>
                <a:cs typeface="Arial"/>
              </a:rPr>
              <a:t>the Secretary of State for </a:t>
            </a:r>
            <a:r>
              <a:rPr lang="en-GB" sz="1400">
                <a:solidFill>
                  <a:srgbClr val="000000"/>
                </a:solidFill>
                <a:latin typeface="Aptos"/>
                <a:cs typeface="Arial"/>
              </a:rPr>
              <a:t>Science, Innovation and Technology</a:t>
            </a:r>
            <a:r>
              <a:rPr lang="en-GB" sz="1400" b="0" i="0" u="none" strike="noStrike" baseline="0">
                <a:solidFill>
                  <a:srgbClr val="000000"/>
                </a:solidFill>
                <a:latin typeface="Aptos"/>
                <a:cs typeface="Arial"/>
              </a:rPr>
              <a:t>. The post holder </a:t>
            </a:r>
            <a:r>
              <a:rPr lang="en-GB" sz="1400">
                <a:solidFill>
                  <a:srgbClr val="000000"/>
                </a:solidFill>
                <a:latin typeface="Aptos"/>
                <a:cs typeface="Arial"/>
              </a:rPr>
              <a:t>will</a:t>
            </a:r>
            <a:r>
              <a:rPr lang="en-GB" sz="1400" b="0" i="0" u="none" strike="noStrike" baseline="0">
                <a:solidFill>
                  <a:srgbClr val="000000"/>
                </a:solidFill>
                <a:latin typeface="Aptos"/>
                <a:cs typeface="Arial"/>
              </a:rPr>
              <a:t> be an officeholder and not</a:t>
            </a:r>
            <a:r>
              <a:rPr lang="en-GB" sz="1400">
                <a:solidFill>
                  <a:srgbClr val="000000"/>
                </a:solidFill>
                <a:latin typeface="Aptos"/>
                <a:cs typeface="Arial"/>
              </a:rPr>
              <a:t> </a:t>
            </a:r>
            <a:r>
              <a:rPr lang="en-GB" sz="1400" b="0" i="0" u="none" strike="noStrike" baseline="0">
                <a:solidFill>
                  <a:srgbClr val="000000"/>
                </a:solidFill>
                <a:latin typeface="Aptos"/>
                <a:cs typeface="Arial"/>
              </a:rPr>
              <a:t>an employee of the Department or the public body.</a:t>
            </a:r>
            <a:r>
              <a:rPr lang="en-GB" sz="1400">
                <a:solidFill>
                  <a:srgbClr val="000000"/>
                </a:solidFill>
                <a:latin typeface="Aptos"/>
                <a:cs typeface="Arial"/>
              </a:rPr>
              <a:t> </a:t>
            </a:r>
            <a:endParaRPr lang="en-GB" sz="1400">
              <a:latin typeface="Aptos"/>
              <a:ea typeface="Calibri"/>
              <a:cs typeface="Arial"/>
            </a:endParaRPr>
          </a:p>
          <a:p>
            <a:endParaRPr lang="en-GB" sz="1400" b="0" i="0" u="none" strike="noStrike" baseline="0">
              <a:solidFill>
                <a:srgbClr val="000000"/>
              </a:solidFill>
              <a:latin typeface="Aptos"/>
              <a:ea typeface="Calibri"/>
              <a:cs typeface="Arial"/>
            </a:endParaRPr>
          </a:p>
          <a:p>
            <a:r>
              <a:rPr lang="en-GB" sz="1400" b="1" i="0" u="none" strike="noStrike" baseline="0">
                <a:solidFill>
                  <a:srgbClr val="000000"/>
                </a:solidFill>
                <a:latin typeface="Aptos"/>
                <a:cs typeface="Arial"/>
              </a:rPr>
              <a:t>Availability: </a:t>
            </a:r>
            <a:r>
              <a:rPr lang="en-GB" sz="1400">
                <a:solidFill>
                  <a:srgbClr val="000000"/>
                </a:solidFill>
                <a:latin typeface="Aptos"/>
                <a:cs typeface="Arial"/>
              </a:rPr>
              <a:t>Successful</a:t>
            </a:r>
            <a:r>
              <a:rPr lang="en-GB" sz="1400" b="0" i="0" u="none" strike="noStrike" baseline="0">
                <a:solidFill>
                  <a:srgbClr val="000000"/>
                </a:solidFill>
                <a:latin typeface="Aptos"/>
                <a:cs typeface="Arial"/>
              </a:rPr>
              <a:t> </a:t>
            </a:r>
            <a:r>
              <a:rPr lang="en-GB" sz="1400">
                <a:solidFill>
                  <a:srgbClr val="000000"/>
                </a:solidFill>
                <a:latin typeface="Aptos"/>
                <a:cs typeface="Arial"/>
              </a:rPr>
              <a:t>candidates will</a:t>
            </a:r>
            <a:r>
              <a:rPr lang="en-GB" sz="1400" b="0" i="0" u="none" strike="noStrike" baseline="0">
                <a:solidFill>
                  <a:srgbClr val="000000"/>
                </a:solidFill>
                <a:latin typeface="Aptos"/>
                <a:cs typeface="Arial"/>
              </a:rPr>
              <a:t> be encouraged to take up their appointment as soon as possible, following the successful completion of pre-appointment checks and security clearance at Baseline Personnel Security Standard (BPSS) level. Further details can be found here </a:t>
            </a:r>
            <a:r>
              <a:rPr lang="en-GB" sz="1400" b="0" i="0" u="none" strike="noStrike" baseline="0">
                <a:solidFill>
                  <a:srgbClr val="000000"/>
                </a:solidFill>
                <a:latin typeface="Aptos"/>
                <a:cs typeface="Arial"/>
                <a:hlinkClick r:id="rId5"/>
              </a:rPr>
              <a:t>https://www.gov.uk/government/publications/united-kingdom-security-vetting-clearance-levels/national-security-vetting-clearance-levels.</a:t>
            </a:r>
            <a:endParaRPr lang="en-GB" sz="1400" b="0" i="0" u="none" strike="noStrike" baseline="0">
              <a:solidFill>
                <a:srgbClr val="000000"/>
              </a:solidFill>
              <a:latin typeface="Aptos"/>
              <a:cs typeface="Arial"/>
            </a:endParaRPr>
          </a:p>
        </p:txBody>
      </p:sp>
    </p:spTree>
    <p:extLst>
      <p:ext uri="{BB962C8B-B14F-4D97-AF65-F5344CB8AC3E}">
        <p14:creationId xmlns:p14="http://schemas.microsoft.com/office/powerpoint/2010/main" val="1094049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403340" y="1045423"/>
            <a:ext cx="11621020" cy="4437112"/>
          </a:xfrm>
          <a:prstGeom prst="rect">
            <a:avLst/>
          </a:prstGeom>
        </p:spPr>
        <p:txBody>
          <a:bodyPr wrap="square" lIns="91440" tIns="45720" rIns="91440" bIns="45720" anchor="t">
            <a:spAutoFit/>
          </a:bodyPr>
          <a:lstStyle/>
          <a:p>
            <a:pPr fontAlgn="base">
              <a:lnSpc>
                <a:spcPts val="1425"/>
              </a:lnSpc>
            </a:pPr>
            <a:r>
              <a:rPr lang="en-GB" sz="1400">
                <a:latin typeface="Aptos"/>
                <a:cs typeface="Times New Roman"/>
              </a:rPr>
              <a:t>Applications must be submitted by </a:t>
            </a:r>
            <a:r>
              <a:rPr lang="en-GB" sz="1400" b="1">
                <a:solidFill>
                  <a:srgbClr val="FF0000"/>
                </a:solidFill>
                <a:latin typeface="Aptos"/>
                <a:cs typeface="Times New Roman"/>
              </a:rPr>
              <a:t>11:55pm</a:t>
            </a:r>
            <a:r>
              <a:rPr lang="en-GB" sz="1400">
                <a:latin typeface="Aptos"/>
                <a:cs typeface="Times New Roman"/>
              </a:rPr>
              <a:t> on </a:t>
            </a:r>
            <a:r>
              <a:rPr lang="en-GB" sz="1400" b="1">
                <a:solidFill>
                  <a:srgbClr val="000000"/>
                </a:solidFill>
                <a:latin typeface="Aptos"/>
                <a:cs typeface="Times New Roman"/>
              </a:rPr>
              <a:t> </a:t>
            </a:r>
            <a:r>
              <a:rPr lang="en-GB" sz="1400" b="1">
                <a:solidFill>
                  <a:srgbClr val="FF0000"/>
                </a:solidFill>
                <a:latin typeface="Aptos"/>
                <a:cs typeface="Times New Roman"/>
              </a:rPr>
              <a:t>19/08/2026</a:t>
            </a:r>
            <a:r>
              <a:rPr lang="en-GB" sz="1400">
                <a:latin typeface="Aptos"/>
                <a:cs typeface="Times New Roman"/>
              </a:rPr>
              <a:t>. Applications received after this date will not be considered.</a:t>
            </a:r>
            <a:r>
              <a:rPr lang="en-US" sz="1400">
                <a:latin typeface="Aptos"/>
                <a:cs typeface="Times New Roman"/>
              </a:rPr>
              <a:t>​</a:t>
            </a:r>
          </a:p>
          <a:p>
            <a:pPr algn="l" rtl="0" fontAlgn="base">
              <a:lnSpc>
                <a:spcPts val="1425"/>
              </a:lnSpc>
            </a:pPr>
            <a:r>
              <a:rPr lang="en-GB" sz="1400">
                <a:latin typeface="Aptos"/>
                <a:cs typeface="Times New Roman"/>
              </a:rPr>
              <a:t>​</a:t>
            </a:r>
          </a:p>
          <a:p>
            <a:pPr algn="l" rtl="0" fontAlgn="base">
              <a:lnSpc>
                <a:spcPts val="1425"/>
              </a:lnSpc>
            </a:pPr>
            <a:r>
              <a:rPr lang="en-GB" sz="1400">
                <a:latin typeface="Aptos"/>
                <a:cs typeface="Times New Roman"/>
              </a:rPr>
              <a:t>To apply, you will need to create an account or sign in via the </a:t>
            </a:r>
            <a:r>
              <a:rPr lang="en-GB" sz="1400">
                <a:latin typeface="Aptos"/>
                <a:cs typeface="Times New Roman"/>
                <a:hlinkClick r:id="rId4">
                  <a:extLst>
                    <a:ext uri="{A12FA001-AC4F-418D-AE19-62706E023703}">
                      <ahyp:hlinkClr xmlns:ahyp="http://schemas.microsoft.com/office/drawing/2018/hyperlinkcolor" val="tx"/>
                    </a:ext>
                  </a:extLst>
                </a:hlinkClick>
              </a:rPr>
              <a:t>Public Appointments website</a:t>
            </a:r>
            <a:r>
              <a:rPr lang="en-GB" sz="1400">
                <a:latin typeface="Aptos"/>
                <a:cs typeface="Times New Roman"/>
              </a:rPr>
              <a:t>. </a:t>
            </a:r>
          </a:p>
          <a:p>
            <a:pPr algn="l" rtl="0" fontAlgn="base">
              <a:lnSpc>
                <a:spcPts val="1425"/>
              </a:lnSpc>
            </a:pPr>
            <a:endParaRPr lang="en-GB" sz="1400">
              <a:latin typeface="Aptos"/>
              <a:cs typeface="Times New Roman"/>
            </a:endParaRPr>
          </a:p>
          <a:p>
            <a:pPr fontAlgn="base">
              <a:lnSpc>
                <a:spcPts val="1425"/>
              </a:lnSpc>
            </a:pPr>
            <a:r>
              <a:rPr lang="en-US" sz="1400">
                <a:latin typeface="Aptos"/>
                <a:cs typeface="Times New Roman"/>
              </a:rPr>
              <a:t>A </a:t>
            </a:r>
            <a:r>
              <a:rPr lang="en-US" sz="1400" b="1">
                <a:latin typeface="Aptos"/>
                <a:cs typeface="Times New Roman"/>
              </a:rPr>
              <a:t>CV</a:t>
            </a:r>
            <a:r>
              <a:rPr lang="en-US" sz="1400">
                <a:latin typeface="Aptos"/>
                <a:cs typeface="Times New Roman"/>
              </a:rPr>
              <a:t> of </a:t>
            </a:r>
            <a:r>
              <a:rPr lang="en-US" sz="1400" b="1">
                <a:latin typeface="Aptos"/>
                <a:cs typeface="Times New Roman"/>
              </a:rPr>
              <a:t>maximum two pages </a:t>
            </a:r>
            <a:r>
              <a:rPr lang="en-US" sz="1400">
                <a:latin typeface="Aptos"/>
                <a:cs typeface="Times New Roman"/>
              </a:rPr>
              <a:t>and an accompanying </a:t>
            </a:r>
            <a:r>
              <a:rPr lang="en-US" sz="1400" b="1">
                <a:latin typeface="Aptos"/>
                <a:cs typeface="Times New Roman"/>
              </a:rPr>
              <a:t>covering letter </a:t>
            </a:r>
            <a:r>
              <a:rPr lang="en-US" sz="1400">
                <a:latin typeface="Aptos"/>
                <a:cs typeface="Times New Roman"/>
              </a:rPr>
              <a:t>setting out suitability for the role of </a:t>
            </a:r>
            <a:r>
              <a:rPr lang="en-US" sz="1400" b="1">
                <a:latin typeface="Aptos"/>
                <a:cs typeface="Times New Roman"/>
              </a:rPr>
              <a:t>no more than two pages</a:t>
            </a:r>
            <a:r>
              <a:rPr lang="en-US" sz="1400">
                <a:latin typeface="Aptos"/>
                <a:cs typeface="Times New Roman"/>
              </a:rPr>
              <a:t>. Any applications that exceed the stated page limit will not be considered.</a:t>
            </a:r>
            <a:r>
              <a:rPr lang="en-GB" sz="1400">
                <a:latin typeface="Aptos"/>
                <a:cs typeface="Times New Roman"/>
              </a:rPr>
              <a:t> </a:t>
            </a:r>
          </a:p>
          <a:p>
            <a:pPr fontAlgn="base">
              <a:lnSpc>
                <a:spcPts val="1425"/>
              </a:lnSpc>
            </a:pPr>
            <a:endParaRPr lang="en-GB" sz="1400">
              <a:latin typeface="Aptos"/>
              <a:cs typeface="Times New Roman"/>
            </a:endParaRPr>
          </a:p>
          <a:p>
            <a:pPr fontAlgn="base">
              <a:lnSpc>
                <a:spcPts val="1425"/>
              </a:lnSpc>
            </a:pPr>
            <a:r>
              <a:rPr lang="en-GB" sz="1400">
                <a:latin typeface="Aptos"/>
                <a:cs typeface="Times New Roman"/>
              </a:rPr>
              <a:t>The appointment will be made in accordance with the Cabinet Office’s Governance Code on Public Appointments. The appointment process is regulated by the Commissioner for Public Appointments.</a:t>
            </a:r>
          </a:p>
          <a:p>
            <a:pPr fontAlgn="base">
              <a:lnSpc>
                <a:spcPts val="1425"/>
              </a:lnSpc>
            </a:pPr>
            <a:endParaRPr lang="en-GB" sz="1400">
              <a:latin typeface="Aptos"/>
              <a:cs typeface="Times New Roman"/>
            </a:endParaRPr>
          </a:p>
          <a:p>
            <a:pPr algn="l" rtl="0" fontAlgn="base">
              <a:lnSpc>
                <a:spcPts val="1425"/>
              </a:lnSpc>
            </a:pPr>
            <a:r>
              <a:rPr lang="en-GB" sz="1400">
                <a:latin typeface="Aptos"/>
                <a:cs typeface="Times New Roman"/>
              </a:rPr>
              <a:t>A good application will set out specific information about how you meet the person specification for this appointment. Think about your knowledge, skills, experience and personal attributes, and take full advantage of the space available. Provide practical evidence that best demonstrates how you meet the essential and any desirable criteria.</a:t>
            </a:r>
            <a:r>
              <a:rPr lang="en-US" sz="1400">
                <a:latin typeface="Aptos"/>
                <a:cs typeface="Times New Roman"/>
              </a:rPr>
              <a:t>​</a:t>
            </a:r>
          </a:p>
          <a:p>
            <a:pPr algn="l" rtl="0" fontAlgn="base">
              <a:lnSpc>
                <a:spcPts val="1425"/>
              </a:lnSpc>
            </a:pPr>
            <a:r>
              <a:rPr lang="en-GB" sz="1400">
                <a:latin typeface="Aptos"/>
                <a:cs typeface="Times New Roman"/>
              </a:rPr>
              <a:t>​</a:t>
            </a:r>
          </a:p>
          <a:p>
            <a:pPr algn="l" rtl="0" fontAlgn="base">
              <a:lnSpc>
                <a:spcPts val="1425"/>
              </a:lnSpc>
            </a:pPr>
            <a:r>
              <a:rPr lang="en-GB" sz="1400">
                <a:latin typeface="Aptos"/>
                <a:cs typeface="Times New Roman"/>
              </a:rPr>
              <a:t>We will ask you to check and confirm your personal details to ensure your application is accurate.</a:t>
            </a:r>
            <a:r>
              <a:rPr lang="en-US" sz="1400">
                <a:latin typeface="Aptos"/>
                <a:cs typeface="Times New Roman"/>
              </a:rPr>
              <a:t>​</a:t>
            </a:r>
          </a:p>
          <a:p>
            <a:pPr algn="l" rtl="0" fontAlgn="base">
              <a:lnSpc>
                <a:spcPts val="1425"/>
              </a:lnSpc>
            </a:pPr>
            <a:r>
              <a:rPr lang="en-GB" sz="1400">
                <a:latin typeface="Aptos"/>
                <a:cs typeface="Times New Roman"/>
              </a:rPr>
              <a:t>​</a:t>
            </a:r>
          </a:p>
          <a:p>
            <a:pPr algn="l" rtl="0" fontAlgn="base">
              <a:lnSpc>
                <a:spcPts val="1425"/>
              </a:lnSpc>
            </a:pPr>
            <a:r>
              <a:rPr lang="en-GB" sz="1400">
                <a:latin typeface="Aptos"/>
                <a:cs typeface="Times New Roman"/>
              </a:rPr>
              <a:t>You will also have the opportunity to make a reasonable adjustment request or apply under the disability confident scheme before you submit your application.</a:t>
            </a:r>
          </a:p>
          <a:p>
            <a:pPr algn="l" rtl="0" fontAlgn="base">
              <a:lnSpc>
                <a:spcPts val="1425"/>
              </a:lnSpc>
            </a:pPr>
            <a:endParaRPr lang="en-GB" sz="1400">
              <a:latin typeface="Aptos"/>
              <a:cs typeface="Times New Roman"/>
            </a:endParaRPr>
          </a:p>
          <a:p>
            <a:pPr fontAlgn="base">
              <a:lnSpc>
                <a:spcPts val="1425"/>
              </a:lnSpc>
            </a:pPr>
            <a:r>
              <a:rPr lang="en-GB" sz="1400">
                <a:latin typeface="Aptos"/>
                <a:cs typeface="Times New Roman"/>
              </a:rPr>
              <a:t>The Advisory Assessment Panel reserves the right to only consider applications that contain all of the elements listed above, and that arrive before the published deadline for applications. </a:t>
            </a:r>
            <a:endParaRPr lang="en-US" sz="1400">
              <a:latin typeface="Aptos"/>
              <a:cs typeface="Times New Roman"/>
            </a:endParaRPr>
          </a:p>
          <a:p>
            <a:pPr>
              <a:lnSpc>
                <a:spcPts val="1425"/>
              </a:lnSpc>
            </a:pPr>
            <a:endParaRPr lang="en-GB" sz="1400">
              <a:cs typeface="Times New Roman"/>
            </a:endParaRPr>
          </a:p>
          <a:p>
            <a:pPr>
              <a:lnSpc>
                <a:spcPts val="1425"/>
              </a:lnSpc>
            </a:pPr>
            <a:r>
              <a:rPr lang="en-GB" sz="1400">
                <a:cs typeface="Times New Roman"/>
              </a:rPr>
              <a:t>The preferred candidate for the role of Chair will be required to appear before a Parliamentary Select Committee for a pre-appointment hearing. </a:t>
            </a:r>
            <a:endParaRPr lang="en-GB"/>
          </a:p>
          <a:p>
            <a:endParaRPr lang="en-GB" sz="1400">
              <a:cs typeface="Arial"/>
            </a:endParaRPr>
          </a:p>
        </p:txBody>
      </p:sp>
      <p:sp>
        <p:nvSpPr>
          <p:cNvPr id="5" name="TextBox 4">
            <a:extLst>
              <a:ext uri="{FF2B5EF4-FFF2-40B4-BE49-F238E27FC236}">
                <a16:creationId xmlns:a16="http://schemas.microsoft.com/office/drawing/2014/main" id="{A121BF9D-7312-D146-A098-1393906DE9CF}"/>
              </a:ext>
            </a:extLst>
          </p:cNvPr>
          <p:cNvSpPr txBox="1"/>
          <p:nvPr/>
        </p:nvSpPr>
        <p:spPr>
          <a:xfrm>
            <a:off x="403340" y="436319"/>
            <a:ext cx="11684581" cy="461665"/>
          </a:xfrm>
          <a:prstGeom prst="rect">
            <a:avLst/>
          </a:prstGeom>
          <a:noFill/>
        </p:spPr>
        <p:txBody>
          <a:bodyPr wrap="square" lIns="91440" tIns="45720" rIns="91440" bIns="45720" rtlCol="0" anchor="t">
            <a:spAutoFit/>
          </a:bodyPr>
          <a:lstStyle/>
          <a:p>
            <a:r>
              <a:rPr lang="en-US" sz="2400" b="1" spc="-150">
                <a:solidFill>
                  <a:srgbClr val="2E2D62"/>
                </a:solidFill>
                <a:latin typeface="Aptos"/>
                <a:cs typeface="Arial"/>
              </a:rPr>
              <a:t>How to apply</a:t>
            </a:r>
          </a:p>
        </p:txBody>
      </p:sp>
      <p:pic>
        <p:nvPicPr>
          <p:cNvPr id="3" name="Picture 4" descr="Department for Science, Innovation and ...">
            <a:extLst>
              <a:ext uri="{FF2B5EF4-FFF2-40B4-BE49-F238E27FC236}">
                <a16:creationId xmlns:a16="http://schemas.microsoft.com/office/drawing/2014/main" id="{B010C1D4-D6E8-7D25-D3FF-7663FF0581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12921" y="5755113"/>
            <a:ext cx="1611644" cy="8289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a:extLst>
              <a:ext uri="{FF2B5EF4-FFF2-40B4-BE49-F238E27FC236}">
                <a16:creationId xmlns:a16="http://schemas.microsoft.com/office/drawing/2014/main" id="{53EFB16A-65C6-9D54-EBDD-886E2B8AAE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24447" y="5768074"/>
            <a:ext cx="1303069" cy="1034182"/>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2">
            <a:extLst>
              <a:ext uri="{FF2B5EF4-FFF2-40B4-BE49-F238E27FC236}">
                <a16:creationId xmlns:a16="http://schemas.microsoft.com/office/drawing/2014/main" id="{2B67CCBF-7E75-1CFE-472E-D637389E9575}"/>
              </a:ext>
            </a:extLst>
          </p:cNvPr>
          <p:cNvSpPr txBox="1">
            <a:spLocks/>
          </p:cNvSpPr>
          <p:nvPr/>
        </p:nvSpPr>
        <p:spPr>
          <a:xfrm>
            <a:off x="403341" y="5875043"/>
            <a:ext cx="5955514" cy="57552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a:latin typeface="Aptos" panose="020B0004020202020204" pitchFamily="34" charset="0"/>
                <a:cs typeface="Arial"/>
              </a:rPr>
              <a:t>For queries about your application or the recruitment process, please email </a:t>
            </a:r>
            <a:r>
              <a:rPr lang="en-GB" sz="1400">
                <a:latin typeface="Aptos" panose="020B0004020202020204" pitchFamily="34" charset="0"/>
                <a:cs typeface="Arial"/>
                <a:hlinkClick r:id="rId7"/>
              </a:rPr>
              <a:t>partnerships@dsit.gov.uk</a:t>
            </a:r>
            <a:endParaRPr lang="en-US">
              <a:latin typeface="Aptos" panose="020B0004020202020204" pitchFamily="34" charset="0"/>
            </a:endParaRPr>
          </a:p>
        </p:txBody>
      </p:sp>
    </p:spTree>
    <p:extLst>
      <p:ext uri="{BB962C8B-B14F-4D97-AF65-F5344CB8AC3E}">
        <p14:creationId xmlns:p14="http://schemas.microsoft.com/office/powerpoint/2010/main" val="2524981111"/>
      </p:ext>
    </p:extLst>
  </p:cSld>
  <p:clrMapOvr>
    <a:masterClrMapping/>
  </p:clrMapOvr>
  <p:extLst>
    <p:ext uri="{6950BFC3-D8DA-4A85-94F7-54DA5524770B}">
      <p188:commentRel xmlns:p188="http://schemas.microsoft.com/office/powerpoint/2018/8/main" r:id="rId3"/>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402170" y="1195958"/>
            <a:ext cx="3753918" cy="3323987"/>
          </a:xfrm>
          <a:prstGeom prst="rect">
            <a:avLst/>
          </a:prstGeom>
        </p:spPr>
        <p:txBody>
          <a:bodyPr wrap="square" lIns="91440" tIns="45720" rIns="91440" bIns="45720" anchor="t">
            <a:spAutoFit/>
          </a:bodyPr>
          <a:lstStyle/>
          <a:p>
            <a:r>
              <a:rPr lang="en-GB" sz="1400" b="1">
                <a:latin typeface="Aptos"/>
                <a:cs typeface="Arial"/>
              </a:rPr>
              <a:t>The members of the Advisory Assessment Panel are:</a:t>
            </a:r>
          </a:p>
          <a:p>
            <a:endParaRPr lang="en-GB" sz="1400" b="1">
              <a:latin typeface="Aptos"/>
              <a:cs typeface="Arial" panose="020B0604020202020204" pitchFamily="34" charset="0"/>
            </a:endParaRPr>
          </a:p>
          <a:p>
            <a:r>
              <a:rPr lang="en-GB" sz="1400">
                <a:solidFill>
                  <a:schemeClr val="accent1"/>
                </a:solidFill>
                <a:latin typeface="Aptos"/>
                <a:cs typeface="Arial"/>
              </a:rPr>
              <a:t>Panel Chair and DSIT Representative: </a:t>
            </a:r>
          </a:p>
          <a:p>
            <a:r>
              <a:rPr lang="en-GB" sz="1400" b="1">
                <a:latin typeface="Aptos"/>
                <a:cs typeface="Arial"/>
              </a:rPr>
              <a:t>Emily Middleton, </a:t>
            </a:r>
            <a:r>
              <a:rPr lang="en-GB" sz="1400">
                <a:latin typeface="Aptos"/>
                <a:cs typeface="Arial"/>
              </a:rPr>
              <a:t>Director General for Digital Transformation</a:t>
            </a:r>
          </a:p>
          <a:p>
            <a:endParaRPr lang="en-GB" sz="1400" b="1">
              <a:latin typeface="Aptos"/>
              <a:cs typeface="Arial" panose="020B0604020202020204" pitchFamily="34" charset="0"/>
            </a:endParaRPr>
          </a:p>
          <a:p>
            <a:r>
              <a:rPr lang="en-GB" sz="1400">
                <a:solidFill>
                  <a:schemeClr val="accent1"/>
                </a:solidFill>
                <a:latin typeface="Aptos"/>
                <a:cs typeface="Arial"/>
              </a:rPr>
              <a:t>Senior Independent Panel Member:</a:t>
            </a:r>
            <a:r>
              <a:rPr lang="en-GB" sz="1400" b="1">
                <a:latin typeface="Aptos"/>
                <a:cs typeface="Arial"/>
              </a:rPr>
              <a:t> </a:t>
            </a:r>
          </a:p>
          <a:p>
            <a:r>
              <a:rPr lang="en-GB" sz="1400" b="1">
                <a:latin typeface="Aptos"/>
                <a:cs typeface="Arial"/>
              </a:rPr>
              <a:t>Dame Colette Bowe, </a:t>
            </a:r>
            <a:r>
              <a:rPr lang="en-GB" sz="1400">
                <a:latin typeface="Aptos"/>
                <a:cs typeface="Arial"/>
              </a:rPr>
              <a:t>Previous Ofcom Chair 2009-2014</a:t>
            </a:r>
          </a:p>
          <a:p>
            <a:endParaRPr lang="en-GB" sz="1400">
              <a:latin typeface="Aptos"/>
              <a:cs typeface="Arial"/>
            </a:endParaRPr>
          </a:p>
          <a:p>
            <a:r>
              <a:rPr lang="en-GB" sz="1400">
                <a:solidFill>
                  <a:schemeClr val="accent1"/>
                </a:solidFill>
                <a:latin typeface="Aptos"/>
                <a:cs typeface="Arial"/>
              </a:rPr>
              <a:t>Independent Panel Member: </a:t>
            </a:r>
          </a:p>
          <a:p>
            <a:r>
              <a:rPr lang="en-GB" sz="1400" b="1">
                <a:latin typeface="Aptos"/>
                <a:cs typeface="Arial"/>
              </a:rPr>
              <a:t>Professor Graeme Reid, </a:t>
            </a:r>
            <a:r>
              <a:rPr lang="en-GB" sz="1400">
                <a:latin typeface="Aptos"/>
                <a:cs typeface="Arial"/>
              </a:rPr>
              <a:t>Professor of Science and Research Policy,  University College London </a:t>
            </a:r>
          </a:p>
        </p:txBody>
      </p:sp>
      <p:sp>
        <p:nvSpPr>
          <p:cNvPr id="5" name="TextBox 4">
            <a:extLst>
              <a:ext uri="{FF2B5EF4-FFF2-40B4-BE49-F238E27FC236}">
                <a16:creationId xmlns:a16="http://schemas.microsoft.com/office/drawing/2014/main" id="{A121BF9D-7312-D146-A098-1393906DE9CF}"/>
              </a:ext>
            </a:extLst>
          </p:cNvPr>
          <p:cNvSpPr txBox="1"/>
          <p:nvPr/>
        </p:nvSpPr>
        <p:spPr>
          <a:xfrm>
            <a:off x="402170" y="413490"/>
            <a:ext cx="11684581" cy="461665"/>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a:rPr>
              <a:t>Assessment panel and Indicative Timeline</a:t>
            </a:r>
          </a:p>
        </p:txBody>
      </p:sp>
      <p:graphicFrame>
        <p:nvGraphicFramePr>
          <p:cNvPr id="4" name="Table 5">
            <a:extLst>
              <a:ext uri="{FF2B5EF4-FFF2-40B4-BE49-F238E27FC236}">
                <a16:creationId xmlns:a16="http://schemas.microsoft.com/office/drawing/2014/main" id="{D100C5CD-D889-499C-BC5D-2111D3D1D21E}"/>
              </a:ext>
            </a:extLst>
          </p:cNvPr>
          <p:cNvGraphicFramePr>
            <a:graphicFrameLocks noGrp="1"/>
          </p:cNvGraphicFramePr>
          <p:nvPr>
            <p:extLst>
              <p:ext uri="{D42A27DB-BD31-4B8C-83A1-F6EECF244321}">
                <p14:modId xmlns:p14="http://schemas.microsoft.com/office/powerpoint/2010/main" val="3830963062"/>
              </p:ext>
            </p:extLst>
          </p:nvPr>
        </p:nvGraphicFramePr>
        <p:xfrm>
          <a:off x="4848681" y="1195828"/>
          <a:ext cx="6866765" cy="3840741"/>
        </p:xfrm>
        <a:graphic>
          <a:graphicData uri="http://schemas.openxmlformats.org/drawingml/2006/table">
            <a:tbl>
              <a:tblPr firstRow="1" bandRow="1">
                <a:tableStyleId>{BC89EF96-8CEA-46FF-86C4-4CE0E7609802}</a:tableStyleId>
              </a:tblPr>
              <a:tblGrid>
                <a:gridCol w="5248496">
                  <a:extLst>
                    <a:ext uri="{9D8B030D-6E8A-4147-A177-3AD203B41FA5}">
                      <a16:colId xmlns:a16="http://schemas.microsoft.com/office/drawing/2014/main" val="935986505"/>
                    </a:ext>
                  </a:extLst>
                </a:gridCol>
                <a:gridCol w="1618269">
                  <a:extLst>
                    <a:ext uri="{9D8B030D-6E8A-4147-A177-3AD203B41FA5}">
                      <a16:colId xmlns:a16="http://schemas.microsoft.com/office/drawing/2014/main" val="2188084276"/>
                    </a:ext>
                  </a:extLst>
                </a:gridCol>
              </a:tblGrid>
              <a:tr h="686289">
                <a:tc gridSpan="2">
                  <a:txBody>
                    <a:bodyPr/>
                    <a:lstStyle/>
                    <a:p>
                      <a:r>
                        <a:rPr lang="en-GB" sz="1400" b="0">
                          <a:latin typeface="Aptos"/>
                          <a:cs typeface="Arial"/>
                        </a:rPr>
                        <a:t>The timelines for this campaign is indicative and subject to change. Please check the advert for any updates. Interview dates will be confirmed closer to the time. </a:t>
                      </a:r>
                    </a:p>
                  </a:txBody>
                  <a:tcPr/>
                </a:tc>
                <a:tc hMerge="1">
                  <a:txBody>
                    <a:bodyPr/>
                    <a:lstStyle/>
                    <a:p>
                      <a:r>
                        <a:rPr lang="en-GB"/>
                        <a:t>Please </a:t>
                      </a:r>
                      <a:r>
                        <a:rPr lang="en-GB" b="0"/>
                        <a:t>note, all dates are indicative and subject to change)</a:t>
                      </a:r>
                    </a:p>
                  </a:txBody>
                  <a:tcPr/>
                </a:tc>
                <a:extLst>
                  <a:ext uri="{0D108BD9-81ED-4DB2-BD59-A6C34878D82A}">
                    <a16:rowId xmlns:a16="http://schemas.microsoft.com/office/drawing/2014/main" val="1157774947"/>
                  </a:ext>
                </a:extLst>
              </a:tr>
              <a:tr h="441732">
                <a:tc>
                  <a:txBody>
                    <a:bodyPr/>
                    <a:lstStyle/>
                    <a:p>
                      <a:r>
                        <a:rPr lang="en-GB" sz="1400">
                          <a:latin typeface="Aptos"/>
                          <a:cs typeface="Arial"/>
                        </a:rPr>
                        <a:t>Advert Closes</a:t>
                      </a:r>
                    </a:p>
                  </a:txBody>
                  <a:tcPr/>
                </a:tc>
                <a:tc>
                  <a:txBody>
                    <a:bodyPr/>
                    <a:lstStyle/>
                    <a:p>
                      <a:r>
                        <a:rPr lang="en-GB" sz="1400">
                          <a:latin typeface="Aptos"/>
                          <a:cs typeface="Arial"/>
                        </a:rPr>
                        <a:t>19 August 2026</a:t>
                      </a:r>
                    </a:p>
                  </a:txBody>
                  <a:tcPr/>
                </a:tc>
                <a:extLst>
                  <a:ext uri="{0D108BD9-81ED-4DB2-BD59-A6C34878D82A}">
                    <a16:rowId xmlns:a16="http://schemas.microsoft.com/office/drawing/2014/main" val="723382317"/>
                  </a:ext>
                </a:extLst>
              </a:tr>
              <a:tr h="441732">
                <a:tc>
                  <a:txBody>
                    <a:bodyPr/>
                    <a:lstStyle/>
                    <a:p>
                      <a:r>
                        <a:rPr lang="en-GB" sz="1400">
                          <a:latin typeface="Aptos"/>
                          <a:cs typeface="Arial"/>
                        </a:rPr>
                        <a:t>Panel Sift</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400">
                          <a:latin typeface="Aptos"/>
                          <a:cs typeface="Arial"/>
                        </a:rPr>
                        <a:t>22 September 2026  </a:t>
                      </a:r>
                    </a:p>
                  </a:txBody>
                  <a:tcPr/>
                </a:tc>
                <a:extLst>
                  <a:ext uri="{0D108BD9-81ED-4DB2-BD59-A6C34878D82A}">
                    <a16:rowId xmlns:a16="http://schemas.microsoft.com/office/drawing/2014/main" val="3559513154"/>
                  </a:ext>
                </a:extLst>
              </a:tr>
              <a:tr h="441732">
                <a:tc>
                  <a:txBody>
                    <a:bodyPr/>
                    <a:lstStyle/>
                    <a:p>
                      <a:r>
                        <a:rPr lang="en-GB" sz="1400">
                          <a:latin typeface="Aptos"/>
                          <a:cs typeface="Arial"/>
                        </a:rPr>
                        <a:t>Panel Interview</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400">
                          <a:latin typeface="Aptos"/>
                          <a:cs typeface="Arial"/>
                        </a:rPr>
                        <a:t>w/c 2 November 2026 (TBC)</a:t>
                      </a:r>
                    </a:p>
                    <a:p>
                      <a:pPr lvl="0">
                        <a:buNone/>
                      </a:pPr>
                      <a:endParaRPr lang="en-GB" sz="1400">
                        <a:latin typeface="Aptos"/>
                        <a:cs typeface="Arial"/>
                      </a:endParaRPr>
                    </a:p>
                  </a:txBody>
                  <a:tcPr/>
                </a:tc>
                <a:extLst>
                  <a:ext uri="{0D108BD9-81ED-4DB2-BD59-A6C34878D82A}">
                    <a16:rowId xmlns:a16="http://schemas.microsoft.com/office/drawing/2014/main" val="947772590"/>
                  </a:ext>
                </a:extLst>
              </a:tr>
              <a:tr h="441732">
                <a:tc>
                  <a:txBody>
                    <a:bodyPr/>
                    <a:lstStyle/>
                    <a:p>
                      <a:r>
                        <a:rPr lang="en-GB" sz="1400">
                          <a:latin typeface="Aptos"/>
                          <a:cs typeface="Arial"/>
                        </a:rPr>
                        <a:t>Candidates notified of final outcome</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400">
                          <a:latin typeface="Aptos"/>
                          <a:cs typeface="Arial"/>
                        </a:rPr>
                        <a:t>December 2026 (TBC)</a:t>
                      </a:r>
                    </a:p>
                    <a:p>
                      <a:endParaRPr lang="en-GB" sz="1400">
                        <a:latin typeface="Aptos"/>
                        <a:cs typeface="Arial"/>
                      </a:endParaRPr>
                    </a:p>
                  </a:txBody>
                  <a:tcPr/>
                </a:tc>
                <a:extLst>
                  <a:ext uri="{0D108BD9-81ED-4DB2-BD59-A6C34878D82A}">
                    <a16:rowId xmlns:a16="http://schemas.microsoft.com/office/drawing/2014/main" val="678929390"/>
                  </a:ext>
                </a:extLst>
              </a:tr>
              <a:tr h="441732">
                <a:tc>
                  <a:txBody>
                    <a:bodyPr/>
                    <a:lstStyle/>
                    <a:p>
                      <a:r>
                        <a:rPr lang="en-GB" sz="1400">
                          <a:latin typeface="Aptos"/>
                          <a:cs typeface="Arial"/>
                        </a:rPr>
                        <a:t>Appointment confirmed</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400">
                          <a:latin typeface="Aptos"/>
                          <a:cs typeface="Arial"/>
                        </a:rPr>
                        <a:t>March 2027 (TBC)</a:t>
                      </a:r>
                    </a:p>
                    <a:p>
                      <a:endParaRPr lang="en-GB" sz="1400">
                        <a:latin typeface="Aptos"/>
                        <a:cs typeface="Arial"/>
                      </a:endParaRPr>
                    </a:p>
                  </a:txBody>
                  <a:tcPr/>
                </a:tc>
                <a:extLst>
                  <a:ext uri="{0D108BD9-81ED-4DB2-BD59-A6C34878D82A}">
                    <a16:rowId xmlns:a16="http://schemas.microsoft.com/office/drawing/2014/main" val="330874533"/>
                  </a:ext>
                </a:extLst>
              </a:tr>
            </a:tbl>
          </a:graphicData>
        </a:graphic>
      </p:graphicFrame>
      <p:pic>
        <p:nvPicPr>
          <p:cNvPr id="3" name="Picture 6" descr="A logo for a company&#10;&#10;Description automatically generated">
            <a:extLst>
              <a:ext uri="{FF2B5EF4-FFF2-40B4-BE49-F238E27FC236}">
                <a16:creationId xmlns:a16="http://schemas.microsoft.com/office/drawing/2014/main" id="{DB5187E6-B263-0B95-A0C9-A990E7DE47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4031" y="5652192"/>
            <a:ext cx="1303069" cy="103418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Department for Science, Innovation and ...">
            <a:extLst>
              <a:ext uri="{FF2B5EF4-FFF2-40B4-BE49-F238E27FC236}">
                <a16:creationId xmlns:a16="http://schemas.microsoft.com/office/drawing/2014/main" id="{688B5CA0-C4C5-25B6-6DB1-3BBC782DFA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9273" y="5776504"/>
            <a:ext cx="1611644" cy="8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025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oter Placeholder 7">
            <a:extLst>
              <a:ext uri="{FF2B5EF4-FFF2-40B4-BE49-F238E27FC236}">
                <a16:creationId xmlns:a16="http://schemas.microsoft.com/office/drawing/2014/main" id="{479D94FA-3EDF-4388-AA01-9A561DC501EB}"/>
              </a:ext>
            </a:extLst>
          </p:cNvPr>
          <p:cNvSpPr txBox="1">
            <a:spLocks/>
          </p:cNvSpPr>
          <p:nvPr/>
        </p:nvSpPr>
        <p:spPr>
          <a:xfrm>
            <a:off x="3160675" y="2751554"/>
            <a:ext cx="587065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solidFill>
                  <a:schemeClr val="bg1"/>
                </a:solidFill>
              </a:rPr>
              <a:t>For queries about your application or the recruitment process, please email the BEIS Appointments Team at publicappointments@beis.gov.uk </a:t>
            </a:r>
          </a:p>
        </p:txBody>
      </p:sp>
      <p:pic>
        <p:nvPicPr>
          <p:cNvPr id="1028" name="Picture 4" descr="Department for Science, Innovation and ...">
            <a:extLst>
              <a:ext uri="{FF2B5EF4-FFF2-40B4-BE49-F238E27FC236}">
                <a16:creationId xmlns:a16="http://schemas.microsoft.com/office/drawing/2014/main" id="{DC6E2681-74F7-8025-B58E-62398BB9D1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89273" y="5776504"/>
            <a:ext cx="1611644" cy="8289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35006571-4D99-10E0-42D4-FEDA44D58C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4447" y="5768074"/>
            <a:ext cx="1303069" cy="103418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ED07F1A-1034-912A-04E0-BF37A8074A98}"/>
              </a:ext>
            </a:extLst>
          </p:cNvPr>
          <p:cNvSpPr txBox="1"/>
          <p:nvPr/>
        </p:nvSpPr>
        <p:spPr>
          <a:xfrm>
            <a:off x="253709" y="469710"/>
            <a:ext cx="11684581" cy="461665"/>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a:rPr>
              <a:t>Equality, Diversity and Inclusion</a:t>
            </a:r>
          </a:p>
        </p:txBody>
      </p:sp>
      <p:sp>
        <p:nvSpPr>
          <p:cNvPr id="6" name="TextBox 12">
            <a:extLst>
              <a:ext uri="{FF2B5EF4-FFF2-40B4-BE49-F238E27FC236}">
                <a16:creationId xmlns:a16="http://schemas.microsoft.com/office/drawing/2014/main" id="{54632BE6-D36D-8F23-1B76-1354F2F3080B}"/>
              </a:ext>
            </a:extLst>
          </p:cNvPr>
          <p:cNvSpPr txBox="1"/>
          <p:nvPr/>
        </p:nvSpPr>
        <p:spPr>
          <a:xfrm>
            <a:off x="253709" y="1168062"/>
            <a:ext cx="11491821" cy="4505016"/>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r>
              <a:rPr lang="en-US" sz="1400">
                <a:latin typeface="Aptos"/>
                <a:ea typeface="Calibri" panose="020F0502020204030204" pitchFamily="34" charset="0"/>
                <a:cs typeface="Arial" panose="020B0604020202020204" pitchFamily="34" charset="0"/>
              </a:rPr>
              <a:t>We encourage applications from talented individuals from all backgrounds and across the whole of the United Kingdom. </a:t>
            </a:r>
            <a:endParaRPr lang="en-GB" sz="1400">
              <a:latin typeface="Aptos"/>
              <a:ea typeface="Calibri" panose="020F0502020204030204" pitchFamily="34" charset="0"/>
              <a:cs typeface="Arial" panose="020B0604020202020204" pitchFamily="34" charset="0"/>
            </a:endParaRPr>
          </a:p>
          <a:p>
            <a:pPr fontAlgn="base"/>
            <a:endParaRPr lang="en-GB" sz="1400">
              <a:latin typeface="Aptos"/>
              <a:ea typeface="Calibri" panose="020F0502020204030204" pitchFamily="34" charset="0"/>
              <a:cs typeface="Arial" panose="020B0604020202020204" pitchFamily="34" charset="0"/>
            </a:endParaRPr>
          </a:p>
          <a:p>
            <a:pPr fontAlgn="base"/>
            <a:r>
              <a:rPr lang="en-US" sz="1400">
                <a:latin typeface="Aptos"/>
                <a:ea typeface="Calibri" panose="020F0502020204030204" pitchFamily="34" charset="0"/>
                <a:cs typeface="Arial" panose="020B0604020202020204" pitchFamily="34" charset="0"/>
              </a:rPr>
              <a:t>We collect data about applicants’ characteristics and backgrounds, including information about people’s educational and professional backgrounds, so that we can make sure we are attracting a broad range of people to the role and that our selection processes are fair for everyone. Without this information, it makes it difficult to see if our outreach is working, if the application process is having an unfair impact on certain groups and whether changes are making a positive difference.</a:t>
            </a:r>
            <a:r>
              <a:rPr lang="en-GB" sz="1400">
                <a:latin typeface="Aptos"/>
                <a:ea typeface="Calibri" panose="020F0502020204030204" pitchFamily="34" charset="0"/>
                <a:cs typeface="Arial" panose="020B0604020202020204" pitchFamily="34" charset="0"/>
              </a:rPr>
              <a:t> </a:t>
            </a:r>
          </a:p>
          <a:p>
            <a:pPr fontAlgn="base"/>
            <a:endParaRPr lang="en-GB" sz="1400">
              <a:latin typeface="Aptos"/>
              <a:ea typeface="Calibri" panose="020F0502020204030204" pitchFamily="34" charset="0"/>
              <a:cs typeface="Arial" panose="020B0604020202020204" pitchFamily="34" charset="0"/>
            </a:endParaRPr>
          </a:p>
          <a:p>
            <a:pPr fontAlgn="base"/>
            <a:r>
              <a:rPr lang="en-US" sz="1400">
                <a:latin typeface="Aptos"/>
                <a:ea typeface="Calibri"/>
                <a:cs typeface="Arial"/>
              </a:rPr>
              <a:t>When you submit your application, your responses are collected by the Cabinet Office and the government department(s) managing your application. The data is used to produce management information about the diversity of applicants. You can select “prefer not to say” to any question you do not wish to answer. The information you provide will not be seen by the Advisory Assessment Panel who review applications against the advertised criteria and conduct interviews. </a:t>
            </a:r>
            <a:r>
              <a:rPr lang="en-GB" sz="1400">
                <a:latin typeface="Aptos"/>
                <a:ea typeface="Calibri"/>
                <a:cs typeface="Arial"/>
              </a:rPr>
              <a:t> </a:t>
            </a:r>
          </a:p>
          <a:p>
            <a:pPr fontAlgn="base"/>
            <a:endParaRPr lang="en-GB" sz="1400">
              <a:effectLst/>
              <a:latin typeface="Aptos"/>
              <a:ea typeface="Calibri" panose="020F0502020204030204" pitchFamily="34" charset="0"/>
              <a:cs typeface="Arial" panose="020B0604020202020204" pitchFamily="34" charset="0"/>
            </a:endParaRPr>
          </a:p>
          <a:p>
            <a:pPr>
              <a:lnSpc>
                <a:spcPct val="107000"/>
              </a:lnSpc>
            </a:pPr>
            <a:r>
              <a:rPr lang="en-GB" sz="1400" b="1">
                <a:effectLst/>
                <a:latin typeface="Aptos"/>
                <a:ea typeface="Calibri" panose="020F0502020204030204" pitchFamily="34" charset="0"/>
                <a:cs typeface="Arial" panose="020B0604020202020204" pitchFamily="34" charset="0"/>
              </a:rPr>
              <a:t>Arrangements for candidates with a disability:</a:t>
            </a:r>
            <a:endParaRPr lang="en-GB" sz="1400">
              <a:effectLst/>
              <a:latin typeface="Aptos"/>
              <a:ea typeface="Calibri" panose="020F0502020204030204" pitchFamily="34" charset="0"/>
              <a:cs typeface="Arial" panose="020B0604020202020204" pitchFamily="34" charset="0"/>
            </a:endParaRPr>
          </a:p>
          <a:p>
            <a:pPr>
              <a:lnSpc>
                <a:spcPct val="107000"/>
              </a:lnSpc>
            </a:pPr>
            <a:r>
              <a:rPr lang="en-GB" sz="1400">
                <a:effectLst/>
                <a:latin typeface="Aptos"/>
                <a:ea typeface="Calibri"/>
                <a:cs typeface="Arial"/>
              </a:rPr>
              <a:t>As a Disability Confident leader, we guarantee to interview anyone with a disability whose application meets the essential criteria for the post. More details on the criteria can be found in this pack. If you wish to apply through the Disability Confident scheme, you will need to tick the option on the Diversity Monitoring form that you will submit alongside your application.</a:t>
            </a:r>
          </a:p>
          <a:p>
            <a:pPr>
              <a:lnSpc>
                <a:spcPct val="107000"/>
              </a:lnSpc>
            </a:pPr>
            <a:endParaRPr lang="en-GB" sz="1400">
              <a:effectLst/>
              <a:latin typeface="Aptos"/>
              <a:ea typeface="Calibri" panose="020F0502020204030204" pitchFamily="34" charset="0"/>
              <a:cs typeface="Arial" panose="020B0604020202020204" pitchFamily="34" charset="0"/>
            </a:endParaRPr>
          </a:p>
          <a:p>
            <a:pPr>
              <a:lnSpc>
                <a:spcPct val="107000"/>
              </a:lnSpc>
            </a:pPr>
            <a:r>
              <a:rPr lang="en-GB" sz="1400" b="1">
                <a:effectLst/>
                <a:latin typeface="Aptos"/>
                <a:ea typeface="Calibri" panose="020F0502020204030204" pitchFamily="34" charset="0"/>
                <a:cs typeface="Arial" panose="020B0604020202020204" pitchFamily="34" charset="0"/>
              </a:rPr>
              <a:t>Adjustments:</a:t>
            </a:r>
            <a:r>
              <a:rPr lang="en-GB" sz="1400" b="1">
                <a:latin typeface="Aptos"/>
                <a:ea typeface="Calibri" panose="020F0502020204030204" pitchFamily="34" charset="0"/>
                <a:cs typeface="Arial" panose="020B0604020202020204" pitchFamily="34" charset="0"/>
              </a:rPr>
              <a:t> </a:t>
            </a:r>
            <a:endParaRPr lang="en-GB" sz="1400">
              <a:effectLst/>
              <a:latin typeface="Aptos"/>
              <a:ea typeface="Calibri" panose="020F0502020204030204" pitchFamily="34" charset="0"/>
              <a:cs typeface="Arial" panose="020B0604020202020204" pitchFamily="34" charset="0"/>
            </a:endParaRPr>
          </a:p>
          <a:p>
            <a:pPr>
              <a:lnSpc>
                <a:spcPct val="107000"/>
              </a:lnSpc>
            </a:pPr>
            <a:r>
              <a:rPr lang="en-GB" sz="1400">
                <a:effectLst/>
                <a:latin typeface="Aptos"/>
                <a:ea typeface="Calibri"/>
                <a:cs typeface="Arial"/>
              </a:rPr>
              <a:t>All candidates are entitled to request reasonable adjustments at any stage of the application process. If you would like to discuss adjustments prior to submitting your application, please contact </a:t>
            </a:r>
            <a:r>
              <a:rPr lang="en-GB" sz="1400">
                <a:solidFill>
                  <a:srgbClr val="0070C0"/>
                </a:solidFill>
                <a:latin typeface="Aptos"/>
                <a:ea typeface="Calibri"/>
                <a:cs typeface="Arial"/>
                <a:hlinkClick r:id="rId4">
                  <a:extLst>
                    <a:ext uri="{A12FA001-AC4F-418D-AE19-62706E023703}">
                      <ahyp:hlinkClr xmlns:ahyp="http://schemas.microsoft.com/office/drawing/2018/hyperlinkcolor" val="tx"/>
                    </a:ext>
                  </a:extLst>
                </a:hlinkClick>
              </a:rPr>
              <a:t>partnerships@dsit.gov.uk</a:t>
            </a:r>
            <a:r>
              <a:rPr lang="en-GB" sz="1400">
                <a:latin typeface="Aptos"/>
                <a:ea typeface="Calibri"/>
                <a:cs typeface="Arial"/>
              </a:rPr>
              <a:t>.</a:t>
            </a:r>
          </a:p>
        </p:txBody>
      </p:sp>
    </p:spTree>
    <p:extLst>
      <p:ext uri="{BB962C8B-B14F-4D97-AF65-F5344CB8AC3E}">
        <p14:creationId xmlns:p14="http://schemas.microsoft.com/office/powerpoint/2010/main" val="282730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1C4DC-2165-903C-BCAA-45F343C5D131}"/>
            </a:ext>
          </a:extLst>
        </p:cNvPr>
        <p:cNvGrpSpPr/>
        <p:nvPr/>
      </p:nvGrpSpPr>
      <p:grpSpPr>
        <a:xfrm>
          <a:off x="0" y="0"/>
          <a:ext cx="0" cy="0"/>
          <a:chOff x="0" y="0"/>
          <a:chExt cx="0" cy="0"/>
        </a:xfrm>
      </p:grpSpPr>
      <p:sp>
        <p:nvSpPr>
          <p:cNvPr id="10" name="Footer Placeholder 7">
            <a:extLst>
              <a:ext uri="{FF2B5EF4-FFF2-40B4-BE49-F238E27FC236}">
                <a16:creationId xmlns:a16="http://schemas.microsoft.com/office/drawing/2014/main" id="{BAC8C8F5-0304-5256-AC11-C88FC0081B22}"/>
              </a:ext>
            </a:extLst>
          </p:cNvPr>
          <p:cNvSpPr txBox="1">
            <a:spLocks/>
          </p:cNvSpPr>
          <p:nvPr/>
        </p:nvSpPr>
        <p:spPr>
          <a:xfrm>
            <a:off x="3160675" y="2751554"/>
            <a:ext cx="587065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solidFill>
                  <a:schemeClr val="bg1"/>
                </a:solidFill>
              </a:rPr>
              <a:t>For queries about your application or the recruitment process, please email the BEIS Appointments Team at publicappointments@beis.gov.uk </a:t>
            </a:r>
          </a:p>
        </p:txBody>
      </p:sp>
      <p:pic>
        <p:nvPicPr>
          <p:cNvPr id="1028" name="Picture 4" descr="Department for Science, Innovation and ...">
            <a:extLst>
              <a:ext uri="{FF2B5EF4-FFF2-40B4-BE49-F238E27FC236}">
                <a16:creationId xmlns:a16="http://schemas.microsoft.com/office/drawing/2014/main" id="{1506F75D-8087-EC27-0CC6-9995E8BBDB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5390" y="5752430"/>
            <a:ext cx="1611644" cy="8289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CFF8E728-9F29-E7DE-492F-7DC3C72C81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4447" y="5768074"/>
            <a:ext cx="1303069" cy="103418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9EC6B60-1989-23C8-3268-4807B7D7C325}"/>
              </a:ext>
            </a:extLst>
          </p:cNvPr>
          <p:cNvSpPr txBox="1"/>
          <p:nvPr/>
        </p:nvSpPr>
        <p:spPr>
          <a:xfrm>
            <a:off x="352453" y="443599"/>
            <a:ext cx="11684581" cy="461665"/>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a:rPr>
              <a:t>Eligibility</a:t>
            </a:r>
            <a:r>
              <a:rPr lang="en-US" sz="2400" b="1" spc="-150">
                <a:solidFill>
                  <a:srgbClr val="033655"/>
                </a:solidFill>
                <a:latin typeface="Arial"/>
                <a:cs typeface="Arial"/>
              </a:rPr>
              <a:t> </a:t>
            </a:r>
          </a:p>
        </p:txBody>
      </p:sp>
      <p:sp>
        <p:nvSpPr>
          <p:cNvPr id="6" name="TextBox 12">
            <a:extLst>
              <a:ext uri="{FF2B5EF4-FFF2-40B4-BE49-F238E27FC236}">
                <a16:creationId xmlns:a16="http://schemas.microsoft.com/office/drawing/2014/main" id="{0BFC7451-4D9D-B2DA-871C-6B016F79B54B}"/>
              </a:ext>
            </a:extLst>
          </p:cNvPr>
          <p:cNvSpPr txBox="1"/>
          <p:nvPr/>
        </p:nvSpPr>
        <p:spPr>
          <a:xfrm>
            <a:off x="350088" y="1059843"/>
            <a:ext cx="11491821" cy="4770537"/>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1200"/>
              </a:spcAft>
            </a:pPr>
            <a:r>
              <a:rPr lang="en-GB" sz="1400">
                <a:effectLst/>
                <a:latin typeface="Aptos"/>
                <a:ea typeface="Aptos" panose="020B0004020202020204" pitchFamily="34" charset="0"/>
                <a:cs typeface="Arial"/>
              </a:rPr>
              <a:t>In general, you should have the right to work in the UK to be eligible to apply for a public appointment. There are a small number of specialist roles that are not open to non-British citizens. Any nationality requirements will be specified in the vacancy details. The Government expects all holders of public office to work to the highest personal and professional standards. </a:t>
            </a:r>
            <a:br>
              <a:rPr lang="en-GB" sz="1400">
                <a:effectLst/>
                <a:latin typeface="Aptos"/>
                <a:ea typeface="Aptos" panose="020B0004020202020204" pitchFamily="34" charset="0"/>
                <a:cs typeface="Arial" panose="020B0604020202020204" pitchFamily="34" charset="0"/>
              </a:rPr>
            </a:br>
            <a:br>
              <a:rPr lang="en-GB" sz="1400">
                <a:effectLst/>
                <a:latin typeface="Aptos"/>
                <a:ea typeface="Aptos" panose="020B0004020202020204" pitchFamily="34" charset="0"/>
                <a:cs typeface="Arial" panose="020B0604020202020204" pitchFamily="34" charset="0"/>
              </a:rPr>
            </a:br>
            <a:r>
              <a:rPr lang="en-GB" sz="1400">
                <a:effectLst/>
                <a:latin typeface="Aptos"/>
                <a:ea typeface="Aptos" panose="020B0004020202020204" pitchFamily="34" charset="0"/>
                <a:cs typeface="Arial"/>
              </a:rPr>
              <a:t>You cannot be considered for a public appointment if:</a:t>
            </a:r>
            <a:br>
              <a:rPr lang="en-GB" sz="1400">
                <a:effectLst/>
                <a:latin typeface="Aptos"/>
                <a:ea typeface="Aptos" panose="020B0004020202020204" pitchFamily="34" charset="0"/>
                <a:cs typeface="Arial" panose="020B0604020202020204" pitchFamily="34" charset="0"/>
              </a:rPr>
            </a:br>
            <a:br>
              <a:rPr lang="en-GB" sz="1400">
                <a:effectLst/>
                <a:latin typeface="Aptos"/>
                <a:ea typeface="Aptos" panose="020B0004020202020204" pitchFamily="34" charset="0"/>
                <a:cs typeface="Arial" panose="020B0604020202020204" pitchFamily="34" charset="0"/>
              </a:rPr>
            </a:br>
            <a:r>
              <a:rPr lang="en-GB" sz="1400">
                <a:effectLst/>
                <a:latin typeface="Aptos"/>
                <a:ea typeface="Aptos" panose="020B0004020202020204" pitchFamily="34" charset="0"/>
                <a:cs typeface="Arial"/>
              </a:rPr>
              <a:t>* you are disqualified from acting as a company director (under the Company Directors Disqualification Act 1986);</a:t>
            </a:r>
            <a:br>
              <a:rPr lang="en-GB" sz="1400">
                <a:effectLst/>
                <a:latin typeface="Aptos"/>
                <a:ea typeface="Aptos" panose="020B0004020202020204" pitchFamily="34" charset="0"/>
                <a:cs typeface="Arial" panose="020B0604020202020204" pitchFamily="34" charset="0"/>
              </a:rPr>
            </a:br>
            <a:r>
              <a:rPr lang="en-GB" sz="1400">
                <a:effectLst/>
                <a:latin typeface="Aptos"/>
                <a:ea typeface="Aptos" panose="020B0004020202020204" pitchFamily="34" charset="0"/>
                <a:cs typeface="Arial"/>
              </a:rPr>
              <a:t>* have an unspent conviction on your criminal record;</a:t>
            </a:r>
            <a:br>
              <a:rPr lang="en-GB" sz="1400">
                <a:effectLst/>
                <a:latin typeface="Aptos"/>
                <a:ea typeface="Aptos" panose="020B0004020202020204" pitchFamily="34" charset="0"/>
                <a:cs typeface="Arial" panose="020B0604020202020204" pitchFamily="34" charset="0"/>
              </a:rPr>
            </a:br>
            <a:r>
              <a:rPr lang="en-GB" sz="1400">
                <a:effectLst/>
                <a:latin typeface="Aptos"/>
                <a:ea typeface="Aptos" panose="020B0004020202020204" pitchFamily="34" charset="0"/>
                <a:cs typeface="Arial"/>
              </a:rPr>
              <a:t>* your estate has been sequestrated in Scotland or you enter into a debt arrangement programme under Part 1 of the Debt Arrangement and Attachment (Scotland) Act 2002 (asp 17) as the debtor or have, under Scots law, granted a trust deed for creditors.</a:t>
            </a:r>
            <a:br>
              <a:rPr lang="en-GB" sz="1400">
                <a:effectLst/>
                <a:latin typeface="Aptos"/>
                <a:ea typeface="Aptos" panose="020B0004020202020204" pitchFamily="34" charset="0"/>
                <a:cs typeface="Arial" panose="020B0604020202020204" pitchFamily="34" charset="0"/>
              </a:rPr>
            </a:br>
            <a:br>
              <a:rPr lang="en-GB" sz="1400">
                <a:effectLst/>
                <a:latin typeface="Aptos"/>
                <a:ea typeface="Aptos" panose="020B0004020202020204" pitchFamily="34" charset="0"/>
                <a:cs typeface="Arial" panose="020B0604020202020204" pitchFamily="34" charset="0"/>
              </a:rPr>
            </a:br>
            <a:r>
              <a:rPr lang="en-GB" sz="1400">
                <a:effectLst/>
                <a:latin typeface="Aptos"/>
                <a:ea typeface="Aptos" panose="020B0004020202020204" pitchFamily="34" charset="0"/>
                <a:cs typeface="Arial"/>
              </a:rPr>
              <a:t>When you apply, you should declare if:</a:t>
            </a:r>
            <a:br>
              <a:rPr lang="en-GB" sz="1400">
                <a:effectLst/>
                <a:latin typeface="Aptos"/>
                <a:ea typeface="Aptos" panose="020B0004020202020204" pitchFamily="34" charset="0"/>
                <a:cs typeface="Arial" panose="020B0604020202020204" pitchFamily="34" charset="0"/>
              </a:rPr>
            </a:br>
            <a:br>
              <a:rPr lang="en-GB" sz="1400">
                <a:effectLst/>
                <a:latin typeface="Aptos"/>
                <a:ea typeface="Aptos" panose="020B0004020202020204" pitchFamily="34" charset="0"/>
                <a:cs typeface="Arial" panose="020B0604020202020204" pitchFamily="34" charset="0"/>
              </a:rPr>
            </a:br>
            <a:r>
              <a:rPr lang="en-GB" sz="1400">
                <a:effectLst/>
                <a:latin typeface="Aptos"/>
                <a:ea typeface="Aptos" panose="020B0004020202020204" pitchFamily="34" charset="0"/>
                <a:cs typeface="Arial"/>
              </a:rPr>
              <a:t>* you are, or have been, bankrupt or you have made an arrangement with a creditor at any point, including the dates of this. </a:t>
            </a:r>
            <a:br>
              <a:rPr lang="en-GB" sz="1400">
                <a:effectLst/>
                <a:latin typeface="Aptos"/>
                <a:ea typeface="Aptos" panose="020B0004020202020204" pitchFamily="34" charset="0"/>
                <a:cs typeface="Arial" panose="020B0604020202020204" pitchFamily="34" charset="0"/>
              </a:rPr>
            </a:br>
            <a:r>
              <a:rPr lang="en-GB" sz="1400">
                <a:effectLst/>
                <a:latin typeface="Aptos"/>
                <a:ea typeface="Aptos" panose="020B0004020202020204" pitchFamily="34" charset="0"/>
                <a:cs typeface="Arial"/>
              </a:rPr>
              <a:t>* you are subject to a current police investigation.</a:t>
            </a:r>
            <a:br>
              <a:rPr lang="en-GB" sz="1400">
                <a:effectLst/>
                <a:latin typeface="Aptos"/>
                <a:ea typeface="Aptos" panose="020B0004020202020204" pitchFamily="34" charset="0"/>
                <a:cs typeface="Arial" panose="020B0604020202020204" pitchFamily="34" charset="0"/>
              </a:rPr>
            </a:br>
            <a:br>
              <a:rPr lang="en-GB" sz="1400">
                <a:effectLst/>
                <a:latin typeface="Aptos"/>
                <a:ea typeface="Aptos" panose="020B0004020202020204" pitchFamily="34" charset="0"/>
                <a:cs typeface="Arial" panose="020B0604020202020204" pitchFamily="34" charset="0"/>
              </a:rPr>
            </a:br>
            <a:r>
              <a:rPr lang="en-GB" sz="1400">
                <a:effectLst/>
                <a:latin typeface="Aptos"/>
                <a:ea typeface="Aptos" panose="020B0004020202020204" pitchFamily="34" charset="0"/>
                <a:cs typeface="Arial"/>
              </a:rPr>
              <a:t>You must inform the sponsor department if, during the application process, your circumstances change in respect of any of the above points. </a:t>
            </a:r>
          </a:p>
          <a:p>
            <a:r>
              <a:rPr lang="en-GB" sz="1400">
                <a:effectLst/>
                <a:latin typeface="Aptos"/>
                <a:ea typeface="Aptos" panose="020B0004020202020204" pitchFamily="34" charset="0"/>
                <a:cs typeface="Arial"/>
              </a:rPr>
              <a:t>When you apply you should also declare any relevant interests, highlighting any that you think may call into question your ability to properly discharge the responsibilities of the role you are applying for. You should also declare any other matters which may mean you may not be able to meet the requirements of the [1] </a:t>
            </a:r>
            <a:r>
              <a:rPr lang="en-GB" sz="1400">
                <a:effectLst/>
                <a:latin typeface="Aptos"/>
                <a:ea typeface="Aptos" panose="020B0004020202020204" pitchFamily="34" charset="0"/>
                <a:cs typeface="Arial"/>
                <a:hlinkClick r:id="rId4"/>
              </a:rPr>
              <a:t>Code of Conduct of Board Members </a:t>
            </a:r>
            <a:r>
              <a:rPr lang="en-GB" sz="1400">
                <a:effectLst/>
                <a:latin typeface="Aptos"/>
                <a:ea typeface="Aptos" panose="020B0004020202020204" pitchFamily="34" charset="0"/>
                <a:cs typeface="Arial"/>
              </a:rPr>
              <a:t>(see Outside interests and reputational issues section below).</a:t>
            </a:r>
            <a:br>
              <a:rPr lang="en-GB" sz="1400">
                <a:latin typeface="Aptos"/>
                <a:ea typeface="Aptos" panose="020B0004020202020204" pitchFamily="34" charset="0"/>
                <a:cs typeface="Arial"/>
              </a:rPr>
            </a:br>
            <a:endParaRPr lang="en-GB" sz="1400">
              <a:effectLst/>
              <a:latin typeface="Aptos"/>
              <a:ea typeface="Aptos" panose="020B0004020202020204" pitchFamily="34" charset="0"/>
              <a:cs typeface="Arial" panose="020B0604020202020204" pitchFamily="34" charset="0"/>
            </a:endParaRPr>
          </a:p>
        </p:txBody>
      </p:sp>
      <p:sp>
        <p:nvSpPr>
          <p:cNvPr id="2" name="Footer Placeholder 2">
            <a:extLst>
              <a:ext uri="{FF2B5EF4-FFF2-40B4-BE49-F238E27FC236}">
                <a16:creationId xmlns:a16="http://schemas.microsoft.com/office/drawing/2014/main" id="{899D26F5-ACBF-4D8A-7747-5F7B56D9FD52}"/>
              </a:ext>
            </a:extLst>
          </p:cNvPr>
          <p:cNvSpPr txBox="1">
            <a:spLocks/>
          </p:cNvSpPr>
          <p:nvPr/>
        </p:nvSpPr>
        <p:spPr>
          <a:xfrm>
            <a:off x="403341" y="5875043"/>
            <a:ext cx="5955514" cy="57552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a:latin typeface="Aptos" panose="020B0004020202020204" pitchFamily="34" charset="0"/>
                <a:cs typeface="Arial"/>
              </a:rPr>
              <a:t>For queries about your application or the recruitment process, please email </a:t>
            </a:r>
            <a:r>
              <a:rPr lang="en-GB" sz="1400">
                <a:latin typeface="Aptos" panose="020B0004020202020204" pitchFamily="34" charset="0"/>
                <a:cs typeface="Arial"/>
                <a:hlinkClick r:id="rId5"/>
              </a:rPr>
              <a:t>partnerships@dsit.gov.uk</a:t>
            </a:r>
            <a:endParaRPr lang="en-US">
              <a:latin typeface="Aptos" panose="020B0004020202020204" pitchFamily="34" charset="0"/>
            </a:endParaRPr>
          </a:p>
        </p:txBody>
      </p:sp>
    </p:spTree>
    <p:extLst>
      <p:ext uri="{BB962C8B-B14F-4D97-AF65-F5344CB8AC3E}">
        <p14:creationId xmlns:p14="http://schemas.microsoft.com/office/powerpoint/2010/main" val="1028626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401189" y="1516500"/>
            <a:ext cx="10719460" cy="3874650"/>
          </a:xfrm>
          <a:prstGeom prst="rect">
            <a:avLst/>
          </a:prstGeom>
        </p:spPr>
        <p:txBody>
          <a:bodyPr wrap="square" lIns="91440" tIns="45720" rIns="91440" bIns="45720" anchor="t">
            <a:spAutoFit/>
          </a:bodyPr>
          <a:lstStyle/>
          <a:p>
            <a:pPr marL="0" indent="0">
              <a:lnSpc>
                <a:spcPct val="110000"/>
              </a:lnSpc>
              <a:buNone/>
            </a:pPr>
            <a:r>
              <a:rPr lang="en-GB" sz="1400" b="0" i="0" u="none" strike="noStrike" baseline="0">
                <a:latin typeface="Aptos"/>
                <a:cs typeface="Arial"/>
              </a:rPr>
              <a:t>Public Appointments require the highest standards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r>
              <a:rPr lang="en-GB" sz="1400">
                <a:latin typeface="Aptos"/>
                <a:cs typeface="Arial"/>
              </a:rPr>
              <a:t> </a:t>
            </a:r>
          </a:p>
          <a:p>
            <a:pPr marL="0" indent="0">
              <a:lnSpc>
                <a:spcPct val="110000"/>
              </a:lnSpc>
              <a:buNone/>
            </a:pPr>
            <a:endParaRPr lang="en-GB" sz="1400" b="0" i="0" u="none" strike="noStrike" baseline="0">
              <a:latin typeface="Aptos"/>
              <a:cs typeface="Arial"/>
            </a:endParaRPr>
          </a:p>
          <a:p>
            <a:pPr marL="0" indent="0">
              <a:lnSpc>
                <a:spcPct val="110000"/>
              </a:lnSpc>
              <a:buNone/>
            </a:pPr>
            <a:r>
              <a:rPr lang="en-GB" sz="1400" b="0" i="0">
                <a:effectLst/>
                <a:latin typeface="Aptos"/>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statements you have made, including through social media. The Panel may explore issues with you before they make a recommendation on the appointment. </a:t>
            </a:r>
          </a:p>
          <a:p>
            <a:pPr marL="0" indent="0">
              <a:lnSpc>
                <a:spcPct val="110000"/>
              </a:lnSpc>
              <a:buNone/>
            </a:pPr>
            <a:endParaRPr lang="en-GB" sz="1400" b="0" i="0">
              <a:effectLst/>
              <a:latin typeface="Aptos"/>
              <a:cs typeface="Arial"/>
            </a:endParaRPr>
          </a:p>
          <a:p>
            <a:pPr marL="0" indent="0" fontAlgn="base">
              <a:lnSpc>
                <a:spcPct val="110000"/>
              </a:lnSpc>
              <a:buNone/>
            </a:pPr>
            <a:r>
              <a:rPr lang="en-GB" sz="1400">
                <a:effectLst/>
                <a:latin typeface="Aptos"/>
                <a:ea typeface="Calibri"/>
                <a:cs typeface="Arial"/>
              </a:rPr>
              <a:t>As part of our due diligence checks we will consider anything in the public domain related to your conduct or professional capacity. This will include us undertaking searches of previous public statements and social media, blogs or any other </a:t>
            </a:r>
            <a:r>
              <a:rPr lang="en-GB" sz="1400">
                <a:latin typeface="Aptos"/>
                <a:ea typeface="Calibri"/>
                <a:cs typeface="Arial"/>
              </a:rPr>
              <a:t>publicly</a:t>
            </a:r>
            <a:r>
              <a:rPr lang="en-GB" sz="1400">
                <a:effectLst/>
                <a:latin typeface="Aptos"/>
                <a:ea typeface="Calibri"/>
                <a:cs typeface="Arial"/>
              </a:rPr>
              <a:t> available information. This information may be made available to the Panel and they may wish to explore issues with you, should you be invited to interview.</a:t>
            </a:r>
          </a:p>
          <a:p>
            <a:pPr marL="0" indent="0" fontAlgn="base">
              <a:lnSpc>
                <a:spcPct val="110000"/>
              </a:lnSpc>
              <a:buNone/>
            </a:pPr>
            <a:endParaRPr lang="en-GB" sz="1400">
              <a:effectLst/>
              <a:latin typeface="Aptos"/>
              <a:ea typeface="Calibri" panose="020F0502020204030204" pitchFamily="34" charset="0"/>
              <a:cs typeface="Arial"/>
            </a:endParaRPr>
          </a:p>
          <a:p>
            <a:pPr marL="0" indent="0" fontAlgn="base">
              <a:lnSpc>
                <a:spcPct val="110000"/>
              </a:lnSpc>
              <a:buNone/>
            </a:pPr>
            <a:r>
              <a:rPr lang="en-GB" sz="1400" b="0" i="0">
                <a:effectLst/>
                <a:latin typeface="Aptos"/>
                <a:cs typeface="Arial"/>
              </a:rPr>
              <a:t>If you have any queries </a:t>
            </a:r>
            <a:r>
              <a:rPr lang="en-GB" sz="1400">
                <a:latin typeface="Aptos"/>
                <a:cs typeface="Arial"/>
              </a:rPr>
              <a:t>or </a:t>
            </a:r>
            <a:r>
              <a:rPr lang="en-GB" sz="1400" b="0" i="0">
                <a:effectLst/>
                <a:latin typeface="Aptos"/>
                <a:cs typeface="Arial"/>
              </a:rPr>
              <a:t>would like to discuss further, please contact the DSIT Partnerships Team at </a:t>
            </a:r>
            <a:r>
              <a:rPr lang="en-GB" sz="1400" b="0" i="0" u="sng">
                <a:effectLst/>
                <a:latin typeface="Aptos"/>
                <a:cs typeface="Arial"/>
                <a:hlinkClick r:id="rId3">
                  <a:extLst>
                    <a:ext uri="{A12FA001-AC4F-418D-AE19-62706E023703}">
                      <ahyp:hlinkClr xmlns:ahyp="http://schemas.microsoft.com/office/drawing/2018/hyperlinkcolor" val="tx"/>
                    </a:ext>
                  </a:extLst>
                </a:hlinkClick>
              </a:rPr>
              <a:t>partnerships@dsit.gov.uk</a:t>
            </a:r>
            <a:r>
              <a:rPr lang="en-GB" sz="1400" b="0" i="0">
                <a:effectLst/>
                <a:latin typeface="Aptos"/>
                <a:cs typeface="Arial"/>
              </a:rPr>
              <a:t> </a:t>
            </a:r>
            <a:endParaRPr lang="en-GB" sz="1400">
              <a:effectLst/>
              <a:latin typeface="Aptos"/>
              <a:ea typeface="Calibri" panose="020F0502020204030204" pitchFamily="34" charset="0"/>
              <a:cs typeface="Arial"/>
            </a:endParaRPr>
          </a:p>
        </p:txBody>
      </p:sp>
      <p:sp>
        <p:nvSpPr>
          <p:cNvPr id="5" name="TextBox 4">
            <a:extLst>
              <a:ext uri="{FF2B5EF4-FFF2-40B4-BE49-F238E27FC236}">
                <a16:creationId xmlns:a16="http://schemas.microsoft.com/office/drawing/2014/main" id="{A121BF9D-7312-D146-A098-1393906DE9CF}"/>
              </a:ext>
            </a:extLst>
          </p:cNvPr>
          <p:cNvSpPr txBox="1"/>
          <p:nvPr/>
        </p:nvSpPr>
        <p:spPr>
          <a:xfrm>
            <a:off x="403340" y="345182"/>
            <a:ext cx="11684581" cy="830997"/>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a:rPr>
              <a:t>Annex A </a:t>
            </a:r>
          </a:p>
          <a:p>
            <a:r>
              <a:rPr lang="en-US" sz="2400" b="1" spc="-150">
                <a:solidFill>
                  <a:srgbClr val="033655"/>
                </a:solidFill>
                <a:latin typeface="Aptos"/>
                <a:cs typeface="Arial"/>
              </a:rPr>
              <a:t>Conflicts of interest and due diligence </a:t>
            </a:r>
          </a:p>
        </p:txBody>
      </p:sp>
      <p:pic>
        <p:nvPicPr>
          <p:cNvPr id="3" name="Picture 6" descr="A logo for a company&#10;&#10;Description automatically generated">
            <a:extLst>
              <a:ext uri="{FF2B5EF4-FFF2-40B4-BE49-F238E27FC236}">
                <a16:creationId xmlns:a16="http://schemas.microsoft.com/office/drawing/2014/main" id="{ADA83DA6-41F1-1357-40FC-48764BDBD7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4031" y="5652192"/>
            <a:ext cx="1303069" cy="103418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Department for Science, Innovation and ...">
            <a:extLst>
              <a:ext uri="{FF2B5EF4-FFF2-40B4-BE49-F238E27FC236}">
                <a16:creationId xmlns:a16="http://schemas.microsoft.com/office/drawing/2014/main" id="{12C8CCC1-9D62-BC32-8C05-85EF60D54D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89273" y="5776504"/>
            <a:ext cx="1611644" cy="8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3358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468070" y="1474146"/>
            <a:ext cx="10719460" cy="2594941"/>
          </a:xfrm>
          <a:prstGeom prst="rect">
            <a:avLst/>
          </a:prstGeom>
        </p:spPr>
        <p:txBody>
          <a:bodyPr wrap="square" lIns="91440" tIns="45720" rIns="91440" bIns="45720" anchor="t">
            <a:spAutoFit/>
          </a:bodyPr>
          <a:lstStyle/>
          <a:p>
            <a:pPr marL="0" indent="0" algn="just">
              <a:lnSpc>
                <a:spcPct val="107000"/>
              </a:lnSpc>
              <a:spcAft>
                <a:spcPts val="800"/>
              </a:spcAft>
              <a:buNone/>
            </a:pPr>
            <a:r>
              <a:rPr lang="en-GB" sz="1400">
                <a:latin typeface="Aptos"/>
                <a:cs typeface="Arial"/>
              </a:rPr>
              <a:t>In 1995 the Committee on Standards in Public Life defined seven principles for public life. </a:t>
            </a:r>
            <a:r>
              <a:rPr lang="en-GB" sz="1400">
                <a:latin typeface="Aptos"/>
                <a:ea typeface="Times New Roman" panose="02020603050405020304" pitchFamily="18" charset="0"/>
                <a:cs typeface="Arial"/>
              </a:rPr>
              <a:t>All candidates for are expected to demonstrate a commitment to, and an understanding of, the value and importance of the principles of public service which are:</a:t>
            </a:r>
            <a:endParaRPr lang="en-US" sz="1400">
              <a:latin typeface="Aptos"/>
              <a:ea typeface="Times New Roman" panose="02020603050405020304" pitchFamily="18" charset="0"/>
              <a:cs typeface="Arial"/>
            </a:endParaRPr>
          </a:p>
          <a:p>
            <a:pPr marL="342900" indent="-342900">
              <a:buFont typeface="+mj-lt"/>
              <a:buAutoNum type="arabicPeriod"/>
            </a:pPr>
            <a:r>
              <a:rPr lang="en-GB" sz="1400">
                <a:latin typeface="Aptos"/>
                <a:cs typeface="Arial" panose="020B0604020202020204" pitchFamily="34" charset="0"/>
              </a:rPr>
              <a:t>Selflessness</a:t>
            </a:r>
          </a:p>
          <a:p>
            <a:pPr marL="342900" indent="-342900">
              <a:buFont typeface="+mj-lt"/>
              <a:buAutoNum type="arabicPeriod"/>
            </a:pPr>
            <a:r>
              <a:rPr lang="en-GB" sz="1400">
                <a:latin typeface="Aptos"/>
                <a:cs typeface="Arial" panose="020B0604020202020204" pitchFamily="34" charset="0"/>
              </a:rPr>
              <a:t>Integrity</a:t>
            </a:r>
          </a:p>
          <a:p>
            <a:pPr marL="342900" indent="-342900">
              <a:buFont typeface="+mj-lt"/>
              <a:buAutoNum type="arabicPeriod"/>
            </a:pPr>
            <a:r>
              <a:rPr lang="en-GB" sz="1400">
                <a:latin typeface="Aptos"/>
                <a:cs typeface="Arial" panose="020B0604020202020204" pitchFamily="34" charset="0"/>
              </a:rPr>
              <a:t>Objectivity</a:t>
            </a:r>
          </a:p>
          <a:p>
            <a:pPr marL="342900" indent="-342900">
              <a:buFont typeface="+mj-lt"/>
              <a:buAutoNum type="arabicPeriod"/>
            </a:pPr>
            <a:r>
              <a:rPr lang="en-GB" sz="1400">
                <a:latin typeface="Aptos"/>
                <a:cs typeface="Arial" panose="020B0604020202020204" pitchFamily="34" charset="0"/>
              </a:rPr>
              <a:t>Accountability</a:t>
            </a:r>
          </a:p>
          <a:p>
            <a:pPr marL="342900" indent="-342900">
              <a:buFont typeface="+mj-lt"/>
              <a:buAutoNum type="arabicPeriod"/>
            </a:pPr>
            <a:r>
              <a:rPr lang="en-GB" sz="1400">
                <a:latin typeface="Aptos"/>
                <a:cs typeface="Arial" panose="020B0604020202020204" pitchFamily="34" charset="0"/>
              </a:rPr>
              <a:t>Openness</a:t>
            </a:r>
          </a:p>
          <a:p>
            <a:pPr marL="342900" indent="-342900">
              <a:buFont typeface="+mj-lt"/>
              <a:buAutoNum type="arabicPeriod"/>
            </a:pPr>
            <a:r>
              <a:rPr lang="en-GB" sz="1400">
                <a:latin typeface="Aptos"/>
                <a:cs typeface="Arial" panose="020B0604020202020204" pitchFamily="34" charset="0"/>
              </a:rPr>
              <a:t>Honesty</a:t>
            </a:r>
          </a:p>
          <a:p>
            <a:pPr marL="342900" indent="-342900">
              <a:buFont typeface="+mj-lt"/>
              <a:buAutoNum type="arabicPeriod"/>
            </a:pPr>
            <a:r>
              <a:rPr lang="en-GB" sz="1400">
                <a:latin typeface="Aptos"/>
                <a:cs typeface="Arial" panose="020B0604020202020204" pitchFamily="34" charset="0"/>
              </a:rPr>
              <a:t>Leadership</a:t>
            </a:r>
          </a:p>
          <a:p>
            <a:pPr marL="0" indent="0">
              <a:buNone/>
            </a:pPr>
            <a:endParaRPr lang="en-GB" sz="1400">
              <a:latin typeface="Aptos"/>
              <a:cs typeface="Arial" panose="020B0604020202020204" pitchFamily="34" charset="0"/>
            </a:endParaRPr>
          </a:p>
          <a:p>
            <a:pPr marL="0" indent="0">
              <a:buNone/>
            </a:pPr>
            <a:r>
              <a:rPr lang="en-GB" sz="1400">
                <a:latin typeface="Aptos"/>
                <a:cs typeface="Arial" panose="020B0604020202020204" pitchFamily="34" charset="0"/>
              </a:rPr>
              <a:t>Further information on the principles of public life can be found here. </a:t>
            </a:r>
          </a:p>
        </p:txBody>
      </p:sp>
      <p:sp>
        <p:nvSpPr>
          <p:cNvPr id="5" name="TextBox 4">
            <a:extLst>
              <a:ext uri="{FF2B5EF4-FFF2-40B4-BE49-F238E27FC236}">
                <a16:creationId xmlns:a16="http://schemas.microsoft.com/office/drawing/2014/main" id="{A121BF9D-7312-D146-A098-1393906DE9CF}"/>
              </a:ext>
            </a:extLst>
          </p:cNvPr>
          <p:cNvSpPr txBox="1"/>
          <p:nvPr/>
        </p:nvSpPr>
        <p:spPr>
          <a:xfrm>
            <a:off x="403340" y="345182"/>
            <a:ext cx="11684581" cy="830997"/>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a:rPr>
              <a:t>Annex B</a:t>
            </a:r>
          </a:p>
          <a:p>
            <a:r>
              <a:rPr lang="en-US" sz="2400" b="1" spc="-150">
                <a:solidFill>
                  <a:srgbClr val="033655"/>
                </a:solidFill>
                <a:latin typeface="Aptos"/>
                <a:cs typeface="Arial"/>
              </a:rPr>
              <a:t>The Seven Principles underpinning Public Life</a:t>
            </a:r>
          </a:p>
        </p:txBody>
      </p:sp>
      <p:pic>
        <p:nvPicPr>
          <p:cNvPr id="3" name="Picture 6" descr="A logo for a company&#10;&#10;Description automatically generated">
            <a:extLst>
              <a:ext uri="{FF2B5EF4-FFF2-40B4-BE49-F238E27FC236}">
                <a16:creationId xmlns:a16="http://schemas.microsoft.com/office/drawing/2014/main" id="{963346E0-3B7A-A62C-3420-18A688AD10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4031" y="5652192"/>
            <a:ext cx="1303069" cy="103418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Department for Science, Innovation and ...">
            <a:extLst>
              <a:ext uri="{FF2B5EF4-FFF2-40B4-BE49-F238E27FC236}">
                <a16:creationId xmlns:a16="http://schemas.microsoft.com/office/drawing/2014/main" id="{A5018400-5AC9-D5E2-72A4-B94BBD98E8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9273" y="5776504"/>
            <a:ext cx="1611644" cy="8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666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401189" y="1373302"/>
            <a:ext cx="10719460" cy="4401205"/>
          </a:xfrm>
          <a:prstGeom prst="rect">
            <a:avLst/>
          </a:prstGeom>
        </p:spPr>
        <p:txBody>
          <a:bodyPr wrap="square" lIns="91440" tIns="45720" rIns="91440" bIns="45720" anchor="t">
            <a:spAutoFit/>
          </a:bodyPr>
          <a:lstStyle/>
          <a:p>
            <a:pPr marL="0" indent="0">
              <a:buNone/>
            </a:pPr>
            <a:r>
              <a:rPr lang="en-GB" sz="1400">
                <a:effectLst/>
                <a:latin typeface="Aptos"/>
                <a:ea typeface="Times New Roman" panose="02020603050405020304" pitchFamily="18" charset="0"/>
                <a:cs typeface="Arial"/>
              </a:rPr>
              <a:t>If you feel you have reason to complain you should direct your concerns in the first instance to the DSIT Public Appointments team (</a:t>
            </a:r>
            <a:r>
              <a:rPr lang="en-GB" sz="1400">
                <a:latin typeface="Aptos"/>
                <a:cs typeface="Arial"/>
                <a:hlinkClick r:id="rId3"/>
              </a:rPr>
              <a:t>partnerships@dsit.gov.uk</a:t>
            </a:r>
            <a:r>
              <a:rPr lang="en-GB" sz="1400">
                <a:latin typeface="Aptos"/>
                <a:cs typeface="Arial"/>
              </a:rPr>
              <a:t>) </a:t>
            </a:r>
            <a:r>
              <a:rPr lang="en-GB" sz="1400">
                <a:effectLst/>
                <a:latin typeface="Aptos"/>
                <a:ea typeface="Times New Roman" panose="02020603050405020304" pitchFamily="18" charset="0"/>
                <a:cs typeface="Arial"/>
              </a:rPr>
              <a:t>who will make every effort to deal with these and respond to you within 48 hours. </a:t>
            </a:r>
          </a:p>
          <a:p>
            <a:pPr marL="0" indent="0">
              <a:buNone/>
            </a:pPr>
            <a:endParaRPr lang="en-GB" sz="1400">
              <a:effectLst/>
              <a:latin typeface="Aptos"/>
              <a:ea typeface="Times New Roman" panose="02020603050405020304" pitchFamily="18" charset="0"/>
              <a:cs typeface="Arial" panose="020B0604020202020204" pitchFamily="34" charset="0"/>
            </a:endParaRPr>
          </a:p>
          <a:p>
            <a:r>
              <a:rPr lang="en-GB" sz="1400">
                <a:latin typeface="Aptos"/>
                <a:ea typeface="Times New Roman" panose="02020603050405020304" pitchFamily="18" charset="0"/>
                <a:cs typeface="Arial"/>
              </a:rPr>
              <a:t>If your complaint is not dealt with satisfactorily, you can find information about the steps you can take under DSIT Complaints Procedure </a:t>
            </a:r>
            <a:r>
              <a:rPr lang="en-GB" sz="1400">
                <a:latin typeface="Aptos"/>
                <a:ea typeface="Times New Roman" panose="02020603050405020304" pitchFamily="18" charset="0"/>
                <a:cs typeface="Arial"/>
                <a:hlinkClick r:id="rId4"/>
              </a:rPr>
              <a:t>here</a:t>
            </a:r>
            <a:r>
              <a:rPr lang="en-GB" sz="1400">
                <a:latin typeface="Aptos"/>
                <a:ea typeface="Times New Roman" panose="02020603050405020304" pitchFamily="18" charset="0"/>
                <a:cs typeface="Arial"/>
              </a:rPr>
              <a:t>.</a:t>
            </a:r>
            <a:endParaRPr lang="en-GB" sz="1400">
              <a:effectLst/>
              <a:latin typeface="Aptos"/>
              <a:ea typeface="Times New Roman" panose="02020603050405020304" pitchFamily="18" charset="0"/>
              <a:cs typeface="Arial"/>
            </a:endParaRPr>
          </a:p>
          <a:p>
            <a:pPr marL="0" indent="0">
              <a:buNone/>
            </a:pPr>
            <a:endParaRPr lang="en-GB" sz="1400">
              <a:effectLst/>
              <a:latin typeface="Aptos"/>
              <a:ea typeface="Times New Roman" panose="02020603050405020304" pitchFamily="18" charset="0"/>
              <a:cs typeface="Arial" panose="020B0604020202020204" pitchFamily="34" charset="0"/>
            </a:endParaRPr>
          </a:p>
          <a:p>
            <a:pPr marL="0" indent="0">
              <a:buNone/>
            </a:pPr>
            <a:r>
              <a:rPr lang="en-GB" sz="1400">
                <a:effectLst/>
                <a:latin typeface="Aptos"/>
                <a:ea typeface="Times New Roman" panose="02020603050405020304" pitchFamily="18" charset="0"/>
                <a:cs typeface="Arial"/>
              </a:rPr>
              <a:t>The Commissioner for Public Appointments is the independent regulator of public appointments. The Commissioner’s primary role is to provide independent assurance that public appointments are made in accordance with the </a:t>
            </a:r>
            <a:r>
              <a:rPr lang="en-GB" sz="1400" u="sng">
                <a:solidFill>
                  <a:srgbClr val="0000FF"/>
                </a:solidFill>
                <a:effectLst/>
                <a:latin typeface="Aptos"/>
                <a:ea typeface="Times New Roman" panose="02020603050405020304" pitchFamily="18" charset="0"/>
                <a:cs typeface="Arial"/>
                <a:hlinkClick r:id="rId5"/>
              </a:rPr>
              <a:t>Governance Code on Public Appointments.</a:t>
            </a:r>
            <a:r>
              <a:rPr lang="en-GB" sz="1400">
                <a:solidFill>
                  <a:srgbClr val="0000FF"/>
                </a:solidFill>
                <a:effectLst/>
                <a:latin typeface="Aptos"/>
                <a:ea typeface="Times New Roman" panose="02020603050405020304" pitchFamily="18" charset="0"/>
                <a:cs typeface="Arial"/>
              </a:rPr>
              <a:t> </a:t>
            </a:r>
            <a:r>
              <a:rPr lang="en-GB" sz="1400">
                <a:effectLst/>
                <a:latin typeface="Aptos"/>
                <a:ea typeface="Times New Roman" panose="02020603050405020304" pitchFamily="18" charset="0"/>
                <a:cs typeface="Arial"/>
              </a:rPr>
              <a:t>The Commissioner also investigates complaints and may conduct an inquiry into the policies and practices followed in relation to appointments processes which he regulates. The Commissioner will not investigate complaints relating to non-selection unless it appears that the appointments process has breached the Governance Code on Public Appointments. </a:t>
            </a:r>
          </a:p>
          <a:p>
            <a:pPr marL="0" indent="0">
              <a:buNone/>
            </a:pPr>
            <a:endParaRPr lang="en-GB" sz="1400">
              <a:effectLst/>
              <a:latin typeface="Aptos"/>
              <a:ea typeface="Times New Roman" panose="02020603050405020304" pitchFamily="18" charset="0"/>
              <a:cs typeface="Arial" panose="020B0604020202020204" pitchFamily="34" charset="0"/>
            </a:endParaRPr>
          </a:p>
          <a:p>
            <a:pPr marL="0" indent="0">
              <a:buNone/>
            </a:pPr>
            <a:r>
              <a:rPr lang="en-GB" sz="1400">
                <a:effectLst/>
                <a:latin typeface="Aptos"/>
                <a:ea typeface="Times New Roman" panose="02020603050405020304" pitchFamily="18" charset="0"/>
                <a:cs typeface="Arial"/>
              </a:rPr>
              <a:t>You can contact the Commissioner by email at </a:t>
            </a:r>
            <a:r>
              <a:rPr lang="en-GB" sz="1400" u="sng">
                <a:solidFill>
                  <a:srgbClr val="0000FF"/>
                </a:solidFill>
                <a:effectLst/>
                <a:latin typeface="Aptos"/>
                <a:ea typeface="Times New Roman" panose="02020603050405020304" pitchFamily="18" charset="0"/>
                <a:cs typeface="Arial"/>
                <a:hlinkClick r:id="rId6"/>
              </a:rPr>
              <a:t>publicappointments@csc.gov.uk</a:t>
            </a:r>
            <a:r>
              <a:rPr lang="en-GB" sz="1400">
                <a:solidFill>
                  <a:srgbClr val="0000FF"/>
                </a:solidFill>
                <a:effectLst/>
                <a:latin typeface="Aptos"/>
                <a:ea typeface="Times New Roman" panose="02020603050405020304" pitchFamily="18" charset="0"/>
                <a:cs typeface="Arial"/>
              </a:rPr>
              <a:t> </a:t>
            </a:r>
            <a:r>
              <a:rPr lang="en-GB" sz="1400">
                <a:effectLst/>
                <a:latin typeface="Aptos"/>
                <a:ea typeface="Times New Roman" panose="02020603050405020304" pitchFamily="18" charset="0"/>
                <a:cs typeface="Arial"/>
              </a:rPr>
              <a:t>or by post, as follows:</a:t>
            </a:r>
          </a:p>
          <a:p>
            <a:pPr marL="0" indent="0">
              <a:buNone/>
            </a:pPr>
            <a:endParaRPr lang="en-GB" sz="1400">
              <a:effectLst/>
              <a:latin typeface="Aptos"/>
              <a:ea typeface="Times New Roman" panose="02020603050405020304" pitchFamily="18" charset="0"/>
              <a:cs typeface="Arial" panose="020B0604020202020204" pitchFamily="34" charset="0"/>
            </a:endParaRPr>
          </a:p>
          <a:p>
            <a:pPr marL="0" indent="0">
              <a:buNone/>
            </a:pPr>
            <a:r>
              <a:rPr lang="en-GB" sz="1400">
                <a:effectLst/>
                <a:latin typeface="Aptos"/>
                <a:ea typeface="Times New Roman" panose="02020603050405020304" pitchFamily="18" charset="0"/>
                <a:cs typeface="Arial"/>
              </a:rPr>
              <a:t>The Commissioner for Public Appointments</a:t>
            </a:r>
            <a:br>
              <a:rPr lang="en-GB" sz="1400">
                <a:effectLst/>
                <a:latin typeface="Aptos"/>
                <a:ea typeface="Times New Roman" panose="02020603050405020304" pitchFamily="18" charset="0"/>
                <a:cs typeface="Arial" panose="020B0604020202020204" pitchFamily="34" charset="0"/>
              </a:rPr>
            </a:br>
            <a:r>
              <a:rPr lang="en-GB" sz="1400">
                <a:effectLst/>
                <a:latin typeface="Aptos"/>
                <a:ea typeface="Times New Roman" panose="02020603050405020304" pitchFamily="18" charset="0"/>
                <a:cs typeface="Arial"/>
              </a:rPr>
              <a:t>Room G/8, 1 Horse Guards Road</a:t>
            </a:r>
            <a:br>
              <a:rPr lang="en-GB" sz="1400">
                <a:effectLst/>
                <a:latin typeface="Aptos"/>
                <a:ea typeface="Times New Roman" panose="02020603050405020304" pitchFamily="18" charset="0"/>
                <a:cs typeface="Arial" panose="020B0604020202020204" pitchFamily="34" charset="0"/>
              </a:rPr>
            </a:br>
            <a:r>
              <a:rPr lang="en-GB" sz="1400">
                <a:effectLst/>
                <a:latin typeface="Aptos"/>
                <a:ea typeface="Times New Roman" panose="02020603050405020304" pitchFamily="18" charset="0"/>
                <a:cs typeface="Arial"/>
              </a:rPr>
              <a:t>London, SW1A 2HQ</a:t>
            </a:r>
          </a:p>
          <a:p>
            <a:pPr marL="0" indent="0">
              <a:buNone/>
            </a:pPr>
            <a:endParaRPr lang="en-GB" sz="1400">
              <a:effectLst/>
              <a:latin typeface="Aptos"/>
              <a:ea typeface="Times New Roman" panose="02020603050405020304" pitchFamily="18" charset="0"/>
              <a:cs typeface="Arial" panose="020B0604020202020204" pitchFamily="34" charset="0"/>
            </a:endParaRPr>
          </a:p>
          <a:p>
            <a:pPr marL="0" indent="0">
              <a:buNone/>
            </a:pPr>
            <a:r>
              <a:rPr lang="en-GB" sz="1400">
                <a:effectLst/>
                <a:latin typeface="Aptos"/>
                <a:ea typeface="Times New Roman" panose="02020603050405020304" pitchFamily="18" charset="0"/>
                <a:cs typeface="Arial"/>
              </a:rPr>
              <a:t>Further information on the role of the Commissioner or the appointments process is available at: </a:t>
            </a:r>
            <a:r>
              <a:rPr lang="en-GB" sz="1400" u="sng">
                <a:solidFill>
                  <a:srgbClr val="0000FF"/>
                </a:solidFill>
                <a:effectLst/>
                <a:latin typeface="Aptos"/>
                <a:ea typeface="Times New Roman" panose="02020603050405020304" pitchFamily="18" charset="0"/>
                <a:cs typeface="Arial"/>
                <a:hlinkClick r:id="rId7"/>
              </a:rPr>
              <a:t>publicappointmentscommissioner.independent.gov.uk</a:t>
            </a:r>
            <a:r>
              <a:rPr lang="en-GB" sz="1400">
                <a:effectLst/>
                <a:latin typeface="Aptos"/>
                <a:ea typeface="Times New Roman" panose="02020603050405020304" pitchFamily="18" charset="0"/>
                <a:cs typeface="Arial"/>
              </a:rPr>
              <a:t>.</a:t>
            </a:r>
          </a:p>
        </p:txBody>
      </p:sp>
      <p:sp>
        <p:nvSpPr>
          <p:cNvPr id="5" name="TextBox 4">
            <a:extLst>
              <a:ext uri="{FF2B5EF4-FFF2-40B4-BE49-F238E27FC236}">
                <a16:creationId xmlns:a16="http://schemas.microsoft.com/office/drawing/2014/main" id="{A121BF9D-7312-D146-A098-1393906DE9CF}"/>
              </a:ext>
            </a:extLst>
          </p:cNvPr>
          <p:cNvSpPr txBox="1"/>
          <p:nvPr/>
        </p:nvSpPr>
        <p:spPr>
          <a:xfrm>
            <a:off x="403340" y="345182"/>
            <a:ext cx="11684581" cy="830997"/>
          </a:xfrm>
          <a:prstGeom prst="rect">
            <a:avLst/>
          </a:prstGeom>
          <a:noFill/>
        </p:spPr>
        <p:txBody>
          <a:bodyPr wrap="square" lIns="91440" tIns="45720" rIns="91440" bIns="45720" rtlCol="0" anchor="t">
            <a:spAutoFit/>
          </a:bodyPr>
          <a:lstStyle/>
          <a:p>
            <a:r>
              <a:rPr lang="en-US" sz="2400" b="1" spc="-150">
                <a:solidFill>
                  <a:srgbClr val="033655"/>
                </a:solidFill>
                <a:latin typeface="Aptos"/>
                <a:cs typeface="Arial"/>
              </a:rPr>
              <a:t>Annex C</a:t>
            </a:r>
          </a:p>
          <a:p>
            <a:r>
              <a:rPr lang="en-US" sz="2400" b="1" spc="-150">
                <a:solidFill>
                  <a:srgbClr val="033655"/>
                </a:solidFill>
                <a:latin typeface="Aptos"/>
                <a:cs typeface="Arial"/>
              </a:rPr>
              <a:t>DSIT Complaints procedure</a:t>
            </a:r>
          </a:p>
        </p:txBody>
      </p:sp>
      <p:pic>
        <p:nvPicPr>
          <p:cNvPr id="3" name="Picture 6" descr="A logo for a company&#10;&#10;Description automatically generated">
            <a:extLst>
              <a:ext uri="{FF2B5EF4-FFF2-40B4-BE49-F238E27FC236}">
                <a16:creationId xmlns:a16="http://schemas.microsoft.com/office/drawing/2014/main" id="{681FE036-0356-649E-6586-F275F3617A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4031" y="5652192"/>
            <a:ext cx="1303069" cy="103418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Department for Science, Innovation and ...">
            <a:extLst>
              <a:ext uri="{FF2B5EF4-FFF2-40B4-BE49-F238E27FC236}">
                <a16:creationId xmlns:a16="http://schemas.microsoft.com/office/drawing/2014/main" id="{AB3FB44E-4C6F-B4B0-6237-61A42E16F97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389273" y="5776504"/>
            <a:ext cx="1611644" cy="8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76776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c6f593ada1854b629148449de059396b xmlns="0f9fa326-da26-4ea8-b6a9-645e8136fe1d">
      <Terms xmlns="http://schemas.microsoft.com/office/infopath/2007/PartnerControls">
        <TermInfo xmlns="http://schemas.microsoft.com/office/infopath/2007/PartnerControls">
          <TermName xmlns="http://schemas.microsoft.com/office/infopath/2007/PartnerControls">DSIT</TermName>
          <TermId xmlns="http://schemas.microsoft.com/office/infopath/2007/PartnerControls">9b2b16d8-8f0e-f9f9-8d2e-30d6eeb93788</TermId>
        </TermInfo>
      </Terms>
    </c6f593ada1854b629148449de059396b>
    <LegacyData xmlns="aaacb922-5235-4a66-b188-303b9b46fbd7" xsi:nil="true"/>
    <_ip_UnifiedCompliancePolicyUIAction xmlns="http://schemas.microsoft.com/sharepoint/v3" xsi:nil="true"/>
    <TaxCatchAll xmlns="cf3611e1-acd2-478d-a26f-ebb3c98a66d6">
      <Value>3</Value>
      <Value>2</Value>
      <Value>1</Value>
    </TaxCatchAll>
    <lcf76f155ced4ddcb4097134ff3c332f xmlns="23f71f3d-7d90-476e-9e48-02c77b031ec6">
      <Terms xmlns="http://schemas.microsoft.com/office/infopath/2007/PartnerControls"/>
    </lcf76f155ced4ddcb4097134ff3c332f>
    <m817f42addf14c9a838da36e78800043 xmlns="0f9fa326-da26-4ea8-b6a9-645e8136fe1d">
      <Terms xmlns="http://schemas.microsoft.com/office/infopath/2007/PartnerControls">
        <TermInfo xmlns="http://schemas.microsoft.com/office/infopath/2007/PartnerControls">
          <TermName xmlns="http://schemas.microsoft.com/office/infopath/2007/PartnerControls">Ministerial and departmental business</TermName>
          <TermId xmlns="http://schemas.microsoft.com/office/infopath/2007/PartnerControls">2f1d2866-77e2-65b1-53c1-e1425d2a781e</TermId>
        </TermInfo>
      </Terms>
    </m817f42addf14c9a838da36e78800043>
    <_ip_UnifiedCompliancePolicyProperties xmlns="http://schemas.microsoft.com/sharepoint/v3" xsi:nil="true"/>
    <h573c97cf80c4aa6b446c5363dc3ac94 xmlns="0f9fa326-da26-4ea8-b6a9-645e8136fe1d">
      <Terms xmlns="http://schemas.microsoft.com/office/infopath/2007/PartnerControls">
        <TermInfo xmlns="http://schemas.microsoft.com/office/infopath/2007/PartnerControls">
          <TermName xmlns="http://schemas.microsoft.com/office/infopath/2007/PartnerControls">Departmental Implementation and Delivery</TermName>
          <TermId xmlns="http://schemas.microsoft.com/office/infopath/2007/PartnerControls">5ceb3726-212c-104b-034a-92a179f2f8a1</TermId>
        </TermInfo>
      </Terms>
    </h573c97cf80c4aa6b446c5363dc3ac94>
    <_dlc_DocId xmlns="cf3611e1-acd2-478d-a26f-ebb3c98a66d6">J4KJZQ2N4YMZ-847115333-80313</_dlc_DocId>
    <_dlc_DocIdUrl xmlns="cf3611e1-acd2-478d-a26f-ebb3c98a66d6">
      <Url>https://beisgov.sharepoint.com/sites/DSITPartnerships-ALL/_layouts/15/DocIdRedir.aspx?ID=J4KJZQ2N4YMZ-847115333-80313</Url>
      <Description>J4KJZQ2N4YMZ-847115333-80313</Description>
    </_dlc_DocIdUrl>
    <hyperlink xmlns="23f71f3d-7d90-476e-9e48-02c77b031ec6">
      <Url xsi:nil="true"/>
      <Description xsi:nil="true"/>
    </hyperlink>
    <Hyperlink0 xmlns="23f71f3d-7d90-476e-9e48-02c77b031ec6">
      <Url xsi:nil="true"/>
      <Description xsi:nil="true"/>
    </Hyperlink0>
    <DateandTime xmlns="23f71f3d-7d90-476e-9e48-02c77b031ec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Core Document" ma:contentTypeID="0x0101004691A8DE0991884F8E90AD6474FC737301001EA114674B3CCC488005DBE4E6C65444" ma:contentTypeVersion="23" ma:contentTypeDescription="Create a new document." ma:contentTypeScope="" ma:versionID="57a0ff7ba962b8319c203889c75af79c">
  <xsd:schema xmlns:xsd="http://www.w3.org/2001/XMLSchema" xmlns:xs="http://www.w3.org/2001/XMLSchema" xmlns:p="http://schemas.microsoft.com/office/2006/metadata/properties" xmlns:ns1="http://schemas.microsoft.com/sharepoint/v3" xmlns:ns2="0f9fa326-da26-4ea8-b6a9-645e8136fe1d" xmlns:ns3="cf3611e1-acd2-478d-a26f-ebb3c98a66d6" xmlns:ns4="aaacb922-5235-4a66-b188-303b9b46fbd7" xmlns:ns5="23f71f3d-7d90-476e-9e48-02c77b031ec6" targetNamespace="http://schemas.microsoft.com/office/2006/metadata/properties" ma:root="true" ma:fieldsID="7c48e359f39cb57fd00cced11b3004c4" ns1:_="" ns2:_="" ns3:_="" ns4:_="" ns5:_="">
    <xsd:import namespace="http://schemas.microsoft.com/sharepoint/v3"/>
    <xsd:import namespace="0f9fa326-da26-4ea8-b6a9-645e8136fe1d"/>
    <xsd:import namespace="cf3611e1-acd2-478d-a26f-ebb3c98a66d6"/>
    <xsd:import namespace="aaacb922-5235-4a66-b188-303b9b46fbd7"/>
    <xsd:import namespace="23f71f3d-7d90-476e-9e48-02c77b031ec6"/>
    <xsd:element name="properties">
      <xsd:complexType>
        <xsd:sequence>
          <xsd:element name="documentManagement">
            <xsd:complexType>
              <xsd:all>
                <xsd:element ref="ns2:c6f593ada1854b629148449de059396b" minOccurs="0"/>
                <xsd:element ref="ns3:TaxCatchAll" minOccurs="0"/>
                <xsd:element ref="ns3:TaxCatchAllLabel" minOccurs="0"/>
                <xsd:element ref="ns2:m817f42addf14c9a838da36e78800043" minOccurs="0"/>
                <xsd:element ref="ns2:h573c97cf80c4aa6b446c5363dc3ac94" minOccurs="0"/>
                <xsd:element ref="ns4:LegacyData" minOccurs="0"/>
                <xsd:element ref="ns3:_dlc_DocId" minOccurs="0"/>
                <xsd:element ref="ns3:_dlc_DocIdPersistId" minOccurs="0"/>
                <xsd:element ref="ns3:_dlc_DocIdUrl" minOccurs="0"/>
                <xsd:element ref="ns5:MediaServiceMetadata" minOccurs="0"/>
                <xsd:element ref="ns5:MediaServiceFastMetadata" minOccurs="0"/>
                <xsd:element ref="ns5:MediaServiceObjectDetectorVersions" minOccurs="0"/>
                <xsd:element ref="ns3:SharedWithUsers" minOccurs="0"/>
                <xsd:element ref="ns3:SharedWithDetails" minOccurs="0"/>
                <xsd:element ref="ns5:MediaServiceDateTaken" minOccurs="0"/>
                <xsd:element ref="ns5:MediaServiceGenerationTime" minOccurs="0"/>
                <xsd:element ref="ns5:MediaServiceEventHashCode" minOccurs="0"/>
                <xsd:element ref="ns5:MediaLengthInSeconds" minOccurs="0"/>
                <xsd:element ref="ns5:MediaServiceSearchProperties" minOccurs="0"/>
                <xsd:element ref="ns5:lcf76f155ced4ddcb4097134ff3c332f" minOccurs="0"/>
                <xsd:element ref="ns5:MediaServiceOCR" minOccurs="0"/>
                <xsd:element ref="ns1:_ip_UnifiedCompliancePolicyProperties" minOccurs="0"/>
                <xsd:element ref="ns1:_ip_UnifiedCompliancePolicyUIAction" minOccurs="0"/>
                <xsd:element ref="ns5:hyperlink" minOccurs="0"/>
                <xsd:element ref="ns5:Hyperlink0" minOccurs="0"/>
                <xsd:element ref="ns5:DateandTime" minOccurs="0"/>
                <xsd:element ref="ns5: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33" nillable="true" ma:displayName="Unified Compliance Policy Properties" ma:hidden="true" ma:internalName="_ip_UnifiedCompliancePolicyProperties">
      <xsd:simpleType>
        <xsd:restriction base="dms:Note"/>
      </xsd:simpleType>
    </xsd:element>
    <xsd:element name="_ip_UnifiedCompliancePolicyUIAction" ma:index="3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f9fa326-da26-4ea8-b6a9-645e8136fe1d" elementFormDefault="qualified">
    <xsd:import namespace="http://schemas.microsoft.com/office/2006/documentManagement/types"/>
    <xsd:import namespace="http://schemas.microsoft.com/office/infopath/2007/PartnerControls"/>
    <xsd:element name="c6f593ada1854b629148449de059396b" ma:index="8" nillable="true" ma:taxonomy="true" ma:internalName="c6f593ada1854b629148449de059396b" ma:taxonomyFieldName="KIM_GovernmentBody" ma:displayName="Government Body" ma:default="3;#DSIT|9b2b16d8-8f0e-f9f9-8d2e-30d6eeb93788" ma:fieldId="{c6f593ad-a185-4b62-9148-449de059396b}" ma:sspId="9b0aeba9-2bce-41c2-8545-5d12d676a674" ma:termSetId="46784332-da01-4f4a-94fa-2a245cb438b3" ma:anchorId="00000000-0000-0000-0000-000000000000" ma:open="false" ma:isKeyword="false">
      <xsd:complexType>
        <xsd:sequence>
          <xsd:element ref="pc:Terms" minOccurs="0" maxOccurs="1"/>
        </xsd:sequence>
      </xsd:complexType>
    </xsd:element>
    <xsd:element name="m817f42addf14c9a838da36e78800043" ma:index="12" nillable="true" ma:taxonomy="true" ma:internalName="m817f42addf14c9a838da36e78800043" ma:taxonomyFieldName="KIM_Function" ma:displayName="Function" ma:default="1;#Ministerial and departmental business|2f1d2866-77e2-65b1-53c1-e1425d2a781e" ma:fieldId="{6817f42a-ddf1-4c9a-838d-a36e78800043}" ma:sspId="9b0aeba9-2bce-41c2-8545-5d12d676a674" ma:termSetId="8a8c3714-5ee2-45f9-8c60-591b9d070299" ma:anchorId="00000000-0000-0000-0000-000000000000" ma:open="false" ma:isKeyword="false">
      <xsd:complexType>
        <xsd:sequence>
          <xsd:element ref="pc:Terms" minOccurs="0" maxOccurs="1"/>
        </xsd:sequence>
      </xsd:complexType>
    </xsd:element>
    <xsd:element name="h573c97cf80c4aa6b446c5363dc3ac94" ma:index="14" nillable="true" ma:taxonomy="true" ma:internalName="h573c97cf80c4aa6b446c5363dc3ac94" ma:taxonomyFieldName="KIM_Activity" ma:displayName="Activity" ma:default="2;#Departmental Implementation and Delivery|5ceb3726-212c-104b-034a-92a179f2f8a1" ma:fieldId="{1573c97c-f80c-4aa6-b446-c5363dc3ac94}" ma:sspId="9b0aeba9-2bce-41c2-8545-5d12d676a674" ma:termSetId="5c6dcaef-f335-486f-b10e-5a74f102472a"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f3611e1-acd2-478d-a26f-ebb3c98a66d6" elementFormDefault="qualified">
    <xsd:import namespace="http://schemas.microsoft.com/office/2006/documentManagement/types"/>
    <xsd:import namespace="http://schemas.microsoft.com/office/infopath/2007/PartnerControls"/>
    <xsd:element name="TaxCatchAll" ma:index="9" nillable="true" ma:displayName="Taxonomy Catch All Column" ma:hidden="true" ma:list="{cf7a01bf-872b-4073-9e87-9018e8bf7e1d}" ma:internalName="TaxCatchAll" ma:showField="CatchAllData" ma:web="cf3611e1-acd2-478d-a26f-ebb3c98a66d6">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hidden="true" ma:list="{cf7a01bf-872b-4073-9e87-9018e8bf7e1d}" ma:internalName="TaxCatchAllLabel" ma:readOnly="true" ma:showField="CatchAllDataLabel" ma:web="cf3611e1-acd2-478d-a26f-ebb3c98a66d6">
      <xsd:complexType>
        <xsd:complexContent>
          <xsd:extension base="dms:MultiChoiceLookup">
            <xsd:sequence>
              <xsd:element name="Value" type="dms:Lookup" maxOccurs="unbounded" minOccurs="0" nillable="true"/>
            </xsd:sequence>
          </xsd:extension>
        </xsd:complexContent>
      </xsd:complexType>
    </xsd:element>
    <xsd:element name="_dlc_DocId" ma:index="17" nillable="true" ma:displayName="Document ID Value" ma:description="The value of the document ID assigned to this item." ma:indexed="true" ma:internalName="_dlc_DocId" ma:readOnly="true">
      <xsd:simpleType>
        <xsd:restriction base="dms:Text"/>
      </xsd:simpleType>
    </xsd:element>
    <xsd:element name="_dlc_DocIdPersistId" ma:index="18" nillable="true" ma:displayName="Persist ID" ma:description="Keep ID on add." ma:hidden="true" ma:internalName="_dlc_DocIdPersistId" ma:readOnly="true">
      <xsd:simpleType>
        <xsd:restriction base="dms:Boolean"/>
      </xsd:simpleType>
    </xsd:element>
    <xsd:element name="_dlc_DocIdUrl" ma:index="1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16"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f71f3d-7d90-476e-9e48-02c77b031ec6" elementFormDefault="qualified">
    <xsd:import namespace="http://schemas.microsoft.com/office/2006/documentManagement/types"/>
    <xsd:import namespace="http://schemas.microsoft.com/office/infopath/2007/PartnerControls"/>
    <xsd:element name="MediaServiceMetadata" ma:index="20" nillable="true" ma:displayName="MediaServiceMetadata" ma:hidden="true" ma:internalName="MediaServiceMetadata" ma:readOnly="true">
      <xsd:simpleType>
        <xsd:restriction base="dms:Note"/>
      </xsd:simpleType>
    </xsd:element>
    <xsd:element name="MediaServiceFastMetadata" ma:index="21" nillable="true" ma:displayName="MediaServiceFastMetadata" ma:hidden="true" ma:internalName="MediaServiceFastMetadata"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DateTaken" ma:index="25" nillable="true" ma:displayName="MediaServiceDateTaken" ma:hidden="true" ma:indexed="true" ma:internalName="MediaServiceDateTaken" ma:readOnly="true">
      <xsd:simpleType>
        <xsd:restriction base="dms:Text"/>
      </xsd:simpleType>
    </xsd:element>
    <xsd:element name="MediaServiceGenerationTime" ma:index="26" nillable="true" ma:displayName="MediaServiceGenerationTime" ma:hidden="true" ma:internalName="MediaServiceGenerationTime" ma:readOnly="true">
      <xsd:simpleType>
        <xsd:restriction base="dms:Text"/>
      </xsd:simpleType>
    </xsd:element>
    <xsd:element name="MediaServiceEventHashCode" ma:index="27" nillable="true" ma:displayName="MediaServiceEventHashCode" ma:hidden="true" ma:internalName="MediaServiceEventHashCode" ma:readOnly="true">
      <xsd:simpleType>
        <xsd:restriction base="dms:Text"/>
      </xsd:simpleType>
    </xsd:element>
    <xsd:element name="MediaLengthInSeconds" ma:index="28" nillable="true" ma:displayName="MediaLengthInSeconds" ma:hidden="true" ma:internalName="MediaLengthInSeconds" ma:readOnly="true">
      <xsd:simpleType>
        <xsd:restriction base="dms:Unknow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9b0aeba9-2bce-41c2-8545-5d12d676a674" ma:termSetId="09814cd3-568e-fe90-9814-8d621ff8fb84" ma:anchorId="fba54fb3-c3e1-fe81-a776-ca4b69148c4d" ma:open="true" ma:isKeyword="false">
      <xsd:complexType>
        <xsd:sequence>
          <xsd:element ref="pc:Terms" minOccurs="0" maxOccurs="1"/>
        </xsd:sequence>
      </xsd:complexType>
    </xsd:element>
    <xsd:element name="MediaServiceOCR" ma:index="32" nillable="true" ma:displayName="Extracted Text" ma:internalName="MediaServiceOCR" ma:readOnly="true">
      <xsd:simpleType>
        <xsd:restriction base="dms:Note">
          <xsd:maxLength value="255"/>
        </xsd:restriction>
      </xsd:simpleType>
    </xsd:element>
    <xsd:element name="hyperlink" ma:index="35" nillable="true" ma:displayName="hyperlink" ma:format="Hyperlink" ma:internalName="hyperlink">
      <xsd:complexType>
        <xsd:complexContent>
          <xsd:extension base="dms:URL">
            <xsd:sequence>
              <xsd:element name="Url" type="dms:ValidUrl" minOccurs="0" nillable="true"/>
              <xsd:element name="Description" type="xsd:string" nillable="true"/>
            </xsd:sequence>
          </xsd:extension>
        </xsd:complexContent>
      </xsd:complexType>
    </xsd:element>
    <xsd:element name="Hyperlink0" ma:index="36" nillable="true" ma:displayName="Hyperlink" ma:format="Hyperlink" ma:internalName="Hyperlink0">
      <xsd:complexType>
        <xsd:complexContent>
          <xsd:extension base="dms:URL">
            <xsd:sequence>
              <xsd:element name="Url" type="dms:ValidUrl" minOccurs="0" nillable="true"/>
              <xsd:element name="Description" type="xsd:string" nillable="true"/>
            </xsd:sequence>
          </xsd:extension>
        </xsd:complexContent>
      </xsd:complexType>
    </xsd:element>
    <xsd:element name="DateandTime" ma:index="37" nillable="true" ma:displayName="Date and Time" ma:format="DateOnly" ma:internalName="DateandTime">
      <xsd:simpleType>
        <xsd:restriction base="dms:DateTime"/>
      </xsd:simpleType>
    </xsd:element>
    <xsd:element name="MediaServiceLocation" ma:index="38" nillable="true" ma:displayName="Location" ma:descrip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810AB5ED-9E0D-44D0-8262-8D84DF550526}">
  <ds:schemaRefs>
    <ds:schemaRef ds:uri="http://schemas.microsoft.com/sharepoint/v3"/>
    <ds:schemaRef ds:uri="cf3611e1-acd2-478d-a26f-ebb3c98a66d6"/>
    <ds:schemaRef ds:uri="0f9fa326-da26-4ea8-b6a9-645e8136fe1d"/>
    <ds:schemaRef ds:uri="http://schemas.microsoft.com/office/infopath/2007/PartnerControls"/>
    <ds:schemaRef ds:uri="http://purl.org/dc/terms/"/>
    <ds:schemaRef ds:uri="http://schemas.microsoft.com/office/2006/metadata/properties"/>
    <ds:schemaRef ds:uri="http://schemas.openxmlformats.org/package/2006/metadata/core-properties"/>
    <ds:schemaRef ds:uri="http://schemas.microsoft.com/office/2006/documentManagement/types"/>
    <ds:schemaRef ds:uri="http://www.w3.org/XML/1998/namespace"/>
    <ds:schemaRef ds:uri="http://purl.org/dc/elements/1.1/"/>
    <ds:schemaRef ds:uri="23f71f3d-7d90-476e-9e48-02c77b031ec6"/>
    <ds:schemaRef ds:uri="aaacb922-5235-4a66-b188-303b9b46fbd7"/>
    <ds:schemaRef ds:uri="http://purl.org/dc/dcmitype/"/>
  </ds:schemaRefs>
</ds:datastoreItem>
</file>

<file path=customXml/itemProps2.xml><?xml version="1.0" encoding="utf-8"?>
<ds:datastoreItem xmlns:ds="http://schemas.openxmlformats.org/officeDocument/2006/customXml" ds:itemID="{D4743EC4-F2C5-476D-B0C6-7A12F2672EE0}">
  <ds:schemaRefs>
    <ds:schemaRef ds:uri="0f9fa326-da26-4ea8-b6a9-645e8136fe1d"/>
    <ds:schemaRef ds:uri="23f71f3d-7d90-476e-9e48-02c77b031ec6"/>
    <ds:schemaRef ds:uri="aaacb922-5235-4a66-b188-303b9b46fbd7"/>
    <ds:schemaRef ds:uri="cf3611e1-acd2-478d-a26f-ebb3c98a66d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E32A476-A491-4A18-B4F2-5BAA8292C876}">
  <ds:schemaRefs>
    <ds:schemaRef ds:uri="http://schemas.microsoft.com/sharepoint/v3/contenttype/forms"/>
  </ds:schemaRefs>
</ds:datastoreItem>
</file>

<file path=customXml/itemProps4.xml><?xml version="1.0" encoding="utf-8"?>
<ds:datastoreItem xmlns:ds="http://schemas.openxmlformats.org/officeDocument/2006/customXml" ds:itemID="{6D40C72F-29BE-43D3-AAD3-186E64E02976}">
  <ds:schemaRefs>
    <ds:schemaRef ds:uri="http://schemas.microsoft.com/sharepoint/events"/>
  </ds:schemaRefs>
</ds:datastoreItem>
</file>

<file path=docMetadata/LabelInfo.xml><?xml version="1.0" encoding="utf-8"?>
<clbl:labelList xmlns:clbl="http://schemas.microsoft.com/office/2020/mipLabelMetadata">
  <clbl:label id="{ba62f585-b40f-4ab9-bafe-39150f03d124}" enabled="1" method="Standard" siteId="{cbac7005-02c1-43eb-b497-e6492d1b2dd8}" removed="0"/>
</clbl:labelList>
</file>

<file path=docProps/app.xml><?xml version="1.0" encoding="utf-8"?>
<Properties xmlns="http://schemas.openxmlformats.org/officeDocument/2006/extended-properties" xmlns:vt="http://schemas.openxmlformats.org/officeDocument/2006/docPropsVTypes">
  <TotalTime>1</TotalTime>
  <Words>2999</Words>
  <Application>Microsoft Office PowerPoint</Application>
  <PresentationFormat>Widescreen</PresentationFormat>
  <Paragraphs>200</Paragraphs>
  <Slides>15</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Aptos</vt:lpstr>
      <vt:lpstr>Aptos Display</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Mandhra2, Methun (DSIT)</dc:creator>
  <cp:lastModifiedBy>James, Alex (DSIT)</cp:lastModifiedBy>
  <cp:revision>1</cp:revision>
  <dcterms:created xsi:type="dcterms:W3CDTF">2024-11-19T10:15:34Z</dcterms:created>
  <dcterms:modified xsi:type="dcterms:W3CDTF">2026-07-14T14:02:43Z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62f585-b40f-4ab9-bafe-39150f03d124_Enabled">
    <vt:lpwstr>true</vt:lpwstr>
  </property>
  <property fmtid="{D5CDD505-2E9C-101B-9397-08002B2CF9AE}" pid="3" name="MSIP_Label_ba62f585-b40f-4ab9-bafe-39150f03d124_SetDate">
    <vt:lpwstr>2024-11-19T13:31:44Z</vt:lpwstr>
  </property>
  <property fmtid="{D5CDD505-2E9C-101B-9397-08002B2CF9AE}" pid="4" name="MSIP_Label_ba62f585-b40f-4ab9-bafe-39150f03d124_Method">
    <vt:lpwstr>Standard</vt:lpwstr>
  </property>
  <property fmtid="{D5CDD505-2E9C-101B-9397-08002B2CF9AE}" pid="5" name="MSIP_Label_ba62f585-b40f-4ab9-bafe-39150f03d124_Name">
    <vt:lpwstr>OFFICIAL</vt:lpwstr>
  </property>
  <property fmtid="{D5CDD505-2E9C-101B-9397-08002B2CF9AE}" pid="6" name="MSIP_Label_ba62f585-b40f-4ab9-bafe-39150f03d124_SiteId">
    <vt:lpwstr>cbac7005-02c1-43eb-b497-e6492d1b2dd8</vt:lpwstr>
  </property>
  <property fmtid="{D5CDD505-2E9C-101B-9397-08002B2CF9AE}" pid="7" name="MSIP_Label_ba62f585-b40f-4ab9-bafe-39150f03d124_ActionId">
    <vt:lpwstr>471a84bf-967a-4030-8b3e-83133e0a4c94</vt:lpwstr>
  </property>
  <property fmtid="{D5CDD505-2E9C-101B-9397-08002B2CF9AE}" pid="8" name="MSIP_Label_ba62f585-b40f-4ab9-bafe-39150f03d124_ContentBits">
    <vt:lpwstr>3</vt:lpwstr>
  </property>
  <property fmtid="{D5CDD505-2E9C-101B-9397-08002B2CF9AE}" pid="9" name="ClassificationContentMarkingFooterLocations">
    <vt:lpwstr>Office Theme:10</vt:lpwstr>
  </property>
  <property fmtid="{D5CDD505-2E9C-101B-9397-08002B2CF9AE}" pid="10" name="ClassificationContentMarkingFooterText">
    <vt:lpwstr>OFFICIAL</vt:lpwstr>
  </property>
  <property fmtid="{D5CDD505-2E9C-101B-9397-08002B2CF9AE}" pid="11" name="ClassificationContentMarkingHeaderLocations">
    <vt:lpwstr>Office Theme:9</vt:lpwstr>
  </property>
  <property fmtid="{D5CDD505-2E9C-101B-9397-08002B2CF9AE}" pid="12" name="ClassificationContentMarkingHeaderText">
    <vt:lpwstr>OFFICIAL</vt:lpwstr>
  </property>
  <property fmtid="{D5CDD505-2E9C-101B-9397-08002B2CF9AE}" pid="13" name="ContentTypeId">
    <vt:lpwstr>0x0101004691A8DE0991884F8E90AD6474FC737301001EA114674B3CCC488005DBE4E6C65444</vt:lpwstr>
  </property>
  <property fmtid="{D5CDD505-2E9C-101B-9397-08002B2CF9AE}" pid="14" name="KIM_Function">
    <vt:lpwstr>1;#Ministerial and departmental business|2f1d2866-77e2-65b1-53c1-e1425d2a781e</vt:lpwstr>
  </property>
  <property fmtid="{D5CDD505-2E9C-101B-9397-08002B2CF9AE}" pid="15" name="KIM_GovernmentBody">
    <vt:lpwstr>3;#DSIT|9b2b16d8-8f0e-f9f9-8d2e-30d6eeb93788</vt:lpwstr>
  </property>
  <property fmtid="{D5CDD505-2E9C-101B-9397-08002B2CF9AE}" pid="16" name="MediaServiceImageTags">
    <vt:lpwstr/>
  </property>
  <property fmtid="{D5CDD505-2E9C-101B-9397-08002B2CF9AE}" pid="17" name="KIM_Activity">
    <vt:lpwstr>2;#Departmental Implementation and Delivery|5ceb3726-212c-104b-034a-92a179f2f8a1</vt:lpwstr>
  </property>
  <property fmtid="{D5CDD505-2E9C-101B-9397-08002B2CF9AE}" pid="18" name="_dlc_DocIdItemGuid">
    <vt:lpwstr>0ea429a2-3b7c-4005-b254-78f6d23a792c</vt:lpwstr>
  </property>
</Properties>
</file>