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1"/>
  </p:notesMasterIdLst>
  <p:sldIdLst>
    <p:sldId id="256" r:id="rId6"/>
    <p:sldId id="257" r:id="rId7"/>
    <p:sldId id="258" r:id="rId8"/>
    <p:sldId id="260" r:id="rId9"/>
    <p:sldId id="276" r:id="rId10"/>
    <p:sldId id="265" r:id="rId11"/>
    <p:sldId id="274" r:id="rId12"/>
    <p:sldId id="275" r:id="rId13"/>
    <p:sldId id="266" r:id="rId14"/>
    <p:sldId id="273" r:id="rId15"/>
    <p:sldId id="268" r:id="rId16"/>
    <p:sldId id="269" r:id="rId17"/>
    <p:sldId id="270" r:id="rId18"/>
    <p:sldId id="271"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C8FD3C5-5633-5450-7A44-558DFE7D35E5}" name="Fetzer-raja, Zayna (GO-Science)" initials="FZ" userId="S::zayna.fetzer-raja@go-science.gov.uk::39b26d70-33da-44c6-ada1-0d41d871d05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1E64"/>
    <a:srgbClr val="002E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8CBA3D1-C8E6-49E3-7DE0-6CBD134D03D4}" v="68" dt="2026-06-29T13:24:40.9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5" d="100"/>
          <a:sy n="95" d="100"/>
        </p:scale>
        <p:origin x="80" y="6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28" Type="http://schemas.microsoft.com/office/2018/10/relationships/authors" Target="author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ndhra2, Methun (DSIT)" userId="S::methun.mandhra2@dsit.gov.uk::625bec58-68b6-45f2-a567-bb1935732a62" providerId="AD" clId="Web-{C8CBA3D1-C8E6-49E3-7DE0-6CBD134D03D4}"/>
    <pc:docChg chg="modSld">
      <pc:chgData name="Mandhra2, Methun (DSIT)" userId="S::methun.mandhra2@dsit.gov.uk::625bec58-68b6-45f2-a567-bb1935732a62" providerId="AD" clId="Web-{C8CBA3D1-C8E6-49E3-7DE0-6CBD134D03D4}" dt="2026-06-29T13:24:40.903" v="42" actId="20577"/>
      <pc:docMkLst>
        <pc:docMk/>
      </pc:docMkLst>
      <pc:sldChg chg="modSp">
        <pc:chgData name="Mandhra2, Methun (DSIT)" userId="S::methun.mandhra2@dsit.gov.uk::625bec58-68b6-45f2-a567-bb1935732a62" providerId="AD" clId="Web-{C8CBA3D1-C8E6-49E3-7DE0-6CBD134D03D4}" dt="2026-06-29T13:24:14.262" v="24" actId="1076"/>
        <pc:sldMkLst>
          <pc:docMk/>
          <pc:sldMk cId="2024822138" sldId="256"/>
        </pc:sldMkLst>
        <pc:spChg chg="mod">
          <ac:chgData name="Mandhra2, Methun (DSIT)" userId="S::methun.mandhra2@dsit.gov.uk::625bec58-68b6-45f2-a567-bb1935732a62" providerId="AD" clId="Web-{C8CBA3D1-C8E6-49E3-7DE0-6CBD134D03D4}" dt="2026-06-29T13:24:14.262" v="24" actId="1076"/>
          <ac:spMkLst>
            <pc:docMk/>
            <pc:sldMk cId="2024822138" sldId="256"/>
            <ac:spMk id="11" creationId="{91FA6847-5D4E-C9E8-1EF4-441BE59E10A9}"/>
          </ac:spMkLst>
        </pc:spChg>
      </pc:sldChg>
      <pc:sldChg chg="modSp">
        <pc:chgData name="Mandhra2, Methun (DSIT)" userId="S::methun.mandhra2@dsit.gov.uk::625bec58-68b6-45f2-a567-bb1935732a62" providerId="AD" clId="Web-{C8CBA3D1-C8E6-49E3-7DE0-6CBD134D03D4}" dt="2026-06-29T13:24:30.247" v="36"/>
        <pc:sldMkLst>
          <pc:docMk/>
          <pc:sldMk cId="1063037587" sldId="268"/>
        </pc:sldMkLst>
        <pc:graphicFrameChg chg="mod modGraphic">
          <ac:chgData name="Mandhra2, Methun (DSIT)" userId="S::methun.mandhra2@dsit.gov.uk::625bec58-68b6-45f2-a567-bb1935732a62" providerId="AD" clId="Web-{C8CBA3D1-C8E6-49E3-7DE0-6CBD134D03D4}" dt="2026-06-29T13:24:30.247" v="36"/>
          <ac:graphicFrameMkLst>
            <pc:docMk/>
            <pc:sldMk cId="1063037587" sldId="268"/>
            <ac:graphicFrameMk id="12" creationId="{84ECECDD-99D4-1D23-2252-3D8828A2AFBB}"/>
          </ac:graphicFrameMkLst>
        </pc:graphicFrameChg>
      </pc:sldChg>
      <pc:sldChg chg="modSp">
        <pc:chgData name="Mandhra2, Methun (DSIT)" userId="S::methun.mandhra2@dsit.gov.uk::625bec58-68b6-45f2-a567-bb1935732a62" providerId="AD" clId="Web-{C8CBA3D1-C8E6-49E3-7DE0-6CBD134D03D4}" dt="2026-06-29T13:24:40.903" v="42" actId="20577"/>
        <pc:sldMkLst>
          <pc:docMk/>
          <pc:sldMk cId="2639045114" sldId="273"/>
        </pc:sldMkLst>
        <pc:spChg chg="mod">
          <ac:chgData name="Mandhra2, Methun (DSIT)" userId="S::methun.mandhra2@dsit.gov.uk::625bec58-68b6-45f2-a567-bb1935732a62" providerId="AD" clId="Web-{C8CBA3D1-C8E6-49E3-7DE0-6CBD134D03D4}" dt="2026-06-29T13:24:40.903" v="42" actId="20577"/>
          <ac:spMkLst>
            <pc:docMk/>
            <pc:sldMk cId="2639045114" sldId="273"/>
            <ac:spMk id="13" creationId="{F7324168-972D-7D24-0D1E-D665FDEF9E6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FA7E6C-4A7E-4356-8496-DA87AE18368E}" type="datetimeFigureOut">
              <a:rPr lang="en-GB" smtClean="0"/>
              <a:t>29/06/2026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28E6E5-46CB-4730-B13F-5E2B05D2B64F}" type="slidenum">
              <a:rPr lang="en-GB" smtClean="0"/>
              <a:t>‹#›</a:t>
            </a:fld>
            <a:endParaRPr lang="en-GB"/>
          </a:p>
        </p:txBody>
      </p:sp>
    </p:spTree>
    <p:extLst>
      <p:ext uri="{BB962C8B-B14F-4D97-AF65-F5344CB8AC3E}">
        <p14:creationId xmlns:p14="http://schemas.microsoft.com/office/powerpoint/2010/main" val="16814620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64618-06CC-DAE0-5464-93047A09181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4D55A848-583D-560D-FC00-DCD4AD47AC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3E30A84-1B85-C2FC-3614-1F0B524B18AA}"/>
              </a:ext>
            </a:extLst>
          </p:cNvPr>
          <p:cNvSpPr>
            <a:spLocks noGrp="1"/>
          </p:cNvSpPr>
          <p:nvPr>
            <p:ph type="dt" sz="half" idx="10"/>
          </p:nvPr>
        </p:nvSpPr>
        <p:spPr/>
        <p:txBody>
          <a:bodyPr/>
          <a:lstStyle/>
          <a:p>
            <a:fld id="{B56D78F2-7CCC-4DDE-BBE1-CF997645F26B}" type="datetime1">
              <a:rPr lang="en-GB" smtClean="0"/>
              <a:t>29/06/2026</a:t>
            </a:fld>
            <a:endParaRPr lang="en-GB"/>
          </a:p>
        </p:txBody>
      </p:sp>
      <p:sp>
        <p:nvSpPr>
          <p:cNvPr id="5" name="Footer Placeholder 4">
            <a:extLst>
              <a:ext uri="{FF2B5EF4-FFF2-40B4-BE49-F238E27FC236}">
                <a16:creationId xmlns:a16="http://schemas.microsoft.com/office/drawing/2014/main" id="{8B171B2B-1539-34BE-E5BD-1C55B05E235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916E1FF-EAD5-DB2A-1265-B5EEF83ADB70}"/>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240558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7E4FF-D90F-C35F-9E76-7D6CCA92F78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364D50E4-B382-BB88-9543-2D62B3DF842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188DCAD-6F1F-8786-4EF5-0077B14125B1}"/>
              </a:ext>
            </a:extLst>
          </p:cNvPr>
          <p:cNvSpPr>
            <a:spLocks noGrp="1"/>
          </p:cNvSpPr>
          <p:nvPr>
            <p:ph type="dt" sz="half" idx="10"/>
          </p:nvPr>
        </p:nvSpPr>
        <p:spPr/>
        <p:txBody>
          <a:bodyPr/>
          <a:lstStyle/>
          <a:p>
            <a:fld id="{AFAF538E-0060-4E16-B1D4-268E9D7408B8}" type="datetime1">
              <a:rPr lang="en-GB" smtClean="0"/>
              <a:t>29/06/2026</a:t>
            </a:fld>
            <a:endParaRPr lang="en-GB"/>
          </a:p>
        </p:txBody>
      </p:sp>
      <p:sp>
        <p:nvSpPr>
          <p:cNvPr id="5" name="Footer Placeholder 4">
            <a:extLst>
              <a:ext uri="{FF2B5EF4-FFF2-40B4-BE49-F238E27FC236}">
                <a16:creationId xmlns:a16="http://schemas.microsoft.com/office/drawing/2014/main" id="{B36BFC5C-711A-5E71-64B2-5324BCC852C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A0F548E5-8E56-3558-6FCB-6F7F2A54C7F8}"/>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9824261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49F3-D282-929A-BDAC-CF5C8527D41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A75D719-6EF2-A2CB-4724-1828F8204E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36CBB90-CD98-BCB5-8C75-9C11506ED881}"/>
              </a:ext>
            </a:extLst>
          </p:cNvPr>
          <p:cNvSpPr>
            <a:spLocks noGrp="1"/>
          </p:cNvSpPr>
          <p:nvPr>
            <p:ph type="dt" sz="half" idx="10"/>
          </p:nvPr>
        </p:nvSpPr>
        <p:spPr/>
        <p:txBody>
          <a:bodyPr/>
          <a:lstStyle/>
          <a:p>
            <a:fld id="{CF430671-6C13-4892-9634-056A7C70D034}" type="datetime1">
              <a:rPr lang="en-GB" smtClean="0"/>
              <a:t>29/06/2026</a:t>
            </a:fld>
            <a:endParaRPr lang="en-GB"/>
          </a:p>
        </p:txBody>
      </p:sp>
      <p:sp>
        <p:nvSpPr>
          <p:cNvPr id="5" name="Footer Placeholder 4">
            <a:extLst>
              <a:ext uri="{FF2B5EF4-FFF2-40B4-BE49-F238E27FC236}">
                <a16:creationId xmlns:a16="http://schemas.microsoft.com/office/drawing/2014/main" id="{7F7B3437-407B-3A30-BF16-3AD4441320D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42C635BF-F032-AF94-D299-0D9741BE976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741292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7DE1C-97EE-26E5-7114-50C6820AC02C}"/>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15B47A0-9705-B4B2-26AB-928959C8EAA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A70FF08-691B-91DF-30ED-B30E774218C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A4A570E-51E8-A2B1-5027-A585F0D7BF9A}"/>
              </a:ext>
            </a:extLst>
          </p:cNvPr>
          <p:cNvSpPr>
            <a:spLocks noGrp="1"/>
          </p:cNvSpPr>
          <p:nvPr>
            <p:ph type="dt" sz="half" idx="10"/>
          </p:nvPr>
        </p:nvSpPr>
        <p:spPr/>
        <p:txBody>
          <a:bodyPr/>
          <a:lstStyle/>
          <a:p>
            <a:fld id="{F5A0DD06-BC07-4A03-A6CD-D38353966DE8}" type="datetime1">
              <a:rPr lang="en-GB" smtClean="0"/>
              <a:t>29/06/2026</a:t>
            </a:fld>
            <a:endParaRPr lang="en-GB"/>
          </a:p>
        </p:txBody>
      </p:sp>
      <p:sp>
        <p:nvSpPr>
          <p:cNvPr id="6" name="Footer Placeholder 5">
            <a:extLst>
              <a:ext uri="{FF2B5EF4-FFF2-40B4-BE49-F238E27FC236}">
                <a16:creationId xmlns:a16="http://schemas.microsoft.com/office/drawing/2014/main" id="{51ED808A-9CDC-0445-DDC4-D00031673496}"/>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4366DF6E-6031-51E5-90B5-18C179CABD55}"/>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42038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162AB-F91B-0A23-68B2-488BA902D1FA}"/>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8053FB16-6EF0-9C53-02D8-0E0E7E9D09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0867C63-D8F9-7418-4704-9C52EB9F2C6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6F25E65A-0DC0-0FFC-F57D-22FE23A59F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1CBFA7D-47CD-9B7B-BC52-BEA6CBEDF10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AC60AF81-9E68-D867-B2A0-17C8429C4558}"/>
              </a:ext>
            </a:extLst>
          </p:cNvPr>
          <p:cNvSpPr>
            <a:spLocks noGrp="1"/>
          </p:cNvSpPr>
          <p:nvPr>
            <p:ph type="dt" sz="half" idx="10"/>
          </p:nvPr>
        </p:nvSpPr>
        <p:spPr/>
        <p:txBody>
          <a:bodyPr/>
          <a:lstStyle/>
          <a:p>
            <a:fld id="{C14646AA-7B6A-422A-A5E6-974F7AE186E2}" type="datetime1">
              <a:rPr lang="en-GB" smtClean="0"/>
              <a:t>29/06/2026</a:t>
            </a:fld>
            <a:endParaRPr lang="en-GB"/>
          </a:p>
        </p:txBody>
      </p:sp>
      <p:sp>
        <p:nvSpPr>
          <p:cNvPr id="8" name="Footer Placeholder 7">
            <a:extLst>
              <a:ext uri="{FF2B5EF4-FFF2-40B4-BE49-F238E27FC236}">
                <a16:creationId xmlns:a16="http://schemas.microsoft.com/office/drawing/2014/main" id="{610B1354-C77C-A85C-CF8F-70CA199D4F9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9" name="Slide Number Placeholder 8">
            <a:extLst>
              <a:ext uri="{FF2B5EF4-FFF2-40B4-BE49-F238E27FC236}">
                <a16:creationId xmlns:a16="http://schemas.microsoft.com/office/drawing/2014/main" id="{9092996E-BA62-D3EF-1943-E26B7EEB462C}"/>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3138612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742FE-34F2-C85E-DD7A-54331E1B3E2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9AEE2B6-A9C5-613C-A86C-D56BE0484B02}"/>
              </a:ext>
            </a:extLst>
          </p:cNvPr>
          <p:cNvSpPr>
            <a:spLocks noGrp="1"/>
          </p:cNvSpPr>
          <p:nvPr>
            <p:ph type="dt" sz="half" idx="10"/>
          </p:nvPr>
        </p:nvSpPr>
        <p:spPr/>
        <p:txBody>
          <a:bodyPr/>
          <a:lstStyle/>
          <a:p>
            <a:fld id="{F62A9F6E-E38E-40F7-BAC0-81E4A20D3856}" type="datetime1">
              <a:rPr lang="en-GB" smtClean="0"/>
              <a:t>29/06/2026</a:t>
            </a:fld>
            <a:endParaRPr lang="en-GB"/>
          </a:p>
        </p:txBody>
      </p:sp>
      <p:sp>
        <p:nvSpPr>
          <p:cNvPr id="4" name="Footer Placeholder 3">
            <a:extLst>
              <a:ext uri="{FF2B5EF4-FFF2-40B4-BE49-F238E27FC236}">
                <a16:creationId xmlns:a16="http://schemas.microsoft.com/office/drawing/2014/main" id="{E75676DF-A400-65ED-A2D0-52542AB149F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5" name="Slide Number Placeholder 4">
            <a:extLst>
              <a:ext uri="{FF2B5EF4-FFF2-40B4-BE49-F238E27FC236}">
                <a16:creationId xmlns:a16="http://schemas.microsoft.com/office/drawing/2014/main" id="{666FE07D-AC77-FAAA-4594-C71888C1C44D}"/>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527288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352EA7-B409-9E2A-461B-2D09811F641C}"/>
              </a:ext>
            </a:extLst>
          </p:cNvPr>
          <p:cNvSpPr>
            <a:spLocks noGrp="1"/>
          </p:cNvSpPr>
          <p:nvPr>
            <p:ph type="dt" sz="half" idx="10"/>
          </p:nvPr>
        </p:nvSpPr>
        <p:spPr/>
        <p:txBody>
          <a:bodyPr/>
          <a:lstStyle/>
          <a:p>
            <a:fld id="{2117DE6D-C19C-4D25-A31A-DDD470D2EA8B}" type="datetime1">
              <a:rPr lang="en-GB" smtClean="0"/>
              <a:t>29/06/2026</a:t>
            </a:fld>
            <a:endParaRPr lang="en-GB"/>
          </a:p>
        </p:txBody>
      </p:sp>
      <p:sp>
        <p:nvSpPr>
          <p:cNvPr id="3" name="Footer Placeholder 2">
            <a:extLst>
              <a:ext uri="{FF2B5EF4-FFF2-40B4-BE49-F238E27FC236}">
                <a16:creationId xmlns:a16="http://schemas.microsoft.com/office/drawing/2014/main" id="{9A6A8C0E-C5C7-8686-043C-B8484781394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4" name="Slide Number Placeholder 3">
            <a:extLst>
              <a:ext uri="{FF2B5EF4-FFF2-40B4-BE49-F238E27FC236}">
                <a16:creationId xmlns:a16="http://schemas.microsoft.com/office/drawing/2014/main" id="{35128E06-A094-10D5-6540-425460469502}"/>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156365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DB4CB-B584-9B44-1CF5-C599A6B8A97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D729AD5-58C2-C59B-F62B-463F63241F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E8C1BBB-D3C7-0268-872E-1289A55632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04002F-343B-8FD0-BCB4-52EF6519160E}"/>
              </a:ext>
            </a:extLst>
          </p:cNvPr>
          <p:cNvSpPr>
            <a:spLocks noGrp="1"/>
          </p:cNvSpPr>
          <p:nvPr>
            <p:ph type="dt" sz="half" idx="10"/>
          </p:nvPr>
        </p:nvSpPr>
        <p:spPr/>
        <p:txBody>
          <a:bodyPr/>
          <a:lstStyle/>
          <a:p>
            <a:fld id="{4960A5E6-327D-42D2-A96E-83EF5E86D5DD}" type="datetime1">
              <a:rPr lang="en-GB" smtClean="0"/>
              <a:t>29/06/2026</a:t>
            </a:fld>
            <a:endParaRPr lang="en-GB"/>
          </a:p>
        </p:txBody>
      </p:sp>
      <p:sp>
        <p:nvSpPr>
          <p:cNvPr id="6" name="Footer Placeholder 5">
            <a:extLst>
              <a:ext uri="{FF2B5EF4-FFF2-40B4-BE49-F238E27FC236}">
                <a16:creationId xmlns:a16="http://schemas.microsoft.com/office/drawing/2014/main" id="{808139E3-19B4-F17C-B7E4-AD624AD7C8E0}"/>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B349A3C9-B682-CD12-4C88-667230ED949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811249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C8EE9-6AFA-9286-94C4-A7F205FA308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6ABD43-0D6A-3DC0-515A-53E31513C72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EB49960-5592-7449-8188-266CAAC380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CAEDE7-3CE0-F84C-BED1-06E7E4D840B7}"/>
              </a:ext>
            </a:extLst>
          </p:cNvPr>
          <p:cNvSpPr>
            <a:spLocks noGrp="1"/>
          </p:cNvSpPr>
          <p:nvPr>
            <p:ph type="dt" sz="half" idx="10"/>
          </p:nvPr>
        </p:nvSpPr>
        <p:spPr/>
        <p:txBody>
          <a:bodyPr/>
          <a:lstStyle/>
          <a:p>
            <a:fld id="{19C3BB32-5686-4C68-9733-09C0890897DB}" type="datetime1">
              <a:rPr lang="en-GB" smtClean="0"/>
              <a:t>29/06/2026</a:t>
            </a:fld>
            <a:endParaRPr lang="en-GB"/>
          </a:p>
        </p:txBody>
      </p:sp>
      <p:sp>
        <p:nvSpPr>
          <p:cNvPr id="6" name="Footer Placeholder 5">
            <a:extLst>
              <a:ext uri="{FF2B5EF4-FFF2-40B4-BE49-F238E27FC236}">
                <a16:creationId xmlns:a16="http://schemas.microsoft.com/office/drawing/2014/main" id="{A4F88BAB-ABFC-064B-DA14-9CDD69B735FC}"/>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7" name="Slide Number Placeholder 6">
            <a:extLst>
              <a:ext uri="{FF2B5EF4-FFF2-40B4-BE49-F238E27FC236}">
                <a16:creationId xmlns:a16="http://schemas.microsoft.com/office/drawing/2014/main" id="{53F4063A-F23F-97C9-3154-C13D4EA1C08A}"/>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1080732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0D35E-8E2A-22AC-9D68-97166B3ACA49}"/>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232EF7DC-D5C2-7807-BFDB-6947D88E9CB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F5BE87E-385F-0588-0B0B-ABA45C47C49C}"/>
              </a:ext>
            </a:extLst>
          </p:cNvPr>
          <p:cNvSpPr>
            <a:spLocks noGrp="1"/>
          </p:cNvSpPr>
          <p:nvPr>
            <p:ph type="dt" sz="half" idx="10"/>
          </p:nvPr>
        </p:nvSpPr>
        <p:spPr/>
        <p:txBody>
          <a:bodyPr/>
          <a:lstStyle/>
          <a:p>
            <a:fld id="{9F75541F-F156-4335-82F7-F4E8A2543D8B}" type="datetime1">
              <a:rPr lang="en-GB" smtClean="0"/>
              <a:t>29/06/2026</a:t>
            </a:fld>
            <a:endParaRPr lang="en-GB"/>
          </a:p>
        </p:txBody>
      </p:sp>
      <p:sp>
        <p:nvSpPr>
          <p:cNvPr id="5" name="Footer Placeholder 4">
            <a:extLst>
              <a:ext uri="{FF2B5EF4-FFF2-40B4-BE49-F238E27FC236}">
                <a16:creationId xmlns:a16="http://schemas.microsoft.com/office/drawing/2014/main" id="{D92B1DA1-8E66-5247-E343-184C109B491F}"/>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E4A8B1E6-7E9D-B769-9052-5F906EB3D54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535573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7B718E-AA8A-AAA2-595C-9BB31D481F87}"/>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3468571-35A8-5CE9-B7DA-E7B9EFDD0F6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8B18826-03D3-F01D-F44D-118BCA9ECFBA}"/>
              </a:ext>
            </a:extLst>
          </p:cNvPr>
          <p:cNvSpPr>
            <a:spLocks noGrp="1"/>
          </p:cNvSpPr>
          <p:nvPr>
            <p:ph type="dt" sz="half" idx="10"/>
          </p:nvPr>
        </p:nvSpPr>
        <p:spPr/>
        <p:txBody>
          <a:bodyPr/>
          <a:lstStyle/>
          <a:p>
            <a:fld id="{BD66A125-8A8F-43D7-B6BC-A91A7B1847DE}" type="datetime1">
              <a:rPr lang="en-GB" smtClean="0"/>
              <a:t>29/06/2026</a:t>
            </a:fld>
            <a:endParaRPr lang="en-GB"/>
          </a:p>
        </p:txBody>
      </p:sp>
      <p:sp>
        <p:nvSpPr>
          <p:cNvPr id="5" name="Footer Placeholder 4">
            <a:extLst>
              <a:ext uri="{FF2B5EF4-FFF2-40B4-BE49-F238E27FC236}">
                <a16:creationId xmlns:a16="http://schemas.microsoft.com/office/drawing/2014/main" id="{091B28AD-03D9-C853-E18A-B8FF3AAB84F7}"/>
              </a:ext>
            </a:extLst>
          </p:cNvPr>
          <p:cNvSpPr>
            <a:spLocks noGrp="1"/>
          </p:cNvSpPr>
          <p:nvPr>
            <p:ph type="ftr" sz="quarter" idx="11"/>
          </p:nvPr>
        </p:nvSpPr>
        <p:spPr/>
        <p:txBody>
          <a:body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735EFE4-520E-25D0-F7B4-874905FFA487}"/>
              </a:ext>
            </a:extLst>
          </p:cNvPr>
          <p:cNvSpPr>
            <a:spLocks noGrp="1"/>
          </p:cNvSpPr>
          <p:nvPr>
            <p:ph type="sldNum" sz="quarter" idx="12"/>
          </p:nvPr>
        </p:nvSpPr>
        <p:spPr/>
        <p:txBody>
          <a:bodyPr/>
          <a:lstStyle/>
          <a:p>
            <a:fld id="{7A2C93C0-434E-41D6-BDEF-AE7F1FF48EDD}" type="slidenum">
              <a:rPr lang="en-GB" smtClean="0"/>
              <a:t>‹#›</a:t>
            </a:fld>
            <a:endParaRPr lang="en-GB"/>
          </a:p>
        </p:txBody>
      </p:sp>
    </p:spTree>
    <p:extLst>
      <p:ext uri="{BB962C8B-B14F-4D97-AF65-F5344CB8AC3E}">
        <p14:creationId xmlns:p14="http://schemas.microsoft.com/office/powerpoint/2010/main" val="272247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DCF7AA-83AC-B135-70B0-0B839DD341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501429F-DD7F-DEDB-F7E1-2FEF7E8EDD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9C5A792-C421-2BE2-335E-66D1D6C629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FFD6EF-134C-4E68-ACB2-3317A241D7BB}" type="datetime1">
              <a:rPr lang="en-GB" smtClean="0"/>
              <a:t>29/06/2026</a:t>
            </a:fld>
            <a:endParaRPr lang="en-GB"/>
          </a:p>
        </p:txBody>
      </p:sp>
      <p:sp>
        <p:nvSpPr>
          <p:cNvPr id="5" name="Footer Placeholder 4">
            <a:extLst>
              <a:ext uri="{FF2B5EF4-FFF2-40B4-BE49-F238E27FC236}">
                <a16:creationId xmlns:a16="http://schemas.microsoft.com/office/drawing/2014/main" id="{10869877-97DC-502E-886E-8D39C7EB39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For queries about your application or the recruitment process, please email publicappointments@beis.gov.uk</a:t>
            </a:r>
          </a:p>
        </p:txBody>
      </p:sp>
      <p:sp>
        <p:nvSpPr>
          <p:cNvPr id="6" name="Slide Number Placeholder 5">
            <a:extLst>
              <a:ext uri="{FF2B5EF4-FFF2-40B4-BE49-F238E27FC236}">
                <a16:creationId xmlns:a16="http://schemas.microsoft.com/office/drawing/2014/main" id="{8E6CAB5D-2BD8-3D31-822D-F35AB20BF5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2C93C0-434E-41D6-BDEF-AE7F1FF48EDD}" type="slidenum">
              <a:rPr lang="en-GB" smtClean="0"/>
              <a:t>‹#›</a:t>
            </a:fld>
            <a:endParaRPr lang="en-GB"/>
          </a:p>
        </p:txBody>
      </p:sp>
    </p:spTree>
    <p:extLst>
      <p:ext uri="{BB962C8B-B14F-4D97-AF65-F5344CB8AC3E}">
        <p14:creationId xmlns:p14="http://schemas.microsoft.com/office/powerpoint/2010/main" val="827830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mailto:cstsecretariat@go-science.gov.uk" TargetMode="External"/><Relationship Id="rId4" Type="http://schemas.openxmlformats.org/officeDocument/2006/relationships/hyperlink" Target="mailto:partnerships@dsit.gov.u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mailto:cstsecretariat@go-science.gov.uk"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mailto:cstsecretariat@go-science.gov.uk" TargetMode="External"/><Relationship Id="rId2" Type="http://schemas.openxmlformats.org/officeDocument/2006/relationships/hyperlink" Target="https://www.gov.uk/government/organisations/council-for-science-and-technology" TargetMode="External"/><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mailto:cstsecretariat@go-science.gov.uk" TargetMode="External"/><Relationship Id="rId2" Type="http://schemas.openxmlformats.org/officeDocument/2006/relationships/hyperlink" Target="https://www.gov.uk/government/publications/united-kingdom-security-vetting-clearance-levels/national-security-vetting-clearance-levels." TargetMode="External"/><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mailto:cstsecretariat@go-science.gov.uk" TargetMode="External"/><Relationship Id="rId2" Type="http://schemas.openxmlformats.org/officeDocument/2006/relationships/hyperlink" Target="https://apply-for-public-appointment.service.gov.uk/create-account" TargetMode="External"/><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hyperlink" Target="mailto:partnerships@dsit.gov.uk" TargetMode="Externa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partnerships@dsit.gov.uk" TargetMode="External"/><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hyperlink" Target="mailto:cstsecretariat@go-science.gov.uk" TargetMode="External"/><Relationship Id="rId2" Type="http://schemas.openxmlformats.org/officeDocument/2006/relationships/hyperlink" Target="https://www.gov.uk/government/publications/the-7-principles-of-public-life" TargetMode="External"/><Relationship Id="rId1" Type="http://schemas.openxmlformats.org/officeDocument/2006/relationships/slideLayout" Target="../slideLayouts/slideLayout1.xml"/><Relationship Id="rId6" Type="http://schemas.openxmlformats.org/officeDocument/2006/relationships/hyperlink" Target="mailto:partnerships@dsit.gov.uk" TargetMode="External"/><Relationship Id="rId5" Type="http://schemas.openxmlformats.org/officeDocument/2006/relationships/image" Target="../media/image4.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partnerships@dsit.gov.uk" TargetMode="External"/><Relationship Id="rId1" Type="http://schemas.openxmlformats.org/officeDocument/2006/relationships/slideLayout" Target="../slideLayouts/slideLayout1.xml"/><Relationship Id="rId6" Type="http://schemas.openxmlformats.org/officeDocument/2006/relationships/hyperlink" Target="mailto:cstsecretariat@go-science.gov.uk" TargetMode="External"/><Relationship Id="rId5"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pic>
        <p:nvPicPr>
          <p:cNvPr id="6" name="Picture 5" descr="Graphical user interface, text&#10;&#10;Description automatically generated">
            <a:extLst>
              <a:ext uri="{FF2B5EF4-FFF2-40B4-BE49-F238E27FC236}">
                <a16:creationId xmlns:a16="http://schemas.microsoft.com/office/drawing/2014/main" id="{1479EB03-BA03-9E17-596D-E727D1900D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10" name="Picture 9">
            <a:extLst>
              <a:ext uri="{FF2B5EF4-FFF2-40B4-BE49-F238E27FC236}">
                <a16:creationId xmlns:a16="http://schemas.microsoft.com/office/drawing/2014/main" id="{CEEF093C-D540-4BA6-AB3B-2329C729992F}"/>
              </a:ext>
            </a:extLst>
          </p:cNvPr>
          <p:cNvPicPr>
            <a:picLocks noChangeAspect="1"/>
          </p:cNvPicPr>
          <p:nvPr/>
        </p:nvPicPr>
        <p:blipFill rotWithShape="1">
          <a:blip r:embed="rId3"/>
          <a:srcRect t="16658" b="16657"/>
          <a:stretch/>
        </p:blipFill>
        <p:spPr>
          <a:xfrm>
            <a:off x="6696987" y="5966346"/>
            <a:ext cx="1260086" cy="666890"/>
          </a:xfrm>
          <a:prstGeom prst="rect">
            <a:avLst/>
          </a:prstGeom>
        </p:spPr>
      </p:pic>
      <p:sp>
        <p:nvSpPr>
          <p:cNvPr id="11" name="TextBox 10">
            <a:extLst>
              <a:ext uri="{FF2B5EF4-FFF2-40B4-BE49-F238E27FC236}">
                <a16:creationId xmlns:a16="http://schemas.microsoft.com/office/drawing/2014/main" id="{91FA6847-5D4E-C9E8-1EF4-441BE59E10A9}"/>
              </a:ext>
            </a:extLst>
          </p:cNvPr>
          <p:cNvSpPr txBox="1"/>
          <p:nvPr/>
        </p:nvSpPr>
        <p:spPr>
          <a:xfrm>
            <a:off x="-1" y="1332622"/>
            <a:ext cx="6096001" cy="2800767"/>
          </a:xfrm>
          <a:prstGeom prst="rect">
            <a:avLst/>
          </a:prstGeom>
          <a:solidFill>
            <a:srgbClr val="001E64"/>
          </a:solidFill>
          <a:ln>
            <a:noFill/>
          </a:ln>
        </p:spPr>
        <p:txBody>
          <a:bodyPr wrap="square" lIns="91440" tIns="45720" rIns="91440" bIns="45720" rtlCol="0" anchor="t">
            <a:spAutoFit/>
          </a:bodyPr>
          <a:lstStyle/>
          <a:p>
            <a:endParaRPr lang="en-GB" sz="2800" b="1" noProof="0">
              <a:solidFill>
                <a:schemeClr val="bg1"/>
              </a:solidFill>
              <a:latin typeface="Arial" panose="020B0604020202020204" pitchFamily="34" charset="0"/>
              <a:cs typeface="Arial" panose="020B0604020202020204" pitchFamily="34" charset="0"/>
            </a:endParaRPr>
          </a:p>
          <a:p>
            <a:r>
              <a:rPr lang="en-GB" sz="2400" b="1" noProof="0">
                <a:solidFill>
                  <a:schemeClr val="bg1"/>
                </a:solidFill>
                <a:latin typeface="Arial"/>
                <a:cs typeface="Arial"/>
              </a:rPr>
              <a:t>Council for Science and Technology</a:t>
            </a:r>
            <a:endParaRPr lang="en-GB" noProof="0">
              <a:solidFill>
                <a:schemeClr val="bg1"/>
              </a:solidFill>
            </a:endParaRPr>
          </a:p>
          <a:p>
            <a:r>
              <a:rPr lang="en-GB" sz="2400" b="1" noProof="0">
                <a:solidFill>
                  <a:schemeClr val="bg1"/>
                </a:solidFill>
                <a:latin typeface="Arial"/>
                <a:cs typeface="Arial"/>
              </a:rPr>
              <a:t>Co-chair</a:t>
            </a:r>
          </a:p>
          <a:p>
            <a:r>
              <a:rPr lang="en-GB" sz="2400" noProof="0">
                <a:solidFill>
                  <a:schemeClr val="bg1"/>
                </a:solidFill>
                <a:latin typeface="Arial"/>
                <a:cs typeface="Arial"/>
              </a:rPr>
              <a:t>Candidate Pack</a:t>
            </a:r>
          </a:p>
          <a:p>
            <a:r>
              <a:rPr lang="en-GB" sz="2400" noProof="0">
                <a:solidFill>
                  <a:schemeClr val="bg1"/>
                </a:solidFill>
                <a:latin typeface="Arial"/>
                <a:cs typeface="Arial"/>
              </a:rPr>
              <a:t>Closing Date: 12:00 </a:t>
            </a:r>
            <a:r>
              <a:rPr lang="en-GB" sz="2400">
                <a:solidFill>
                  <a:schemeClr val="bg1"/>
                </a:solidFill>
                <a:latin typeface="Arial"/>
                <a:cs typeface="Arial"/>
              </a:rPr>
              <a:t>01 July </a:t>
            </a:r>
            <a:r>
              <a:rPr lang="en-GB" sz="2400" noProof="0">
                <a:solidFill>
                  <a:schemeClr val="bg1"/>
                </a:solidFill>
                <a:latin typeface="Arial"/>
                <a:cs typeface="Arial"/>
              </a:rPr>
              <a:t>2026</a:t>
            </a:r>
            <a:r>
              <a:rPr lang="en-GB" sz="2400">
                <a:solidFill>
                  <a:schemeClr val="bg1"/>
                </a:solidFill>
                <a:latin typeface="Arial"/>
                <a:cs typeface="Arial"/>
              </a:rPr>
              <a:t> – EXTENDED DEADLINE</a:t>
            </a:r>
            <a:endParaRPr lang="en-GB" sz="2400" noProof="0">
              <a:solidFill>
                <a:schemeClr val="bg1"/>
              </a:solidFill>
              <a:latin typeface="Arial"/>
              <a:cs typeface="Arial"/>
            </a:endParaRPr>
          </a:p>
          <a:p>
            <a:endParaRPr lang="en-GB" sz="2800" noProof="0">
              <a:solidFill>
                <a:schemeClr val="bg1"/>
              </a:solidFill>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ABB3A17C-65EF-A9D1-6633-DCFDAFFA1F3A}"/>
              </a:ext>
            </a:extLst>
          </p:cNvPr>
          <p:cNvSpPr txBox="1"/>
          <p:nvPr/>
        </p:nvSpPr>
        <p:spPr>
          <a:xfrm>
            <a:off x="-1" y="4106120"/>
            <a:ext cx="6096000" cy="1477328"/>
          </a:xfrm>
          <a:prstGeom prst="rect">
            <a:avLst/>
          </a:prstGeom>
          <a:noFill/>
        </p:spPr>
        <p:txBody>
          <a:bodyPr wrap="square" lIns="91440" tIns="45720" rIns="91440" bIns="45720" rtlCol="0" anchor="t">
            <a:spAutoFit/>
          </a:bodyPr>
          <a:lstStyle/>
          <a:p>
            <a:r>
              <a:rPr lang="en-GB" noProof="0">
                <a:latin typeface="Arial"/>
                <a:cs typeface="Arial"/>
              </a:rPr>
              <a:t>If you have any questions, require further information, or would like this candidate pack in an alternative format, please contact the Public Appointments team at </a:t>
            </a:r>
            <a:r>
              <a:rPr lang="en-GB" noProof="0">
                <a:latin typeface="Arial"/>
                <a:cs typeface="Arial"/>
                <a:hlinkClick r:id="rId4"/>
              </a:rPr>
              <a:t>partnerships@dsit.gov.uk</a:t>
            </a:r>
            <a:r>
              <a:rPr lang="en-GB" noProof="0">
                <a:latin typeface="Arial"/>
                <a:cs typeface="Arial"/>
              </a:rPr>
              <a:t> </a:t>
            </a:r>
            <a:r>
              <a:rPr lang="en-GB" noProof="0">
                <a:latin typeface="Arial" panose="020B0604020202020204" pitchFamily="34" charset="0"/>
                <a:cs typeface="Arial" panose="020B0604020202020204" pitchFamily="34" charset="0"/>
              </a:rPr>
              <a:t> and CST secretariat at </a:t>
            </a:r>
            <a:r>
              <a:rPr lang="en-GB" u="sng" noProof="0">
                <a:solidFill>
                  <a:srgbClr val="467886"/>
                </a:solidFill>
                <a:latin typeface="Arial" panose="020B0604020202020204" pitchFamily="34" charset="0"/>
                <a:ea typeface="Aptos" panose="020B0004020202020204" pitchFamily="34" charset="0"/>
                <a:cs typeface="Arial" panose="020B0604020202020204" pitchFamily="34" charset="0"/>
                <a:hlinkClick r:id="rId5"/>
              </a:rPr>
              <a:t>cstsecretariat@go-science.gov.uk</a:t>
            </a:r>
            <a:endParaRPr lang="en-GB" noProof="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4C54F2C7-A5C8-B064-5FA0-ABFD6E446D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04794" y="1867583"/>
            <a:ext cx="5122701" cy="1729373"/>
          </a:xfrm>
          <a:prstGeom prst="rect">
            <a:avLst/>
          </a:prstGeom>
        </p:spPr>
      </p:pic>
      <p:pic>
        <p:nvPicPr>
          <p:cNvPr id="12" name="Picture 11">
            <a:extLst>
              <a:ext uri="{FF2B5EF4-FFF2-40B4-BE49-F238E27FC236}">
                <a16:creationId xmlns:a16="http://schemas.microsoft.com/office/drawing/2014/main" id="{EBB04DB0-ECFC-18F3-B27A-D24AA76B8D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Tree>
    <p:extLst>
      <p:ext uri="{BB962C8B-B14F-4D97-AF65-F5344CB8AC3E}">
        <p14:creationId xmlns:p14="http://schemas.microsoft.com/office/powerpoint/2010/main" val="20248221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2</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AB9143E-2868-A8EC-674A-5E4DCE10A453}"/>
              </a:ext>
            </a:extLst>
          </p:cNvPr>
          <p:cNvSpPr txBox="1"/>
          <p:nvPr/>
        </p:nvSpPr>
        <p:spPr>
          <a:xfrm>
            <a:off x="360742" y="358812"/>
            <a:ext cx="5679311"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Contents</a:t>
            </a:r>
          </a:p>
        </p:txBody>
      </p:sp>
      <p:sp>
        <p:nvSpPr>
          <p:cNvPr id="11" name="TextBox 10">
            <a:extLst>
              <a:ext uri="{FF2B5EF4-FFF2-40B4-BE49-F238E27FC236}">
                <a16:creationId xmlns:a16="http://schemas.microsoft.com/office/drawing/2014/main" id="{C7C08B4C-430D-DD3F-150D-95A693F5C75D}"/>
              </a:ext>
            </a:extLst>
          </p:cNvPr>
          <p:cNvSpPr txBox="1"/>
          <p:nvPr/>
        </p:nvSpPr>
        <p:spPr>
          <a:xfrm>
            <a:off x="360742" y="1080000"/>
            <a:ext cx="7386258" cy="4216539"/>
          </a:xfrm>
          <a:prstGeom prst="rect">
            <a:avLst/>
          </a:prstGeom>
          <a:noFill/>
        </p:spPr>
        <p:txBody>
          <a:bodyPr wrap="square" lIns="91440" tIns="45720" rIns="91440" bIns="45720" rtlCol="0" anchor="t">
            <a:spAutoFit/>
          </a:bodyPr>
          <a:lstStyle/>
          <a:p>
            <a:pPr marL="342900" indent="-342900">
              <a:spcAft>
                <a:spcPts val="600"/>
              </a:spcAft>
              <a:buFont typeface="+mj-lt"/>
              <a:buAutoNum type="arabicPeriod" startAt="3"/>
            </a:pPr>
            <a:r>
              <a:rPr lang="en-GB" sz="1600" noProof="0">
                <a:latin typeface="Arial"/>
                <a:cs typeface="Arial"/>
              </a:rPr>
              <a:t>Message to Candidates from Dame Angela McLean  </a:t>
            </a:r>
          </a:p>
          <a:p>
            <a:pPr marL="342900" indent="-342900">
              <a:spcAft>
                <a:spcPts val="600"/>
              </a:spcAft>
              <a:buFont typeface="+mj-lt"/>
              <a:buAutoNum type="arabicPeriod" startAt="3"/>
            </a:pPr>
            <a:r>
              <a:rPr lang="en-GB" sz="1600" noProof="0">
                <a:latin typeface="Arial"/>
                <a:cs typeface="Arial"/>
              </a:rPr>
              <a:t>About the Council for Science &amp; Technology (CST)</a:t>
            </a:r>
            <a:endParaRPr lang="en-GB" sz="1600" noProof="0">
              <a:latin typeface="Arial" panose="020B0604020202020204" pitchFamily="34" charset="0"/>
              <a:cs typeface="Arial" panose="020B0604020202020204" pitchFamily="34" charset="0"/>
            </a:endParaRPr>
          </a:p>
          <a:p>
            <a:pPr marL="342900" indent="-342900">
              <a:spcAft>
                <a:spcPts val="600"/>
              </a:spcAft>
              <a:buFont typeface="+mj-lt"/>
              <a:buAutoNum type="arabicPeriod" startAt="3"/>
            </a:pPr>
            <a:r>
              <a:rPr lang="en-GB" sz="1600" noProof="0">
                <a:latin typeface="Arial"/>
                <a:cs typeface="Arial"/>
              </a:rPr>
              <a:t>The Role</a:t>
            </a:r>
          </a:p>
          <a:p>
            <a:pPr marL="342900" indent="-342900">
              <a:spcAft>
                <a:spcPts val="600"/>
              </a:spcAft>
              <a:buFont typeface="+mj-lt"/>
              <a:buAutoNum type="arabicPeriod" startAt="3"/>
            </a:pPr>
            <a:r>
              <a:rPr lang="en-GB" sz="1600" noProof="0">
                <a:latin typeface="Arial"/>
                <a:cs typeface="Arial"/>
              </a:rPr>
              <a:t>Person Specification</a:t>
            </a:r>
          </a:p>
          <a:p>
            <a:pPr marL="342900" indent="-342900">
              <a:spcAft>
                <a:spcPts val="600"/>
              </a:spcAft>
              <a:buFont typeface="+mj-lt"/>
              <a:buAutoNum type="arabicPeriod" startAt="3"/>
            </a:pPr>
            <a:r>
              <a:rPr lang="en-GB" sz="1600" noProof="0">
                <a:latin typeface="Arial"/>
                <a:cs typeface="Arial"/>
              </a:rPr>
              <a:t>Essential Criteria</a:t>
            </a:r>
          </a:p>
          <a:p>
            <a:pPr marL="342900" indent="-342900">
              <a:spcAft>
                <a:spcPts val="600"/>
              </a:spcAft>
              <a:buFont typeface="+mj-lt"/>
              <a:buAutoNum type="arabicPeriod" startAt="3"/>
            </a:pPr>
            <a:r>
              <a:rPr lang="en-GB" sz="1600" noProof="0">
                <a:latin typeface="Arial"/>
                <a:cs typeface="Arial"/>
              </a:rPr>
              <a:t>Desirable Criteria</a:t>
            </a:r>
          </a:p>
          <a:p>
            <a:pPr marL="342900" indent="-342900">
              <a:spcAft>
                <a:spcPts val="600"/>
              </a:spcAft>
              <a:buFont typeface="+mj-lt"/>
              <a:buAutoNum type="arabicPeriod" startAt="3"/>
            </a:pPr>
            <a:r>
              <a:rPr lang="en-GB" sz="1600" noProof="0">
                <a:latin typeface="Arial"/>
                <a:cs typeface="Arial"/>
              </a:rPr>
              <a:t>Terms of Appointment</a:t>
            </a:r>
          </a:p>
          <a:p>
            <a:pPr marL="342900" indent="-342900">
              <a:spcAft>
                <a:spcPts val="600"/>
              </a:spcAft>
              <a:buFont typeface="+mj-lt"/>
              <a:buAutoNum type="arabicPeriod" startAt="3"/>
            </a:pPr>
            <a:r>
              <a:rPr lang="en-GB" sz="1600" noProof="0">
                <a:latin typeface="Arial"/>
                <a:cs typeface="Arial"/>
              </a:rPr>
              <a:t>How to Apply</a:t>
            </a:r>
          </a:p>
          <a:p>
            <a:pPr marL="342900" indent="-342900">
              <a:spcAft>
                <a:spcPts val="600"/>
              </a:spcAft>
              <a:buFont typeface="+mj-lt"/>
              <a:buAutoNum type="arabicPeriod" startAt="3"/>
            </a:pPr>
            <a:r>
              <a:rPr lang="en-GB" sz="1600" noProof="0">
                <a:latin typeface="Arial"/>
                <a:cs typeface="Arial"/>
              </a:rPr>
              <a:t>Assessment Panel, Process and Timeline</a:t>
            </a:r>
          </a:p>
          <a:p>
            <a:pPr marL="342900" indent="-342900">
              <a:spcAft>
                <a:spcPts val="600"/>
              </a:spcAft>
              <a:buFont typeface="+mj-lt"/>
              <a:buAutoNum type="arabicPeriod" startAt="3"/>
            </a:pPr>
            <a:r>
              <a:rPr lang="en-GB" sz="1600" noProof="0">
                <a:latin typeface="Arial"/>
                <a:cs typeface="Arial"/>
              </a:rPr>
              <a:t>Equality, Diversity and Inclusion</a:t>
            </a:r>
          </a:p>
          <a:p>
            <a:pPr marL="342900" indent="-342900">
              <a:spcAft>
                <a:spcPts val="600"/>
              </a:spcAft>
              <a:buFont typeface="+mj-lt"/>
              <a:buAutoNum type="arabicPeriod" startAt="3"/>
            </a:pPr>
            <a:r>
              <a:rPr lang="en-GB" sz="1600" noProof="0">
                <a:latin typeface="Arial"/>
                <a:cs typeface="Arial"/>
              </a:rPr>
              <a:t>Annex A: Conflicts of Interest and Due Diligence</a:t>
            </a:r>
          </a:p>
          <a:p>
            <a:pPr marL="342900" indent="-342900">
              <a:spcAft>
                <a:spcPts val="600"/>
              </a:spcAft>
              <a:buFont typeface="+mj-lt"/>
              <a:buAutoNum type="arabicPeriod" startAt="3"/>
            </a:pPr>
            <a:r>
              <a:rPr lang="en-GB" sz="1600" noProof="0">
                <a:latin typeface="Arial"/>
                <a:cs typeface="Arial"/>
              </a:rPr>
              <a:t>Annex B: The Seven Principles of Public Life</a:t>
            </a:r>
          </a:p>
          <a:p>
            <a:pPr marL="342900" indent="-342900">
              <a:spcAft>
                <a:spcPts val="600"/>
              </a:spcAft>
              <a:buFont typeface="+mj-lt"/>
              <a:buAutoNum type="arabicPeriod" startAt="3"/>
            </a:pPr>
            <a:r>
              <a:rPr lang="en-GB" sz="1600" noProof="0">
                <a:latin typeface="Arial"/>
                <a:cs typeface="Arial"/>
              </a:rPr>
              <a:t>Annex C: Complaints Procedure</a:t>
            </a:r>
          </a:p>
        </p:txBody>
      </p:sp>
      <p:pic>
        <p:nvPicPr>
          <p:cNvPr id="8" name="Picture 7" descr="Graphical user interface, text&#10;&#10;Description automatically generated">
            <a:extLst>
              <a:ext uri="{FF2B5EF4-FFF2-40B4-BE49-F238E27FC236}">
                <a16:creationId xmlns:a16="http://schemas.microsoft.com/office/drawing/2014/main" id="{3C3F3B00-5A42-EC82-02E7-BE0C3E79A9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F8028181-9EEE-E2D2-8283-073366E53EDC}"/>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D7CE4289-BD3A-5B6F-DAEC-3E495CCC8E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DDAD95B5-70EB-A8B4-7AF3-D225B5EA2BB2}"/>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14513275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3</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48CBE51-C4FB-31F8-6F8E-4EB04F1F0D0E}"/>
              </a:ext>
            </a:extLst>
          </p:cNvPr>
          <p:cNvSpPr txBox="1"/>
          <p:nvPr/>
        </p:nvSpPr>
        <p:spPr>
          <a:xfrm>
            <a:off x="359999" y="360000"/>
            <a:ext cx="11471259" cy="523220"/>
          </a:xfrm>
          <a:prstGeom prst="rect">
            <a:avLst/>
          </a:prstGeom>
          <a:noFill/>
        </p:spPr>
        <p:txBody>
          <a:bodyPr wrap="square" lIns="91440" tIns="45720" rIns="91440" bIns="45720" rtlCol="0" anchor="t">
            <a:spAutoFit/>
          </a:bodyPr>
          <a:lstStyle/>
          <a:p>
            <a:r>
              <a:rPr lang="en-GB" sz="2800" b="1" noProof="0">
                <a:latin typeface="Arial"/>
                <a:cs typeface="Arial"/>
              </a:rPr>
              <a:t>Message to Candidates from Dame Angela McLean  </a:t>
            </a:r>
          </a:p>
        </p:txBody>
      </p:sp>
      <p:sp>
        <p:nvSpPr>
          <p:cNvPr id="14" name="TextBox 13">
            <a:extLst>
              <a:ext uri="{FF2B5EF4-FFF2-40B4-BE49-F238E27FC236}">
                <a16:creationId xmlns:a16="http://schemas.microsoft.com/office/drawing/2014/main" id="{32A412D4-67CC-E5BD-8357-CF252C8187EA}"/>
              </a:ext>
            </a:extLst>
          </p:cNvPr>
          <p:cNvSpPr txBox="1"/>
          <p:nvPr/>
        </p:nvSpPr>
        <p:spPr>
          <a:xfrm>
            <a:off x="360000" y="1080000"/>
            <a:ext cx="7907700" cy="4331955"/>
          </a:xfrm>
          <a:prstGeom prst="rect">
            <a:avLst/>
          </a:prstGeom>
          <a:noFill/>
        </p:spPr>
        <p:txBody>
          <a:bodyPr wrap="square" lIns="91440" tIns="45720" rIns="91440" bIns="45720" rtlCol="0" anchor="t">
            <a:spAutoFit/>
          </a:bodyPr>
          <a:lstStyle/>
          <a:p>
            <a:r>
              <a:rPr lang="en-GB" sz="1450" noProof="0">
                <a:latin typeface="Arial"/>
                <a:ea typeface="+mn-lt"/>
                <a:cs typeface="Arial"/>
              </a:rPr>
              <a:t>The UK government has set out a clear ambition to accelerate growth across the UK through world-class science and research and the safe development and deployment of new technologies. Putting excellent scientific advice at the heart of decision making is key to the delivery of this government’s priorities.   </a:t>
            </a:r>
            <a:endParaRPr lang="en-GB" sz="1450" noProof="0">
              <a:latin typeface="Arial"/>
              <a:cs typeface="Arial"/>
            </a:endParaRPr>
          </a:p>
          <a:p>
            <a:endParaRPr lang="en-GB" sz="1450" noProof="0">
              <a:latin typeface="Arial"/>
              <a:ea typeface="Calibri"/>
              <a:cs typeface="Arial"/>
            </a:endParaRPr>
          </a:p>
          <a:p>
            <a:r>
              <a:rPr lang="en-GB" sz="1450" noProof="0">
                <a:latin typeface="Arial"/>
                <a:ea typeface="+mn-lt"/>
                <a:cs typeface="Arial"/>
              </a:rPr>
              <a:t>The Council for Science and Technology provides independent advice directly to the Prime Minister and Cabinet Ministers on national priorities, from primary prevention in healthcare to the role of science and technology in addressing geographical inequalities across the UK.  </a:t>
            </a:r>
            <a:endParaRPr lang="en-GB" sz="1450" noProof="0">
              <a:latin typeface="Arial"/>
              <a:ea typeface="Calibri"/>
              <a:cs typeface="Arial"/>
            </a:endParaRPr>
          </a:p>
          <a:p>
            <a:endParaRPr lang="en-GB" sz="1450" noProof="0">
              <a:latin typeface="Arial"/>
              <a:ea typeface="Calibri"/>
              <a:cs typeface="Arial"/>
            </a:endParaRPr>
          </a:p>
          <a:p>
            <a:r>
              <a:rPr lang="en-GB" sz="1450" noProof="0">
                <a:latin typeface="Arial"/>
                <a:ea typeface="+mn-lt"/>
                <a:cs typeface="Arial"/>
              </a:rPr>
              <a:t>We are looking for an independent co-chair who has extensive experience as a leader in their field and wants to make an impact on the UK’s science and technology landscape. The independent co-chair will work in partnership with myself to provide strategic leadership to the council, shaped by their experience across academia, industry, and government.  </a:t>
            </a:r>
            <a:endParaRPr lang="en-GB" sz="1450" noProof="0">
              <a:latin typeface="Arial"/>
              <a:ea typeface="Calibri"/>
              <a:cs typeface="Arial"/>
            </a:endParaRPr>
          </a:p>
          <a:p>
            <a:endParaRPr lang="en-GB" sz="1450" noProof="0">
              <a:latin typeface="Arial"/>
              <a:ea typeface="+mn-lt"/>
              <a:cs typeface="Arial"/>
            </a:endParaRPr>
          </a:p>
          <a:p>
            <a:r>
              <a:rPr lang="en-GB" sz="1450" noProof="0">
                <a:latin typeface="Arial"/>
                <a:ea typeface="+mn-lt"/>
                <a:cs typeface="Arial"/>
              </a:rPr>
              <a:t>This is an opportunity to bring your valuable insight to the council, shaping and leading the work that it does, delivering through distinguished members to develop independent advice that will help government deliver growth and improved outcomes for society.   </a:t>
            </a:r>
            <a:endParaRPr lang="en-GB" sz="1450" noProof="0">
              <a:latin typeface="Arial"/>
              <a:ea typeface="Calibri"/>
              <a:cs typeface="Arial"/>
            </a:endParaRPr>
          </a:p>
          <a:p>
            <a:pPr marL="0" indent="0">
              <a:lnSpc>
                <a:spcPct val="100000"/>
              </a:lnSpc>
              <a:buNone/>
            </a:pPr>
            <a:endParaRPr lang="en-GB" sz="1450" b="1" noProof="0">
              <a:latin typeface="Arial" panose="020B0604020202020204" pitchFamily="34" charset="0"/>
              <a:cs typeface="Arial" panose="020B0604020202020204" pitchFamily="34" charset="0"/>
            </a:endParaRPr>
          </a:p>
          <a:p>
            <a:r>
              <a:rPr lang="en-GB" sz="1450" b="1" noProof="0">
                <a:latin typeface="Arial"/>
                <a:ea typeface="+mn-lt"/>
                <a:cs typeface="Arial"/>
              </a:rPr>
              <a:t>Professor Dame Angela McLean, Government Chief Scientific Adviser </a:t>
            </a:r>
            <a:endParaRPr lang="en-GB" sz="1450" noProof="0">
              <a:latin typeface="Arial"/>
              <a:cs typeface="Arial"/>
            </a:endParaRPr>
          </a:p>
        </p:txBody>
      </p:sp>
      <p:pic>
        <p:nvPicPr>
          <p:cNvPr id="13" name="Picture 12" descr="Graphical user interface, text&#10;&#10;Description automatically generated">
            <a:extLst>
              <a:ext uri="{FF2B5EF4-FFF2-40B4-BE49-F238E27FC236}">
                <a16:creationId xmlns:a16="http://schemas.microsoft.com/office/drawing/2014/main" id="{71A6073C-A497-E15D-3EDB-CCB595BF64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15" name="Picture 14">
            <a:extLst>
              <a:ext uri="{FF2B5EF4-FFF2-40B4-BE49-F238E27FC236}">
                <a16:creationId xmlns:a16="http://schemas.microsoft.com/office/drawing/2014/main" id="{0B0BB5E3-AD35-4D29-0B18-45FD51957C16}"/>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6" name="Picture 15">
            <a:extLst>
              <a:ext uri="{FF2B5EF4-FFF2-40B4-BE49-F238E27FC236}">
                <a16:creationId xmlns:a16="http://schemas.microsoft.com/office/drawing/2014/main" id="{6698EC4D-A6F1-29DC-CB4D-9DCCA2B898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pic>
        <p:nvPicPr>
          <p:cNvPr id="17" name="Picture 16" descr="A photograph of Dame Angela McLean, Government Chief Scientific Adviser, at a desk.">
            <a:extLst>
              <a:ext uri="{FF2B5EF4-FFF2-40B4-BE49-F238E27FC236}">
                <a16:creationId xmlns:a16="http://schemas.microsoft.com/office/drawing/2014/main" id="{4500DA16-37AE-4E5C-E7C7-7A34B37294A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513389" y="1143500"/>
            <a:ext cx="3317869" cy="2182890"/>
          </a:xfrm>
          <a:prstGeom prst="rect">
            <a:avLst/>
          </a:prstGeom>
          <a:noFill/>
          <a:ln>
            <a:noFill/>
          </a:ln>
        </p:spPr>
      </p:pic>
      <p:sp>
        <p:nvSpPr>
          <p:cNvPr id="18" name="Footer Placeholder 2">
            <a:extLst>
              <a:ext uri="{FF2B5EF4-FFF2-40B4-BE49-F238E27FC236}">
                <a16:creationId xmlns:a16="http://schemas.microsoft.com/office/drawing/2014/main" id="{05FD64A6-5AD5-218E-33ED-35BC5D5B9322}"/>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7">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1645766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300941" y="6166854"/>
            <a:ext cx="288403" cy="261574"/>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4</a:t>
            </a:fld>
            <a:endParaRPr lang="en-GB" sz="1400" noProof="0">
              <a:solidFill>
                <a:schemeClr val="bg1"/>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A5184B48-50E9-79EC-8F79-EBA1E9A97CB5}"/>
              </a:ext>
            </a:extLst>
          </p:cNvPr>
          <p:cNvSpPr txBox="1"/>
          <p:nvPr/>
        </p:nvSpPr>
        <p:spPr>
          <a:xfrm>
            <a:off x="360000" y="1080000"/>
            <a:ext cx="11464112" cy="4524315"/>
          </a:xfrm>
          <a:prstGeom prst="rect">
            <a:avLst/>
          </a:prstGeom>
          <a:noFill/>
        </p:spPr>
        <p:txBody>
          <a:bodyPr wrap="square" lIns="91440" tIns="45720" rIns="91440" bIns="45720" rtlCol="0" anchor="t">
            <a:spAutoFit/>
          </a:bodyPr>
          <a:lstStyle/>
          <a:p>
            <a:r>
              <a:rPr lang="en-GB" sz="1600" noProof="0">
                <a:highlight>
                  <a:srgbClr val="FFFFFF"/>
                </a:highlight>
                <a:latin typeface="Arial"/>
                <a:cs typeface="Arial"/>
              </a:rPr>
              <a:t>CST is the government’s highest-level advisory body on science and technology delivering advice directly to the Prime Minister and Cabinet on science, engineering, technology and innovation policy issues across government. It is jointly chaired by an independent co-chair and the Government Chief Scientific Adviser, Dame Angela McLean.  </a:t>
            </a:r>
          </a:p>
          <a:p>
            <a:endParaRPr lang="en-GB" sz="1600" noProof="0">
              <a:highlight>
                <a:srgbClr val="FFFFFF"/>
              </a:highlight>
              <a:latin typeface="Arial"/>
              <a:cs typeface="Arial"/>
            </a:endParaRPr>
          </a:p>
          <a:p>
            <a:r>
              <a:rPr lang="en-GB" sz="1600" noProof="0">
                <a:highlight>
                  <a:srgbClr val="FFFFFF"/>
                </a:highlight>
                <a:latin typeface="Arial"/>
                <a:cs typeface="Arial"/>
              </a:rPr>
              <a:t>CST provides impartial advice to the Prime Minister and Cabinet on:  </a:t>
            </a:r>
          </a:p>
          <a:p>
            <a:endParaRPr lang="en-GB" sz="1600" noProof="0">
              <a:highlight>
                <a:srgbClr val="FFFFFF"/>
              </a:highlight>
              <a:latin typeface="Arial"/>
              <a:cs typeface="Arial"/>
            </a:endParaRPr>
          </a:p>
          <a:p>
            <a:pPr marL="285750" indent="-285750">
              <a:buFont typeface="Arial" panose="020B0604020202020204" pitchFamily="34" charset="0"/>
              <a:buChar char="•"/>
            </a:pPr>
            <a:r>
              <a:rPr lang="en-GB" sz="1600" noProof="0">
                <a:highlight>
                  <a:srgbClr val="FFFFFF"/>
                </a:highlight>
                <a:latin typeface="Arial"/>
                <a:cs typeface="Arial"/>
              </a:rPr>
              <a:t>what the government’s high-level priorities for science and technology should be to support the delivery of the government’s priorities;  </a:t>
            </a:r>
          </a:p>
          <a:p>
            <a:pPr marL="285750" indent="-285750">
              <a:buFont typeface="Arial" panose="020B0604020202020204" pitchFamily="34" charset="0"/>
              <a:buChar char="•"/>
            </a:pPr>
            <a:endParaRPr lang="en-GB" sz="1600" noProof="0">
              <a:highlight>
                <a:srgbClr val="FFFFFF"/>
              </a:highlight>
              <a:latin typeface="Arial"/>
              <a:cs typeface="Arial"/>
            </a:endParaRPr>
          </a:p>
          <a:p>
            <a:pPr marL="285750" indent="-285750">
              <a:buFont typeface="Arial" panose="020B0604020202020204" pitchFamily="34" charset="0"/>
              <a:buChar char="•"/>
            </a:pPr>
            <a:r>
              <a:rPr lang="en-GB" sz="1600" noProof="0">
                <a:highlight>
                  <a:srgbClr val="FFFFFF"/>
                </a:highlight>
                <a:latin typeface="Arial"/>
                <a:cs typeface="Arial"/>
              </a:rPr>
              <a:t>emerging and long-term scientific and technological developments, including opportunities and risks relating to:  </a:t>
            </a:r>
          </a:p>
          <a:p>
            <a:pPr marL="742950" lvl="1" indent="-285750">
              <a:buFont typeface="Courier New" panose="02070309020205020404" pitchFamily="49" charset="0"/>
              <a:buChar char="o"/>
            </a:pPr>
            <a:r>
              <a:rPr lang="en-GB" sz="1600" noProof="0">
                <a:highlight>
                  <a:srgbClr val="FFFFFF"/>
                </a:highlight>
                <a:latin typeface="Arial"/>
                <a:cs typeface="Arial"/>
              </a:rPr>
              <a:t>science and research capability  </a:t>
            </a:r>
          </a:p>
          <a:p>
            <a:pPr marL="742950" lvl="1" indent="-285750">
              <a:buFont typeface="Courier New" panose="02070309020205020404" pitchFamily="49" charset="0"/>
              <a:buChar char="o"/>
            </a:pPr>
            <a:r>
              <a:rPr lang="en-GB" sz="1600" noProof="0">
                <a:highlight>
                  <a:srgbClr val="FFFFFF"/>
                </a:highlight>
                <a:latin typeface="Arial"/>
                <a:cs typeface="Arial"/>
              </a:rPr>
              <a:t>innovation and economic growth </a:t>
            </a:r>
          </a:p>
          <a:p>
            <a:pPr marL="742950" lvl="1" indent="-285750">
              <a:buFont typeface="Courier New" panose="02070309020205020404" pitchFamily="49" charset="0"/>
              <a:buChar char="o"/>
            </a:pPr>
            <a:r>
              <a:rPr lang="en-GB" sz="1600" noProof="0">
                <a:highlight>
                  <a:srgbClr val="FFFFFF"/>
                </a:highlight>
                <a:latin typeface="Arial"/>
                <a:cs typeface="Arial"/>
              </a:rPr>
              <a:t>health and quality of life within the UK  </a:t>
            </a:r>
          </a:p>
          <a:p>
            <a:pPr marL="742950" lvl="1" indent="-285750">
              <a:buFont typeface="Courier New" panose="02070309020205020404" pitchFamily="49" charset="0"/>
              <a:buChar char="o"/>
            </a:pPr>
            <a:r>
              <a:rPr lang="en-GB" sz="1600" noProof="0">
                <a:highlight>
                  <a:srgbClr val="FFFFFF"/>
                </a:highlight>
                <a:latin typeface="Arial"/>
                <a:cs typeface="Arial"/>
              </a:rPr>
              <a:t>sustainable development and resilience </a:t>
            </a:r>
          </a:p>
          <a:p>
            <a:pPr marL="285750" indent="-285750">
              <a:buFont typeface="Arial" panose="020B0604020202020204" pitchFamily="34" charset="0"/>
              <a:buChar char="•"/>
            </a:pPr>
            <a:endParaRPr lang="en-GB" sz="1600" noProof="0">
              <a:highlight>
                <a:srgbClr val="FFFFFF"/>
              </a:highlight>
              <a:latin typeface="Arial"/>
              <a:cs typeface="Arial"/>
            </a:endParaRPr>
          </a:p>
          <a:p>
            <a:pPr marL="285750" indent="-285750">
              <a:buFont typeface="Arial" panose="020B0604020202020204" pitchFamily="34" charset="0"/>
              <a:buChar char="•"/>
            </a:pPr>
            <a:r>
              <a:rPr lang="en-GB" sz="1600" noProof="0">
                <a:highlight>
                  <a:srgbClr val="FFFFFF"/>
                </a:highlight>
                <a:latin typeface="Arial"/>
                <a:cs typeface="Arial"/>
              </a:rPr>
              <a:t>other matters requested by the Prime Minister, Ministers, or considered important by the council.  </a:t>
            </a:r>
          </a:p>
          <a:p>
            <a:pPr marL="285750" indent="-285750">
              <a:buFont typeface="Arial" panose="020B0604020202020204" pitchFamily="34" charset="0"/>
              <a:buChar char="•"/>
            </a:pPr>
            <a:endParaRPr lang="en-GB" sz="1600" noProof="0">
              <a:latin typeface="Arial"/>
              <a:cs typeface="Arial"/>
            </a:endParaRPr>
          </a:p>
          <a:p>
            <a:r>
              <a:rPr lang="en-GB" sz="1600" noProof="0">
                <a:highlight>
                  <a:srgbClr val="FFFFFF"/>
                </a:highlight>
                <a:latin typeface="Arial"/>
                <a:cs typeface="Arial"/>
              </a:rPr>
              <a:t>Further information about the Council for Science and Technology can be found </a:t>
            </a:r>
            <a:r>
              <a:rPr lang="en-GB" sz="1600" noProof="0">
                <a:highlight>
                  <a:srgbClr val="FFFFFF"/>
                </a:highlight>
                <a:latin typeface="Arial"/>
                <a:cs typeface="Arial"/>
                <a:hlinkClick r:id="rId2"/>
              </a:rPr>
              <a:t>here.</a:t>
            </a:r>
            <a:endParaRPr lang="en-GB" noProof="0"/>
          </a:p>
        </p:txBody>
      </p:sp>
      <p:sp>
        <p:nvSpPr>
          <p:cNvPr id="7" name="TextBox 6">
            <a:extLst>
              <a:ext uri="{FF2B5EF4-FFF2-40B4-BE49-F238E27FC236}">
                <a16:creationId xmlns:a16="http://schemas.microsoft.com/office/drawing/2014/main" id="{DCE7E770-7753-96FF-5095-C8EB1DCFC94D}"/>
              </a:ext>
            </a:extLst>
          </p:cNvPr>
          <p:cNvSpPr txBox="1"/>
          <p:nvPr/>
        </p:nvSpPr>
        <p:spPr>
          <a:xfrm>
            <a:off x="360000" y="360000"/>
            <a:ext cx="1020817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noProof="0">
                <a:solidFill>
                  <a:srgbClr val="000000"/>
                </a:solidFill>
                <a:latin typeface="Arial"/>
                <a:ea typeface="Calibri"/>
                <a:cs typeface="Calibri"/>
              </a:rPr>
              <a:t>About the Council for Science &amp; Technology (CST)</a:t>
            </a:r>
          </a:p>
        </p:txBody>
      </p:sp>
      <p:pic>
        <p:nvPicPr>
          <p:cNvPr id="5" name="Picture 4" descr="Graphical user interface, text&#10;&#10;Description automatically generated">
            <a:extLst>
              <a:ext uri="{FF2B5EF4-FFF2-40B4-BE49-F238E27FC236}">
                <a16:creationId xmlns:a16="http://schemas.microsoft.com/office/drawing/2014/main" id="{4351CFA6-B631-457D-DB1F-08F131E6E1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34623421-6FC2-9DB3-57AC-D0F9929D8CFD}"/>
              </a:ext>
            </a:extLst>
          </p:cNvPr>
          <p:cNvPicPr>
            <a:picLocks noChangeAspect="1"/>
          </p:cNvPicPr>
          <p:nvPr/>
        </p:nvPicPr>
        <p:blipFill rotWithShape="1">
          <a:blip r:embed="rId4"/>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FC8B675E-7833-55FF-B972-0EE567B72D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EE6F1A63-F568-C8B8-304D-F66C7BFADC80}"/>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7">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3504014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D82DD3-44FF-AD2F-46C5-4FC0E7C7B4B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4998756-B5F6-25A1-F7C2-FB9DCE79B26D}"/>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8F5FCE95-39EC-BB94-2C4F-8C412BA437F8}"/>
              </a:ext>
            </a:extLst>
          </p:cNvPr>
          <p:cNvSpPr>
            <a:spLocks noGrp="1"/>
          </p:cNvSpPr>
          <p:nvPr>
            <p:ph type="sldNum" sz="quarter" idx="12"/>
          </p:nvPr>
        </p:nvSpPr>
        <p:spPr>
          <a:xfrm>
            <a:off x="300941" y="6166854"/>
            <a:ext cx="288403" cy="261574"/>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5</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E592E17-3BAF-029D-1AB0-A44E1D28335B}"/>
              </a:ext>
            </a:extLst>
          </p:cNvPr>
          <p:cNvSpPr txBox="1"/>
          <p:nvPr/>
        </p:nvSpPr>
        <p:spPr>
          <a:xfrm>
            <a:off x="360000" y="360000"/>
            <a:ext cx="811824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The Role</a:t>
            </a:r>
          </a:p>
        </p:txBody>
      </p:sp>
      <p:sp>
        <p:nvSpPr>
          <p:cNvPr id="11" name="TextBox 10">
            <a:extLst>
              <a:ext uri="{FF2B5EF4-FFF2-40B4-BE49-F238E27FC236}">
                <a16:creationId xmlns:a16="http://schemas.microsoft.com/office/drawing/2014/main" id="{42211A52-FD07-DC80-28B5-1E851E5CD9A5}"/>
              </a:ext>
            </a:extLst>
          </p:cNvPr>
          <p:cNvSpPr txBox="1"/>
          <p:nvPr/>
        </p:nvSpPr>
        <p:spPr>
          <a:xfrm>
            <a:off x="300941" y="1080000"/>
            <a:ext cx="11523171" cy="3293209"/>
          </a:xfrm>
          <a:prstGeom prst="rect">
            <a:avLst/>
          </a:prstGeom>
          <a:noFill/>
        </p:spPr>
        <p:txBody>
          <a:bodyPr wrap="square" lIns="91440" tIns="45720" rIns="91440" bIns="45720" rtlCol="0" anchor="t">
            <a:spAutoFit/>
          </a:bodyPr>
          <a:lstStyle/>
          <a:p>
            <a:r>
              <a:rPr lang="en-GB" sz="1600" noProof="0">
                <a:highlight>
                  <a:srgbClr val="FFFFFF"/>
                </a:highlight>
                <a:latin typeface="Arial"/>
                <a:ea typeface="Calibri"/>
                <a:cs typeface="Arial"/>
              </a:rPr>
              <a:t>The CST independent co-chair shares responsibility for chairing the council with the Government Chief Scientific Adviser (GCSA). </a:t>
            </a:r>
            <a:endParaRPr lang="en-GB" sz="1600" noProof="0">
              <a:highlight>
                <a:srgbClr val="C6C6C6"/>
              </a:highlight>
              <a:latin typeface="Arial"/>
              <a:ea typeface="Calibri"/>
              <a:cs typeface="Arial"/>
            </a:endParaRPr>
          </a:p>
          <a:p>
            <a:endParaRPr lang="en-GB" sz="1600" noProof="0">
              <a:highlight>
                <a:srgbClr val="FFFFFF"/>
              </a:highlight>
              <a:latin typeface="Arial" panose="020B0604020202020204" pitchFamily="34" charset="0"/>
              <a:ea typeface="Calibri"/>
              <a:cs typeface="Arial" panose="020B0604020202020204" pitchFamily="34" charset="0"/>
            </a:endParaRPr>
          </a:p>
          <a:p>
            <a:pPr lvl="0" eaLnBrk="0" fontAlgn="base" hangingPunct="0">
              <a:spcBef>
                <a:spcPct val="0"/>
              </a:spcBef>
              <a:spcAft>
                <a:spcPct val="0"/>
              </a:spcAft>
            </a:pPr>
            <a:r>
              <a:rPr lang="en-GB" sz="1600" noProof="0">
                <a:solidFill>
                  <a:srgbClr val="0B0C0C"/>
                </a:solidFill>
                <a:latin typeface="Arial"/>
                <a:cs typeface="Arial"/>
              </a:rPr>
              <a:t>The independent co-chair is responsible for:</a:t>
            </a:r>
            <a:endParaRPr lang="en-GB" sz="1600" noProof="0">
              <a:latin typeface="Arial"/>
              <a:cs typeface="Arial"/>
            </a:endParaRPr>
          </a:p>
          <a:p>
            <a:pPr marL="285750" lvl="0" indent="-285750" eaLnBrk="0" fontAlgn="base" hangingPunct="0">
              <a:spcBef>
                <a:spcPct val="0"/>
              </a:spcBef>
              <a:spcAft>
                <a:spcPct val="0"/>
              </a:spcAft>
              <a:buFont typeface="Arial" panose="020B0604020202020204" pitchFamily="34" charset="0"/>
              <a:buChar char="•"/>
            </a:pPr>
            <a:r>
              <a:rPr lang="en-GB" sz="1600" noProof="0">
                <a:solidFill>
                  <a:srgbClr val="0B0C0C"/>
                </a:solidFill>
                <a:latin typeface="Arial" panose="020B0604020202020204" pitchFamily="34" charset="0"/>
                <a:cs typeface="Arial" panose="020B0604020202020204" pitchFamily="34" charset="0"/>
              </a:rPr>
              <a:t>deciding the course of the CST work programme and agreeing project leads;</a:t>
            </a:r>
          </a:p>
          <a:p>
            <a:pPr marL="285750" lvl="0" indent="-285750" eaLnBrk="0" fontAlgn="base" hangingPunct="0">
              <a:spcBef>
                <a:spcPct val="0"/>
              </a:spcBef>
              <a:spcAft>
                <a:spcPct val="0"/>
              </a:spcAft>
              <a:buFont typeface="Arial" panose="020B0604020202020204" pitchFamily="34" charset="0"/>
              <a:buChar char="•"/>
            </a:pPr>
            <a:r>
              <a:rPr lang="en-GB" sz="1600" noProof="0">
                <a:solidFill>
                  <a:srgbClr val="0B0C0C"/>
                </a:solidFill>
                <a:latin typeface="Arial" panose="020B0604020202020204" pitchFamily="34" charset="0"/>
                <a:cs typeface="Arial" panose="020B0604020202020204" pitchFamily="34" charset="0"/>
              </a:rPr>
              <a:t>working and liaising with the GCSA, ministers and officials to inform CST advice and delivery of recommendations;</a:t>
            </a:r>
          </a:p>
          <a:p>
            <a:pPr marL="285750" lvl="0" indent="-285750" eaLnBrk="0" fontAlgn="base" hangingPunct="0">
              <a:spcBef>
                <a:spcPct val="0"/>
              </a:spcBef>
              <a:spcAft>
                <a:spcPct val="0"/>
              </a:spcAft>
              <a:buFont typeface="Arial" panose="020B0604020202020204" pitchFamily="34" charset="0"/>
              <a:buChar char="•"/>
            </a:pPr>
            <a:r>
              <a:rPr lang="en-GB" sz="1600" noProof="0">
                <a:solidFill>
                  <a:srgbClr val="0B0C0C"/>
                </a:solidFill>
                <a:latin typeface="Arial" panose="020B0604020202020204" pitchFamily="34" charset="0"/>
                <a:cs typeface="Arial" panose="020B0604020202020204" pitchFamily="34" charset="0"/>
              </a:rPr>
              <a:t>being the outward spokesperson and advocate for CST;</a:t>
            </a:r>
          </a:p>
          <a:p>
            <a:pPr marL="285750" lvl="0" indent="-285750" eaLnBrk="0" fontAlgn="base" hangingPunct="0">
              <a:spcBef>
                <a:spcPct val="0"/>
              </a:spcBef>
              <a:spcAft>
                <a:spcPct val="0"/>
              </a:spcAft>
              <a:buFont typeface="Arial" panose="020B0604020202020204" pitchFamily="34" charset="0"/>
              <a:buChar char="•"/>
            </a:pPr>
            <a:r>
              <a:rPr lang="en-GB" sz="1600" noProof="0">
                <a:solidFill>
                  <a:srgbClr val="0B0C0C"/>
                </a:solidFill>
                <a:latin typeface="Arial" panose="020B0604020202020204" pitchFamily="34" charset="0"/>
                <a:cs typeface="Arial" panose="020B0604020202020204" pitchFamily="34" charset="0"/>
              </a:rPr>
              <a:t>agreeing agendas for meetings with the GCSA;</a:t>
            </a:r>
          </a:p>
          <a:p>
            <a:pPr marL="285750" lvl="0" indent="-285750" eaLnBrk="0" fontAlgn="base" hangingPunct="0">
              <a:spcBef>
                <a:spcPct val="0"/>
              </a:spcBef>
              <a:spcAft>
                <a:spcPct val="0"/>
              </a:spcAft>
              <a:buFont typeface="Arial" panose="020B0604020202020204" pitchFamily="34" charset="0"/>
              <a:buChar char="•"/>
            </a:pPr>
            <a:r>
              <a:rPr lang="en-GB" sz="1600" noProof="0">
                <a:solidFill>
                  <a:srgbClr val="0B0C0C"/>
                </a:solidFill>
                <a:latin typeface="Arial" panose="020B0604020202020204" pitchFamily="34" charset="0"/>
                <a:cs typeface="Arial" panose="020B0604020202020204" pitchFamily="34" charset="0"/>
              </a:rPr>
              <a:t>chairing the meetings when agenda items might conflict with the GCSA’s role; and</a:t>
            </a:r>
          </a:p>
          <a:p>
            <a:pPr marL="285750" lvl="0" indent="-285750" eaLnBrk="0" fontAlgn="base" hangingPunct="0">
              <a:spcBef>
                <a:spcPct val="0"/>
              </a:spcBef>
              <a:spcAft>
                <a:spcPct val="0"/>
              </a:spcAft>
              <a:buFont typeface="Arial" panose="020B0604020202020204" pitchFamily="34" charset="0"/>
              <a:buChar char="•"/>
            </a:pPr>
            <a:r>
              <a:rPr lang="en-GB" sz="1600" noProof="0">
                <a:solidFill>
                  <a:srgbClr val="0B0C0C"/>
                </a:solidFill>
                <a:latin typeface="Arial" panose="020B0604020202020204" pitchFamily="34" charset="0"/>
                <a:cs typeface="Arial" panose="020B0604020202020204" pitchFamily="34" charset="0"/>
              </a:rPr>
              <a:t>facilitating discussion among members to help reach a consensus on advice to government.</a:t>
            </a:r>
          </a:p>
          <a:p>
            <a:endParaRPr lang="en-GB" sz="1600" noProof="0">
              <a:highlight>
                <a:srgbClr val="FFFFFF"/>
              </a:highlight>
              <a:latin typeface="Arial"/>
              <a:ea typeface="Calibri"/>
              <a:cs typeface="Arial"/>
            </a:endParaRPr>
          </a:p>
          <a:p>
            <a:r>
              <a:rPr lang="en-GB" sz="1600" noProof="0">
                <a:highlight>
                  <a:srgbClr val="FFFFFF"/>
                </a:highlight>
                <a:latin typeface="Arial"/>
                <a:ea typeface="Calibri"/>
                <a:cs typeface="Arial"/>
              </a:rPr>
              <a:t>The independent co-chair will be supported by the CST Secretariat based in the Government Office for Science. </a:t>
            </a:r>
            <a:endParaRPr lang="en-GB" sz="1600" noProof="0">
              <a:latin typeface="Arial"/>
              <a:ea typeface="Calibri"/>
              <a:cs typeface="Arial"/>
            </a:endParaRPr>
          </a:p>
          <a:p>
            <a:endParaRPr lang="en-GB" sz="1600" noProof="0">
              <a:latin typeface="Arial"/>
              <a:ea typeface="Calibri"/>
              <a:cs typeface="Arial"/>
            </a:endParaRPr>
          </a:p>
        </p:txBody>
      </p:sp>
      <p:pic>
        <p:nvPicPr>
          <p:cNvPr id="7" name="Picture 6" descr="Graphical user interface, text&#10;&#10;Description automatically generated">
            <a:extLst>
              <a:ext uri="{FF2B5EF4-FFF2-40B4-BE49-F238E27FC236}">
                <a16:creationId xmlns:a16="http://schemas.microsoft.com/office/drawing/2014/main" id="{D923C1C9-4B58-3014-2A22-9A768472FE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04383339-D8AB-FE97-D7A8-C80A070E113E}"/>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C2AC70EE-10C6-AFEB-DE37-1CEF8AA454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636128DA-DCE0-D05D-DAC6-609A640840BC}"/>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393936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6</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44FEB88-7C08-7EFE-48D2-DA107BBEEB15}"/>
              </a:ext>
            </a:extLst>
          </p:cNvPr>
          <p:cNvSpPr txBox="1"/>
          <p:nvPr/>
        </p:nvSpPr>
        <p:spPr>
          <a:xfrm>
            <a:off x="360000" y="360000"/>
            <a:ext cx="811824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Person Specification</a:t>
            </a:r>
          </a:p>
        </p:txBody>
      </p:sp>
      <p:sp>
        <p:nvSpPr>
          <p:cNvPr id="11" name="TextBox 10">
            <a:extLst>
              <a:ext uri="{FF2B5EF4-FFF2-40B4-BE49-F238E27FC236}">
                <a16:creationId xmlns:a16="http://schemas.microsoft.com/office/drawing/2014/main" id="{8381B96E-B226-BDAC-B807-ECC61885251B}"/>
              </a:ext>
            </a:extLst>
          </p:cNvPr>
          <p:cNvSpPr txBox="1"/>
          <p:nvPr/>
        </p:nvSpPr>
        <p:spPr>
          <a:xfrm>
            <a:off x="360000" y="1080000"/>
            <a:ext cx="11464112" cy="2092881"/>
          </a:xfrm>
          <a:prstGeom prst="rect">
            <a:avLst/>
          </a:prstGeom>
          <a:noFill/>
        </p:spPr>
        <p:txBody>
          <a:bodyPr wrap="square" lIns="91440" tIns="45720" rIns="91440" bIns="45720" rtlCol="0" anchor="t">
            <a:spAutoFit/>
          </a:bodyPr>
          <a:lstStyle/>
          <a:p>
            <a:r>
              <a:rPr lang="en-GB" sz="1600" noProof="0">
                <a:solidFill>
                  <a:srgbClr val="0B0C0C"/>
                </a:solidFill>
                <a:highlight>
                  <a:srgbClr val="FFFFFF"/>
                </a:highlight>
                <a:latin typeface="Arial"/>
                <a:ea typeface="+mn-lt"/>
                <a:cs typeface="Arial"/>
              </a:rPr>
              <a:t>The government is seeking applications from senior figures with a science, technology, engineering, or innovation background. Individual disciplines are, however, less important than the ability to provide a well-grounded ‘big picture’ perspective on a wide variety of STEM policy issues.    </a:t>
            </a:r>
            <a:endParaRPr lang="en-GB" sz="1600" noProof="0">
              <a:latin typeface="Arial"/>
              <a:ea typeface="Calibri" panose="020F0502020204030204"/>
              <a:cs typeface="Arial"/>
            </a:endParaRPr>
          </a:p>
          <a:p>
            <a:endParaRPr lang="en-GB" sz="1600" noProof="0">
              <a:latin typeface="Arial"/>
              <a:cs typeface="Arial"/>
            </a:endParaRPr>
          </a:p>
          <a:p>
            <a:r>
              <a:rPr lang="en-GB" sz="1600" noProof="0">
                <a:solidFill>
                  <a:srgbClr val="0B0C0C"/>
                </a:solidFill>
                <a:highlight>
                  <a:srgbClr val="FFFFFF"/>
                </a:highlight>
                <a:latin typeface="Arial"/>
                <a:ea typeface="+mn-lt"/>
                <a:cs typeface="Arial"/>
              </a:rPr>
              <a:t>The independent co-chair of CST is appointed as an individual. The independent co-chair of CST is not appointed as a representative of their profession, employer, or interest group, and they have a duty to act in the public interest. The independent co-chair must at all times observe the highest standards of impartiality, integrity, and objectivity in relation to the advice they provide.  </a:t>
            </a:r>
            <a:endParaRPr lang="en-GB" noProof="0">
              <a:latin typeface="Arial"/>
              <a:ea typeface="+mn-lt"/>
              <a:cs typeface="Arial"/>
            </a:endParaRPr>
          </a:p>
        </p:txBody>
      </p:sp>
      <p:pic>
        <p:nvPicPr>
          <p:cNvPr id="7" name="Picture 6" descr="Graphical user interface, text&#10;&#10;Description automatically generated">
            <a:extLst>
              <a:ext uri="{FF2B5EF4-FFF2-40B4-BE49-F238E27FC236}">
                <a16:creationId xmlns:a16="http://schemas.microsoft.com/office/drawing/2014/main" id="{B010F62B-2B28-1348-0E7B-752A10A609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6A213BA3-79ED-22EF-798B-7B18D6F5598B}"/>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14125EAE-0B9F-3CE7-171D-A24251B96EC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45DE51F4-393E-EBD8-A790-009C8579920E}"/>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3216360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A6EFC-AEED-7D56-8CD4-C635EF455319}"/>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AD1D77B-28B8-234C-C2F4-D5EB1CC9768B}"/>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4D449B2E-6D34-58DD-1963-388B3DEADC1F}"/>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7</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335C11D-2124-D86F-007D-C317CF3B7E85}"/>
              </a:ext>
            </a:extLst>
          </p:cNvPr>
          <p:cNvSpPr txBox="1"/>
          <p:nvPr/>
        </p:nvSpPr>
        <p:spPr>
          <a:xfrm>
            <a:off x="360000" y="360000"/>
            <a:ext cx="8118240" cy="523220"/>
          </a:xfrm>
          <a:prstGeom prst="rect">
            <a:avLst/>
          </a:prstGeom>
          <a:noFill/>
        </p:spPr>
        <p:txBody>
          <a:bodyPr wrap="square" lIns="91440" tIns="45720" rIns="91440" bIns="45720" rtlCol="0" anchor="t">
            <a:spAutoFit/>
          </a:bodyPr>
          <a:lstStyle/>
          <a:p>
            <a:r>
              <a:rPr lang="en-GB" sz="2800" b="1" noProof="0">
                <a:latin typeface="Arial"/>
                <a:cs typeface="Arial"/>
              </a:rPr>
              <a:t>Essential Criteria</a:t>
            </a:r>
            <a:endParaRPr lang="en-GB" noProof="0"/>
          </a:p>
        </p:txBody>
      </p:sp>
      <p:sp>
        <p:nvSpPr>
          <p:cNvPr id="11" name="TextBox 10">
            <a:extLst>
              <a:ext uri="{FF2B5EF4-FFF2-40B4-BE49-F238E27FC236}">
                <a16:creationId xmlns:a16="http://schemas.microsoft.com/office/drawing/2014/main" id="{B48C92F4-4C1D-1428-5177-52F23F4F546C}"/>
              </a:ext>
            </a:extLst>
          </p:cNvPr>
          <p:cNvSpPr txBox="1"/>
          <p:nvPr/>
        </p:nvSpPr>
        <p:spPr>
          <a:xfrm>
            <a:off x="360000" y="873356"/>
            <a:ext cx="11464112" cy="4406334"/>
          </a:xfrm>
          <a:prstGeom prst="rect">
            <a:avLst/>
          </a:prstGeom>
          <a:noFill/>
        </p:spPr>
        <p:txBody>
          <a:bodyPr wrap="square" lIns="91440" tIns="45720" rIns="91440" bIns="45720" rtlCol="0" anchor="t">
            <a:spAutoFit/>
          </a:bodyPr>
          <a:lstStyle/>
          <a:p>
            <a:endParaRPr lang="en-GB" sz="1600" noProof="0">
              <a:latin typeface="Arial" panose="020B0604020202020204" pitchFamily="34" charset="0"/>
              <a:ea typeface="+mn-lt"/>
              <a:cs typeface="Arial" panose="020B0604020202020204" pitchFamily="34" charset="0"/>
            </a:endParaRPr>
          </a:p>
          <a:p>
            <a:pPr>
              <a:spcAft>
                <a:spcPts val="500"/>
              </a:spcAft>
            </a:pPr>
            <a:r>
              <a:rPr lang="en-GB" sz="1600" noProof="0">
                <a:latin typeface="Arial"/>
                <a:ea typeface="+mn-lt"/>
                <a:cs typeface="Arial"/>
              </a:rPr>
              <a:t>To be successful at interview you will need to demonstrate the following </a:t>
            </a:r>
            <a:r>
              <a:rPr lang="en-GB" sz="1600" u="sng" noProof="0">
                <a:latin typeface="Arial"/>
                <a:ea typeface="+mn-lt"/>
                <a:cs typeface="Arial"/>
              </a:rPr>
              <a:t>essential</a:t>
            </a:r>
            <a:r>
              <a:rPr lang="en-GB" sz="1600" noProof="0">
                <a:latin typeface="Arial"/>
                <a:ea typeface="+mn-lt"/>
                <a:cs typeface="Arial"/>
              </a:rPr>
              <a:t> skills:  </a:t>
            </a:r>
          </a:p>
          <a:p>
            <a:pPr>
              <a:spcAft>
                <a:spcPts val="500"/>
              </a:spcAft>
            </a:pPr>
            <a:endParaRPr lang="en-GB" sz="1600" noProof="0">
              <a:solidFill>
                <a:srgbClr val="000000"/>
              </a:solidFill>
              <a:latin typeface="Arial"/>
              <a:ea typeface="+mn-lt"/>
              <a:cs typeface="Arial"/>
            </a:endParaRPr>
          </a:p>
          <a:p>
            <a:pPr marL="285750" indent="-285750">
              <a:buFont typeface="Arial"/>
              <a:buChar char="•"/>
            </a:pPr>
            <a:r>
              <a:rPr lang="en-GB" sz="1600" noProof="0">
                <a:solidFill>
                  <a:srgbClr val="242424"/>
                </a:solidFill>
                <a:highlight>
                  <a:srgbClr val="FFFFFF"/>
                </a:highlight>
                <a:latin typeface="Arial"/>
                <a:ea typeface="+mn-lt"/>
                <a:cs typeface="Arial"/>
              </a:rPr>
              <a:t>Experience: a strong track record in senior leadership roles in academia, commerce, industry, or public service, usually at the level of chief executive, vice chancellor, or an equivalent senior leadership role, with the ability to set strategic vision and drive forward priorities of the Council for Science and Technology.</a:t>
            </a:r>
          </a:p>
          <a:p>
            <a:pPr marL="285750" indent="-285750">
              <a:buFont typeface="Arial"/>
              <a:buChar char="•"/>
            </a:pPr>
            <a:r>
              <a:rPr lang="en-GB" sz="1600" noProof="0">
                <a:solidFill>
                  <a:srgbClr val="242424"/>
                </a:solidFill>
                <a:highlight>
                  <a:srgbClr val="FFFFFF"/>
                </a:highlight>
                <a:latin typeface="Arial"/>
                <a:ea typeface="+mn-lt"/>
                <a:cs typeface="Arial"/>
              </a:rPr>
              <a:t>Influence: Proven ability to proactively build and maintain high-trust relationships and networks at the most senior levels and across organisational siloes. Skilled at synthesising diverse perspectives, creating consensus and leading the development of timely, independent, evidence-based, and actionable advice. Tenacity to follow up on the advice provided and support implementation.</a:t>
            </a:r>
            <a:endParaRPr lang="en-GB" sz="1600" noProof="0">
              <a:latin typeface="Arial"/>
              <a:cs typeface="Arial"/>
            </a:endParaRPr>
          </a:p>
          <a:p>
            <a:pPr marL="285750" indent="-285750">
              <a:buFont typeface="Arial"/>
              <a:buChar char="•"/>
            </a:pPr>
            <a:r>
              <a:rPr lang="en-GB" sz="1600" noProof="0">
                <a:solidFill>
                  <a:srgbClr val="242424"/>
                </a:solidFill>
                <a:highlight>
                  <a:srgbClr val="FFFFFF"/>
                </a:highlight>
                <a:latin typeface="Arial"/>
                <a:ea typeface="+mn-lt"/>
                <a:cs typeface="Arial"/>
              </a:rPr>
              <a:t>Collaboration: Skilled at convening and chairing. Able to demonstrate the independence and authority necessary to guide this council of experts. Able to foster a diverse and inclusive culture to create a collaborative advisory environment, drawing in a wide range of inputs and experience.</a:t>
            </a:r>
            <a:endParaRPr lang="en-GB" sz="1600" noProof="0">
              <a:latin typeface="Arial"/>
              <a:cs typeface="Arial"/>
            </a:endParaRPr>
          </a:p>
          <a:p>
            <a:pPr marL="285750" indent="-285750">
              <a:buFont typeface="Arial"/>
              <a:buChar char="•"/>
            </a:pPr>
            <a:r>
              <a:rPr lang="en-GB" sz="1600" noProof="0">
                <a:solidFill>
                  <a:srgbClr val="242424"/>
                </a:solidFill>
                <a:highlight>
                  <a:srgbClr val="FFFFFF"/>
                </a:highlight>
                <a:latin typeface="Arial"/>
                <a:ea typeface="+mn-lt"/>
                <a:cs typeface="Arial"/>
              </a:rPr>
              <a:t>Communication: Outstanding communication skills including the ability and willingness to act as the outward spokesperson for CST, to engage with relevant organisations that could inform CST’s work and to be actively involved in the promotion of CST’s profile.</a:t>
            </a:r>
            <a:endParaRPr lang="en-GB" sz="1600" noProof="0">
              <a:latin typeface="Arial"/>
              <a:cs typeface="Arial"/>
            </a:endParaRPr>
          </a:p>
          <a:p>
            <a:pPr marL="285750" indent="-285750">
              <a:spcAft>
                <a:spcPts val="500"/>
              </a:spcAft>
              <a:buFont typeface="Arial"/>
              <a:buChar char="•"/>
            </a:pPr>
            <a:endParaRPr lang="en-GB" sz="1600" noProof="0">
              <a:latin typeface="Arial"/>
              <a:ea typeface="+mn-lt"/>
              <a:cs typeface="Arial"/>
            </a:endParaRPr>
          </a:p>
        </p:txBody>
      </p:sp>
      <p:pic>
        <p:nvPicPr>
          <p:cNvPr id="7" name="Picture 6" descr="Graphical user interface, text&#10;&#10;Description automatically generated">
            <a:extLst>
              <a:ext uri="{FF2B5EF4-FFF2-40B4-BE49-F238E27FC236}">
                <a16:creationId xmlns:a16="http://schemas.microsoft.com/office/drawing/2014/main" id="{446B00EF-D0D7-D31E-0BDB-FE8DCF855A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8A15510E-1A9C-1E0A-0C4D-EE983679F657}"/>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9F1361B4-A0F1-BE1B-F335-C4B20D17A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3DC00DC8-F553-6C5D-6B31-42C1183A8B45}"/>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2858079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4404A-92D8-2112-5989-3917EE335D9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29EE8146-5DA6-8DBA-9142-FAEA62056043}"/>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FEB8FAF9-1399-A255-CED2-18C00FCCDF27}"/>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8</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B2744BA-F678-C4F9-7C77-EED5A340CC29}"/>
              </a:ext>
            </a:extLst>
          </p:cNvPr>
          <p:cNvSpPr txBox="1"/>
          <p:nvPr/>
        </p:nvSpPr>
        <p:spPr>
          <a:xfrm>
            <a:off x="360000" y="360000"/>
            <a:ext cx="8118240" cy="523220"/>
          </a:xfrm>
          <a:prstGeom prst="rect">
            <a:avLst/>
          </a:prstGeom>
          <a:noFill/>
        </p:spPr>
        <p:txBody>
          <a:bodyPr wrap="square" lIns="91440" tIns="45720" rIns="91440" bIns="45720" rtlCol="0" anchor="t">
            <a:spAutoFit/>
          </a:bodyPr>
          <a:lstStyle/>
          <a:p>
            <a:r>
              <a:rPr lang="en-GB" sz="2800" b="1" noProof="0">
                <a:latin typeface="Arial"/>
                <a:cs typeface="Arial"/>
              </a:rPr>
              <a:t>Desirable Criteria</a:t>
            </a:r>
          </a:p>
        </p:txBody>
      </p:sp>
      <p:sp>
        <p:nvSpPr>
          <p:cNvPr id="11" name="TextBox 10">
            <a:extLst>
              <a:ext uri="{FF2B5EF4-FFF2-40B4-BE49-F238E27FC236}">
                <a16:creationId xmlns:a16="http://schemas.microsoft.com/office/drawing/2014/main" id="{F492F4D1-1B51-BCB5-1762-D8AB8FDC7C61}"/>
              </a:ext>
            </a:extLst>
          </p:cNvPr>
          <p:cNvSpPr txBox="1"/>
          <p:nvPr/>
        </p:nvSpPr>
        <p:spPr>
          <a:xfrm>
            <a:off x="402975" y="1293927"/>
            <a:ext cx="11464112" cy="1354217"/>
          </a:xfrm>
          <a:prstGeom prst="rect">
            <a:avLst/>
          </a:prstGeom>
          <a:noFill/>
        </p:spPr>
        <p:txBody>
          <a:bodyPr wrap="square" lIns="91440" tIns="45720" rIns="91440" bIns="45720" rtlCol="0" anchor="t">
            <a:spAutoFit/>
          </a:bodyPr>
          <a:lstStyle/>
          <a:p>
            <a:pPr marL="285750" indent="-285750">
              <a:buFont typeface="Arial"/>
              <a:buChar char="•"/>
            </a:pPr>
            <a:r>
              <a:rPr lang="en-GB" sz="1600" noProof="0">
                <a:latin typeface="Arial"/>
                <a:ea typeface="+mn-lt"/>
                <a:cs typeface="Arial"/>
              </a:rPr>
              <a:t>Cross-sector experience: Previous experience of having worked across academic, industry practitioner, investor, and government communities.        </a:t>
            </a:r>
          </a:p>
          <a:p>
            <a:pPr marL="285750" indent="-285750">
              <a:buFont typeface="Arial"/>
              <a:buChar char="•"/>
            </a:pPr>
            <a:endParaRPr lang="en-GB" sz="1600" noProof="0">
              <a:latin typeface="Arial"/>
              <a:ea typeface="Calibri" panose="020F0502020204030204"/>
              <a:cs typeface="Arial"/>
            </a:endParaRPr>
          </a:p>
          <a:p>
            <a:pPr marL="285750" indent="-285750">
              <a:buFont typeface="Arial"/>
              <a:buChar char="•"/>
            </a:pPr>
            <a:r>
              <a:rPr lang="en-GB" sz="1600" noProof="0">
                <a:latin typeface="Arial"/>
                <a:ea typeface="+mn-lt"/>
                <a:cs typeface="Arial"/>
              </a:rPr>
              <a:t>Judgement: Experience demonstrating personal and political sensitivity and judgement in the consideration and handling of issues with colleagues, government, and external parties.  </a:t>
            </a:r>
            <a:endParaRPr lang="en-GB" noProof="0">
              <a:latin typeface="Arial"/>
              <a:ea typeface="+mn-lt"/>
              <a:cs typeface="Arial"/>
            </a:endParaRPr>
          </a:p>
        </p:txBody>
      </p:sp>
      <p:pic>
        <p:nvPicPr>
          <p:cNvPr id="7" name="Picture 6" descr="Graphical user interface, text&#10;&#10;Description automatically generated">
            <a:extLst>
              <a:ext uri="{FF2B5EF4-FFF2-40B4-BE49-F238E27FC236}">
                <a16:creationId xmlns:a16="http://schemas.microsoft.com/office/drawing/2014/main" id="{ECDC1ADC-E066-83BC-D8F4-52C98E842B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2DE4AA61-DCB6-B13A-403A-1843A385EDEC}"/>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131C057A-77A0-D714-0253-05324F7685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3A0F6A06-DDAA-66EA-7162-804953414A18}"/>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4261904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9</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972778B-F5E1-03E3-4DD5-C439E8C9DFFA}"/>
              </a:ext>
            </a:extLst>
          </p:cNvPr>
          <p:cNvSpPr txBox="1"/>
          <p:nvPr/>
        </p:nvSpPr>
        <p:spPr>
          <a:xfrm>
            <a:off x="360000" y="360000"/>
            <a:ext cx="811824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Terms of Appointment</a:t>
            </a:r>
          </a:p>
        </p:txBody>
      </p:sp>
      <p:sp>
        <p:nvSpPr>
          <p:cNvPr id="11" name="TextBox 10">
            <a:extLst>
              <a:ext uri="{FF2B5EF4-FFF2-40B4-BE49-F238E27FC236}">
                <a16:creationId xmlns:a16="http://schemas.microsoft.com/office/drawing/2014/main" id="{28671D19-CF6D-5F71-63B7-33BD6528647B}"/>
              </a:ext>
            </a:extLst>
          </p:cNvPr>
          <p:cNvSpPr txBox="1"/>
          <p:nvPr/>
        </p:nvSpPr>
        <p:spPr>
          <a:xfrm>
            <a:off x="360000" y="1080000"/>
            <a:ext cx="11464112" cy="4801314"/>
          </a:xfrm>
          <a:prstGeom prst="rect">
            <a:avLst/>
          </a:prstGeom>
          <a:noFill/>
        </p:spPr>
        <p:txBody>
          <a:bodyPr wrap="square" lIns="91440" tIns="45720" rIns="91440" bIns="45720" rtlCol="0" anchor="t">
            <a:spAutoFit/>
          </a:bodyPr>
          <a:lstStyle/>
          <a:p>
            <a:r>
              <a:rPr lang="en-GB" sz="1600" b="1" i="0" u="none" strike="noStrike" baseline="0" noProof="0">
                <a:solidFill>
                  <a:srgbClr val="000000"/>
                </a:solidFill>
                <a:latin typeface="Arial"/>
                <a:cs typeface="Arial"/>
              </a:rPr>
              <a:t>Appointment Term: </a:t>
            </a:r>
            <a:r>
              <a:rPr lang="en-GB" sz="1600" b="0" i="0" u="none" strike="noStrike" baseline="0" noProof="0">
                <a:solidFill>
                  <a:srgbClr val="000000"/>
                </a:solidFill>
                <a:latin typeface="Arial"/>
                <a:cs typeface="Arial"/>
              </a:rPr>
              <a:t>An initial period of</a:t>
            </a:r>
            <a:r>
              <a:rPr lang="en-GB" sz="1600" noProof="0">
                <a:solidFill>
                  <a:srgbClr val="000000"/>
                </a:solidFill>
                <a:latin typeface="Arial"/>
                <a:cs typeface="Arial"/>
              </a:rPr>
              <a:t> 3 years</a:t>
            </a:r>
            <a:r>
              <a:rPr lang="en-GB" sz="1600" b="0" i="0" u="none" strike="noStrike" baseline="0" noProof="0">
                <a:solidFill>
                  <a:srgbClr val="000000"/>
                </a:solidFill>
                <a:latin typeface="Arial"/>
                <a:cs typeface="Arial"/>
              </a:rPr>
              <a:t>. </a:t>
            </a:r>
          </a:p>
          <a:p>
            <a:endParaRPr lang="en-GB" sz="1600" b="0" i="0" u="none" strike="noStrike" baseline="0" noProof="0">
              <a:solidFill>
                <a:srgbClr val="000000"/>
              </a:solidFill>
              <a:latin typeface="Arial" panose="020B0604020202020204" pitchFamily="34" charset="0"/>
              <a:cs typeface="Arial" panose="020B0604020202020204" pitchFamily="34" charset="0"/>
            </a:endParaRPr>
          </a:p>
          <a:p>
            <a:r>
              <a:rPr lang="en-GB" sz="1600" b="1" i="0" u="none" strike="noStrike" baseline="0" noProof="0">
                <a:solidFill>
                  <a:srgbClr val="000000"/>
                </a:solidFill>
                <a:latin typeface="Arial"/>
                <a:cs typeface="Arial"/>
              </a:rPr>
              <a:t>Remuneration: </a:t>
            </a:r>
            <a:r>
              <a:rPr lang="en-GB" sz="1600" noProof="0">
                <a:solidFill>
                  <a:srgbClr val="000000"/>
                </a:solidFill>
                <a:latin typeface="Arial"/>
                <a:cs typeface="Arial"/>
              </a:rPr>
              <a:t>The co-chair is not remunerated except for reasonable travel and subsistence costs related to council business.   </a:t>
            </a:r>
            <a:endParaRPr lang="en-GB" sz="1600" b="0" i="0" u="none" strike="noStrike" baseline="0" noProof="0">
              <a:solidFill>
                <a:srgbClr val="000000"/>
              </a:solidFill>
              <a:latin typeface="Arial"/>
              <a:cs typeface="Arial"/>
            </a:endParaRPr>
          </a:p>
          <a:p>
            <a:endParaRPr lang="en-GB" sz="1600" noProof="0">
              <a:solidFill>
                <a:srgbClr val="000000"/>
              </a:solidFill>
              <a:latin typeface="Arial" panose="020B0604020202020204" pitchFamily="34" charset="0"/>
              <a:cs typeface="Arial" panose="020B0604020202020204" pitchFamily="34" charset="0"/>
            </a:endParaRPr>
          </a:p>
          <a:p>
            <a:r>
              <a:rPr lang="en-GB" sz="1600" b="1" i="0" u="none" strike="noStrike" baseline="0" noProof="0">
                <a:solidFill>
                  <a:srgbClr val="000000"/>
                </a:solidFill>
                <a:latin typeface="Arial"/>
                <a:cs typeface="Arial"/>
              </a:rPr>
              <a:t>Time Commitment:</a:t>
            </a:r>
            <a:r>
              <a:rPr lang="en-GB" sz="1600" b="1" noProof="0">
                <a:solidFill>
                  <a:srgbClr val="000000"/>
                </a:solidFill>
                <a:latin typeface="Arial"/>
                <a:cs typeface="Arial"/>
              </a:rPr>
              <a:t> </a:t>
            </a:r>
            <a:r>
              <a:rPr lang="en-GB" sz="1600" noProof="0">
                <a:solidFill>
                  <a:srgbClr val="000000"/>
                </a:solidFill>
                <a:latin typeface="Arial"/>
                <a:cs typeface="Arial"/>
              </a:rPr>
              <a:t>Three to four days per month </a:t>
            </a:r>
          </a:p>
          <a:p>
            <a:endParaRPr lang="en-GB" sz="1600" b="0" i="0" u="none" strike="noStrike" baseline="0" noProof="0">
              <a:solidFill>
                <a:srgbClr val="000000"/>
              </a:solidFill>
              <a:latin typeface="Arial" panose="020B0604020202020204" pitchFamily="34" charset="0"/>
              <a:cs typeface="Arial" panose="020B0604020202020204" pitchFamily="34" charset="0"/>
            </a:endParaRPr>
          </a:p>
          <a:p>
            <a:r>
              <a:rPr lang="en-GB" sz="1600" b="1" i="0" u="none" strike="noStrike" baseline="0" noProof="0">
                <a:solidFill>
                  <a:srgbClr val="000000"/>
                </a:solidFill>
                <a:latin typeface="Arial"/>
                <a:cs typeface="Arial"/>
              </a:rPr>
              <a:t>Location: </a:t>
            </a:r>
            <a:r>
              <a:rPr lang="en-GB" sz="1600" noProof="0">
                <a:solidFill>
                  <a:srgbClr val="000000"/>
                </a:solidFill>
                <a:latin typeface="Arial"/>
                <a:cs typeface="Arial"/>
              </a:rPr>
              <a:t>The council generally meets four times a year in Central London, in addition to ad hoc meetings with Ministers and senior officials.  Other work is done by correspondence or virtual meetings.</a:t>
            </a:r>
            <a:endParaRPr lang="en-GB" sz="1600" i="0" u="none" strike="noStrike" baseline="0" noProof="0">
              <a:solidFill>
                <a:srgbClr val="000000"/>
              </a:solidFill>
              <a:latin typeface="Arial"/>
              <a:cs typeface="Arial"/>
            </a:endParaRPr>
          </a:p>
          <a:p>
            <a:endParaRPr lang="en-GB" sz="1600" b="0" i="0" u="none" strike="noStrike" baseline="0" noProof="0">
              <a:solidFill>
                <a:srgbClr val="000000"/>
              </a:solidFill>
              <a:latin typeface="Arial" panose="020B0604020202020204" pitchFamily="34" charset="0"/>
              <a:cs typeface="Arial" panose="020B0604020202020204" pitchFamily="34" charset="0"/>
            </a:endParaRPr>
          </a:p>
          <a:p>
            <a:r>
              <a:rPr lang="en-GB" sz="1600" b="1" i="0" u="none" strike="noStrike" baseline="0" noProof="0">
                <a:solidFill>
                  <a:srgbClr val="000000"/>
                </a:solidFill>
                <a:latin typeface="Arial"/>
                <a:cs typeface="Arial"/>
              </a:rPr>
              <a:t>Nature of Appointment: </a:t>
            </a:r>
            <a:r>
              <a:rPr lang="en-GB" sz="1600" b="0" i="0" u="none" strike="noStrike" baseline="0" noProof="0">
                <a:solidFill>
                  <a:srgbClr val="000000"/>
                </a:solidFill>
                <a:latin typeface="Arial"/>
                <a:cs typeface="Arial"/>
              </a:rPr>
              <a:t>This is </a:t>
            </a:r>
            <a:r>
              <a:rPr lang="en-GB" sz="1600" noProof="0">
                <a:solidFill>
                  <a:srgbClr val="000000"/>
                </a:solidFill>
                <a:latin typeface="Arial"/>
                <a:cs typeface="Arial"/>
              </a:rPr>
              <a:t>a Ministerial Appointment by</a:t>
            </a:r>
            <a:r>
              <a:rPr lang="en-GB" sz="1600" b="0" i="0" u="none" strike="noStrike" baseline="0" noProof="0">
                <a:solidFill>
                  <a:srgbClr val="000000"/>
                </a:solidFill>
                <a:latin typeface="Arial"/>
                <a:cs typeface="Arial"/>
              </a:rPr>
              <a:t> the Secretary of State for </a:t>
            </a:r>
            <a:r>
              <a:rPr lang="en-GB" sz="1600" noProof="0">
                <a:solidFill>
                  <a:srgbClr val="000000"/>
                </a:solidFill>
                <a:latin typeface="Arial"/>
                <a:cs typeface="Arial"/>
              </a:rPr>
              <a:t>Science, Innovation and Technology</a:t>
            </a:r>
            <a:r>
              <a:rPr lang="en-GB" sz="1600" b="0" i="0" u="none" strike="noStrike" baseline="0" noProof="0">
                <a:solidFill>
                  <a:srgbClr val="000000"/>
                </a:solidFill>
                <a:latin typeface="Arial"/>
                <a:cs typeface="Arial"/>
              </a:rPr>
              <a:t>. The post holder would be an officeholder and not be an employee of the Department or</a:t>
            </a:r>
            <a:r>
              <a:rPr lang="en-GB" sz="1600" noProof="0">
                <a:solidFill>
                  <a:srgbClr val="000000"/>
                </a:solidFill>
                <a:latin typeface="Arial"/>
                <a:cs typeface="Arial"/>
              </a:rPr>
              <a:t> the Council for Science and Technology.</a:t>
            </a:r>
            <a:endParaRPr lang="en-GB" sz="1600" b="0" i="0" u="none" strike="noStrike" baseline="0" noProof="0">
              <a:solidFill>
                <a:srgbClr val="000000"/>
              </a:solidFill>
              <a:latin typeface="Arial"/>
              <a:cs typeface="Arial"/>
            </a:endParaRPr>
          </a:p>
          <a:p>
            <a:endParaRPr lang="en-GB" sz="1600" b="0" i="0" u="none" strike="noStrike" baseline="0" noProof="0">
              <a:solidFill>
                <a:srgbClr val="000000"/>
              </a:solidFill>
              <a:latin typeface="Arial" panose="020B0604020202020204" pitchFamily="34" charset="0"/>
              <a:cs typeface="Arial" panose="020B0604020202020204" pitchFamily="34" charset="0"/>
            </a:endParaRPr>
          </a:p>
          <a:p>
            <a:r>
              <a:rPr lang="en-GB" sz="1600" b="1" i="0" u="none" strike="noStrike" baseline="0" noProof="0">
                <a:solidFill>
                  <a:srgbClr val="000000"/>
                </a:solidFill>
                <a:latin typeface="Arial"/>
                <a:cs typeface="Arial"/>
              </a:rPr>
              <a:t>Availability: </a:t>
            </a:r>
            <a:r>
              <a:rPr lang="en-GB" sz="1600" noProof="0">
                <a:solidFill>
                  <a:srgbClr val="000000"/>
                </a:solidFill>
                <a:latin typeface="Arial"/>
                <a:cs typeface="Arial"/>
              </a:rPr>
              <a:t>The s</a:t>
            </a:r>
            <a:r>
              <a:rPr lang="en-GB" sz="1600" b="0" i="0" u="none" strike="noStrike" baseline="0" noProof="0">
                <a:solidFill>
                  <a:srgbClr val="000000"/>
                </a:solidFill>
                <a:latin typeface="Arial"/>
                <a:cs typeface="Arial"/>
              </a:rPr>
              <a:t>uccessful candidate will be </a:t>
            </a:r>
            <a:r>
              <a:rPr lang="en-GB" sz="1600" noProof="0">
                <a:solidFill>
                  <a:srgbClr val="000000"/>
                </a:solidFill>
                <a:latin typeface="Arial"/>
                <a:cs typeface="Arial"/>
              </a:rPr>
              <a:t>expected</a:t>
            </a:r>
            <a:r>
              <a:rPr lang="en-GB" sz="1600" b="0" i="0" u="none" strike="noStrike" baseline="0" noProof="0">
                <a:solidFill>
                  <a:srgbClr val="000000"/>
                </a:solidFill>
                <a:latin typeface="Arial"/>
                <a:cs typeface="Arial"/>
              </a:rPr>
              <a:t> to </a:t>
            </a:r>
            <a:r>
              <a:rPr lang="en-GB" sz="1600" noProof="0">
                <a:solidFill>
                  <a:srgbClr val="000000"/>
                </a:solidFill>
                <a:latin typeface="Arial"/>
                <a:cs typeface="Arial"/>
              </a:rPr>
              <a:t>begin their term on 1 April 2027 </a:t>
            </a:r>
            <a:r>
              <a:rPr lang="en-GB" sz="1600" b="0" i="0" u="none" strike="noStrike" baseline="0" noProof="0">
                <a:solidFill>
                  <a:srgbClr val="000000"/>
                </a:solidFill>
                <a:latin typeface="Arial"/>
                <a:cs typeface="Arial"/>
              </a:rPr>
              <a:t>following the successful completion of pre-appointment checks and security clearance at Baseline Personnel Security Standard (BPSS) level. Further details can be found here </a:t>
            </a:r>
            <a:r>
              <a:rPr lang="en-GB" sz="1600" b="0" i="0" u="none" strike="noStrike" baseline="0" noProof="0">
                <a:solidFill>
                  <a:srgbClr val="000000"/>
                </a:solidFill>
                <a:latin typeface="Arial"/>
                <a:cs typeface="Arial"/>
                <a:hlinkClick r:id="rId2"/>
              </a:rPr>
              <a:t>https://www.gov.uk/government/publications/united-kingdom-security-vetting-clearance-levels/national-security-vetting-clearance-levels.</a:t>
            </a:r>
            <a:endParaRPr lang="en-GB" sz="1600" b="0" i="0" u="none" strike="noStrike" baseline="0" noProof="0">
              <a:solidFill>
                <a:srgbClr val="000000"/>
              </a:solidFill>
              <a:latin typeface="Arial"/>
              <a:cs typeface="Arial"/>
            </a:endParaRPr>
          </a:p>
          <a:p>
            <a:pPr>
              <a:spcAft>
                <a:spcPts val="1200"/>
              </a:spcAft>
            </a:pPr>
            <a:endParaRPr lang="en-GB" noProof="0">
              <a:latin typeface="Arial" panose="020B0604020202020204" pitchFamily="34" charset="0"/>
              <a:cs typeface="Arial" panose="020B0604020202020204" pitchFamily="34" charset="0"/>
            </a:endParaRPr>
          </a:p>
        </p:txBody>
      </p:sp>
      <p:pic>
        <p:nvPicPr>
          <p:cNvPr id="7" name="Picture 6" descr="Graphical user interface, text&#10;&#10;Description automatically generated">
            <a:extLst>
              <a:ext uri="{FF2B5EF4-FFF2-40B4-BE49-F238E27FC236}">
                <a16:creationId xmlns:a16="http://schemas.microsoft.com/office/drawing/2014/main" id="{8B6ED055-EC0A-46A0-E6C1-53732B5589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4ADE57AE-84EF-CB15-28D1-2A6639AB0F1B}"/>
              </a:ext>
            </a:extLst>
          </p:cNvPr>
          <p:cNvPicPr>
            <a:picLocks noChangeAspect="1"/>
          </p:cNvPicPr>
          <p:nvPr/>
        </p:nvPicPr>
        <p:blipFill rotWithShape="1">
          <a:blip r:embed="rId4"/>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A6D6665C-0D3D-C8AE-F5FB-432E27E240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7E0A905E-EABF-7203-B884-8E3E332E0420}"/>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panose="020B0604020202020204" pitchFamily="34" charset="0"/>
                <a:cs typeface="Arial" panose="020B0604020202020204" pitchFamily="34" charset="0"/>
              </a:rPr>
              <a:t>For queries about your application or the recruitment process, please email </a:t>
            </a:r>
            <a:r>
              <a:rPr lang="en-GB" sz="1400" noProof="0">
                <a:solidFill>
                  <a:schemeClr val="bg1"/>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panose="020B0604020202020204" pitchFamily="34" charset="0"/>
                <a:cs typeface="Arial" panose="020B0604020202020204" pitchFamily="34" charset="0"/>
              </a:rPr>
              <a:t> and the CST secretariat at </a:t>
            </a:r>
            <a:r>
              <a:rPr lang="en-GB" sz="1400" noProof="0">
                <a:solidFill>
                  <a:schemeClr val="bg1"/>
                </a:solidFill>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6014726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10</a:t>
            </a:fld>
            <a:endParaRPr lang="en-GB" sz="1400" noProof="0">
              <a:solidFill>
                <a:schemeClr val="bg1"/>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34FA2277-40C7-F0F7-4FDA-63BB360A247A}"/>
              </a:ext>
            </a:extLst>
          </p:cNvPr>
          <p:cNvSpPr txBox="1"/>
          <p:nvPr/>
        </p:nvSpPr>
        <p:spPr>
          <a:xfrm>
            <a:off x="360000" y="360000"/>
            <a:ext cx="8118240" cy="523220"/>
          </a:xfrm>
          <a:prstGeom prst="rect">
            <a:avLst/>
          </a:prstGeom>
          <a:noFill/>
        </p:spPr>
        <p:txBody>
          <a:bodyPr wrap="square" lIns="91440" tIns="45720" rIns="91440" bIns="45720" rtlCol="0" anchor="t">
            <a:spAutoFit/>
          </a:bodyPr>
          <a:lstStyle/>
          <a:p>
            <a:r>
              <a:rPr lang="en-GB" sz="2800" b="1" noProof="0">
                <a:latin typeface="Arial"/>
                <a:cs typeface="Arial"/>
              </a:rPr>
              <a:t>How to Apply </a:t>
            </a:r>
            <a:endParaRPr lang="en-GB" sz="2800" b="1" noProof="0">
              <a:highlight>
                <a:srgbClr val="FFFF00"/>
              </a:highlight>
              <a:latin typeface="Arial"/>
              <a:cs typeface="Arial"/>
            </a:endParaRPr>
          </a:p>
        </p:txBody>
      </p:sp>
      <p:sp>
        <p:nvSpPr>
          <p:cNvPr id="13" name="TextBox 12">
            <a:extLst>
              <a:ext uri="{FF2B5EF4-FFF2-40B4-BE49-F238E27FC236}">
                <a16:creationId xmlns:a16="http://schemas.microsoft.com/office/drawing/2014/main" id="{F7324168-972D-7D24-0D1E-D665FDEF9E64}"/>
              </a:ext>
            </a:extLst>
          </p:cNvPr>
          <p:cNvSpPr txBox="1"/>
          <p:nvPr/>
        </p:nvSpPr>
        <p:spPr>
          <a:xfrm>
            <a:off x="360000" y="965700"/>
            <a:ext cx="11464112" cy="4770537"/>
          </a:xfrm>
          <a:prstGeom prst="rect">
            <a:avLst/>
          </a:prstGeom>
          <a:noFill/>
        </p:spPr>
        <p:txBody>
          <a:bodyPr wrap="square" lIns="91440" tIns="45720" rIns="91440" bIns="45720" rtlCol="0" anchor="t">
            <a:spAutoFit/>
          </a:bodyPr>
          <a:lstStyle/>
          <a:p>
            <a:r>
              <a:rPr lang="en-GB" sz="1600" b="1" noProof="0" dirty="0">
                <a:latin typeface="Arial"/>
                <a:cs typeface="Arial"/>
              </a:rPr>
              <a:t>Applications</a:t>
            </a:r>
            <a:r>
              <a:rPr lang="en-GB" sz="1600" noProof="0" dirty="0">
                <a:latin typeface="Arial"/>
                <a:cs typeface="Arial"/>
              </a:rPr>
              <a:t> must be submitted </a:t>
            </a:r>
            <a:r>
              <a:rPr lang="en-GB" sz="1600" b="1" noProof="0">
                <a:latin typeface="Arial"/>
                <a:cs typeface="Arial"/>
              </a:rPr>
              <a:t>by 12:00 on </a:t>
            </a:r>
            <a:r>
              <a:rPr lang="en-GB" sz="1600" b="1">
                <a:latin typeface="Arial"/>
                <a:cs typeface="Arial"/>
              </a:rPr>
              <a:t>01/07/2026</a:t>
            </a:r>
            <a:r>
              <a:rPr lang="en-GB" sz="1600" noProof="0" dirty="0">
                <a:latin typeface="Arial"/>
                <a:cs typeface="Arial"/>
              </a:rPr>
              <a:t>. Applications received after this date and time will </a:t>
            </a:r>
            <a:r>
              <a:rPr lang="en-GB" sz="1600" b="1" noProof="0" dirty="0">
                <a:latin typeface="Arial"/>
                <a:cs typeface="Arial"/>
              </a:rPr>
              <a:t>not</a:t>
            </a:r>
            <a:r>
              <a:rPr lang="en-GB" sz="1600" noProof="0" dirty="0">
                <a:latin typeface="Arial"/>
                <a:cs typeface="Arial"/>
              </a:rPr>
              <a:t> be considered.</a:t>
            </a:r>
          </a:p>
          <a:p>
            <a:endParaRPr lang="en-GB" sz="1600" noProof="0">
              <a:latin typeface="Arial" panose="020B0604020202020204" pitchFamily="34" charset="0"/>
              <a:cs typeface="Arial" panose="020B0604020202020204" pitchFamily="34" charset="0"/>
            </a:endParaRPr>
          </a:p>
          <a:p>
            <a:r>
              <a:rPr lang="en-GB" sz="1600" noProof="0">
                <a:latin typeface="Arial"/>
                <a:cs typeface="Arial"/>
              </a:rPr>
              <a:t>To apply you will need to create an account or sign in via the </a:t>
            </a:r>
            <a:r>
              <a:rPr lang="en-GB" sz="1600" noProof="0" dirty="0">
                <a:latin typeface="Arial"/>
                <a:cs typeface="Arial"/>
                <a:hlinkClick r:id="rId2"/>
              </a:rPr>
              <a:t>Public Appointments website</a:t>
            </a:r>
            <a:r>
              <a:rPr lang="en-GB" sz="1600" noProof="0">
                <a:latin typeface="Arial"/>
                <a:cs typeface="Arial"/>
              </a:rPr>
              <a:t>. Once you are logged into your account, click on ‘apply for this role’ and follow the on-screen instructions. To apply, all candidates are required to provide;</a:t>
            </a:r>
          </a:p>
          <a:p>
            <a:pPr marL="285750" indent="-285750">
              <a:buFont typeface="Arial" panose="020B0604020202020204" pitchFamily="34" charset="0"/>
              <a:buChar char="•"/>
            </a:pPr>
            <a:r>
              <a:rPr lang="en-GB" sz="1600" noProof="0">
                <a:latin typeface="Arial"/>
                <a:cs typeface="Arial"/>
              </a:rPr>
              <a:t>A two-page curriculum vitae (CV)</a:t>
            </a:r>
          </a:p>
          <a:p>
            <a:pPr marL="285750" indent="-285750">
              <a:buFont typeface="Arial" panose="020B0604020202020204" pitchFamily="34" charset="0"/>
              <a:buChar char="•"/>
            </a:pPr>
            <a:r>
              <a:rPr lang="en-GB" sz="1600" noProof="0">
                <a:latin typeface="Arial"/>
                <a:cs typeface="Arial"/>
              </a:rPr>
              <a:t>A two-page supporting statement</a:t>
            </a:r>
          </a:p>
          <a:p>
            <a:pPr marL="285750" indent="-285750">
              <a:buFont typeface="Arial" panose="020B0604020202020204" pitchFamily="34" charset="0"/>
              <a:buChar char="•"/>
            </a:pPr>
            <a:r>
              <a:rPr lang="en-GB" sz="1600" noProof="0">
                <a:latin typeface="Arial" panose="020B0604020202020204" pitchFamily="34" charset="0"/>
                <a:cs typeface="Arial" panose="020B0604020202020204" pitchFamily="34" charset="0"/>
              </a:rPr>
              <a:t>Equality information</a:t>
            </a:r>
          </a:p>
          <a:p>
            <a:pPr marL="285750" indent="-285750">
              <a:buFont typeface="Arial" panose="020B0604020202020204" pitchFamily="34" charset="0"/>
              <a:buChar char="•"/>
            </a:pPr>
            <a:r>
              <a:rPr lang="en-GB" sz="1600" noProof="0">
                <a:latin typeface="Arial" panose="020B0604020202020204" pitchFamily="34" charset="0"/>
                <a:cs typeface="Arial" panose="020B0604020202020204" pitchFamily="34" charset="0"/>
              </a:rPr>
              <a:t>Information relating to any outside interests or reputational issues</a:t>
            </a:r>
          </a:p>
          <a:p>
            <a:endParaRPr lang="en-GB" sz="1600" noProof="0">
              <a:latin typeface="Arial" panose="020B0604020202020204" pitchFamily="34" charset="0"/>
              <a:cs typeface="Arial" panose="020B0604020202020204" pitchFamily="34" charset="0"/>
            </a:endParaRPr>
          </a:p>
          <a:p>
            <a:r>
              <a:rPr lang="en-GB" sz="1600" noProof="0">
                <a:latin typeface="Arial"/>
                <a:cs typeface="Arial"/>
              </a:rPr>
              <a:t>In your supporting statement you should:</a:t>
            </a:r>
          </a:p>
          <a:p>
            <a:pPr marL="342900" indent="-342900">
              <a:buFont typeface="+mj-lt"/>
              <a:buAutoNum type="arabicPeriod"/>
            </a:pPr>
            <a:r>
              <a:rPr lang="en-GB" sz="1600" noProof="0">
                <a:latin typeface="Arial"/>
                <a:cs typeface="Arial"/>
              </a:rPr>
              <a:t>Set out specific information about how you meet the person specification for this appointment. Think about your knowledge, skills, experience and personal attributes, and take full advantage of the space available. Provide practical evidence that best demonstrates how you meet the essential and any desirable criteria.</a:t>
            </a:r>
          </a:p>
          <a:p>
            <a:pPr marL="342900" indent="-342900">
              <a:buFont typeface="+mj-lt"/>
              <a:buAutoNum type="arabicPeriod"/>
            </a:pPr>
            <a:r>
              <a:rPr lang="en-GB" sz="1600" noProof="0">
                <a:latin typeface="Arial"/>
                <a:cs typeface="Arial"/>
              </a:rPr>
              <a:t>Briefly outline what you wish to achieve as the co-chair of CST.</a:t>
            </a:r>
            <a:endParaRPr lang="en-GB" sz="1600" noProof="0">
              <a:latin typeface="Arial" panose="020B0604020202020204" pitchFamily="34" charset="0"/>
              <a:cs typeface="Arial" panose="020B0604020202020204" pitchFamily="34" charset="0"/>
            </a:endParaRPr>
          </a:p>
          <a:p>
            <a:endParaRPr lang="en-GB" sz="1600" noProof="0">
              <a:latin typeface="Arial" panose="020B0604020202020204" pitchFamily="34" charset="0"/>
              <a:cs typeface="Arial" panose="020B0604020202020204" pitchFamily="34" charset="0"/>
            </a:endParaRPr>
          </a:p>
          <a:p>
            <a:r>
              <a:rPr lang="en-GB" sz="1600" noProof="0">
                <a:latin typeface="Arial"/>
                <a:cs typeface="Arial"/>
              </a:rPr>
              <a:t>We will ask you to check and confirm your personal details to ensure your application is accurate.</a:t>
            </a:r>
          </a:p>
          <a:p>
            <a:r>
              <a:rPr lang="en-GB" sz="1600" noProof="0" dirty="0">
                <a:latin typeface="Arial"/>
                <a:cs typeface="Arial"/>
              </a:rPr>
              <a:t>You will also have the opportunity to make a reasonable adjustment request or apply under the disability confident scheme before you submit your application.</a:t>
            </a:r>
          </a:p>
        </p:txBody>
      </p:sp>
      <p:pic>
        <p:nvPicPr>
          <p:cNvPr id="5" name="Picture 4" descr="Graphical user interface, text&#10;&#10;Description automatically generated">
            <a:extLst>
              <a:ext uri="{FF2B5EF4-FFF2-40B4-BE49-F238E27FC236}">
                <a16:creationId xmlns:a16="http://schemas.microsoft.com/office/drawing/2014/main" id="{9C8F2858-69E5-2EE4-6D2B-EB67260864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7" name="Picture 6">
            <a:extLst>
              <a:ext uri="{FF2B5EF4-FFF2-40B4-BE49-F238E27FC236}">
                <a16:creationId xmlns:a16="http://schemas.microsoft.com/office/drawing/2014/main" id="{3CDE5D59-DCF0-785E-6ACF-D756B92BE6D1}"/>
              </a:ext>
            </a:extLst>
          </p:cNvPr>
          <p:cNvPicPr>
            <a:picLocks noChangeAspect="1"/>
          </p:cNvPicPr>
          <p:nvPr/>
        </p:nvPicPr>
        <p:blipFill rotWithShape="1">
          <a:blip r:embed="rId4"/>
          <a:srcRect t="16658" b="16657"/>
          <a:stretch/>
        </p:blipFill>
        <p:spPr>
          <a:xfrm>
            <a:off x="6696987" y="5966346"/>
            <a:ext cx="1260086" cy="666890"/>
          </a:xfrm>
          <a:prstGeom prst="rect">
            <a:avLst/>
          </a:prstGeom>
        </p:spPr>
      </p:pic>
      <p:pic>
        <p:nvPicPr>
          <p:cNvPr id="9" name="Picture 8">
            <a:extLst>
              <a:ext uri="{FF2B5EF4-FFF2-40B4-BE49-F238E27FC236}">
                <a16:creationId xmlns:a16="http://schemas.microsoft.com/office/drawing/2014/main" id="{F3BE2254-A6D9-1DC1-A0D4-600D40B2447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1" name="Footer Placeholder 2">
            <a:extLst>
              <a:ext uri="{FF2B5EF4-FFF2-40B4-BE49-F238E27FC236}">
                <a16:creationId xmlns:a16="http://schemas.microsoft.com/office/drawing/2014/main" id="{BF6E7172-EEB3-D52C-8CA3-3ADCD80A442F}"/>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7">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2639045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11</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7D4E0305-7B4D-884A-D9E8-55C8F72EB953}"/>
              </a:ext>
            </a:extLst>
          </p:cNvPr>
          <p:cNvSpPr txBox="1"/>
          <p:nvPr/>
        </p:nvSpPr>
        <p:spPr>
          <a:xfrm>
            <a:off x="360000" y="360000"/>
            <a:ext cx="811824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Assessment Panel, Process and Timeline</a:t>
            </a:r>
          </a:p>
        </p:txBody>
      </p:sp>
      <p:sp>
        <p:nvSpPr>
          <p:cNvPr id="11" name="TextBox 10">
            <a:extLst>
              <a:ext uri="{FF2B5EF4-FFF2-40B4-BE49-F238E27FC236}">
                <a16:creationId xmlns:a16="http://schemas.microsoft.com/office/drawing/2014/main" id="{E24805D9-B15C-77D3-2930-E37BC2330A05}"/>
              </a:ext>
            </a:extLst>
          </p:cNvPr>
          <p:cNvSpPr txBox="1"/>
          <p:nvPr/>
        </p:nvSpPr>
        <p:spPr>
          <a:xfrm>
            <a:off x="398746" y="1080000"/>
            <a:ext cx="6167800" cy="4333750"/>
          </a:xfrm>
          <a:prstGeom prst="rect">
            <a:avLst/>
          </a:prstGeom>
          <a:noFill/>
        </p:spPr>
        <p:txBody>
          <a:bodyPr wrap="square" lIns="91440" tIns="45720" rIns="91440" bIns="45720" rtlCol="0" anchor="t">
            <a:spAutoFit/>
          </a:bodyPr>
          <a:lstStyle/>
          <a:p>
            <a:pPr fontAlgn="base"/>
            <a:r>
              <a:rPr lang="en-GB" sz="1600" noProof="0" dirty="0">
                <a:effectLst/>
                <a:latin typeface="Arial"/>
                <a:ea typeface="Calibri"/>
                <a:cs typeface="Arial"/>
              </a:rPr>
              <a:t>Candidates will be sifted and interviewed by an Advisory Appointment Panel (AAP). Scoring at sift and interview is based on the criteria set out in the Person Specification. The AAP will determine which candidates are appointable. </a:t>
            </a:r>
          </a:p>
          <a:p>
            <a:pPr fontAlgn="base"/>
            <a:endParaRPr lang="en-GB" sz="1600" noProof="0">
              <a:effectLst/>
              <a:latin typeface="Arial" panose="020B0604020202020204" pitchFamily="34" charset="0"/>
              <a:ea typeface="Calibri" panose="020F0502020204030204" pitchFamily="34" charset="0"/>
              <a:cs typeface="Arial" panose="020B0604020202020204" pitchFamily="34" charset="0"/>
            </a:endParaRPr>
          </a:p>
          <a:p>
            <a:pPr fontAlgn="base"/>
            <a:r>
              <a:rPr lang="en-GB" sz="1600" noProof="0">
                <a:effectLst/>
                <a:latin typeface="Arial" panose="020B0604020202020204" pitchFamily="34" charset="0"/>
                <a:ea typeface="Calibri" panose="020F0502020204030204" pitchFamily="34" charset="0"/>
                <a:cs typeface="Arial" panose="020B0604020202020204" pitchFamily="34" charset="0"/>
              </a:rPr>
              <a:t>The Secretary of State will appoint on merit from the list of appointable candidates.</a:t>
            </a:r>
          </a:p>
          <a:p>
            <a:pPr fontAlgn="base"/>
            <a:endParaRPr lang="en-GB" sz="1600" noProof="0">
              <a:latin typeface="Arial" panose="020B0604020202020204" pitchFamily="34" charset="0"/>
              <a:ea typeface="Calibri" panose="020F0502020204030204" pitchFamily="34" charset="0"/>
              <a:cs typeface="Arial" panose="020B0604020202020204" pitchFamily="34" charset="0"/>
            </a:endParaRPr>
          </a:p>
          <a:p>
            <a:pPr fontAlgn="base"/>
            <a:r>
              <a:rPr lang="en-GB" sz="1600" noProof="0">
                <a:latin typeface="Arial"/>
                <a:cs typeface="Arial"/>
              </a:rPr>
              <a:t>The members of the AAP are:</a:t>
            </a:r>
          </a:p>
          <a:p>
            <a:pPr marL="285750" indent="-285750" fontAlgn="base">
              <a:buFont typeface="Arial" panose="020B0604020202020204" pitchFamily="34" charset="0"/>
              <a:buChar char="•"/>
            </a:pPr>
            <a:r>
              <a:rPr lang="en-GB" sz="1600" b="1" noProof="0">
                <a:latin typeface="Arial"/>
                <a:cs typeface="Arial"/>
              </a:rPr>
              <a:t>Panel Chair - </a:t>
            </a:r>
            <a:r>
              <a:rPr lang="en-GB" sz="1600" b="1" noProof="0">
                <a:latin typeface="Arial"/>
                <a:ea typeface="Calibri"/>
                <a:cs typeface="Calibri"/>
              </a:rPr>
              <a:t>Dame Angela McLean</a:t>
            </a:r>
            <a:r>
              <a:rPr lang="en-GB" sz="1600" noProof="0">
                <a:latin typeface="Arial"/>
                <a:ea typeface="Calibri"/>
                <a:cs typeface="Calibri"/>
              </a:rPr>
              <a:t>, Government Chief Scientific Adviser and Co-chair of CST </a:t>
            </a:r>
            <a:endParaRPr lang="en-GB" sz="1600" noProof="0">
              <a:latin typeface="Arial"/>
              <a:cs typeface="Arial"/>
            </a:endParaRPr>
          </a:p>
          <a:p>
            <a:pPr marL="285750" indent="-285750" fontAlgn="base">
              <a:buFont typeface="Arial" panose="020B0604020202020204" pitchFamily="34" charset="0"/>
              <a:buChar char="•"/>
            </a:pPr>
            <a:r>
              <a:rPr lang="en-GB" sz="1600" b="1" noProof="0">
                <a:latin typeface="Arial"/>
                <a:cs typeface="Arial"/>
              </a:rPr>
              <a:t>CST Representative </a:t>
            </a:r>
            <a:r>
              <a:rPr lang="en-GB" sz="1600" b="1">
                <a:latin typeface="Arial"/>
                <a:cs typeface="Arial"/>
              </a:rPr>
              <a:t>– Sir John Lazar, </a:t>
            </a:r>
            <a:r>
              <a:rPr lang="en-GB" sz="1600">
                <a:latin typeface="Arial"/>
                <a:ea typeface="Calibri"/>
                <a:cs typeface="Calibri"/>
              </a:rPr>
              <a:t>President of President of Royal Academy of Engineering</a:t>
            </a:r>
          </a:p>
          <a:p>
            <a:pPr marL="285750" indent="-285750">
              <a:lnSpc>
                <a:spcPct val="107000"/>
              </a:lnSpc>
              <a:buFont typeface="Arial" panose="020B0604020202020204" pitchFamily="34" charset="0"/>
              <a:buChar char="•"/>
            </a:pPr>
            <a:r>
              <a:rPr lang="en-GB" sz="1600" b="1" noProof="0">
                <a:latin typeface="Arial"/>
                <a:ea typeface="Calibri"/>
                <a:cs typeface="Arial"/>
              </a:rPr>
              <a:t>Independent Panel Member</a:t>
            </a:r>
            <a:r>
              <a:rPr lang="en-GB" sz="1600" b="1">
                <a:latin typeface="Arial"/>
                <a:ea typeface="Calibri"/>
                <a:cs typeface="Arial"/>
              </a:rPr>
              <a:t> – </a:t>
            </a:r>
            <a:r>
              <a:rPr lang="en-GB" sz="1600" b="1">
                <a:latin typeface="Arial"/>
                <a:cs typeface="Arial"/>
              </a:rPr>
              <a:t>Professor Dame Nancy Rothwell </a:t>
            </a:r>
          </a:p>
          <a:p>
            <a:pPr>
              <a:lnSpc>
                <a:spcPct val="107000"/>
              </a:lnSpc>
            </a:pPr>
            <a:r>
              <a:rPr lang="en-GB" sz="1600" noProof="0">
                <a:latin typeface="Arial"/>
                <a:ea typeface="Calibri"/>
                <a:cs typeface="Arial"/>
              </a:rPr>
              <a:t>(full details of the assessment panel will be provided if shortlisted). </a:t>
            </a:r>
          </a:p>
          <a:p>
            <a:pPr>
              <a:lnSpc>
                <a:spcPct val="107000"/>
              </a:lnSpc>
            </a:pPr>
            <a:r>
              <a:rPr lang="en-GB" sz="1600" noProof="0">
                <a:latin typeface="Arial"/>
                <a:cs typeface="Arial"/>
              </a:rPr>
              <a:t>Interviews will be held in person in London. </a:t>
            </a:r>
            <a:endParaRPr lang="en-GB"/>
          </a:p>
        </p:txBody>
      </p:sp>
      <p:graphicFrame>
        <p:nvGraphicFramePr>
          <p:cNvPr id="12" name="Table 12">
            <a:extLst>
              <a:ext uri="{FF2B5EF4-FFF2-40B4-BE49-F238E27FC236}">
                <a16:creationId xmlns:a16="http://schemas.microsoft.com/office/drawing/2014/main" id="{84ECECDD-99D4-1D23-2252-3D8828A2AFBB}"/>
              </a:ext>
            </a:extLst>
          </p:cNvPr>
          <p:cNvGraphicFramePr>
            <a:graphicFrameLocks noGrp="1"/>
          </p:cNvGraphicFramePr>
          <p:nvPr>
            <p:extLst>
              <p:ext uri="{D42A27DB-BD31-4B8C-83A1-F6EECF244321}">
                <p14:modId xmlns:p14="http://schemas.microsoft.com/office/powerpoint/2010/main" val="4099429753"/>
              </p:ext>
            </p:extLst>
          </p:nvPr>
        </p:nvGraphicFramePr>
        <p:xfrm>
          <a:off x="6845300" y="1074222"/>
          <a:ext cx="5206999" cy="3650662"/>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3084618784"/>
                    </a:ext>
                  </a:extLst>
                </a:gridCol>
                <a:gridCol w="3149599">
                  <a:extLst>
                    <a:ext uri="{9D8B030D-6E8A-4147-A177-3AD203B41FA5}">
                      <a16:colId xmlns:a16="http://schemas.microsoft.com/office/drawing/2014/main" val="2024073919"/>
                    </a:ext>
                  </a:extLst>
                </a:gridCol>
              </a:tblGrid>
              <a:tr h="415358">
                <a:tc>
                  <a:txBody>
                    <a:bodyPr/>
                    <a:lstStyle/>
                    <a:p>
                      <a:r>
                        <a:rPr lang="en-GB" sz="1600" noProof="0">
                          <a:latin typeface="Arial" panose="020B0604020202020204" pitchFamily="34" charset="0"/>
                          <a:cs typeface="Arial" panose="020B0604020202020204" pitchFamily="34" charset="0"/>
                        </a:rPr>
                        <a:t>Date</a:t>
                      </a:r>
                    </a:p>
                  </a:txBody>
                  <a:tcPr>
                    <a:solidFill>
                      <a:srgbClr val="001E64"/>
                    </a:solidFill>
                  </a:tcPr>
                </a:tc>
                <a:tc>
                  <a:txBody>
                    <a:bodyPr/>
                    <a:lstStyle/>
                    <a:p>
                      <a:r>
                        <a:rPr lang="en-GB" sz="1600" noProof="0">
                          <a:latin typeface="Arial" panose="020B0604020202020204" pitchFamily="34" charset="0"/>
                          <a:cs typeface="Arial" panose="020B0604020202020204" pitchFamily="34" charset="0"/>
                        </a:rPr>
                        <a:t>Actions</a:t>
                      </a:r>
                    </a:p>
                  </a:txBody>
                  <a:tcPr>
                    <a:solidFill>
                      <a:srgbClr val="001E64"/>
                    </a:solidFill>
                  </a:tcPr>
                </a:tc>
                <a:extLst>
                  <a:ext uri="{0D108BD9-81ED-4DB2-BD59-A6C34878D82A}">
                    <a16:rowId xmlns:a16="http://schemas.microsoft.com/office/drawing/2014/main" val="1940219191"/>
                  </a:ext>
                </a:extLst>
              </a:tr>
              <a:tr h="459412">
                <a:tc>
                  <a:txBody>
                    <a:bodyPr/>
                    <a:lstStyle/>
                    <a:p>
                      <a:r>
                        <a:rPr lang="en-GB" sz="1600" noProof="0">
                          <a:latin typeface="Arial"/>
                          <a:cs typeface="Arial"/>
                        </a:rPr>
                        <a:t>12:00 1 July</a:t>
                      </a:r>
                      <a:endParaRPr lang="en-GB" noProof="0"/>
                    </a:p>
                  </a:txBody>
                  <a:tcPr/>
                </a:tc>
                <a:tc>
                  <a:txBody>
                    <a:bodyPr/>
                    <a:lstStyle/>
                    <a:p>
                      <a:r>
                        <a:rPr lang="en-GB" sz="1600" noProof="0">
                          <a:latin typeface="Arial" panose="020B0604020202020204" pitchFamily="34" charset="0"/>
                          <a:cs typeface="Arial" panose="020B0604020202020204" pitchFamily="34" charset="0"/>
                        </a:rPr>
                        <a:t>Application Deadline</a:t>
                      </a:r>
                    </a:p>
                  </a:txBody>
                  <a:tcPr/>
                </a:tc>
                <a:extLst>
                  <a:ext uri="{0D108BD9-81ED-4DB2-BD59-A6C34878D82A}">
                    <a16:rowId xmlns:a16="http://schemas.microsoft.com/office/drawing/2014/main" val="3705977128"/>
                  </a:ext>
                </a:extLst>
              </a:tr>
              <a:tr h="459412">
                <a:tc>
                  <a:txBody>
                    <a:bodyPr/>
                    <a:lstStyle/>
                    <a:p>
                      <a:r>
                        <a:rPr lang="en-GB" sz="1600" noProof="0" dirty="0">
                          <a:latin typeface="Arial"/>
                          <a:cs typeface="Arial"/>
                        </a:rPr>
                        <a:t>Week commencing 13 July</a:t>
                      </a:r>
                    </a:p>
                  </a:txBody>
                  <a:tcPr/>
                </a:tc>
                <a:tc>
                  <a:txBody>
                    <a:bodyPr/>
                    <a:lstStyle/>
                    <a:p>
                      <a:r>
                        <a:rPr lang="en-GB" sz="1600" noProof="0">
                          <a:latin typeface="Arial" panose="020B0604020202020204" pitchFamily="34" charset="0"/>
                          <a:cs typeface="Arial" panose="020B0604020202020204" pitchFamily="34" charset="0"/>
                        </a:rPr>
                        <a:t>Shortlisting</a:t>
                      </a:r>
                    </a:p>
                  </a:txBody>
                  <a:tcPr/>
                </a:tc>
                <a:extLst>
                  <a:ext uri="{0D108BD9-81ED-4DB2-BD59-A6C34878D82A}">
                    <a16:rowId xmlns:a16="http://schemas.microsoft.com/office/drawing/2014/main" val="2333866104"/>
                  </a:ext>
                </a:extLst>
              </a:tr>
              <a:tr h="459412">
                <a:tc>
                  <a:txBody>
                    <a:bodyPr/>
                    <a:lstStyle/>
                    <a:p>
                      <a:r>
                        <a:rPr lang="en-GB" sz="1600" noProof="0">
                          <a:latin typeface="Arial"/>
                          <a:cs typeface="Arial"/>
                        </a:rPr>
                        <a:t>Week commencing 14 September</a:t>
                      </a:r>
                    </a:p>
                  </a:txBody>
                  <a:tcPr/>
                </a:tc>
                <a:tc>
                  <a:txBody>
                    <a:bodyPr/>
                    <a:lstStyle/>
                    <a:p>
                      <a:r>
                        <a:rPr lang="en-GB" sz="1600" noProof="0">
                          <a:latin typeface="Arial" panose="020B0604020202020204" pitchFamily="34" charset="0"/>
                          <a:cs typeface="Arial" panose="020B0604020202020204" pitchFamily="34" charset="0"/>
                        </a:rPr>
                        <a:t>Interviews</a:t>
                      </a:r>
                    </a:p>
                  </a:txBody>
                  <a:tcPr/>
                </a:tc>
                <a:extLst>
                  <a:ext uri="{0D108BD9-81ED-4DB2-BD59-A6C34878D82A}">
                    <a16:rowId xmlns:a16="http://schemas.microsoft.com/office/drawing/2014/main" val="1423154770"/>
                  </a:ext>
                </a:extLst>
              </a:tr>
              <a:tr h="459412">
                <a:tc>
                  <a:txBody>
                    <a:bodyPr/>
                    <a:lstStyle/>
                    <a:p>
                      <a:r>
                        <a:rPr lang="en-GB" sz="1600" noProof="0">
                          <a:latin typeface="Arial"/>
                          <a:cs typeface="Arial"/>
                        </a:rPr>
                        <a:t>Week commencing 26 October</a:t>
                      </a:r>
                    </a:p>
                  </a:txBody>
                  <a:tcPr/>
                </a:tc>
                <a:tc>
                  <a:txBody>
                    <a:bodyPr/>
                    <a:lstStyle/>
                    <a:p>
                      <a:r>
                        <a:rPr lang="en-GB" sz="1600" noProof="0">
                          <a:latin typeface="Arial" panose="020B0604020202020204" pitchFamily="34" charset="0"/>
                          <a:cs typeface="Arial" panose="020B0604020202020204" pitchFamily="34" charset="0"/>
                        </a:rPr>
                        <a:t>Successful candidate notified</a:t>
                      </a:r>
                    </a:p>
                  </a:txBody>
                  <a:tcPr/>
                </a:tc>
                <a:extLst>
                  <a:ext uri="{0D108BD9-81ED-4DB2-BD59-A6C34878D82A}">
                    <a16:rowId xmlns:a16="http://schemas.microsoft.com/office/drawing/2014/main" val="131030481"/>
                  </a:ext>
                </a:extLst>
              </a:tr>
              <a:tr h="459412">
                <a:tc>
                  <a:txBody>
                    <a:bodyPr/>
                    <a:lstStyle/>
                    <a:p>
                      <a:r>
                        <a:rPr lang="en-GB" sz="1600" noProof="0">
                          <a:latin typeface="Arial"/>
                          <a:cs typeface="Arial"/>
                        </a:rPr>
                        <a:t>Week commencing 7 December</a:t>
                      </a:r>
                    </a:p>
                  </a:txBody>
                  <a:tcPr/>
                </a:tc>
                <a:tc>
                  <a:txBody>
                    <a:bodyPr/>
                    <a:lstStyle/>
                    <a:p>
                      <a:r>
                        <a:rPr lang="en-GB" sz="1600" b="0" noProof="0">
                          <a:solidFill>
                            <a:schemeClr val="tx1"/>
                          </a:solidFill>
                          <a:latin typeface="Arial" panose="020B0604020202020204" pitchFamily="34" charset="0"/>
                          <a:cs typeface="Arial" panose="020B0604020202020204" pitchFamily="34" charset="0"/>
                        </a:rPr>
                        <a:t>Appointment announced</a:t>
                      </a:r>
                    </a:p>
                  </a:txBody>
                  <a:tcPr/>
                </a:tc>
                <a:extLst>
                  <a:ext uri="{0D108BD9-81ED-4DB2-BD59-A6C34878D82A}">
                    <a16:rowId xmlns:a16="http://schemas.microsoft.com/office/drawing/2014/main" val="707922829"/>
                  </a:ext>
                </a:extLst>
              </a:tr>
              <a:tr h="459412">
                <a:tc gridSpan="2">
                  <a:txBody>
                    <a:bodyPr/>
                    <a:lstStyle/>
                    <a:p>
                      <a:r>
                        <a:rPr lang="en-GB" sz="1600" i="1" noProof="0" dirty="0">
                          <a:latin typeface="Arial" panose="020B0604020202020204" pitchFamily="34" charset="0"/>
                          <a:cs typeface="Arial" panose="020B0604020202020204" pitchFamily="34" charset="0"/>
                        </a:rPr>
                        <a:t>The above timeline is indicative and subject to change. </a:t>
                      </a:r>
                    </a:p>
                  </a:txBody>
                  <a:tcPr/>
                </a:tc>
                <a:tc hMerge="1">
                  <a:txBody>
                    <a:bodyPr/>
                    <a:lstStyle/>
                    <a:p>
                      <a:endParaRPr lang="en-GB" b="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6452290"/>
                  </a:ext>
                </a:extLst>
              </a:tr>
            </a:tbl>
          </a:graphicData>
        </a:graphic>
      </p:graphicFrame>
      <p:pic>
        <p:nvPicPr>
          <p:cNvPr id="7" name="Picture 6" descr="Graphical user interface, text&#10;&#10;Description automatically generated">
            <a:extLst>
              <a:ext uri="{FF2B5EF4-FFF2-40B4-BE49-F238E27FC236}">
                <a16:creationId xmlns:a16="http://schemas.microsoft.com/office/drawing/2014/main" id="{C99C7EEC-2534-9459-20DB-DE1D27D5CA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1541E153-D5DD-13AD-37AA-4C17A6DE6CD5}"/>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4" name="Picture 13">
            <a:extLst>
              <a:ext uri="{FF2B5EF4-FFF2-40B4-BE49-F238E27FC236}">
                <a16:creationId xmlns:a16="http://schemas.microsoft.com/office/drawing/2014/main" id="{F7BB6EEE-FAC8-1364-E854-B9157B7CED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5" name="Footer Placeholder 2">
            <a:extLst>
              <a:ext uri="{FF2B5EF4-FFF2-40B4-BE49-F238E27FC236}">
                <a16:creationId xmlns:a16="http://schemas.microsoft.com/office/drawing/2014/main" id="{830E2D3C-180D-E9ED-6E15-92D504FE2E51}"/>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10630375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12</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FD28CA8-3659-97BD-29FB-0C9598280318}"/>
              </a:ext>
            </a:extLst>
          </p:cNvPr>
          <p:cNvSpPr txBox="1"/>
          <p:nvPr/>
        </p:nvSpPr>
        <p:spPr>
          <a:xfrm>
            <a:off x="360000" y="360000"/>
            <a:ext cx="811824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Equality, Diversity and Inclusion</a:t>
            </a:r>
          </a:p>
        </p:txBody>
      </p:sp>
      <p:sp>
        <p:nvSpPr>
          <p:cNvPr id="13" name="TextBox 12">
            <a:extLst>
              <a:ext uri="{FF2B5EF4-FFF2-40B4-BE49-F238E27FC236}">
                <a16:creationId xmlns:a16="http://schemas.microsoft.com/office/drawing/2014/main" id="{54632BE6-D36D-8F23-1B76-1354F2F3080B}"/>
              </a:ext>
            </a:extLst>
          </p:cNvPr>
          <p:cNvSpPr txBox="1"/>
          <p:nvPr/>
        </p:nvSpPr>
        <p:spPr>
          <a:xfrm>
            <a:off x="360000" y="1080000"/>
            <a:ext cx="11491821" cy="4296112"/>
          </a:xfrm>
          <a:prstGeom prst="rect">
            <a:avLst/>
          </a:prstGeom>
          <a:noFill/>
        </p:spPr>
        <p:txBody>
          <a:bodyPr wrap="square">
            <a:spAutoFit/>
          </a:bodyPr>
          <a:lstStyle/>
          <a:p>
            <a:pPr>
              <a:lnSpc>
                <a:spcPct val="107000"/>
              </a:lnSpc>
            </a:pPr>
            <a:r>
              <a:rPr lang="en-GB" sz="1600" noProof="0">
                <a:effectLst/>
                <a:latin typeface="Arial" panose="020B0604020202020204" pitchFamily="34" charset="0"/>
                <a:ea typeface="Calibri" panose="020F0502020204030204" pitchFamily="34" charset="0"/>
                <a:cs typeface="Arial" panose="020B0604020202020204" pitchFamily="34" charset="0"/>
              </a:rPr>
              <a:t>We are committed to increasing the diversity of our boards and bringing in talent, regardless of its origins. We encourage applications from all candidates, regardless of ethnicity, religion or belief, gender, sexual orientation, age, disability or gender identity. We particularly welcome applications from people with ethnicity, gender and disability characteristics currently underrepresented on our Boards.</a:t>
            </a:r>
          </a:p>
          <a:p>
            <a:pPr>
              <a:lnSpc>
                <a:spcPct val="107000"/>
              </a:lnSpc>
            </a:pPr>
            <a:r>
              <a:rPr lang="en-GB" sz="1600" noProof="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pPr>
            <a:r>
              <a:rPr lang="en-GB" sz="1600" b="1" noProof="0">
                <a:effectLst/>
                <a:latin typeface="Arial" panose="020B0604020202020204" pitchFamily="34" charset="0"/>
                <a:ea typeface="Calibri" panose="020F0502020204030204" pitchFamily="34" charset="0"/>
                <a:cs typeface="Arial" panose="020B0604020202020204" pitchFamily="34" charset="0"/>
              </a:rPr>
              <a:t>Arrangements for candidates with a disability:</a:t>
            </a:r>
            <a:endParaRPr lang="en-GB" sz="1600" noProof="0">
              <a:effectLst/>
              <a:latin typeface="Arial" panose="020B0604020202020204" pitchFamily="34" charset="0"/>
              <a:ea typeface="Calibri" panose="020F0502020204030204" pitchFamily="34" charset="0"/>
              <a:cs typeface="Arial" panose="020B0604020202020204" pitchFamily="34" charset="0"/>
            </a:endParaRPr>
          </a:p>
          <a:p>
            <a:pPr>
              <a:lnSpc>
                <a:spcPct val="107000"/>
              </a:lnSpc>
            </a:pPr>
            <a:endParaRPr lang="en-GB" sz="1600" noProof="0">
              <a:effectLst/>
              <a:latin typeface="Arial" panose="020B0604020202020204" pitchFamily="34" charset="0"/>
              <a:ea typeface="Calibri" panose="020F0502020204030204" pitchFamily="34" charset="0"/>
              <a:cs typeface="Arial" panose="020B0604020202020204" pitchFamily="34" charset="0"/>
            </a:endParaRPr>
          </a:p>
          <a:p>
            <a:pPr>
              <a:lnSpc>
                <a:spcPct val="107000"/>
              </a:lnSpc>
            </a:pPr>
            <a:r>
              <a:rPr lang="en-GB" sz="1600" noProof="0">
                <a:effectLst/>
                <a:latin typeface="Arial" panose="020B0604020202020204" pitchFamily="34" charset="0"/>
                <a:ea typeface="Calibri" panose="020F0502020204030204" pitchFamily="34" charset="0"/>
                <a:cs typeface="Arial" panose="020B0604020202020204" pitchFamily="34" charset="0"/>
              </a:rPr>
              <a:t>As a Disability Confident leader, we guarantee to interview anyone with a disability whose application meets the essential criteria for the post. More details on the criteria can be found in this pack. If you wish to apply through the Disability Confident scheme, you will need to tick the option on the Diversity Monitoring form that you will submit alongside your application.</a:t>
            </a:r>
          </a:p>
          <a:p>
            <a:pPr>
              <a:lnSpc>
                <a:spcPct val="107000"/>
              </a:lnSpc>
            </a:pPr>
            <a:r>
              <a:rPr lang="en-GB" sz="1600" noProof="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pPr>
            <a:r>
              <a:rPr lang="en-GB" sz="1600" b="1" noProof="0">
                <a:effectLst/>
                <a:latin typeface="Arial" panose="020B0604020202020204" pitchFamily="34" charset="0"/>
                <a:ea typeface="Calibri" panose="020F0502020204030204" pitchFamily="34" charset="0"/>
                <a:cs typeface="Arial" panose="020B0604020202020204" pitchFamily="34" charset="0"/>
              </a:rPr>
              <a:t>Adjustments: </a:t>
            </a:r>
            <a:endParaRPr lang="en-GB" sz="1600" noProof="0">
              <a:effectLst/>
              <a:latin typeface="Arial" panose="020B0604020202020204" pitchFamily="34" charset="0"/>
              <a:ea typeface="Calibri" panose="020F0502020204030204" pitchFamily="34" charset="0"/>
              <a:cs typeface="Arial" panose="020B0604020202020204" pitchFamily="34" charset="0"/>
            </a:endParaRPr>
          </a:p>
          <a:p>
            <a:pPr>
              <a:lnSpc>
                <a:spcPct val="107000"/>
              </a:lnSpc>
            </a:pPr>
            <a:r>
              <a:rPr lang="en-GB" sz="1600" b="1" noProof="0">
                <a:effectLst/>
                <a:latin typeface="Arial" panose="020B0604020202020204" pitchFamily="34" charset="0"/>
                <a:ea typeface="Calibri" panose="020F0502020204030204" pitchFamily="34" charset="0"/>
                <a:cs typeface="Arial" panose="020B0604020202020204" pitchFamily="34" charset="0"/>
              </a:rPr>
              <a:t> </a:t>
            </a:r>
            <a:endParaRPr lang="en-GB" sz="1600" noProof="0">
              <a:effectLst/>
              <a:latin typeface="Arial" panose="020B0604020202020204" pitchFamily="34" charset="0"/>
              <a:ea typeface="Calibri" panose="020F0502020204030204" pitchFamily="34" charset="0"/>
              <a:cs typeface="Arial" panose="020B0604020202020204" pitchFamily="34" charset="0"/>
            </a:endParaRPr>
          </a:p>
          <a:p>
            <a:pPr>
              <a:lnSpc>
                <a:spcPct val="107000"/>
              </a:lnSpc>
            </a:pPr>
            <a:r>
              <a:rPr lang="en-GB" sz="1600" noProof="0">
                <a:effectLst/>
                <a:latin typeface="Arial" panose="020B0604020202020204" pitchFamily="34" charset="0"/>
                <a:ea typeface="Calibri" panose="020F0502020204030204" pitchFamily="34" charset="0"/>
                <a:cs typeface="Arial" panose="020B0604020202020204" pitchFamily="34" charset="0"/>
              </a:rPr>
              <a:t>All candidates are entitled to request reasonable adjustments at any stage of the application process. If you would like to discuss adjustments prior to submitting your application, please contact partnerships@dsit.gov.uk</a:t>
            </a:r>
            <a:r>
              <a:rPr lang="en-GB" sz="1600" noProof="0">
                <a:latin typeface="Arial" panose="020B0604020202020204" pitchFamily="34" charset="0"/>
                <a:ea typeface="Calibri" panose="020F0502020204030204" pitchFamily="34" charset="0"/>
                <a:cs typeface="Arial" panose="020B0604020202020204" pitchFamily="34" charset="0"/>
              </a:rPr>
              <a:t>.</a:t>
            </a:r>
          </a:p>
          <a:p>
            <a:pPr>
              <a:lnSpc>
                <a:spcPct val="107000"/>
              </a:lnSpc>
            </a:pPr>
            <a:endParaRPr lang="en-GB" sz="1600" noProof="0">
              <a:effectLst/>
              <a:latin typeface="Arial" panose="020B0604020202020204" pitchFamily="34" charset="0"/>
              <a:ea typeface="Calibri" panose="020F0502020204030204" pitchFamily="34" charset="0"/>
              <a:cs typeface="Arial" panose="020B0604020202020204" pitchFamily="34" charset="0"/>
            </a:endParaRPr>
          </a:p>
        </p:txBody>
      </p:sp>
      <p:pic>
        <p:nvPicPr>
          <p:cNvPr id="7" name="Picture 6" descr="Graphical user interface, text&#10;&#10;Description automatically generated">
            <a:extLst>
              <a:ext uri="{FF2B5EF4-FFF2-40B4-BE49-F238E27FC236}">
                <a16:creationId xmlns:a16="http://schemas.microsoft.com/office/drawing/2014/main" id="{28F04C46-35EF-DEA6-EF9D-AC3737D26B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A1D42C27-655E-45D3-96D4-958538147298}"/>
              </a:ext>
            </a:extLst>
          </p:cNvPr>
          <p:cNvPicPr>
            <a:picLocks noChangeAspect="1"/>
          </p:cNvPicPr>
          <p:nvPr/>
        </p:nvPicPr>
        <p:blipFill rotWithShape="1">
          <a:blip r:embed="rId3"/>
          <a:srcRect t="16658" b="16657"/>
          <a:stretch/>
        </p:blipFill>
        <p:spPr>
          <a:xfrm>
            <a:off x="6696987" y="5966346"/>
            <a:ext cx="1260086" cy="666890"/>
          </a:xfrm>
          <a:prstGeom prst="rect">
            <a:avLst/>
          </a:prstGeom>
        </p:spPr>
      </p:pic>
      <p:pic>
        <p:nvPicPr>
          <p:cNvPr id="11" name="Picture 10">
            <a:extLst>
              <a:ext uri="{FF2B5EF4-FFF2-40B4-BE49-F238E27FC236}">
                <a16:creationId xmlns:a16="http://schemas.microsoft.com/office/drawing/2014/main" id="{8BC2EE17-CC00-6791-DB99-2471556E06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2" name="Footer Placeholder 2">
            <a:extLst>
              <a:ext uri="{FF2B5EF4-FFF2-40B4-BE49-F238E27FC236}">
                <a16:creationId xmlns:a16="http://schemas.microsoft.com/office/drawing/2014/main" id="{B0CE78C4-5747-CB47-54FD-EA7F8BCFB2BE}"/>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5">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2992803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13</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22A9094-DC3B-5D4D-5E16-0E0ACAF6DFC6}"/>
              </a:ext>
            </a:extLst>
          </p:cNvPr>
          <p:cNvSpPr txBox="1"/>
          <p:nvPr/>
        </p:nvSpPr>
        <p:spPr>
          <a:xfrm>
            <a:off x="360000" y="360000"/>
            <a:ext cx="874190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Annex A: Conflict of Interest and Due Diligence</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60000" y="1080000"/>
            <a:ext cx="11464112" cy="4524315"/>
          </a:xfrm>
          <a:prstGeom prst="rect">
            <a:avLst/>
          </a:prstGeom>
          <a:noFill/>
        </p:spPr>
        <p:txBody>
          <a:bodyPr wrap="square" lIns="91440" tIns="45720" rIns="91440" bIns="45720" rtlCol="0" anchor="t">
            <a:spAutoFit/>
          </a:bodyPr>
          <a:lstStyle/>
          <a:p>
            <a:pPr marL="0" indent="0" algn="just">
              <a:lnSpc>
                <a:spcPct val="100000"/>
              </a:lnSpc>
              <a:spcBef>
                <a:spcPts val="0"/>
              </a:spcBef>
              <a:buNone/>
            </a:pPr>
            <a:r>
              <a:rPr lang="en-GB" sz="1600" b="0" i="0" u="none" strike="noStrike" baseline="0" noProof="0">
                <a:solidFill>
                  <a:srgbClr val="000000"/>
                </a:solidFill>
                <a:latin typeface="Arial"/>
                <a:cs typeface="Arial"/>
              </a:rPr>
              <a:t>Public Appointments require the highest standards of propriety, involving impartiality, integrity and objectivity, in relation to stewardship of public funds and the oversight and management of all related activities. This means that any private, voluntary, charitable or political interest that might be material and relevant to the work of the body concerned should be declared.</a:t>
            </a:r>
            <a:r>
              <a:rPr lang="en-GB" sz="1600" noProof="0">
                <a:solidFill>
                  <a:srgbClr val="000000"/>
                </a:solidFill>
                <a:latin typeface="Arial"/>
                <a:cs typeface="Arial"/>
              </a:rPr>
              <a:t> </a:t>
            </a:r>
          </a:p>
          <a:p>
            <a:pPr marL="0" indent="0" algn="just">
              <a:lnSpc>
                <a:spcPct val="100000"/>
              </a:lnSpc>
              <a:spcBef>
                <a:spcPts val="0"/>
              </a:spcBef>
              <a:buNone/>
            </a:pPr>
            <a:endParaRPr lang="en-GB" sz="1600" b="0" i="0" u="none" strike="noStrike" baseline="0" noProof="0">
              <a:solidFill>
                <a:srgbClr val="000000"/>
              </a:solidFill>
              <a:latin typeface="Arial" panose="020B0604020202020204" pitchFamily="34" charset="0"/>
            </a:endParaRPr>
          </a:p>
          <a:p>
            <a:pPr marL="0" indent="0" algn="just">
              <a:lnSpc>
                <a:spcPct val="100000"/>
              </a:lnSpc>
              <a:spcBef>
                <a:spcPts val="0"/>
              </a:spcBef>
              <a:buNone/>
            </a:pPr>
            <a:r>
              <a:rPr lang="en-GB" sz="1600" b="0" i="0" noProof="0">
                <a:solidFill>
                  <a:srgbClr val="000000"/>
                </a:solidFill>
                <a:effectLst/>
                <a:latin typeface="Arial"/>
                <a:cs typeface="Arial"/>
              </a:rPr>
              <a:t>It is important that those appointed as members of public bodies maintain the confidence of Parliament and the public. If there are any issues in your personal or professional history that could, if you were appointed, be misconstrued, cause embarrassment, or cause public confidence in the appointment to be jeopardised, it is important that you bring them to the attention of the Assessment Panel and provide details of the issue(s) in your application. In considering whether you wish to declare any issues, you should also reflect on any public statements you have made, including through social media. The Panel may explore issues with you before they make a recommendation on the appointment. </a:t>
            </a:r>
          </a:p>
          <a:p>
            <a:pPr marL="0" indent="0" algn="just">
              <a:lnSpc>
                <a:spcPct val="100000"/>
              </a:lnSpc>
              <a:spcBef>
                <a:spcPts val="0"/>
              </a:spcBef>
              <a:buNone/>
            </a:pPr>
            <a:endParaRPr lang="en-GB" sz="1600" b="0" i="0" noProof="0">
              <a:solidFill>
                <a:srgbClr val="000000"/>
              </a:solidFill>
              <a:effectLst/>
              <a:latin typeface="Arial"/>
              <a:cs typeface="Arial"/>
            </a:endParaRPr>
          </a:p>
          <a:p>
            <a:pPr marL="0" indent="0" algn="just" fontAlgn="base">
              <a:lnSpc>
                <a:spcPct val="100000"/>
              </a:lnSpc>
              <a:spcBef>
                <a:spcPts val="0"/>
              </a:spcBef>
              <a:buNone/>
            </a:pPr>
            <a:r>
              <a:rPr lang="en-GB" sz="1600" noProof="0">
                <a:effectLst/>
                <a:latin typeface="Arial"/>
                <a:ea typeface="Calibri"/>
                <a:cs typeface="Arial"/>
              </a:rPr>
              <a:t>As part of our due diligence checks we will consider anything in the public domain related to your conduct or professional capacity. This will include us undertaking searches of previous public statements and social media, blogs or any other </a:t>
            </a:r>
            <a:r>
              <a:rPr lang="en-GB" sz="1600" noProof="0">
                <a:latin typeface="Arial"/>
                <a:ea typeface="Calibri"/>
                <a:cs typeface="Arial"/>
              </a:rPr>
              <a:t>publicly</a:t>
            </a:r>
            <a:r>
              <a:rPr lang="en-GB" sz="1600" noProof="0">
                <a:effectLst/>
                <a:latin typeface="Arial"/>
                <a:ea typeface="Calibri"/>
                <a:cs typeface="Arial"/>
              </a:rPr>
              <a:t> available information. This information may be made available to the Panel</a:t>
            </a:r>
            <a:r>
              <a:rPr lang="en-GB" sz="1600" noProof="0">
                <a:latin typeface="Arial"/>
                <a:ea typeface="Calibri"/>
                <a:cs typeface="Arial"/>
              </a:rPr>
              <a:t>,</a:t>
            </a:r>
            <a:r>
              <a:rPr lang="en-GB" sz="1600" noProof="0">
                <a:effectLst/>
                <a:latin typeface="Arial"/>
                <a:ea typeface="Calibri"/>
                <a:cs typeface="Arial"/>
              </a:rPr>
              <a:t> and they may wish to explore issues with you, should you be invited to interview.</a:t>
            </a:r>
          </a:p>
          <a:p>
            <a:pPr marL="0" indent="0" algn="just" fontAlgn="base">
              <a:lnSpc>
                <a:spcPct val="100000"/>
              </a:lnSpc>
              <a:spcBef>
                <a:spcPts val="0"/>
              </a:spcBef>
              <a:buNone/>
            </a:pPr>
            <a:endParaRPr lang="en-GB" sz="1600" noProof="0">
              <a:effectLst/>
              <a:latin typeface="Arial"/>
              <a:ea typeface="Calibri" panose="020F0502020204030204" pitchFamily="34" charset="0"/>
              <a:cs typeface="Arial"/>
            </a:endParaRPr>
          </a:p>
          <a:p>
            <a:pPr algn="just" fontAlgn="base"/>
            <a:r>
              <a:rPr lang="en-GB" sz="1600" b="0" i="0" noProof="0">
                <a:solidFill>
                  <a:srgbClr val="000000"/>
                </a:solidFill>
                <a:effectLst/>
                <a:latin typeface="Arial"/>
                <a:cs typeface="Arial"/>
              </a:rPr>
              <a:t>If you have any queries </a:t>
            </a:r>
            <a:r>
              <a:rPr lang="en-GB" sz="1600" noProof="0">
                <a:solidFill>
                  <a:srgbClr val="000000"/>
                </a:solidFill>
                <a:latin typeface="Arial"/>
                <a:cs typeface="Arial"/>
              </a:rPr>
              <a:t>or </a:t>
            </a:r>
            <a:r>
              <a:rPr lang="en-GB" sz="1600" b="0" i="0" noProof="0">
                <a:solidFill>
                  <a:srgbClr val="000000"/>
                </a:solidFill>
                <a:effectLst/>
                <a:latin typeface="Arial"/>
                <a:cs typeface="Arial"/>
              </a:rPr>
              <a:t>would like to discuss further, please </a:t>
            </a:r>
            <a:r>
              <a:rPr lang="en-GB" sz="1600" noProof="0">
                <a:solidFill>
                  <a:srgbClr val="000000"/>
                </a:solidFill>
                <a:latin typeface="Arial"/>
                <a:cs typeface="Arial"/>
              </a:rPr>
              <a:t>contact </a:t>
            </a:r>
            <a:r>
              <a:rPr lang="en-GB" sz="1600" noProof="0">
                <a:solidFill>
                  <a:srgbClr val="000000"/>
                </a:solidFill>
                <a:latin typeface="Arial"/>
                <a:cs typeface="Arial"/>
                <a:hlinkClick r:id="rId2"/>
              </a:rPr>
              <a:t>partnerships@dsit.gov.uk</a:t>
            </a:r>
            <a:r>
              <a:rPr lang="en-GB" sz="1600" noProof="0">
                <a:solidFill>
                  <a:srgbClr val="000000"/>
                </a:solidFill>
                <a:latin typeface="Arial"/>
                <a:cs typeface="Arial"/>
              </a:rPr>
              <a:t> </a:t>
            </a:r>
            <a:endParaRPr lang="en-GB" sz="1600" b="0" i="0" noProof="0">
              <a:solidFill>
                <a:srgbClr val="000000"/>
              </a:solidFill>
              <a:effectLst/>
              <a:latin typeface="Arial"/>
              <a:cs typeface="Arial"/>
            </a:endParaRPr>
          </a:p>
        </p:txBody>
      </p:sp>
      <p:pic>
        <p:nvPicPr>
          <p:cNvPr id="7" name="Picture 6" descr="Graphical user interface, text&#10;&#10;Description automatically generated">
            <a:extLst>
              <a:ext uri="{FF2B5EF4-FFF2-40B4-BE49-F238E27FC236}">
                <a16:creationId xmlns:a16="http://schemas.microsoft.com/office/drawing/2014/main" id="{1D4062A6-B31C-5B51-36E4-37CD389AE7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23C2BE00-6A49-C8F5-F2CA-9584B9FB4D99}"/>
              </a:ext>
            </a:extLst>
          </p:cNvPr>
          <p:cNvPicPr>
            <a:picLocks noChangeAspect="1"/>
          </p:cNvPicPr>
          <p:nvPr/>
        </p:nvPicPr>
        <p:blipFill rotWithShape="1">
          <a:blip r:embed="rId4"/>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1CC7B228-11FE-9144-5694-D9D25BAAD00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72A659E5-8803-D61F-CCC0-27DBFF24D44F}"/>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2">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35102697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14</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22A9094-DC3B-5D4D-5E16-0E0ACAF6DFC6}"/>
              </a:ext>
            </a:extLst>
          </p:cNvPr>
          <p:cNvSpPr txBox="1"/>
          <p:nvPr/>
        </p:nvSpPr>
        <p:spPr>
          <a:xfrm>
            <a:off x="360000" y="360000"/>
            <a:ext cx="811824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Annex B: The Seven Principles of Public Life </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60000" y="1080000"/>
            <a:ext cx="11464112" cy="3447547"/>
          </a:xfrm>
          <a:prstGeom prst="rect">
            <a:avLst/>
          </a:prstGeom>
          <a:noFill/>
        </p:spPr>
        <p:txBody>
          <a:bodyPr wrap="square" rtlCol="0">
            <a:spAutoFit/>
          </a:bodyPr>
          <a:lstStyle/>
          <a:p>
            <a:pPr marL="0" indent="0" algn="just">
              <a:lnSpc>
                <a:spcPct val="107000"/>
              </a:lnSpc>
              <a:spcAft>
                <a:spcPts val="800"/>
              </a:spcAft>
              <a:buNone/>
            </a:pPr>
            <a:r>
              <a:rPr lang="en-GB" sz="1600" noProof="0">
                <a:latin typeface="Arial" panose="020B0604020202020204" pitchFamily="34" charset="0"/>
                <a:cs typeface="Arial" panose="020B0604020202020204" pitchFamily="34" charset="0"/>
              </a:rPr>
              <a:t>In 1995 the Committee on Standards in Public Life defined seven principles for public life. </a:t>
            </a:r>
            <a:r>
              <a:rPr lang="en-GB" sz="1600" noProof="0">
                <a:effectLst/>
                <a:latin typeface="Arial" panose="020B0604020202020204" pitchFamily="34" charset="0"/>
                <a:ea typeface="Times New Roman" panose="02020603050405020304" pitchFamily="18" charset="0"/>
                <a:cs typeface="Arial" panose="020B0604020202020204" pitchFamily="34" charset="0"/>
              </a:rPr>
              <a:t>All candidates for are expected to demonstrate a commitment to, and an understanding of, the value and importance of the principles of public service which are:</a:t>
            </a:r>
          </a:p>
          <a:p>
            <a:pPr marL="342900" indent="-342900" algn="just">
              <a:buFont typeface="+mj-lt"/>
              <a:buAutoNum type="arabicPeriod"/>
            </a:pPr>
            <a:r>
              <a:rPr lang="en-GB" sz="1600" noProof="0">
                <a:latin typeface="Arial" panose="020B0604020202020204" pitchFamily="34" charset="0"/>
                <a:cs typeface="Arial" panose="020B0604020202020204" pitchFamily="34" charset="0"/>
              </a:rPr>
              <a:t>Selflessness</a:t>
            </a:r>
          </a:p>
          <a:p>
            <a:pPr marL="342900" indent="-342900" algn="just">
              <a:buFont typeface="+mj-lt"/>
              <a:buAutoNum type="arabicPeriod"/>
            </a:pPr>
            <a:r>
              <a:rPr lang="en-GB" sz="1600" noProof="0">
                <a:latin typeface="Arial" panose="020B0604020202020204" pitchFamily="34" charset="0"/>
                <a:cs typeface="Arial" panose="020B0604020202020204" pitchFamily="34" charset="0"/>
              </a:rPr>
              <a:t>Integrity</a:t>
            </a:r>
          </a:p>
          <a:p>
            <a:pPr marL="342900" indent="-342900" algn="just">
              <a:buFont typeface="+mj-lt"/>
              <a:buAutoNum type="arabicPeriod"/>
            </a:pPr>
            <a:r>
              <a:rPr lang="en-GB" sz="1600" noProof="0">
                <a:latin typeface="Arial" panose="020B0604020202020204" pitchFamily="34" charset="0"/>
                <a:cs typeface="Arial" panose="020B0604020202020204" pitchFamily="34" charset="0"/>
              </a:rPr>
              <a:t>Objectivity</a:t>
            </a:r>
          </a:p>
          <a:p>
            <a:pPr marL="342900" indent="-342900" algn="just">
              <a:buFont typeface="+mj-lt"/>
              <a:buAutoNum type="arabicPeriod"/>
            </a:pPr>
            <a:r>
              <a:rPr lang="en-GB" sz="1600" noProof="0">
                <a:latin typeface="Arial" panose="020B0604020202020204" pitchFamily="34" charset="0"/>
                <a:cs typeface="Arial" panose="020B0604020202020204" pitchFamily="34" charset="0"/>
              </a:rPr>
              <a:t>Accountability</a:t>
            </a:r>
          </a:p>
          <a:p>
            <a:pPr marL="342900" indent="-342900" algn="just">
              <a:buFont typeface="+mj-lt"/>
              <a:buAutoNum type="arabicPeriod"/>
            </a:pPr>
            <a:r>
              <a:rPr lang="en-GB" sz="1600" noProof="0">
                <a:latin typeface="Arial" panose="020B0604020202020204" pitchFamily="34" charset="0"/>
                <a:cs typeface="Arial" panose="020B0604020202020204" pitchFamily="34" charset="0"/>
              </a:rPr>
              <a:t>Openness</a:t>
            </a:r>
          </a:p>
          <a:p>
            <a:pPr marL="342900" indent="-342900" algn="just">
              <a:buFont typeface="+mj-lt"/>
              <a:buAutoNum type="arabicPeriod"/>
            </a:pPr>
            <a:r>
              <a:rPr lang="en-GB" sz="1600" noProof="0">
                <a:latin typeface="Arial" panose="020B0604020202020204" pitchFamily="34" charset="0"/>
                <a:cs typeface="Arial" panose="020B0604020202020204" pitchFamily="34" charset="0"/>
              </a:rPr>
              <a:t>Honesty</a:t>
            </a:r>
          </a:p>
          <a:p>
            <a:pPr marL="342900" indent="-342900" algn="just">
              <a:buFont typeface="+mj-lt"/>
              <a:buAutoNum type="arabicPeriod"/>
            </a:pPr>
            <a:r>
              <a:rPr lang="en-GB" sz="1600" noProof="0">
                <a:latin typeface="Arial" panose="020B0604020202020204" pitchFamily="34" charset="0"/>
                <a:cs typeface="Arial" panose="020B0604020202020204" pitchFamily="34" charset="0"/>
              </a:rPr>
              <a:t>Leadership</a:t>
            </a:r>
          </a:p>
          <a:p>
            <a:pPr marL="0" indent="0" algn="just">
              <a:buNone/>
            </a:pPr>
            <a:endParaRPr lang="en-GB" sz="1600" noProof="0">
              <a:latin typeface="Arial" panose="020B0604020202020204" pitchFamily="34" charset="0"/>
              <a:cs typeface="Arial" panose="020B0604020202020204" pitchFamily="34" charset="0"/>
            </a:endParaRPr>
          </a:p>
          <a:p>
            <a:pPr marL="0" indent="0" algn="just">
              <a:buNone/>
            </a:pPr>
            <a:r>
              <a:rPr lang="en-GB" sz="1600" noProof="0">
                <a:latin typeface="Arial" panose="020B0604020202020204" pitchFamily="34" charset="0"/>
                <a:cs typeface="Arial" panose="020B0604020202020204" pitchFamily="34" charset="0"/>
              </a:rPr>
              <a:t>Further information on the principles of public life can be found </a:t>
            </a:r>
            <a:r>
              <a:rPr lang="en-GB" sz="1600" noProof="0">
                <a:latin typeface="Arial" panose="020B0604020202020204" pitchFamily="34" charset="0"/>
                <a:cs typeface="Arial" panose="020B0604020202020204" pitchFamily="34" charset="0"/>
                <a:hlinkClick r:id="rId2"/>
              </a:rPr>
              <a:t>here</a:t>
            </a:r>
            <a:r>
              <a:rPr lang="en-GB" sz="1600" noProof="0">
                <a:latin typeface="Arial" panose="020B0604020202020204" pitchFamily="34" charset="0"/>
                <a:cs typeface="Arial" panose="020B0604020202020204" pitchFamily="34" charset="0"/>
              </a:rPr>
              <a:t>. </a:t>
            </a:r>
          </a:p>
          <a:p>
            <a:pPr>
              <a:spcAft>
                <a:spcPts val="1200"/>
              </a:spcAft>
            </a:pPr>
            <a:endParaRPr lang="en-GB" sz="1600" noProof="0">
              <a:latin typeface="Arial" panose="020B0604020202020204" pitchFamily="34" charset="0"/>
              <a:cs typeface="Arial" panose="020B0604020202020204" pitchFamily="34" charset="0"/>
            </a:endParaRPr>
          </a:p>
        </p:txBody>
      </p:sp>
      <p:pic>
        <p:nvPicPr>
          <p:cNvPr id="7" name="Picture 6" descr="Graphical user interface, text&#10;&#10;Description automatically generated">
            <a:extLst>
              <a:ext uri="{FF2B5EF4-FFF2-40B4-BE49-F238E27FC236}">
                <a16:creationId xmlns:a16="http://schemas.microsoft.com/office/drawing/2014/main" id="{911C7ED3-0BC2-4EA6-9693-FD151FED20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B881B571-317F-1DF4-A3E5-7AF3E205ABEF}"/>
              </a:ext>
            </a:extLst>
          </p:cNvPr>
          <p:cNvPicPr>
            <a:picLocks noChangeAspect="1"/>
          </p:cNvPicPr>
          <p:nvPr/>
        </p:nvPicPr>
        <p:blipFill rotWithShape="1">
          <a:blip r:embed="rId4"/>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59D703ED-0D0A-38CB-43B3-3EB29948E5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B82A81D0-CEB5-4BD9-776E-D03D0A685AE5}"/>
              </a:ext>
            </a:extLst>
          </p:cNvPr>
          <p:cNvSpPr>
            <a:spLocks noGrp="1"/>
          </p:cNvSpPr>
          <p:nvPr>
            <p:ph type="ftr" sz="quarter" idx="11"/>
          </p:nvPr>
        </p:nvSpPr>
        <p:spPr>
          <a:xfrm>
            <a:off x="1037737" y="6016197"/>
            <a:ext cx="5058263" cy="551042"/>
          </a:xfrm>
        </p:spPr>
        <p:txBody>
          <a:bodyPr/>
          <a:lstStyle/>
          <a:p>
            <a:pPr algn="l"/>
            <a:r>
              <a:rPr lang="en-GB" sz="1400" noProof="0">
                <a:solidFill>
                  <a:schemeClr val="bg1"/>
                </a:solidFill>
                <a:latin typeface="Arial"/>
                <a:cs typeface="Arial"/>
              </a:rPr>
              <a:t>For queries about your application or the recruitment process, please email </a:t>
            </a:r>
            <a:r>
              <a:rPr lang="en-GB" sz="1400" noProof="0">
                <a:solidFill>
                  <a:schemeClr val="bg1"/>
                </a:solidFill>
                <a:latin typeface="Arial"/>
                <a:cs typeface="Arial"/>
                <a:hlinkClick r:id="rId6">
                  <a:extLst>
                    <a:ext uri="{A12FA001-AC4F-418D-AE19-62706E023703}">
                      <ahyp:hlinkClr xmlns:ahyp="http://schemas.microsoft.com/office/drawing/2018/hyperlinkcolor" val="tx"/>
                    </a:ext>
                  </a:extLst>
                </a:hlinkClick>
              </a:rPr>
              <a:t>partnerships@dsit.gov.uk</a:t>
            </a:r>
            <a:r>
              <a:rPr lang="en-GB" sz="1400" noProof="0">
                <a:solidFill>
                  <a:schemeClr val="bg1"/>
                </a:solidFill>
                <a:latin typeface="Arial"/>
                <a:cs typeface="Arial"/>
              </a:rPr>
              <a:t> and the CST secretariat at </a:t>
            </a:r>
            <a:r>
              <a:rPr lang="en-GB" sz="1400" noProof="0">
                <a:solidFill>
                  <a:schemeClr val="bg1"/>
                </a:solidFill>
                <a:latin typeface="Arial"/>
                <a:cs typeface="Arial"/>
                <a:hlinkClick r:id="rId7">
                  <a:extLst>
                    <a:ext uri="{A12FA001-AC4F-418D-AE19-62706E023703}">
                      <ahyp:hlinkClr xmlns:ahyp="http://schemas.microsoft.com/office/drawing/2018/hyperlinkcolor" val="tx"/>
                    </a:ext>
                  </a:extLst>
                </a:hlinkClick>
              </a:rPr>
              <a:t>cstsecretariat@go-science.gov.uk</a:t>
            </a:r>
            <a:r>
              <a:rPr lang="en-GB" sz="1400" noProof="0">
                <a:solidFill>
                  <a:schemeClr val="bg1"/>
                </a:solidFill>
                <a:latin typeface="Arial"/>
                <a:cs typeface="Arial"/>
              </a:rPr>
              <a:t> </a:t>
            </a:r>
          </a:p>
        </p:txBody>
      </p:sp>
    </p:spTree>
    <p:extLst>
      <p:ext uri="{BB962C8B-B14F-4D97-AF65-F5344CB8AC3E}">
        <p14:creationId xmlns:p14="http://schemas.microsoft.com/office/powerpoint/2010/main" val="1860060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237FD96-3C2E-0869-E552-E630A49FA571}"/>
              </a:ext>
            </a:extLst>
          </p:cNvPr>
          <p:cNvSpPr/>
          <p:nvPr/>
        </p:nvSpPr>
        <p:spPr>
          <a:xfrm>
            <a:off x="0" y="5741581"/>
            <a:ext cx="12192000" cy="1116420"/>
          </a:xfrm>
          <a:prstGeom prst="rect">
            <a:avLst/>
          </a:prstGeom>
          <a:solidFill>
            <a:srgbClr val="001E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noProof="0"/>
          </a:p>
        </p:txBody>
      </p:sp>
      <p:sp>
        <p:nvSpPr>
          <p:cNvPr id="2" name="Slide Number Placeholder 1">
            <a:extLst>
              <a:ext uri="{FF2B5EF4-FFF2-40B4-BE49-F238E27FC236}">
                <a16:creationId xmlns:a16="http://schemas.microsoft.com/office/drawing/2014/main" id="{6CC0545A-B2C0-E9E4-DFFC-236D76861C8C}"/>
              </a:ext>
            </a:extLst>
          </p:cNvPr>
          <p:cNvSpPr>
            <a:spLocks noGrp="1"/>
          </p:cNvSpPr>
          <p:nvPr>
            <p:ph type="sldNum" sz="quarter" idx="12"/>
          </p:nvPr>
        </p:nvSpPr>
        <p:spPr>
          <a:xfrm>
            <a:off x="183056" y="6194730"/>
            <a:ext cx="439839" cy="199222"/>
          </a:xfrm>
        </p:spPr>
        <p:txBody>
          <a:bodyPr/>
          <a:lstStyle/>
          <a:p>
            <a:fld id="{7A2C93C0-434E-41D6-BDEF-AE7F1FF48EDD}" type="slidenum">
              <a:rPr lang="en-GB" sz="1400" noProof="0" smtClean="0">
                <a:solidFill>
                  <a:schemeClr val="bg1"/>
                </a:solidFill>
                <a:latin typeface="Arial" panose="020B0604020202020204" pitchFamily="34" charset="0"/>
                <a:cs typeface="Arial" panose="020B0604020202020204" pitchFamily="34" charset="0"/>
              </a:rPr>
              <a:t>15</a:t>
            </a:fld>
            <a:endParaRPr lang="en-GB" sz="1400" noProof="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22A9094-DC3B-5D4D-5E16-0E0ACAF6DFC6}"/>
              </a:ext>
            </a:extLst>
          </p:cNvPr>
          <p:cNvSpPr txBox="1"/>
          <p:nvPr/>
        </p:nvSpPr>
        <p:spPr>
          <a:xfrm>
            <a:off x="360000" y="360000"/>
            <a:ext cx="8118240" cy="523220"/>
          </a:xfrm>
          <a:prstGeom prst="rect">
            <a:avLst/>
          </a:prstGeom>
          <a:noFill/>
        </p:spPr>
        <p:txBody>
          <a:bodyPr wrap="square" rtlCol="0">
            <a:spAutoFit/>
          </a:bodyPr>
          <a:lstStyle/>
          <a:p>
            <a:r>
              <a:rPr lang="en-GB" sz="2800" b="1" noProof="0">
                <a:latin typeface="Arial" panose="020B0604020202020204" pitchFamily="34" charset="0"/>
                <a:cs typeface="Arial" panose="020B0604020202020204" pitchFamily="34" charset="0"/>
              </a:rPr>
              <a:t>Annex C: Complaints Procedure</a:t>
            </a:r>
          </a:p>
        </p:txBody>
      </p:sp>
      <p:sp>
        <p:nvSpPr>
          <p:cNvPr id="11" name="TextBox 10">
            <a:extLst>
              <a:ext uri="{FF2B5EF4-FFF2-40B4-BE49-F238E27FC236}">
                <a16:creationId xmlns:a16="http://schemas.microsoft.com/office/drawing/2014/main" id="{F8642EEF-E1B6-A528-0263-3C98293EF3AC}"/>
              </a:ext>
            </a:extLst>
          </p:cNvPr>
          <p:cNvSpPr txBox="1"/>
          <p:nvPr/>
        </p:nvSpPr>
        <p:spPr>
          <a:xfrm>
            <a:off x="360000" y="1080000"/>
            <a:ext cx="11464112" cy="584775"/>
          </a:xfrm>
          <a:prstGeom prst="rect">
            <a:avLst/>
          </a:prstGeom>
          <a:noFill/>
        </p:spPr>
        <p:txBody>
          <a:bodyPr wrap="square" lIns="91440" tIns="45720" rIns="91440" bIns="45720" rtlCol="0" anchor="t">
            <a:spAutoFit/>
          </a:bodyPr>
          <a:lstStyle/>
          <a:p>
            <a:pPr algn="just"/>
            <a:r>
              <a:rPr lang="en-GB" sz="1600" noProof="0" dirty="0">
                <a:effectLst/>
                <a:latin typeface="Arial"/>
                <a:ea typeface="Times New Roman" panose="02020603050405020304" pitchFamily="18" charset="0"/>
                <a:cs typeface="Arial"/>
              </a:rPr>
              <a:t>If you feel you have reason to complain you should direct your concerns in the first instance to the Public </a:t>
            </a:r>
            <a:r>
              <a:rPr lang="en-GB" sz="1600" noProof="0" dirty="0">
                <a:latin typeface="Arial"/>
                <a:ea typeface="Times New Roman" panose="02020603050405020304" pitchFamily="18" charset="0"/>
                <a:cs typeface="Arial"/>
              </a:rPr>
              <a:t>Appointments team at </a:t>
            </a:r>
            <a:r>
              <a:rPr lang="en-GB" sz="1600" noProof="0" dirty="0">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partnerships@dsit.gov.uk</a:t>
            </a:r>
            <a:r>
              <a:rPr lang="en-GB" sz="1600" noProof="0" dirty="0">
                <a:latin typeface="Arial"/>
                <a:ea typeface="Times New Roman" panose="02020603050405020304" pitchFamily="18" charset="0"/>
                <a:cs typeface="Arial"/>
              </a:rPr>
              <a:t> </a:t>
            </a:r>
            <a:r>
              <a:rPr lang="en-GB" sz="1600" noProof="0" dirty="0">
                <a:effectLst/>
                <a:latin typeface="Arial"/>
                <a:ea typeface="Times New Roman" panose="02020603050405020304" pitchFamily="18" charset="0"/>
                <a:cs typeface="Arial"/>
              </a:rPr>
              <a:t>who will make every effort to deal with these and respond to you within 48 hours.</a:t>
            </a:r>
            <a:r>
              <a:rPr lang="en-GB" sz="1600" noProof="0" dirty="0">
                <a:latin typeface="Arial"/>
                <a:ea typeface="Times New Roman" panose="02020603050405020304" pitchFamily="18" charset="0"/>
                <a:cs typeface="Arial"/>
              </a:rPr>
              <a:t> </a:t>
            </a:r>
          </a:p>
        </p:txBody>
      </p:sp>
      <p:pic>
        <p:nvPicPr>
          <p:cNvPr id="7" name="Picture 6" descr="Graphical user interface, text&#10;&#10;Description automatically generated">
            <a:extLst>
              <a:ext uri="{FF2B5EF4-FFF2-40B4-BE49-F238E27FC236}">
                <a16:creationId xmlns:a16="http://schemas.microsoft.com/office/drawing/2014/main" id="{940B4913-9BFB-7016-6F5E-8E7534AB2D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3004" y="5893983"/>
            <a:ext cx="1842121" cy="811616"/>
          </a:xfrm>
          <a:prstGeom prst="rect">
            <a:avLst/>
          </a:prstGeom>
        </p:spPr>
      </p:pic>
      <p:pic>
        <p:nvPicPr>
          <p:cNvPr id="9" name="Picture 8">
            <a:extLst>
              <a:ext uri="{FF2B5EF4-FFF2-40B4-BE49-F238E27FC236}">
                <a16:creationId xmlns:a16="http://schemas.microsoft.com/office/drawing/2014/main" id="{0B280D14-EA26-8F68-8084-681612B9CBE3}"/>
              </a:ext>
            </a:extLst>
          </p:cNvPr>
          <p:cNvPicPr>
            <a:picLocks noChangeAspect="1"/>
          </p:cNvPicPr>
          <p:nvPr/>
        </p:nvPicPr>
        <p:blipFill rotWithShape="1">
          <a:blip r:embed="rId4"/>
          <a:srcRect t="16658" b="16657"/>
          <a:stretch/>
        </p:blipFill>
        <p:spPr>
          <a:xfrm>
            <a:off x="6696987" y="5966346"/>
            <a:ext cx="1260086" cy="666890"/>
          </a:xfrm>
          <a:prstGeom prst="rect">
            <a:avLst/>
          </a:prstGeom>
        </p:spPr>
      </p:pic>
      <p:pic>
        <p:nvPicPr>
          <p:cNvPr id="12" name="Picture 11">
            <a:extLst>
              <a:ext uri="{FF2B5EF4-FFF2-40B4-BE49-F238E27FC236}">
                <a16:creationId xmlns:a16="http://schemas.microsoft.com/office/drawing/2014/main" id="{CDE4E3B5-4AC5-3709-8B77-93F7C2D4FEA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5957" y="5956760"/>
            <a:ext cx="1984405" cy="669916"/>
          </a:xfrm>
          <a:prstGeom prst="rect">
            <a:avLst/>
          </a:prstGeom>
        </p:spPr>
      </p:pic>
      <p:sp>
        <p:nvSpPr>
          <p:cNvPr id="13" name="Footer Placeholder 2">
            <a:extLst>
              <a:ext uri="{FF2B5EF4-FFF2-40B4-BE49-F238E27FC236}">
                <a16:creationId xmlns:a16="http://schemas.microsoft.com/office/drawing/2014/main" id="{C934A0A0-7910-8B74-4A7C-3E9C7D82486B}"/>
              </a:ext>
            </a:extLst>
          </p:cNvPr>
          <p:cNvSpPr>
            <a:spLocks noGrp="1"/>
          </p:cNvSpPr>
          <p:nvPr>
            <p:ph type="ftr" sz="quarter" idx="11"/>
          </p:nvPr>
        </p:nvSpPr>
        <p:spPr>
          <a:xfrm>
            <a:off x="1037737" y="6016197"/>
            <a:ext cx="5058263" cy="551042"/>
          </a:xfrm>
        </p:spPr>
        <p:txBody>
          <a:bodyPr/>
          <a:lstStyle/>
          <a:p>
            <a:pPr algn="l"/>
            <a:r>
              <a:rPr lang="en-GB" sz="1400" noProof="0" dirty="0">
                <a:solidFill>
                  <a:schemeClr val="bg1"/>
                </a:solidFill>
                <a:latin typeface="Arial"/>
                <a:cs typeface="Arial"/>
              </a:rPr>
              <a:t>For queries about your application or the recruitment process, please email </a:t>
            </a:r>
            <a:r>
              <a:rPr lang="en-GB" sz="1400" noProof="0" dirty="0">
                <a:solidFill>
                  <a:schemeClr val="bg1"/>
                </a:solidFill>
                <a:latin typeface="Arial"/>
                <a:cs typeface="Arial"/>
                <a:hlinkClick r:id="rId2">
                  <a:extLst>
                    <a:ext uri="{A12FA001-AC4F-418D-AE19-62706E023703}">
                      <ahyp:hlinkClr xmlns:ahyp="http://schemas.microsoft.com/office/drawing/2018/hyperlinkcolor" val="tx"/>
                    </a:ext>
                  </a:extLst>
                </a:hlinkClick>
              </a:rPr>
              <a:t>partnerships@dsit.gov.uk</a:t>
            </a:r>
            <a:r>
              <a:rPr lang="en-GB" sz="1400" noProof="0" dirty="0">
                <a:solidFill>
                  <a:schemeClr val="bg1"/>
                </a:solidFill>
                <a:latin typeface="Arial"/>
                <a:cs typeface="Arial"/>
              </a:rPr>
              <a:t> and the CST secretariat at </a:t>
            </a:r>
            <a:r>
              <a:rPr lang="en-GB" sz="1400" noProof="0" dirty="0">
                <a:solidFill>
                  <a:schemeClr val="bg1"/>
                </a:solidFill>
                <a:latin typeface="Arial"/>
                <a:cs typeface="Arial"/>
                <a:hlinkClick r:id="rId6">
                  <a:extLst>
                    <a:ext uri="{A12FA001-AC4F-418D-AE19-62706E023703}">
                      <ahyp:hlinkClr xmlns:ahyp="http://schemas.microsoft.com/office/drawing/2018/hyperlinkcolor" val="tx"/>
                    </a:ext>
                  </a:extLst>
                </a:hlinkClick>
              </a:rPr>
              <a:t>cstsecretariat@go-science.gov.uk</a:t>
            </a:r>
            <a:r>
              <a:rPr lang="en-GB" sz="1400" noProof="0" dirty="0">
                <a:solidFill>
                  <a:schemeClr val="bg1"/>
                </a:solidFill>
                <a:latin typeface="Arial"/>
                <a:cs typeface="Arial"/>
              </a:rPr>
              <a:t> </a:t>
            </a:r>
          </a:p>
        </p:txBody>
      </p:sp>
    </p:spTree>
    <p:extLst>
      <p:ext uri="{BB962C8B-B14F-4D97-AF65-F5344CB8AC3E}">
        <p14:creationId xmlns:p14="http://schemas.microsoft.com/office/powerpoint/2010/main" val="2253842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egacyData xmlns="aaacb922-5235-4a66-b188-303b9b46fbd7" xsi:nil="true"/>
    <c6f593ada1854b629148449de059396b xmlns="0f9fa326-da26-4ea8-b6a9-645e8136fe1d">
      <Terms xmlns="http://schemas.microsoft.com/office/infopath/2007/PartnerControls">
        <TermInfo xmlns="http://schemas.microsoft.com/office/infopath/2007/PartnerControls">
          <TermName xmlns="http://schemas.microsoft.com/office/infopath/2007/PartnerControls">DSIT</TermName>
          <TermId xmlns="http://schemas.microsoft.com/office/infopath/2007/PartnerControls">9b2b16d8-8f0e-f9f9-8d2e-30d6eeb93788</TermId>
        </TermInfo>
      </Terms>
    </c6f593ada1854b629148449de059396b>
    <m817f42addf14c9a838da36e78800043 xmlns="0f9fa326-da26-4ea8-b6a9-645e8136fe1d">
      <Terms xmlns="http://schemas.microsoft.com/office/infopath/2007/PartnerControls">
        <TermInfo xmlns="http://schemas.microsoft.com/office/infopath/2007/PartnerControls">
          <TermName xmlns="http://schemas.microsoft.com/office/infopath/2007/PartnerControls">Ministerial and departmental business</TermName>
          <TermId xmlns="http://schemas.microsoft.com/office/infopath/2007/PartnerControls">2f1d2866-77e2-65b1-53c1-e1425d2a781e</TermId>
        </TermInfo>
      </Terms>
    </m817f42addf14c9a838da36e78800043>
    <_ip_UnifiedCompliancePolicyUIAction xmlns="http://schemas.microsoft.com/sharepoint/v3" xsi:nil="true"/>
    <_ip_UnifiedCompliancePolicyProperties xmlns="http://schemas.microsoft.com/sharepoint/v3" xsi:nil="true"/>
    <TaxCatchAll xmlns="cf3611e1-acd2-478d-a26f-ebb3c98a66d6">
      <Value>3</Value>
      <Value>2</Value>
      <Value>1</Value>
    </TaxCatchAll>
    <lcf76f155ced4ddcb4097134ff3c332f xmlns="23f71f3d-7d90-476e-9e48-02c77b031ec6">
      <Terms xmlns="http://schemas.microsoft.com/office/infopath/2007/PartnerControls"/>
    </lcf76f155ced4ddcb4097134ff3c332f>
    <_dlc_DocId xmlns="cf3611e1-acd2-478d-a26f-ebb3c98a66d6">J4KJZQ2N4YMZ-847115333-80297</_dlc_DocId>
    <_dlc_DocIdUrl xmlns="cf3611e1-acd2-478d-a26f-ebb3c98a66d6">
      <Url>https://beisgov.sharepoint.com/sites/DSITPartnerships-ALL/_layouts/15/DocIdRedir.aspx?ID=J4KJZQ2N4YMZ-847115333-80297</Url>
      <Description>J4KJZQ2N4YMZ-847115333-80297</Description>
    </_dlc_DocIdUrl>
    <SharedWithUsers xmlns="cf3611e1-acd2-478d-a26f-ebb3c98a66d6">
      <UserInfo>
        <DisplayName/>
        <AccountId xsi:nil="true"/>
        <AccountType/>
      </UserInfo>
    </SharedWithUsers>
    <DateandTime xmlns="23f71f3d-7d90-476e-9e48-02c77b031ec6" xsi:nil="true"/>
    <hyperlink xmlns="23f71f3d-7d90-476e-9e48-02c77b031ec6">
      <Url xsi:nil="true"/>
      <Description xsi:nil="true"/>
    </hyperlink>
    <Hyperlink0 xmlns="23f71f3d-7d90-476e-9e48-02c77b031ec6">
      <Url xsi:nil="true"/>
      <Description xsi:nil="true"/>
    </Hyperlink0>
    <h573c97cf80c4aa6b446c5363dc3ac94 xmlns="0f9fa326-da26-4ea8-b6a9-645e8136fe1d">
      <Terms xmlns="http://schemas.microsoft.com/office/infopath/2007/PartnerControls">
        <TermInfo xmlns="http://schemas.microsoft.com/office/infopath/2007/PartnerControls">
          <TermName xmlns="http://schemas.microsoft.com/office/infopath/2007/PartnerControls">Departmental Implementation and Delivery</TermName>
          <TermId xmlns="http://schemas.microsoft.com/office/infopath/2007/PartnerControls">5ceb3726-212c-104b-034a-92a179f2f8a1</TermId>
        </TermInfo>
      </Terms>
    </h573c97cf80c4aa6b446c5363dc3ac94>
    <MediaLengthInSeconds xmlns="23f71f3d-7d90-476e-9e48-02c77b031ec6" xsi:nil="true"/>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Core Document" ma:contentTypeID="0x0101004691A8DE0991884F8E90AD6474FC737301001EA114674B3CCC488005DBE4E6C65444" ma:contentTypeVersion="23" ma:contentTypeDescription="Create a new document." ma:contentTypeScope="" ma:versionID="57a0ff7ba962b8319c203889c75af79c">
  <xsd:schema xmlns:xsd="http://www.w3.org/2001/XMLSchema" xmlns:xs="http://www.w3.org/2001/XMLSchema" xmlns:p="http://schemas.microsoft.com/office/2006/metadata/properties" xmlns:ns1="http://schemas.microsoft.com/sharepoint/v3" xmlns:ns2="0f9fa326-da26-4ea8-b6a9-645e8136fe1d" xmlns:ns3="cf3611e1-acd2-478d-a26f-ebb3c98a66d6" xmlns:ns4="aaacb922-5235-4a66-b188-303b9b46fbd7" xmlns:ns5="23f71f3d-7d90-476e-9e48-02c77b031ec6" targetNamespace="http://schemas.microsoft.com/office/2006/metadata/properties" ma:root="true" ma:fieldsID="7c48e359f39cb57fd00cced11b3004c4" ns1:_="" ns2:_="" ns3:_="" ns4:_="" ns5:_="">
    <xsd:import namespace="http://schemas.microsoft.com/sharepoint/v3"/>
    <xsd:import namespace="0f9fa326-da26-4ea8-b6a9-645e8136fe1d"/>
    <xsd:import namespace="cf3611e1-acd2-478d-a26f-ebb3c98a66d6"/>
    <xsd:import namespace="aaacb922-5235-4a66-b188-303b9b46fbd7"/>
    <xsd:import namespace="23f71f3d-7d90-476e-9e48-02c77b031ec6"/>
    <xsd:element name="properties">
      <xsd:complexType>
        <xsd:sequence>
          <xsd:element name="documentManagement">
            <xsd:complexType>
              <xsd:all>
                <xsd:element ref="ns2:c6f593ada1854b629148449de059396b" minOccurs="0"/>
                <xsd:element ref="ns3:TaxCatchAll" minOccurs="0"/>
                <xsd:element ref="ns3:TaxCatchAllLabel" minOccurs="0"/>
                <xsd:element ref="ns2:m817f42addf14c9a838da36e78800043" minOccurs="0"/>
                <xsd:element ref="ns2:h573c97cf80c4aa6b446c5363dc3ac94" minOccurs="0"/>
                <xsd:element ref="ns4:LegacyData" minOccurs="0"/>
                <xsd:element ref="ns3:_dlc_DocId" minOccurs="0"/>
                <xsd:element ref="ns3:_dlc_DocIdPersistId" minOccurs="0"/>
                <xsd:element ref="ns3:_dlc_DocIdUrl" minOccurs="0"/>
                <xsd:element ref="ns5:MediaServiceMetadata" minOccurs="0"/>
                <xsd:element ref="ns5:MediaServiceFastMetadata" minOccurs="0"/>
                <xsd:element ref="ns5:MediaServiceObjectDetectorVersions" minOccurs="0"/>
                <xsd:element ref="ns3:SharedWithUsers" minOccurs="0"/>
                <xsd:element ref="ns3:SharedWithDetails" minOccurs="0"/>
                <xsd:element ref="ns5:MediaServiceDateTaken" minOccurs="0"/>
                <xsd:element ref="ns5:MediaServiceGenerationTime" minOccurs="0"/>
                <xsd:element ref="ns5:MediaServiceEventHashCode" minOccurs="0"/>
                <xsd:element ref="ns5:MediaLengthInSeconds" minOccurs="0"/>
                <xsd:element ref="ns5:MediaServiceSearchProperties" minOccurs="0"/>
                <xsd:element ref="ns5:lcf76f155ced4ddcb4097134ff3c332f" minOccurs="0"/>
                <xsd:element ref="ns5:MediaServiceOCR" minOccurs="0"/>
                <xsd:element ref="ns1:_ip_UnifiedCompliancePolicyProperties" minOccurs="0"/>
                <xsd:element ref="ns1:_ip_UnifiedCompliancePolicyUIAction" minOccurs="0"/>
                <xsd:element ref="ns5:hyperlink" minOccurs="0"/>
                <xsd:element ref="ns5:Hyperlink0" minOccurs="0"/>
                <xsd:element ref="ns5:DateandTime" minOccurs="0"/>
                <xsd:element ref="ns5: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33" nillable="true" ma:displayName="Unified Compliance Policy Properties" ma:hidden="true" ma:internalName="_ip_UnifiedCompliancePolicyProperties">
      <xsd:simpleType>
        <xsd:restriction base="dms:Note"/>
      </xsd:simpleType>
    </xsd:element>
    <xsd:element name="_ip_UnifiedCompliancePolicyUIAction" ma:index="3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f9fa326-da26-4ea8-b6a9-645e8136fe1d" elementFormDefault="qualified">
    <xsd:import namespace="http://schemas.microsoft.com/office/2006/documentManagement/types"/>
    <xsd:import namespace="http://schemas.microsoft.com/office/infopath/2007/PartnerControls"/>
    <xsd:element name="c6f593ada1854b629148449de059396b" ma:index="8" nillable="true" ma:taxonomy="true" ma:internalName="c6f593ada1854b629148449de059396b" ma:taxonomyFieldName="KIM_GovernmentBody" ma:displayName="Government Body" ma:default="3;#DSIT|9b2b16d8-8f0e-f9f9-8d2e-30d6eeb93788" ma:fieldId="{c6f593ad-a185-4b62-9148-449de059396b}" ma:sspId="9b0aeba9-2bce-41c2-8545-5d12d676a674" ma:termSetId="46784332-da01-4f4a-94fa-2a245cb438b3" ma:anchorId="00000000-0000-0000-0000-000000000000" ma:open="false" ma:isKeyword="false">
      <xsd:complexType>
        <xsd:sequence>
          <xsd:element ref="pc:Terms" minOccurs="0" maxOccurs="1"/>
        </xsd:sequence>
      </xsd:complexType>
    </xsd:element>
    <xsd:element name="m817f42addf14c9a838da36e78800043" ma:index="12" nillable="true" ma:taxonomy="true" ma:internalName="m817f42addf14c9a838da36e78800043" ma:taxonomyFieldName="KIM_Function" ma:displayName="Function" ma:default="1;#Ministerial and departmental business|2f1d2866-77e2-65b1-53c1-e1425d2a781e" ma:fieldId="{6817f42a-ddf1-4c9a-838d-a36e78800043}" ma:sspId="9b0aeba9-2bce-41c2-8545-5d12d676a674" ma:termSetId="8a8c3714-5ee2-45f9-8c60-591b9d070299" ma:anchorId="00000000-0000-0000-0000-000000000000" ma:open="false" ma:isKeyword="false">
      <xsd:complexType>
        <xsd:sequence>
          <xsd:element ref="pc:Terms" minOccurs="0" maxOccurs="1"/>
        </xsd:sequence>
      </xsd:complexType>
    </xsd:element>
    <xsd:element name="h573c97cf80c4aa6b446c5363dc3ac94" ma:index="14" nillable="true" ma:taxonomy="true" ma:internalName="h573c97cf80c4aa6b446c5363dc3ac94" ma:taxonomyFieldName="KIM_Activity" ma:displayName="Activity" ma:default="2;#Departmental Implementation and Delivery|5ceb3726-212c-104b-034a-92a179f2f8a1" ma:fieldId="{1573c97c-f80c-4aa6-b446-c5363dc3ac94}" ma:sspId="9b0aeba9-2bce-41c2-8545-5d12d676a674" ma:termSetId="5c6dcaef-f335-486f-b10e-5a74f102472a"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f3611e1-acd2-478d-a26f-ebb3c98a66d6" elementFormDefault="qualified">
    <xsd:import namespace="http://schemas.microsoft.com/office/2006/documentManagement/types"/>
    <xsd:import namespace="http://schemas.microsoft.com/office/infopath/2007/PartnerControls"/>
    <xsd:element name="TaxCatchAll" ma:index="9" nillable="true" ma:displayName="Taxonomy Catch All Column" ma:hidden="true" ma:list="{cf7a01bf-872b-4073-9e87-9018e8bf7e1d}" ma:internalName="TaxCatchAll" ma:showField="CatchAllData" ma:web="cf3611e1-acd2-478d-a26f-ebb3c98a66d6">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hidden="true" ma:list="{cf7a01bf-872b-4073-9e87-9018e8bf7e1d}" ma:internalName="TaxCatchAllLabel" ma:readOnly="true" ma:showField="CatchAllDataLabel" ma:web="cf3611e1-acd2-478d-a26f-ebb3c98a66d6">
      <xsd:complexType>
        <xsd:complexContent>
          <xsd:extension base="dms:MultiChoiceLookup">
            <xsd:sequence>
              <xsd:element name="Value" type="dms:Lookup" maxOccurs="unbounded" minOccurs="0" nillable="true"/>
            </xsd:sequence>
          </xsd:extension>
        </xsd:complexContent>
      </xsd:complexType>
    </xsd:element>
    <xsd:element name="_dlc_DocId" ma:index="17" nillable="true" ma:displayName="Document ID Value" ma:description="The value of the document ID assigned to this item." ma:indexed="true" ma:internalName="_dlc_DocId" ma:readOnly="true">
      <xsd:simpleType>
        <xsd:restriction base="dms:Text"/>
      </xsd:simpleType>
    </xsd:element>
    <xsd:element name="_dlc_DocIdPersistId" ma:index="18" nillable="true" ma:displayName="Persist ID" ma:description="Keep ID on add." ma:hidden="true" ma:internalName="_dlc_DocIdPersistId" ma:readOnly="true">
      <xsd:simpleType>
        <xsd:restriction base="dms:Boolean"/>
      </xsd:simpleType>
    </xsd:element>
    <xsd:element name="_dlc_DocIdUrl" ma:index="1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acb922-5235-4a66-b188-303b9b46fbd7" elementFormDefault="qualified">
    <xsd:import namespace="http://schemas.microsoft.com/office/2006/documentManagement/types"/>
    <xsd:import namespace="http://schemas.microsoft.com/office/infopath/2007/PartnerControls"/>
    <xsd:element name="LegacyData" ma:index="16" nillable="true" ma:displayName="Legacy Data" ma:internalName="LegacyData">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f71f3d-7d90-476e-9e48-02c77b031ec6" elementFormDefault="qualified">
    <xsd:import namespace="http://schemas.microsoft.com/office/2006/documentManagement/types"/>
    <xsd:import namespace="http://schemas.microsoft.com/office/infopath/2007/PartnerControls"/>
    <xsd:element name="MediaServiceMetadata" ma:index="20" nillable="true" ma:displayName="MediaServiceMetadata" ma:hidden="true" ma:internalName="MediaServiceMetadata" ma:readOnly="true">
      <xsd:simpleType>
        <xsd:restriction base="dms:Note"/>
      </xsd:simpleType>
    </xsd:element>
    <xsd:element name="MediaServiceFastMetadata" ma:index="21" nillable="true" ma:displayName="MediaServiceFastMetadata" ma:hidden="true" ma:internalName="MediaServiceFastMetadata"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DateTaken" ma:index="25" nillable="true" ma:displayName="MediaServiceDateTaken" ma:hidden="true" ma:indexed="true" ma:internalName="MediaServiceDateTaken" ma:readOnly="true">
      <xsd:simpleType>
        <xsd:restriction base="dms:Text"/>
      </xsd:simpleType>
    </xsd:element>
    <xsd:element name="MediaServiceGenerationTime" ma:index="26" nillable="true" ma:displayName="MediaServiceGenerationTime" ma:hidden="true" ma:internalName="MediaServiceGenerationTime" ma:readOnly="true">
      <xsd:simpleType>
        <xsd:restriction base="dms:Text"/>
      </xsd:simpleType>
    </xsd:element>
    <xsd:element name="MediaServiceEventHashCode" ma:index="27" nillable="true" ma:displayName="MediaServiceEventHashCode" ma:hidden="true" ma:internalName="MediaServiceEventHashCode" ma:readOnly="true">
      <xsd:simpleType>
        <xsd:restriction base="dms:Text"/>
      </xsd:simpleType>
    </xsd:element>
    <xsd:element name="MediaLengthInSeconds" ma:index="28" nillable="true" ma:displayName="MediaLengthInSeconds" ma:hidden="true" ma:internalName="MediaLengthInSeconds" ma:readOnly="true">
      <xsd:simpleType>
        <xsd:restriction base="dms:Unknow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lcf76f155ced4ddcb4097134ff3c332f" ma:index="31" nillable="true" ma:taxonomy="true" ma:internalName="lcf76f155ced4ddcb4097134ff3c332f" ma:taxonomyFieldName="MediaServiceImageTags" ma:displayName="Image Tags" ma:readOnly="false" ma:fieldId="{5cf76f15-5ced-4ddc-b409-7134ff3c332f}" ma:taxonomyMulti="true" ma:sspId="9b0aeba9-2bce-41c2-8545-5d12d676a674" ma:termSetId="09814cd3-568e-fe90-9814-8d621ff8fb84" ma:anchorId="fba54fb3-c3e1-fe81-a776-ca4b69148c4d" ma:open="true" ma:isKeyword="false">
      <xsd:complexType>
        <xsd:sequence>
          <xsd:element ref="pc:Terms" minOccurs="0" maxOccurs="1"/>
        </xsd:sequence>
      </xsd:complexType>
    </xsd:element>
    <xsd:element name="MediaServiceOCR" ma:index="32" nillable="true" ma:displayName="Extracted Text" ma:internalName="MediaServiceOCR" ma:readOnly="true">
      <xsd:simpleType>
        <xsd:restriction base="dms:Note">
          <xsd:maxLength value="255"/>
        </xsd:restriction>
      </xsd:simpleType>
    </xsd:element>
    <xsd:element name="hyperlink" ma:index="35" nillable="true" ma:displayName="hyperlink" ma:format="Hyperlink" ma:internalName="hyperlink">
      <xsd:complexType>
        <xsd:complexContent>
          <xsd:extension base="dms:URL">
            <xsd:sequence>
              <xsd:element name="Url" type="dms:ValidUrl" minOccurs="0" nillable="true"/>
              <xsd:element name="Description" type="xsd:string" nillable="true"/>
            </xsd:sequence>
          </xsd:extension>
        </xsd:complexContent>
      </xsd:complexType>
    </xsd:element>
    <xsd:element name="Hyperlink0" ma:index="36" nillable="true" ma:displayName="Hyperlink" ma:format="Hyperlink" ma:internalName="Hyperlink0">
      <xsd:complexType>
        <xsd:complexContent>
          <xsd:extension base="dms:URL">
            <xsd:sequence>
              <xsd:element name="Url" type="dms:ValidUrl" minOccurs="0" nillable="true"/>
              <xsd:element name="Description" type="xsd:string" nillable="true"/>
            </xsd:sequence>
          </xsd:extension>
        </xsd:complexContent>
      </xsd:complexType>
    </xsd:element>
    <xsd:element name="DateandTime" ma:index="37" nillable="true" ma:displayName="Date and Time" ma:format="DateOnly" ma:internalName="DateandTime">
      <xsd:simpleType>
        <xsd:restriction base="dms:DateTime"/>
      </xsd:simpleType>
    </xsd:element>
    <xsd:element name="MediaServiceLocation" ma:index="38" nillable="true" ma:displayName="Location" ma:descrip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E2CFC0-1E46-4E73-A3FA-07ED46F10EC7}">
  <ds:schemaRefs>
    <ds:schemaRef ds:uri="http://www.w3.org/XML/1998/namespace"/>
    <ds:schemaRef ds:uri="http://schemas.microsoft.com/office/2006/metadata/properties"/>
    <ds:schemaRef ds:uri="aaacb922-5235-4a66-b188-303b9b46fbd7"/>
    <ds:schemaRef ds:uri="http://schemas.microsoft.com/sharepoint/v3"/>
    <ds:schemaRef ds:uri="http://schemas.microsoft.com/office/infopath/2007/PartnerControls"/>
    <ds:schemaRef ds:uri="http://purl.org/dc/dcmitype/"/>
    <ds:schemaRef ds:uri="cf3611e1-acd2-478d-a26f-ebb3c98a66d6"/>
    <ds:schemaRef ds:uri="http://schemas.microsoft.com/office/2006/documentManagement/types"/>
    <ds:schemaRef ds:uri="0f9fa326-da26-4ea8-b6a9-645e8136fe1d"/>
    <ds:schemaRef ds:uri="http://purl.org/dc/elements/1.1/"/>
    <ds:schemaRef ds:uri="http://purl.org/dc/terms/"/>
    <ds:schemaRef ds:uri="http://schemas.openxmlformats.org/package/2006/metadata/core-properties"/>
    <ds:schemaRef ds:uri="23f71f3d-7d90-476e-9e48-02c77b031ec6"/>
  </ds:schemaRefs>
</ds:datastoreItem>
</file>

<file path=customXml/itemProps2.xml><?xml version="1.0" encoding="utf-8"?>
<ds:datastoreItem xmlns:ds="http://schemas.openxmlformats.org/officeDocument/2006/customXml" ds:itemID="{5C12DD24-4CCD-4E7D-AA52-9B7E62B714C4}">
  <ds:schemaRefs>
    <ds:schemaRef ds:uri="http://schemas.microsoft.com/sharepoint/events"/>
  </ds:schemaRefs>
</ds:datastoreItem>
</file>

<file path=customXml/itemProps3.xml><?xml version="1.0" encoding="utf-8"?>
<ds:datastoreItem xmlns:ds="http://schemas.openxmlformats.org/officeDocument/2006/customXml" ds:itemID="{382A5063-AE33-4456-B79F-E5A5CF7BF284}">
  <ds:schemaRefs>
    <ds:schemaRef ds:uri="http://schemas.microsoft.com/sharepoint/v3/contenttype/forms"/>
  </ds:schemaRefs>
</ds:datastoreItem>
</file>

<file path=customXml/itemProps4.xml><?xml version="1.0" encoding="utf-8"?>
<ds:datastoreItem xmlns:ds="http://schemas.openxmlformats.org/officeDocument/2006/customXml" ds:itemID="{19B9849C-8BD9-46E8-B82F-B3EC9FEC4B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0f9fa326-da26-4ea8-b6a9-645e8136fe1d"/>
    <ds:schemaRef ds:uri="cf3611e1-acd2-478d-a26f-ebb3c98a66d6"/>
    <ds:schemaRef ds:uri="aaacb922-5235-4a66-b188-303b9b46fbd7"/>
    <ds:schemaRef ds:uri="23f71f3d-7d90-476e-9e48-02c77b031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ba62f585-b40f-4ab9-bafe-39150f03d124}" enabled="1" method="Standard" siteId="{cbac7005-02c1-43eb-b497-e6492d1b2dd8}" removed="0"/>
</clbl:labelList>
</file>

<file path=docProps/app.xml><?xml version="1.0" encoding="utf-8"?>
<Properties xmlns="http://schemas.openxmlformats.org/officeDocument/2006/extended-properties" xmlns:vt="http://schemas.openxmlformats.org/officeDocument/2006/docPropsVTypes">
  <TotalTime>63</TotalTime>
  <Words>2604</Words>
  <Application>Microsoft Office PowerPoint</Application>
  <PresentationFormat>Widescreen</PresentationFormat>
  <Paragraphs>185</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Dunne, Christopher (BEIS)</dc:creator>
  <cp:lastModifiedBy>Mandhra2, Methun (DSIT)</cp:lastModifiedBy>
  <cp:revision>165</cp:revision>
  <dcterms:created xsi:type="dcterms:W3CDTF">2023-04-24T08:27:20Z</dcterms:created>
  <dcterms:modified xsi:type="dcterms:W3CDTF">2026-06-29T13:24:47Z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a62f585-b40f-4ab9-bafe-39150f03d124_Enabled">
    <vt:lpwstr>true</vt:lpwstr>
  </property>
  <property fmtid="{D5CDD505-2E9C-101B-9397-08002B2CF9AE}" pid="3" name="MSIP_Label_ba62f585-b40f-4ab9-bafe-39150f03d124_SetDate">
    <vt:lpwstr>2023-04-24T08:27:20Z</vt:lpwstr>
  </property>
  <property fmtid="{D5CDD505-2E9C-101B-9397-08002B2CF9AE}" pid="4" name="MSIP_Label_ba62f585-b40f-4ab9-bafe-39150f03d124_Method">
    <vt:lpwstr>Standard</vt:lpwstr>
  </property>
  <property fmtid="{D5CDD505-2E9C-101B-9397-08002B2CF9AE}" pid="5" name="MSIP_Label_ba62f585-b40f-4ab9-bafe-39150f03d124_Name">
    <vt:lpwstr>OFFICIAL</vt:lpwstr>
  </property>
  <property fmtid="{D5CDD505-2E9C-101B-9397-08002B2CF9AE}" pid="6" name="MSIP_Label_ba62f585-b40f-4ab9-bafe-39150f03d124_SiteId">
    <vt:lpwstr>cbac7005-02c1-43eb-b497-e6492d1b2dd8</vt:lpwstr>
  </property>
  <property fmtid="{D5CDD505-2E9C-101B-9397-08002B2CF9AE}" pid="7" name="MSIP_Label_ba62f585-b40f-4ab9-bafe-39150f03d124_ActionId">
    <vt:lpwstr>fd8bcec0-2cf2-4e0a-9d93-9768341e24d8</vt:lpwstr>
  </property>
  <property fmtid="{D5CDD505-2E9C-101B-9397-08002B2CF9AE}" pid="8" name="MSIP_Label_ba62f585-b40f-4ab9-bafe-39150f03d124_ContentBits">
    <vt:lpwstr>0</vt:lpwstr>
  </property>
  <property fmtid="{D5CDD505-2E9C-101B-9397-08002B2CF9AE}" pid="9" name="ContentTypeId">
    <vt:lpwstr>0x0101004691A8DE0991884F8E90AD6474FC737301001EA114674B3CCC488005DBE4E6C65444</vt:lpwstr>
  </property>
  <property fmtid="{D5CDD505-2E9C-101B-9397-08002B2CF9AE}" pid="10" name="Business Unit">
    <vt:lpwstr>1;#Organisational Development and BEIS Partnerships|9b3be869-c9d9-40e3-8b4f-215e3d03dd2b</vt:lpwstr>
  </property>
  <property fmtid="{D5CDD505-2E9C-101B-9397-08002B2CF9AE}" pid="11" name="_dlc_DocIdItemGuid">
    <vt:lpwstr>77452537-acdb-4586-89e7-d512f82ce219</vt:lpwstr>
  </property>
  <property fmtid="{D5CDD505-2E9C-101B-9397-08002B2CF9AE}" pid="12" name="MediaServiceImageTags">
    <vt:lpwstr/>
  </property>
  <property fmtid="{D5CDD505-2E9C-101B-9397-08002B2CF9AE}" pid="13" name="Order">
    <vt:r8>22064000</vt:r8>
  </property>
  <property fmtid="{D5CDD505-2E9C-101B-9397-08002B2CF9AE}" pid="14" name="xd_ProgID">
    <vt:lpwstr/>
  </property>
  <property fmtid="{D5CDD505-2E9C-101B-9397-08002B2CF9AE}" pid="15" name="m975189f4ba442ecbf67d4147307b177">
    <vt:lpwstr>Organisational Development and BEIS Partnerships|9b3be869-c9d9-40e3-8b4f-215e3d03dd2b</vt:lpwstr>
  </property>
  <property fmtid="{D5CDD505-2E9C-101B-9397-08002B2CF9AE}" pid="16" name="ComplianceAssetId">
    <vt:lpwstr/>
  </property>
  <property fmtid="{D5CDD505-2E9C-101B-9397-08002B2CF9AE}" pid="17" name="TemplateUrl">
    <vt:lpwstr/>
  </property>
  <property fmtid="{D5CDD505-2E9C-101B-9397-08002B2CF9AE}" pid="18" name="Government Body">
    <vt:lpwstr>BEIS</vt:lpwstr>
  </property>
  <property fmtid="{D5CDD505-2E9C-101B-9397-08002B2CF9AE}" pid="19" name="_ExtendedDescription">
    <vt:lpwstr/>
  </property>
  <property fmtid="{D5CDD505-2E9C-101B-9397-08002B2CF9AE}" pid="20" name="TriggerFlowInfo">
    <vt:lpwstr/>
  </property>
  <property fmtid="{D5CDD505-2E9C-101B-9397-08002B2CF9AE}" pid="21" name="Security Classification">
    <vt:lpwstr>OFFICIAL</vt:lpwstr>
  </property>
  <property fmtid="{D5CDD505-2E9C-101B-9397-08002B2CF9AE}" pid="22" name="xd_Signature">
    <vt:bool>false</vt:bool>
  </property>
  <property fmtid="{D5CDD505-2E9C-101B-9397-08002B2CF9AE}" pid="23" name="KIM_Activity">
    <vt:lpwstr>2;#Departmental Implementation and Delivery|5ceb3726-212c-104b-034a-92a179f2f8a1</vt:lpwstr>
  </property>
  <property fmtid="{D5CDD505-2E9C-101B-9397-08002B2CF9AE}" pid="24" name="KIM_GovernmentBody">
    <vt:lpwstr>3;#DSIT|9b2b16d8-8f0e-f9f9-8d2e-30d6eeb93788</vt:lpwstr>
  </property>
  <property fmtid="{D5CDD505-2E9C-101B-9397-08002B2CF9AE}" pid="25" name="KIM_Function">
    <vt:lpwstr>1;#Ministerial and departmental business|2f1d2866-77e2-65b1-53c1-e1425d2a781e</vt:lpwstr>
  </property>
</Properties>
</file>