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1"/>
  </p:notesMasterIdLst>
  <p:sldIdLst>
    <p:sldId id="256" r:id="rId5"/>
    <p:sldId id="257" r:id="rId6"/>
    <p:sldId id="258" r:id="rId7"/>
    <p:sldId id="259" r:id="rId8"/>
    <p:sldId id="260" r:id="rId9"/>
    <p:sldId id="273" r:id="rId10"/>
    <p:sldId id="261" r:id="rId11"/>
    <p:sldId id="275" r:id="rId12"/>
    <p:sldId id="263" r:id="rId13"/>
    <p:sldId id="272" r:id="rId14"/>
    <p:sldId id="265" r:id="rId15"/>
    <p:sldId id="276"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D5D7248-B3D4-67DD-D7A4-B4941C6DA753}" name="Emma Matthews" initials="EM" userId="S::EmmaM@arb.org.uk::966ab615-2154-4dad-b3c5-0676e3677207" providerId="AD"/>
  <p188:author id="{860ED7D7-9658-99F5-52B1-EC96373CFF87}" name="Christina Machado" initials="CM" userId="S::Christina.Machado@communities.gov.uk::71b5eb65-f8a9-4644-b4a6-6b3c9d9dac0d" providerId="AD"/>
  <p188:author id="{BE9001F1-6235-3636-5ADE-56EAE1FF3C51}" name="Alix Luddington" initials="AL" userId="S::alix.luddington@communities.gov.uk::fd0f7960-63a0-42bd-a60b-70929b5412e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55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F54A22-5524-6ED1-DC61-A53B03D6A266}" v="28" dt="2026-02-18T10:14:17.0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18/02/2026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2/18/2026</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20329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2/18/2026</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121843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2/18/2026</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56924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2/18/2026</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110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2/18/2026</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38412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2/18/2026</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63725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2/18/2026</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83895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2/18/2026</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889946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2/18/2026</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90729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2/18/2026</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056084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2/18/2026</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001788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2/18/2026</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
        <p:nvSpPr>
          <p:cNvPr id="9" name="TextBox 8">
            <a:extLst>
              <a:ext uri="{FF2B5EF4-FFF2-40B4-BE49-F238E27FC236}">
                <a16:creationId xmlns:a16="http://schemas.microsoft.com/office/drawing/2014/main" id="{B1951DCB-9D94-A530-2B57-1A8AE54298D0}"/>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ea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841A7652-3434-B4AF-6936-EBD7718642A5}"/>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ea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400658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valuationtribunal.gov.uk/about-vts/vts-board-management-and-team/#:~:text=The%20President%20of%20the%20VTE,officio%20member%20of%20the%20Board.&amp;text=The%20Deputy%20Chair%20is%20Suzanne,of%20the%20Secretary%20of%20State" TargetMode="Externa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valuationtribunal.gov.uk/about-us/vts/" TargetMode="External"/><Relationship Id="rId2" Type="http://schemas.openxmlformats.org/officeDocument/2006/relationships/hyperlink" Target="https://valuationtribunal.gov.uk/app/uploads/2022/05/Framework-Document-2019.pdf" TargetMode="External"/><Relationship Id="rId1" Type="http://schemas.openxmlformats.org/officeDocument/2006/relationships/slideLayout" Target="../slideLayouts/slideLayout2.xml"/><Relationship Id="rId4" Type="http://schemas.openxmlformats.org/officeDocument/2006/relationships/hyperlink" Target="https://assets.publishing.service.gov.uk/government/uploads/system/uploads/attachment_data/file/609903/PU2077_code_of_practice_2017.pdf"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gov.uk/government/publications/the-7-principles-of-public-life/the-7-principles-of-public-life--2"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publicappointments@csc.gov.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 Id="rId4" Type="http://schemas.openxmlformats.org/officeDocument/2006/relationships/hyperlink" Target="https://publicappointmentscommissioner.independent.gov.uk/regulating-appointments/investigating-complaints/"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9A042A56-6294-7746-8AB6-0B5D50712BDD}"/>
              </a:ext>
            </a:extLst>
          </p:cNvPr>
          <p:cNvPicPr>
            <a:picLocks noChangeAspect="1"/>
          </p:cNvPicPr>
          <p:nvPr/>
        </p:nvPicPr>
        <p:blipFill>
          <a:blip r:embed="rId2"/>
          <a:stretch>
            <a:fillRect/>
          </a:stretch>
        </p:blipFill>
        <p:spPr>
          <a:xfrm>
            <a:off x="365566" y="1158541"/>
            <a:ext cx="11293172" cy="3038361"/>
          </a:xfrm>
          <a:prstGeom prst="rect">
            <a:avLst/>
          </a:prstGeom>
        </p:spPr>
      </p:pic>
      <p:sp>
        <p:nvSpPr>
          <p:cNvPr id="10" name="Title 9">
            <a:extLst>
              <a:ext uri="{FF2B5EF4-FFF2-40B4-BE49-F238E27FC236}">
                <a16:creationId xmlns:a16="http://schemas.microsoft.com/office/drawing/2014/main" id="{2650AB53-102B-0C47-A901-ED77C84D3044}"/>
              </a:ext>
            </a:extLst>
          </p:cNvPr>
          <p:cNvSpPr>
            <a:spLocks noGrp="1"/>
          </p:cNvSpPr>
          <p:nvPr>
            <p:ph type="ctrTitle"/>
          </p:nvPr>
        </p:nvSpPr>
        <p:spPr>
          <a:xfrm>
            <a:off x="311426" y="1245945"/>
            <a:ext cx="10787269" cy="4115372"/>
          </a:xfrm>
        </p:spPr>
        <p:txBody>
          <a:bodyPr>
            <a:normAutofit fontScale="90000"/>
          </a:bodyPr>
          <a:lstStyle/>
          <a:p>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ea typeface="+mj-lt"/>
                <a:cs typeface="+mj-lt"/>
              </a:rPr>
            </a:br>
            <a:r>
              <a:rPr lang="en-US" sz="3200" b="1">
                <a:solidFill>
                  <a:schemeClr val="bg1"/>
                </a:solidFill>
                <a:latin typeface="Arial"/>
                <a:ea typeface="+mj-lt"/>
                <a:cs typeface="Arial"/>
              </a:rPr>
              <a:t>The Valuation Tribunal Service </a:t>
            </a:r>
            <a:br>
              <a:rPr lang="en-US" sz="3200" b="1">
                <a:latin typeface="Arial"/>
                <a:ea typeface="+mj-lt"/>
                <a:cs typeface="Arial"/>
              </a:rPr>
            </a:br>
            <a:r>
              <a:rPr lang="en-US" sz="3200" b="1">
                <a:solidFill>
                  <a:schemeClr val="bg1"/>
                </a:solidFill>
                <a:latin typeface="Arial"/>
                <a:ea typeface="+mj-lt"/>
                <a:cs typeface="Arial"/>
              </a:rPr>
              <a:t>Non-Executive Board Member</a:t>
            </a:r>
            <a:br>
              <a:rPr lang="en-US" sz="3600" b="1">
                <a:latin typeface="Helvetica Neue"/>
                <a:ea typeface="Helvetica Neue" panose="02000503000000020004" pitchFamily="2" charset="0"/>
                <a:cs typeface="Arial"/>
              </a:rPr>
            </a:br>
            <a:br>
              <a:rPr lang="en-US" sz="3600" b="1">
                <a:latin typeface="Helvetica Neue"/>
                <a:ea typeface="Helvetica Neue" panose="02000503000000020004" pitchFamily="2" charset="0"/>
                <a:cs typeface="Arial"/>
              </a:rPr>
            </a:br>
            <a:r>
              <a:rPr lang="en-US" sz="3200" b="1">
                <a:solidFill>
                  <a:schemeClr val="bg1"/>
                </a:solidFill>
                <a:latin typeface="Arial"/>
                <a:ea typeface="Helvetica Neue" panose="02000503000000020004" pitchFamily="2" charset="0"/>
                <a:cs typeface="Arial"/>
              </a:rPr>
              <a:t>x4 Senior Tribunal Members </a:t>
            </a:r>
            <a:br>
              <a:rPr lang="en-US" sz="3200" b="1">
                <a:latin typeface="Arial"/>
                <a:ea typeface="Helvetica Neue" panose="02000503000000020004" pitchFamily="2" charset="0"/>
                <a:cs typeface="Arial"/>
              </a:rPr>
            </a:br>
            <a:r>
              <a:rPr lang="en-US" sz="3200" b="1">
                <a:solidFill>
                  <a:schemeClr val="bg1"/>
                </a:solidFill>
                <a:latin typeface="Arial"/>
                <a:ea typeface="Helvetica Neue" panose="02000503000000020004" pitchFamily="2" charset="0"/>
                <a:cs typeface="Arial"/>
              </a:rPr>
              <a:t>Information Pack for Candidates</a:t>
            </a:r>
            <a:br>
              <a:rPr lang="en-US" b="1">
                <a:latin typeface="Helvetica Neue" panose="02000503000000020004" pitchFamily="2" charset="0"/>
                <a:ea typeface="Helvetica Neue" panose="02000503000000020004" pitchFamily="2" charset="0"/>
                <a:cs typeface="Helvetica Neue" panose="02000503000000020004" pitchFamily="2" charset="0"/>
              </a:rPr>
            </a:br>
            <a:br>
              <a:rPr lang="en-US" sz="1600" b="1">
                <a:latin typeface="Helvetica Neue" panose="02000503000000020004" pitchFamily="2" charset="0"/>
                <a:ea typeface="Helvetica Neue" panose="02000503000000020004" pitchFamily="2" charset="0"/>
                <a:cs typeface="Helvetica Neue" panose="02000503000000020004" pitchFamily="2" charset="0"/>
              </a:rPr>
            </a:br>
            <a:br>
              <a:rPr lang="en-US" b="1">
                <a:latin typeface="Helvetica Neue" panose="02000503000000020004" pitchFamily="2" charset="0"/>
                <a:ea typeface="Helvetica Neue" panose="02000503000000020004" pitchFamily="2" charset="0"/>
                <a:cs typeface="Helvetica Neue" panose="02000503000000020004" pitchFamily="2" charset="0"/>
              </a:rPr>
            </a:br>
            <a:endParaRPr lang="en-US" b="1">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8" name="Rectangle 5">
            <a:extLst>
              <a:ext uri="{FF2B5EF4-FFF2-40B4-BE49-F238E27FC236}">
                <a16:creationId xmlns:a16="http://schemas.microsoft.com/office/drawing/2014/main" id="{ED218957-91FE-4EFC-AF8F-6B468F857D2B}"/>
              </a:ext>
            </a:extLst>
          </p:cNvPr>
          <p:cNvSpPr>
            <a:spLocks noChangeArrowheads="1"/>
          </p:cNvSpPr>
          <p:nvPr/>
        </p:nvSpPr>
        <p:spPr bwMode="auto">
          <a:xfrm>
            <a:off x="438764" y="4894290"/>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dirty="0">
                <a:latin typeface="Arial"/>
                <a:cs typeface="Arial"/>
              </a:rPr>
              <a:t>Closing date:</a:t>
            </a:r>
            <a:r>
              <a:rPr lang="en-GB" sz="1800" dirty="0">
                <a:solidFill>
                  <a:srgbClr val="FF0000"/>
                </a:solidFill>
                <a:latin typeface="Arial"/>
                <a:cs typeface="Arial"/>
              </a:rPr>
              <a:t> </a:t>
            </a:r>
            <a:r>
              <a:rPr lang="en-GB" sz="1800" b="1" dirty="0">
                <a:solidFill>
                  <a:schemeClr val="accent1">
                    <a:lumMod val="75000"/>
                  </a:schemeClr>
                </a:solidFill>
                <a:latin typeface="Arial"/>
                <a:cs typeface="Arial"/>
              </a:rPr>
              <a:t>Closing Date: 11.00am on 8 December 2025</a:t>
            </a:r>
            <a:endParaRPr lang="en-GB" sz="1800" b="1" dirty="0">
              <a:solidFill>
                <a:schemeClr val="accent1">
                  <a:lumMod val="75000"/>
                </a:schemeClr>
              </a:solidFill>
              <a:highlight>
                <a:srgbClr val="FFFF00"/>
              </a:highlight>
              <a:latin typeface="Arial"/>
              <a:cs typeface="Arial"/>
            </a:endParaRPr>
          </a:p>
        </p:txBody>
      </p:sp>
      <p:pic>
        <p:nvPicPr>
          <p:cNvPr id="3" name="Picture 2">
            <a:extLst>
              <a:ext uri="{FF2B5EF4-FFF2-40B4-BE49-F238E27FC236}">
                <a16:creationId xmlns:a16="http://schemas.microsoft.com/office/drawing/2014/main" id="{0A48CAE6-95AC-41C7-875E-96161DC7940E}"/>
              </a:ext>
            </a:extLst>
          </p:cNvPr>
          <p:cNvPicPr>
            <a:picLocks noChangeAspect="1"/>
          </p:cNvPicPr>
          <p:nvPr/>
        </p:nvPicPr>
        <p:blipFill>
          <a:blip r:embed="rId3"/>
          <a:stretch>
            <a:fillRect/>
          </a:stretch>
        </p:blipFill>
        <p:spPr>
          <a:xfrm>
            <a:off x="9757021" y="5029738"/>
            <a:ext cx="1585097" cy="762066"/>
          </a:xfrm>
          <a:prstGeom prst="rect">
            <a:avLst/>
          </a:prstGeom>
        </p:spPr>
      </p:pic>
      <p:sp>
        <p:nvSpPr>
          <p:cNvPr id="4" name="Slide Number Placeholder 3">
            <a:extLst>
              <a:ext uri="{FF2B5EF4-FFF2-40B4-BE49-F238E27FC236}">
                <a16:creationId xmlns:a16="http://schemas.microsoft.com/office/drawing/2014/main" id="{03D676D5-D81E-472E-B036-74C6965ACF18}"/>
              </a:ext>
            </a:extLst>
          </p:cNvPr>
          <p:cNvSpPr>
            <a:spLocks noGrp="1"/>
          </p:cNvSpPr>
          <p:nvPr>
            <p:ph type="sldNum" sz="quarter" idx="12"/>
          </p:nvPr>
        </p:nvSpPr>
        <p:spPr/>
        <p:txBody>
          <a:bodyPr/>
          <a:lstStyle/>
          <a:p>
            <a:fld id="{B40F6008-2E59-B649-B193-1DAD0B033AC3}" type="slidenum">
              <a:rPr lang="en-US" smtClean="0"/>
              <a:t>1</a:t>
            </a:fld>
            <a:endParaRPr lang="en-US"/>
          </a:p>
        </p:txBody>
      </p:sp>
      <p:pic>
        <p:nvPicPr>
          <p:cNvPr id="7" name="Picture 6">
            <a:extLst>
              <a:ext uri="{FF2B5EF4-FFF2-40B4-BE49-F238E27FC236}">
                <a16:creationId xmlns:a16="http://schemas.microsoft.com/office/drawing/2014/main" id="{05CB65AF-4CA9-5C5D-CB30-67045AD1C0D5}"/>
              </a:ext>
            </a:extLst>
          </p:cNvPr>
          <p:cNvPicPr>
            <a:picLocks noChangeAspect="1"/>
          </p:cNvPicPr>
          <p:nvPr/>
        </p:nvPicPr>
        <p:blipFill rotWithShape="1">
          <a:blip r:embed="rId4"/>
          <a:srcRect r="3005" b="2833"/>
          <a:stretch/>
        </p:blipFill>
        <p:spPr>
          <a:xfrm>
            <a:off x="9832653" y="47222"/>
            <a:ext cx="1826085" cy="1022263"/>
          </a:xfrm>
          <a:prstGeom prst="rect">
            <a:avLst/>
          </a:prstGeom>
        </p:spPr>
      </p:pic>
      <p:pic>
        <p:nvPicPr>
          <p:cNvPr id="5" name="Picture 4" descr="A black background with a black square&#10;&#10;AI-generated content may be incorrect.">
            <a:extLst>
              <a:ext uri="{FF2B5EF4-FFF2-40B4-BE49-F238E27FC236}">
                <a16:creationId xmlns:a16="http://schemas.microsoft.com/office/drawing/2014/main" id="{666320AE-E73E-6144-8B02-74D1A029E465}"/>
              </a:ext>
            </a:extLst>
          </p:cNvPr>
          <p:cNvPicPr>
            <a:picLocks noChangeAspect="1"/>
          </p:cNvPicPr>
          <p:nvPr/>
        </p:nvPicPr>
        <p:blipFill>
          <a:blip r:embed="rId5"/>
          <a:stretch>
            <a:fillRect/>
          </a:stretch>
        </p:blipFill>
        <p:spPr>
          <a:xfrm>
            <a:off x="311426" y="-7225"/>
            <a:ext cx="2061512" cy="1348573"/>
          </a:xfrm>
          <a:prstGeom prst="rect">
            <a:avLst/>
          </a:prstGeom>
        </p:spPr>
      </p:pic>
    </p:spTree>
    <p:extLst>
      <p:ext uri="{BB962C8B-B14F-4D97-AF65-F5344CB8AC3E}">
        <p14:creationId xmlns:p14="http://schemas.microsoft.com/office/powerpoint/2010/main" val="2834180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4F2-1F0D-5C46-B9F1-B20A5B6A9226}"/>
              </a:ext>
            </a:extLst>
          </p:cNvPr>
          <p:cNvSpPr>
            <a:spLocks noGrp="1"/>
          </p:cNvSpPr>
          <p:nvPr>
            <p:ph idx="1"/>
          </p:nvPr>
        </p:nvSpPr>
        <p:spPr>
          <a:xfrm>
            <a:off x="530087" y="1678452"/>
            <a:ext cx="10823713" cy="4498511"/>
          </a:xfrm>
        </p:spPr>
        <p:txBody>
          <a:bodyPr vert="horz" lIns="91440" tIns="45720" rIns="91440" bIns="45720" rtlCol="0" anchor="t">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Section							       Page no.</a:t>
            </a:r>
            <a:r>
              <a:rPr kumimoji="0" lang="en-GB" sz="2000" b="1" i="0" u="none" strike="noStrike" kern="1200" cap="none" spc="0" normalizeH="0" baseline="0" noProof="0">
                <a:ln>
                  <a:noFill/>
                </a:ln>
                <a:solidFill>
                  <a:srgbClr val="009999"/>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Welcome to the </a:t>
            </a:r>
            <a:r>
              <a:rPr lang="en-GB" sz="1700" b="1">
                <a:solidFill>
                  <a:srgbClr val="2F5597"/>
                </a:solidFill>
                <a:latin typeface="Arial"/>
                <a:cs typeface="Arial"/>
              </a:rPr>
              <a:t>Valuation Tribunal Service</a:t>
            </a:r>
            <a:r>
              <a:rPr kumimoji="0" lang="en-GB" sz="1700" b="1" i="0" u="none" strike="noStrike" kern="1200" cap="none" spc="0" normalizeH="0" baseline="0" noProof="0">
                <a:ln>
                  <a:noFill/>
                </a:ln>
                <a:solidFill>
                  <a:srgbClr val="2F5597"/>
                </a:solidFill>
                <a:effectLst/>
                <a:uLnTx/>
                <a:uFillTx/>
                <a:latin typeface="Arial"/>
                <a:cs typeface="Arial"/>
              </a:rPr>
              <a:t>	                      			3</a:t>
            </a:r>
            <a:r>
              <a:rPr lang="en-GB" sz="1700" b="1">
                <a:solidFill>
                  <a:srgbClr val="2F5597"/>
                </a:solidFill>
                <a:latin typeface="Arial"/>
                <a:cs typeface="Arial"/>
              </a:rPr>
              <a:t> </a:t>
            </a:r>
            <a:r>
              <a:rPr lang="en-GB" sz="1200">
                <a:solidFill>
                  <a:srgbClr val="2F5597"/>
                </a:solidFill>
                <a:latin typeface="Arial"/>
                <a:cs typeface="Arial"/>
              </a:rPr>
              <a:t> </a:t>
            </a:r>
            <a:endParaRPr lang="en-GB" sz="1200" b="0" i="0" u="none" strike="noStrike" kern="1200" cap="none" spc="0" normalizeH="0" baseline="0" noProof="0">
              <a:ln>
                <a:noFill/>
              </a:ln>
              <a:solidFill>
                <a:srgbClr val="2F5597"/>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rgbClr val="2F5597"/>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rgbClr val="2F5597"/>
                </a:solidFill>
                <a:effectLst/>
                <a:uLnTx/>
                <a:uFillTx/>
                <a:latin typeface="Arial"/>
                <a:cs typeface="Arial"/>
              </a:rPr>
              <a:t>About the </a:t>
            </a:r>
            <a:r>
              <a:rPr lang="en-GB" sz="1700" b="1">
                <a:solidFill>
                  <a:srgbClr val="2F5597"/>
                </a:solidFill>
                <a:latin typeface="Arial"/>
                <a:cs typeface="Arial"/>
              </a:rPr>
              <a:t>Valuation Tribunal Service</a:t>
            </a:r>
            <a:r>
              <a:rPr kumimoji="0" lang="en-GB" sz="1700" b="1" i="0" u="none" strike="noStrike" kern="1200" cap="none" spc="0" normalizeH="0" baseline="0" noProof="0">
                <a:ln>
                  <a:noFill/>
                </a:ln>
                <a:solidFill>
                  <a:srgbClr val="2F5597"/>
                </a:solidFill>
                <a:effectLst/>
                <a:uLnTx/>
                <a:uFillTx/>
                <a:latin typeface="Arial"/>
                <a:cs typeface="Arial"/>
              </a:rPr>
              <a:t>                                        </a:t>
            </a:r>
            <a:r>
              <a:rPr lang="en-GB" sz="1700" b="1">
                <a:solidFill>
                  <a:srgbClr val="2F5597"/>
                </a:solidFill>
                <a:latin typeface="Arial"/>
                <a:cs typeface="Arial"/>
              </a:rPr>
              <a:t> </a:t>
            </a:r>
            <a:r>
              <a:rPr kumimoji="0" lang="en-GB" sz="1700" b="1" i="0" u="none" strike="noStrike" kern="1200" cap="none" spc="0" normalizeH="0" baseline="0" noProof="0">
                <a:ln>
                  <a:noFill/>
                </a:ln>
                <a:solidFill>
                  <a:srgbClr val="2F5597"/>
                </a:solidFill>
                <a:effectLst/>
                <a:uLnTx/>
                <a:uFillTx/>
                <a:latin typeface="Arial"/>
                <a:cs typeface="Arial"/>
              </a:rPr>
              <a:t> </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			4</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About the Role							5</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lvl="0" indent="0">
              <a:lnSpc>
                <a:spcPct val="100000"/>
              </a:lnSpc>
              <a:spcBef>
                <a:spcPts val="0"/>
              </a:spcBef>
              <a:buNone/>
              <a:defRPr/>
            </a:pPr>
            <a:r>
              <a:rPr lang="en-GB" sz="1700" b="1">
                <a:solidFill>
                  <a:schemeClr val="accent1">
                    <a:lumMod val="75000"/>
                  </a:schemeClr>
                </a:solidFill>
                <a:latin typeface="Arial"/>
                <a:cs typeface="Arial"/>
              </a:rPr>
              <a:t>Role Description </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and Key Responsibilities					6	</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Selection Criteria							7</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Outline Terms and Conditions						8</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How to Apply					 		9</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Assessment Process: Overview						10</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		</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Assessment Process: Indicative Timeline					11</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Diversity and Equal Opportunities						12</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Further Information 							13</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GDPR								14</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Seven Principles of Public Life						15</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indent="0">
              <a:buNone/>
            </a:pPr>
            <a:endParaRPr lang="en-US"/>
          </a:p>
          <a:p>
            <a:pPr marL="0" indent="0">
              <a:buNone/>
            </a:pPr>
            <a:endParaRPr lang="en-US"/>
          </a:p>
        </p:txBody>
      </p:sp>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090997"/>
            <a:ext cx="10592250" cy="4801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a:solidFill>
                  <a:schemeClr val="accent1">
                    <a:lumMod val="75000"/>
                  </a:schemeClr>
                </a:solidFill>
                <a:cs typeface="Arial" panose="020B0604020202020204" pitchFamily="34" charset="0"/>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fld id="{B40F6008-2E59-B649-B193-1DAD0B033AC3}" type="slidenum">
              <a:rPr lang="en-US" smtClean="0"/>
              <a:t>2</a:t>
            </a:fld>
            <a:endParaRPr lang="en-US"/>
          </a:p>
        </p:txBody>
      </p:sp>
      <p:pic>
        <p:nvPicPr>
          <p:cNvPr id="6" name="Picture 5" descr="A black background with a black square&#10;&#10;AI-generated content may be incorrect.">
            <a:extLst>
              <a:ext uri="{FF2B5EF4-FFF2-40B4-BE49-F238E27FC236}">
                <a16:creationId xmlns:a16="http://schemas.microsoft.com/office/drawing/2014/main" id="{CCD0D1B0-21A9-BB39-F225-53FEBA1F5600}"/>
              </a:ext>
            </a:extLst>
          </p:cNvPr>
          <p:cNvPicPr>
            <a:picLocks noChangeAspect="1"/>
          </p:cNvPicPr>
          <p:nvPr/>
        </p:nvPicPr>
        <p:blipFill>
          <a:blip r:embed="rId2"/>
          <a:stretch>
            <a:fillRect/>
          </a:stretch>
        </p:blipFill>
        <p:spPr>
          <a:xfrm>
            <a:off x="311426" y="-7225"/>
            <a:ext cx="2061512" cy="1348573"/>
          </a:xfrm>
          <a:prstGeom prst="rect">
            <a:avLst/>
          </a:prstGeom>
        </p:spPr>
      </p:pic>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B320577-4566-41F2-B345-AE259571996C}"/>
              </a:ext>
            </a:extLst>
          </p:cNvPr>
          <p:cNvSpPr txBox="1">
            <a:spLocks/>
          </p:cNvSpPr>
          <p:nvPr/>
        </p:nvSpPr>
        <p:spPr>
          <a:xfrm>
            <a:off x="294861" y="1207453"/>
            <a:ext cx="10515600" cy="477078"/>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US" sz="3500" b="1">
                <a:solidFill>
                  <a:schemeClr val="accent1">
                    <a:lumMod val="75000"/>
                  </a:schemeClr>
                </a:solidFill>
                <a:latin typeface="Arial"/>
                <a:cs typeface="Arial"/>
              </a:rPr>
              <a:t>Welcome</a:t>
            </a:r>
          </a:p>
        </p:txBody>
      </p:sp>
      <p:sp>
        <p:nvSpPr>
          <p:cNvPr id="6" name="TextBox 5">
            <a:extLst>
              <a:ext uri="{FF2B5EF4-FFF2-40B4-BE49-F238E27FC236}">
                <a16:creationId xmlns:a16="http://schemas.microsoft.com/office/drawing/2014/main" id="{96C9FC0E-1940-412A-AF21-1D48DE29733E}"/>
              </a:ext>
            </a:extLst>
          </p:cNvPr>
          <p:cNvSpPr txBox="1"/>
          <p:nvPr/>
        </p:nvSpPr>
        <p:spPr>
          <a:xfrm>
            <a:off x="360191" y="4255673"/>
            <a:ext cx="204083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lang="en-US" sz="1600" b="1" kern="0">
                <a:solidFill>
                  <a:schemeClr val="accent1">
                    <a:lumMod val="75000"/>
                  </a:schemeClr>
                </a:solidFill>
                <a:latin typeface="Arial"/>
                <a:cs typeface="Arial"/>
              </a:rPr>
              <a:t>Suzanne McCarthy</a:t>
            </a:r>
            <a:endParaRPr lang="en-US">
              <a:solidFill>
                <a:schemeClr val="accent1">
                  <a:lumMod val="75000"/>
                </a:schemeClr>
              </a:solidFill>
              <a:latin typeface="Calibri" panose="020F0502020204030204"/>
              <a:ea typeface="Calibri" panose="020F0502020204030204"/>
              <a:cs typeface="Calibri" panose="020F0502020204030204"/>
            </a:endParaRPr>
          </a:p>
          <a:p>
            <a:pPr>
              <a:defRPr/>
            </a:pPr>
            <a:endParaRPr lang="en-US" sz="1600" b="1" kern="0">
              <a:solidFill>
                <a:schemeClr val="accent1">
                  <a:lumMod val="75000"/>
                </a:schemeClr>
              </a:solidFill>
              <a:latin typeface="Arial"/>
              <a:cs typeface="Arial"/>
            </a:endParaRPr>
          </a:p>
          <a:p>
            <a:pPr>
              <a:defRPr/>
            </a:pPr>
            <a:r>
              <a:rPr lang="en-US" sz="1600" b="1" kern="0">
                <a:solidFill>
                  <a:schemeClr val="accent1">
                    <a:lumMod val="75000"/>
                  </a:schemeClr>
                </a:solidFill>
                <a:latin typeface="Arial"/>
                <a:cs typeface="Arial"/>
              </a:rPr>
              <a:t>Chair of The Valuation Tribunal Service</a:t>
            </a:r>
          </a:p>
        </p:txBody>
      </p:sp>
      <p:sp>
        <p:nvSpPr>
          <p:cNvPr id="7" name="Rectangle 6">
            <a:extLst>
              <a:ext uri="{FF2B5EF4-FFF2-40B4-BE49-F238E27FC236}">
                <a16:creationId xmlns:a16="http://schemas.microsoft.com/office/drawing/2014/main" id="{9D50C1CB-5220-4D3E-B2BF-7C11CF819BC4}"/>
              </a:ext>
            </a:extLst>
          </p:cNvPr>
          <p:cNvSpPr/>
          <p:nvPr/>
        </p:nvSpPr>
        <p:spPr>
          <a:xfrm>
            <a:off x="3049546" y="642177"/>
            <a:ext cx="9137863" cy="4955203"/>
          </a:xfrm>
          <a:prstGeom prst="rect">
            <a:avLst/>
          </a:prstGeom>
        </p:spPr>
        <p:txBody>
          <a:bodyPr wrap="square" lIns="91440" tIns="45720" rIns="91440" bIns="45720" anchor="t">
            <a:spAutoFit/>
          </a:bodyPr>
          <a:lstStyle/>
          <a:p>
            <a:r>
              <a:rPr lang="en-GB" sz="1600" b="1">
                <a:latin typeface="Arial"/>
                <a:cs typeface="Arial"/>
              </a:rPr>
              <a:t>Dear Candidate </a:t>
            </a:r>
            <a:endParaRPr lang="en-GB" sz="1600" b="1">
              <a:latin typeface="Arial" panose="020B0604020202020204" pitchFamily="34" charset="0"/>
              <a:cs typeface="Arial" panose="020B0604020202020204" pitchFamily="34" charset="0"/>
            </a:endParaRPr>
          </a:p>
          <a:p>
            <a:endParaRPr lang="en-GB" sz="1600">
              <a:latin typeface="Arial" panose="020B0604020202020204" pitchFamily="34" charset="0"/>
              <a:cs typeface="Arial" panose="020B0604020202020204" pitchFamily="34" charset="0"/>
            </a:endParaRPr>
          </a:p>
          <a:p>
            <a:pPr marL="0" indent="0">
              <a:lnSpc>
                <a:spcPct val="100000"/>
              </a:lnSpc>
              <a:spcBef>
                <a:spcPts val="0"/>
              </a:spcBef>
              <a:buNone/>
            </a:pPr>
            <a:endParaRPr lang="en-GB" sz="1600">
              <a:latin typeface="Arial"/>
              <a:cs typeface="Arial"/>
            </a:endParaRPr>
          </a:p>
          <a:p>
            <a:r>
              <a:rPr lang="en-GB" sz="1600">
                <a:latin typeface="Arial"/>
                <a:cs typeface="Arial"/>
              </a:rPr>
              <a:t>Thank you for your interest in this vacancy on the Valuation Tribunal Service (VTS) Board. </a:t>
            </a:r>
          </a:p>
          <a:p>
            <a:pPr marL="0" indent="0">
              <a:lnSpc>
                <a:spcPct val="100000"/>
              </a:lnSpc>
              <a:spcBef>
                <a:spcPts val="0"/>
              </a:spcBef>
              <a:buNone/>
            </a:pPr>
            <a:endParaRPr lang="en-GB" sz="1600">
              <a:solidFill>
                <a:schemeClr val="bg1">
                  <a:lumMod val="50000"/>
                </a:schemeClr>
              </a:solidFill>
              <a:latin typeface="Arial" panose="020B0604020202020204" pitchFamily="34" charset="0"/>
              <a:cs typeface="Arial" panose="020B0604020202020204" pitchFamily="34" charset="0"/>
            </a:endParaRPr>
          </a:p>
          <a:p>
            <a:r>
              <a:rPr lang="en-GB" sz="1600">
                <a:latin typeface="Arial"/>
                <a:cs typeface="Arial"/>
              </a:rPr>
              <a:t>We are looking to appoint four new Senior Tribunal Members to our Board.</a:t>
            </a:r>
          </a:p>
          <a:p>
            <a:endParaRPr lang="en-GB" sz="1600">
              <a:latin typeface="Arial"/>
              <a:cs typeface="Arial"/>
            </a:endParaRPr>
          </a:p>
          <a:p>
            <a:r>
              <a:rPr lang="en-GB" sz="1600">
                <a:latin typeface="Arial"/>
                <a:cs typeface="Arial"/>
              </a:rPr>
              <a:t>The VTS Board is made up of 'Independent Members' and a majority of 'Senior Tribunal Members'. This Senior Tribunal Member vacancy is only open to Senior Members of the Valuation Tribunal for England (VTE). These are those members who are on the VTE’s panel of Chairmen. </a:t>
            </a:r>
            <a:r>
              <a:rPr lang="en-GB" sz="1600">
                <a:latin typeface="Arial"/>
                <a:ea typeface="+mn-lt"/>
                <a:cs typeface="Arial"/>
              </a:rPr>
              <a:t>Full details of the role, responsibilities and commitments are set out in this document, and I hope you will decide to apply. We want to receive applications from a wide range of individuals, and we are committed to increasing the diversity of our board and committees. We particularly welcome applications from people with ethnicity, religion or belief, gender identity, sexual orientation, age and disability characteristics currently underrepresented on our Board.</a:t>
            </a:r>
            <a:br>
              <a:rPr lang="en-GB" sz="1600">
                <a:latin typeface="Arial"/>
                <a:ea typeface="+mn-lt"/>
                <a:cs typeface="Arial"/>
              </a:rPr>
            </a:br>
            <a:r>
              <a:rPr lang="en-GB" sz="1600">
                <a:latin typeface="Arial"/>
                <a:ea typeface="+mn-lt"/>
                <a:cs typeface="+mn-lt"/>
              </a:rPr>
              <a:t>  </a:t>
            </a:r>
            <a:endParaRPr lang="en-GB" sz="1600">
              <a:latin typeface="Arial"/>
              <a:cs typeface="Arial"/>
            </a:endParaRPr>
          </a:p>
          <a:p>
            <a:r>
              <a:rPr lang="en-GB" sz="1600">
                <a:latin typeface="Arial"/>
                <a:ea typeface="+mn-lt"/>
                <a:cs typeface="+mn-lt"/>
              </a:rPr>
              <a:t>Information about the Board can be found on The Valuation Tribunal Service website at </a:t>
            </a:r>
            <a:r>
              <a:rPr lang="en-GB" sz="1600">
                <a:latin typeface="Arial"/>
                <a:ea typeface="+mn-lt"/>
                <a:cs typeface="+mn-lt"/>
                <a:hlinkClick r:id="rId2"/>
              </a:rPr>
              <a:t>VTS Board Management and Team</a:t>
            </a:r>
            <a:r>
              <a:rPr lang="en-GB" sz="1600">
                <a:latin typeface="Arial"/>
                <a:ea typeface="+mn-lt"/>
                <a:cs typeface="+mn-lt"/>
              </a:rPr>
              <a:t>.</a:t>
            </a:r>
            <a:endParaRPr lang="en-GB" sz="1600">
              <a:latin typeface="Arial"/>
              <a:cs typeface="Arial"/>
            </a:endParaRPr>
          </a:p>
          <a:p>
            <a:endParaRPr lang="en-GB" sz="1600">
              <a:latin typeface="Arial"/>
              <a:ea typeface="+mn-lt"/>
              <a:cs typeface="+mn-lt"/>
            </a:endParaRPr>
          </a:p>
          <a:p>
            <a:endParaRPr lang="en-GB" sz="1200">
              <a:latin typeface="Arial"/>
              <a:cs typeface="Arial"/>
            </a:endParaRPr>
          </a:p>
        </p:txBody>
      </p:sp>
      <p:sp>
        <p:nvSpPr>
          <p:cNvPr id="9" name="Slide Number Placeholder 8">
            <a:extLst>
              <a:ext uri="{FF2B5EF4-FFF2-40B4-BE49-F238E27FC236}">
                <a16:creationId xmlns:a16="http://schemas.microsoft.com/office/drawing/2014/main" id="{AF450398-B498-433C-9426-528523511AFA}"/>
              </a:ext>
            </a:extLst>
          </p:cNvPr>
          <p:cNvSpPr>
            <a:spLocks noGrp="1"/>
          </p:cNvSpPr>
          <p:nvPr>
            <p:ph type="sldNum" sz="quarter" idx="12"/>
          </p:nvPr>
        </p:nvSpPr>
        <p:spPr/>
        <p:txBody>
          <a:bodyPr/>
          <a:lstStyle/>
          <a:p>
            <a:fld id="{B40F6008-2E59-B649-B193-1DAD0B033AC3}" type="slidenum">
              <a:rPr lang="en-US" smtClean="0"/>
              <a:t>3</a:t>
            </a:fld>
            <a:endParaRPr lang="en-US"/>
          </a:p>
        </p:txBody>
      </p:sp>
      <p:pic>
        <p:nvPicPr>
          <p:cNvPr id="2" name="Picture 1" descr="A black background with a black square&#10;&#10;AI-generated content may be incorrect.">
            <a:extLst>
              <a:ext uri="{FF2B5EF4-FFF2-40B4-BE49-F238E27FC236}">
                <a16:creationId xmlns:a16="http://schemas.microsoft.com/office/drawing/2014/main" id="{A0E1D119-FE52-9770-8E2A-A261BAEFC0DF}"/>
              </a:ext>
            </a:extLst>
          </p:cNvPr>
          <p:cNvPicPr>
            <a:picLocks noChangeAspect="1"/>
          </p:cNvPicPr>
          <p:nvPr/>
        </p:nvPicPr>
        <p:blipFill>
          <a:blip r:embed="rId3"/>
          <a:stretch>
            <a:fillRect/>
          </a:stretch>
        </p:blipFill>
        <p:spPr>
          <a:xfrm>
            <a:off x="311426" y="-7225"/>
            <a:ext cx="2061512" cy="1348573"/>
          </a:xfrm>
          <a:prstGeom prst="rect">
            <a:avLst/>
          </a:prstGeom>
        </p:spPr>
      </p:pic>
      <p:pic>
        <p:nvPicPr>
          <p:cNvPr id="3" name="Picture 2" descr="A person with blonde hair wearing a green cardigan and black and white dress&#10;&#10;AI-generated content may be incorrect.">
            <a:extLst>
              <a:ext uri="{FF2B5EF4-FFF2-40B4-BE49-F238E27FC236}">
                <a16:creationId xmlns:a16="http://schemas.microsoft.com/office/drawing/2014/main" id="{EBF69C13-33D3-4108-D62C-CDD1DC498B29}"/>
              </a:ext>
            </a:extLst>
          </p:cNvPr>
          <p:cNvPicPr>
            <a:picLocks noChangeAspect="1"/>
          </p:cNvPicPr>
          <p:nvPr/>
        </p:nvPicPr>
        <p:blipFill>
          <a:blip r:embed="rId4"/>
          <a:stretch>
            <a:fillRect/>
          </a:stretch>
        </p:blipFill>
        <p:spPr>
          <a:xfrm>
            <a:off x="357262" y="1750348"/>
            <a:ext cx="1400175" cy="2105025"/>
          </a:xfrm>
          <a:prstGeom prst="rect">
            <a:avLst/>
          </a:prstGeom>
        </p:spPr>
      </p:pic>
    </p:spTree>
    <p:extLst>
      <p:ext uri="{BB962C8B-B14F-4D97-AF65-F5344CB8AC3E}">
        <p14:creationId xmlns:p14="http://schemas.microsoft.com/office/powerpoint/2010/main" val="1192344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E4B06D4-28A5-4359-BF87-9C65F2DF6464}"/>
              </a:ext>
            </a:extLst>
          </p:cNvPr>
          <p:cNvSpPr txBox="1">
            <a:spLocks noChangeAspect="1"/>
          </p:cNvSpPr>
          <p:nvPr/>
        </p:nvSpPr>
        <p:spPr>
          <a:xfrm>
            <a:off x="256370" y="543923"/>
            <a:ext cx="10973708" cy="478479"/>
          </a:xfrm>
          <a:prstGeom prst="rect">
            <a:avLst/>
          </a:prstGeom>
        </p:spPr>
        <p:txBody>
          <a:bodyPr vert="horz" wrap="none"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The Valuation Tribunal Service</a:t>
            </a:r>
          </a:p>
        </p:txBody>
      </p:sp>
      <p:sp>
        <p:nvSpPr>
          <p:cNvPr id="6" name="Content Placeholder 2">
            <a:extLst>
              <a:ext uri="{FF2B5EF4-FFF2-40B4-BE49-F238E27FC236}">
                <a16:creationId xmlns:a16="http://schemas.microsoft.com/office/drawing/2014/main" id="{0E2A9A00-E218-4AC4-814A-6093541E5473}"/>
              </a:ext>
            </a:extLst>
          </p:cNvPr>
          <p:cNvSpPr txBox="1">
            <a:spLocks noChangeAspect="1"/>
          </p:cNvSpPr>
          <p:nvPr/>
        </p:nvSpPr>
        <p:spPr>
          <a:xfrm>
            <a:off x="4647057" y="1728634"/>
            <a:ext cx="7069526" cy="5049339"/>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en-GB" sz="1300">
              <a:latin typeface="Arial" panose="020B0604020202020204" pitchFamily="34" charset="0"/>
              <a:cs typeface="Arial" panose="020B0604020202020204" pitchFamily="34" charset="0"/>
            </a:endParaRPr>
          </a:p>
        </p:txBody>
      </p:sp>
      <p:sp>
        <p:nvSpPr>
          <p:cNvPr id="11" name="Slide Number Placeholder 10">
            <a:extLst>
              <a:ext uri="{FF2B5EF4-FFF2-40B4-BE49-F238E27FC236}">
                <a16:creationId xmlns:a16="http://schemas.microsoft.com/office/drawing/2014/main" id="{7AECE00B-B716-4A50-9696-4211092EEF9E}"/>
              </a:ext>
            </a:extLst>
          </p:cNvPr>
          <p:cNvSpPr>
            <a:spLocks noGrp="1"/>
          </p:cNvSpPr>
          <p:nvPr>
            <p:ph type="sldNum" sz="quarter" idx="12"/>
          </p:nvPr>
        </p:nvSpPr>
        <p:spPr/>
        <p:txBody>
          <a:bodyPr/>
          <a:lstStyle/>
          <a:p>
            <a:fld id="{B40F6008-2E59-B649-B193-1DAD0B033AC3}" type="slidenum">
              <a:rPr lang="en-US" smtClean="0"/>
              <a:t>4</a:t>
            </a:fld>
            <a:endParaRPr lang="en-US"/>
          </a:p>
        </p:txBody>
      </p:sp>
      <p:sp>
        <p:nvSpPr>
          <p:cNvPr id="7" name="Content Placeholder 2">
            <a:extLst>
              <a:ext uri="{FF2B5EF4-FFF2-40B4-BE49-F238E27FC236}">
                <a16:creationId xmlns:a16="http://schemas.microsoft.com/office/drawing/2014/main" id="{EF40AF70-0FD9-41A1-A3FF-AE443694B468}"/>
              </a:ext>
            </a:extLst>
          </p:cNvPr>
          <p:cNvSpPr txBox="1">
            <a:spLocks noChangeAspect="1"/>
          </p:cNvSpPr>
          <p:nvPr/>
        </p:nvSpPr>
        <p:spPr>
          <a:xfrm>
            <a:off x="475417" y="1127689"/>
            <a:ext cx="11092237" cy="4875545"/>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500">
                <a:latin typeface="Arial"/>
                <a:cs typeface="Arial"/>
              </a:rPr>
              <a:t>The Valuation Tribunal Service (VTS) is an executive Non-Departmental Public Body sponsored by the Ministry of Housing, Communities and Local Government (MHCLG). </a:t>
            </a:r>
            <a:endParaRPr lang="en-GB" sz="1500">
              <a:latin typeface="Arial"/>
              <a:cs typeface="Arial" panose="020B0604020202020204" pitchFamily="34" charset="0"/>
            </a:endParaRPr>
          </a:p>
          <a:p>
            <a:pPr marL="0" indent="0">
              <a:lnSpc>
                <a:spcPct val="100000"/>
              </a:lnSpc>
              <a:buNone/>
            </a:pPr>
            <a:r>
              <a:rPr lang="en-GB" sz="1500">
                <a:latin typeface="Arial"/>
                <a:cs typeface="Arial"/>
              </a:rPr>
              <a:t>The VTS was established under the Local Government Act 2003 and delivers administrative services, procedural advice and central direction to the Valuation Tribunal for England (VTE), which makes the final decisions on disputes between those who pay council tax or non-domestic rates and their local council or the Valuation Office Agency (VOA). </a:t>
            </a:r>
            <a:endParaRPr lang="en-GB" sz="1500">
              <a:latin typeface="Arial"/>
              <a:cs typeface="Arial" panose="020B0604020202020204" pitchFamily="34" charset="0"/>
            </a:endParaRPr>
          </a:p>
          <a:p>
            <a:pPr marL="0" indent="0">
              <a:lnSpc>
                <a:spcPct val="100000"/>
              </a:lnSpc>
              <a:buNone/>
            </a:pPr>
            <a:r>
              <a:rPr lang="en-GB" sz="1500">
                <a:latin typeface="Arial"/>
                <a:cs typeface="Arial"/>
              </a:rPr>
              <a:t>The VTE is headed by a President and is a separate statutory body, but the VTS and VTE work in partnership to deliver the end-to-end process from registration of an appeal by the VTS to the issuing of a decision by the VTE.</a:t>
            </a:r>
          </a:p>
          <a:p>
            <a:pPr marL="0" indent="0">
              <a:lnSpc>
                <a:spcPct val="100000"/>
              </a:lnSpc>
              <a:buNone/>
            </a:pPr>
            <a:endParaRPr lang="en-GB" sz="1500">
              <a:latin typeface="Arial"/>
              <a:cs typeface="Arial"/>
            </a:endParaRPr>
          </a:p>
          <a:p>
            <a:pPr marL="0" indent="0">
              <a:lnSpc>
                <a:spcPct val="100000"/>
              </a:lnSpc>
              <a:buFont typeface="Arial" panose="020B0604020202020204" pitchFamily="34" charset="0"/>
              <a:buNone/>
            </a:pPr>
            <a:r>
              <a:rPr lang="en-GB" sz="1500" b="1">
                <a:latin typeface="Arial"/>
                <a:cs typeface="Arial"/>
              </a:rPr>
              <a:t>The VTS’s strategic objectives are to:</a:t>
            </a:r>
          </a:p>
          <a:p>
            <a:pPr>
              <a:lnSpc>
                <a:spcPct val="100000"/>
              </a:lnSpc>
            </a:pPr>
            <a:r>
              <a:rPr lang="en-GB" sz="1500">
                <a:latin typeface="Arial"/>
                <a:cs typeface="Arial"/>
              </a:rPr>
              <a:t>Support the VTE by administering a fair, efficient and accessible appeals system </a:t>
            </a:r>
            <a:endParaRPr lang="en-GB" sz="1500">
              <a:latin typeface="Arial"/>
              <a:cs typeface="Arial" panose="020B0604020202020204" pitchFamily="34" charset="0"/>
            </a:endParaRPr>
          </a:p>
          <a:p>
            <a:pPr>
              <a:lnSpc>
                <a:spcPct val="100000"/>
              </a:lnSpc>
            </a:pPr>
            <a:r>
              <a:rPr lang="en-GB" sz="1500">
                <a:latin typeface="Arial"/>
                <a:cs typeface="Arial"/>
              </a:rPr>
              <a:t>Enhance the quality and consistency of service to all stakeholders</a:t>
            </a:r>
          </a:p>
          <a:p>
            <a:pPr>
              <a:lnSpc>
                <a:spcPct val="100000"/>
              </a:lnSpc>
            </a:pPr>
            <a:r>
              <a:rPr lang="en-GB" sz="1500">
                <a:latin typeface="Arial"/>
                <a:cs typeface="Arial"/>
              </a:rPr>
              <a:t>Build capacity and capability in staff</a:t>
            </a:r>
          </a:p>
          <a:p>
            <a:pPr>
              <a:lnSpc>
                <a:spcPct val="100000"/>
              </a:lnSpc>
            </a:pPr>
            <a:r>
              <a:rPr lang="en-GB" sz="1500">
                <a:latin typeface="Arial"/>
                <a:cs typeface="Arial"/>
              </a:rPr>
              <a:t>Operate with financial and organisational initiative and efficiency</a:t>
            </a:r>
          </a:p>
        </p:txBody>
      </p:sp>
    </p:spTree>
    <p:extLst>
      <p:ext uri="{BB962C8B-B14F-4D97-AF65-F5344CB8AC3E}">
        <p14:creationId xmlns:p14="http://schemas.microsoft.com/office/powerpoint/2010/main" val="3444022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0D95E6-A3AC-45E2-8877-C59159CA706F}"/>
              </a:ext>
            </a:extLst>
          </p:cNvPr>
          <p:cNvSpPr txBox="1">
            <a:spLocks/>
          </p:cNvSpPr>
          <p:nvPr/>
        </p:nvSpPr>
        <p:spPr>
          <a:xfrm>
            <a:off x="272060" y="406260"/>
            <a:ext cx="4193062" cy="4354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a:solidFill>
                  <a:schemeClr val="accent1">
                    <a:lumMod val="75000"/>
                  </a:schemeClr>
                </a:solidFill>
                <a:latin typeface="Arial"/>
                <a:cs typeface="Arial"/>
              </a:rPr>
              <a:t>About the Board</a:t>
            </a:r>
          </a:p>
        </p:txBody>
      </p:sp>
      <p:sp>
        <p:nvSpPr>
          <p:cNvPr id="2" name="Slide Number Placeholder 1">
            <a:extLst>
              <a:ext uri="{FF2B5EF4-FFF2-40B4-BE49-F238E27FC236}">
                <a16:creationId xmlns:a16="http://schemas.microsoft.com/office/drawing/2014/main" id="{57392CAE-33C0-43B4-B296-83943D68DE1A}"/>
              </a:ext>
            </a:extLst>
          </p:cNvPr>
          <p:cNvSpPr>
            <a:spLocks noGrp="1"/>
          </p:cNvSpPr>
          <p:nvPr>
            <p:ph type="sldNum" sz="quarter" idx="12"/>
          </p:nvPr>
        </p:nvSpPr>
        <p:spPr/>
        <p:txBody>
          <a:bodyPr/>
          <a:lstStyle/>
          <a:p>
            <a:fld id="{B40F6008-2E59-B649-B193-1DAD0B033AC3}" type="slidenum">
              <a:rPr lang="en-US" smtClean="0"/>
              <a:t>5</a:t>
            </a:fld>
            <a:endParaRPr lang="en-US"/>
          </a:p>
        </p:txBody>
      </p:sp>
      <p:sp>
        <p:nvSpPr>
          <p:cNvPr id="7" name="Content Placeholder 2">
            <a:extLst>
              <a:ext uri="{FF2B5EF4-FFF2-40B4-BE49-F238E27FC236}">
                <a16:creationId xmlns:a16="http://schemas.microsoft.com/office/drawing/2014/main" id="{B987E9A4-9387-4E35-A843-D4B68661A639}"/>
              </a:ext>
            </a:extLst>
          </p:cNvPr>
          <p:cNvSpPr txBox="1">
            <a:spLocks/>
          </p:cNvSpPr>
          <p:nvPr/>
        </p:nvSpPr>
        <p:spPr>
          <a:xfrm>
            <a:off x="436018" y="1258406"/>
            <a:ext cx="10964394" cy="435133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0" i="0" u="none" strike="noStrike" baseline="0">
                <a:solidFill>
                  <a:srgbClr val="000000"/>
                </a:solidFill>
                <a:latin typeface="Arial"/>
                <a:cs typeface="Arial"/>
              </a:rPr>
              <a:t>The Board ensures that effective arrangements are in place to provide assurance on risk management, governance and internal control </a:t>
            </a:r>
            <a:r>
              <a:rPr lang="en-GB" sz="1600">
                <a:solidFill>
                  <a:srgbClr val="000000"/>
                </a:solidFill>
                <a:latin typeface="Arial"/>
                <a:cs typeface="Arial"/>
              </a:rPr>
              <a:t>in line with</a:t>
            </a:r>
            <a:r>
              <a:rPr lang="en-GB" sz="1600" b="0" i="0" u="none" strike="noStrike" baseline="0">
                <a:solidFill>
                  <a:srgbClr val="000000"/>
                </a:solidFill>
                <a:latin typeface="Arial"/>
                <a:cs typeface="Arial"/>
              </a:rPr>
              <a:t> the </a:t>
            </a:r>
            <a:r>
              <a:rPr lang="en-GB" sz="1600" b="0" i="0" u="none" strike="noStrike" baseline="0">
                <a:solidFill>
                  <a:srgbClr val="000000"/>
                </a:solidFill>
                <a:latin typeface="Arial"/>
                <a:cs typeface="Arial"/>
                <a:hlinkClick r:id="rId2"/>
              </a:rPr>
              <a:t>Framework Document</a:t>
            </a:r>
            <a:r>
              <a:rPr lang="en-GB" sz="1600" b="0" i="0" u="none" strike="noStrike" baseline="0">
                <a:solidFill>
                  <a:srgbClr val="000000"/>
                </a:solidFill>
                <a:latin typeface="Arial"/>
                <a:cs typeface="Arial"/>
              </a:rPr>
              <a:t> between VTS and </a:t>
            </a:r>
            <a:r>
              <a:rPr lang="en-GB" sz="1600">
                <a:solidFill>
                  <a:srgbClr val="000000"/>
                </a:solidFill>
                <a:latin typeface="Arial"/>
                <a:cs typeface="Arial"/>
              </a:rPr>
              <a:t>MHCLG.</a:t>
            </a:r>
            <a:endParaRPr lang="en-GB" sz="1600" b="0" i="0" u="none" strike="noStrike" baseline="0">
              <a:solidFill>
                <a:srgbClr val="000000"/>
              </a:solidFill>
              <a:latin typeface="Arial"/>
              <a:cs typeface="Arial"/>
            </a:endParaRPr>
          </a:p>
          <a:p>
            <a:pPr marL="0" indent="0">
              <a:buNone/>
            </a:pPr>
            <a:r>
              <a:rPr lang="en-GB" sz="1600" b="0" i="0" u="none" strike="noStrike" baseline="0">
                <a:solidFill>
                  <a:srgbClr val="000000"/>
                </a:solidFill>
                <a:latin typeface="Arial"/>
                <a:cs typeface="Arial"/>
              </a:rPr>
              <a:t>The VTS Board’s Chair and Members are appointed by the </a:t>
            </a:r>
            <a:r>
              <a:rPr lang="en-GB" sz="1600">
                <a:solidFill>
                  <a:srgbClr val="000000"/>
                </a:solidFill>
                <a:latin typeface="Arial"/>
                <a:cs typeface="Arial"/>
              </a:rPr>
              <a:t>Secretary of State for the Ministry of Housing, Communities and Local Government</a:t>
            </a:r>
            <a:r>
              <a:rPr lang="en-GB" sz="1600" b="0" i="0" u="none" strike="noStrike" baseline="0">
                <a:solidFill>
                  <a:srgbClr val="000000"/>
                </a:solidFill>
                <a:latin typeface="Arial"/>
                <a:cs typeface="Arial"/>
              </a:rPr>
              <a:t>. </a:t>
            </a:r>
            <a:r>
              <a:rPr lang="en-GB" sz="1600">
                <a:solidFill>
                  <a:srgbClr val="000000"/>
                </a:solidFill>
                <a:latin typeface="Arial"/>
                <a:cs typeface="Arial"/>
              </a:rPr>
              <a:t>The Local Government Act 2003, requires a majority of the members of the VTS Board to be serving VTE Chairs. </a:t>
            </a:r>
            <a:r>
              <a:rPr lang="en-GB" sz="1600" b="0" i="0" u="none" strike="noStrike" baseline="0">
                <a:solidFill>
                  <a:srgbClr val="000000"/>
                </a:solidFill>
                <a:latin typeface="Arial"/>
                <a:cs typeface="Arial"/>
              </a:rPr>
              <a:t>There are currently eight members: four VTE Chairs, the President of the VTE and three independent non-executives. </a:t>
            </a:r>
            <a:r>
              <a:rPr lang="en-GB" sz="1600">
                <a:solidFill>
                  <a:srgbClr val="000000"/>
                </a:solidFill>
                <a:latin typeface="Arial"/>
                <a:cs typeface="Arial"/>
              </a:rPr>
              <a:t>The Board has established an Audit and Risk Assurance Committee, Finance Committee and Remuneration Committee.</a:t>
            </a:r>
          </a:p>
          <a:p>
            <a:pPr marL="0" indent="0">
              <a:buNone/>
            </a:pPr>
            <a:endParaRPr lang="en-GB" sz="1600">
              <a:solidFill>
                <a:srgbClr val="000000"/>
              </a:solidFill>
              <a:latin typeface="Arial"/>
              <a:cs typeface="Arial"/>
            </a:endParaRPr>
          </a:p>
          <a:p>
            <a:pPr marL="0" indent="0">
              <a:buNone/>
            </a:pPr>
            <a:r>
              <a:rPr lang="en-GB" sz="1600" b="0" i="0" u="none" strike="noStrike" baseline="0">
                <a:solidFill>
                  <a:srgbClr val="000000"/>
                </a:solidFill>
                <a:latin typeface="Arial" panose="020B0604020202020204" pitchFamily="34" charset="0"/>
              </a:rPr>
              <a:t>Information about the organisation, Board Members, Board minutes and more can be found on the VTS website: </a:t>
            </a:r>
            <a:r>
              <a:rPr lang="en-GB" sz="1600" b="0" i="0" u="none" strike="noStrike" baseline="0">
                <a:solidFill>
                  <a:srgbClr val="000000"/>
                </a:solidFill>
                <a:latin typeface="Arial" panose="020B0604020202020204" pitchFamily="34" charset="0"/>
                <a:hlinkClick r:id="rId3"/>
              </a:rPr>
              <a:t>https://www.valuationtribunal.gov.uk/about-us/vts/</a:t>
            </a:r>
            <a:endParaRPr lang="en-GB" sz="1600" b="0" i="0" u="none" strike="noStrike" baseline="0">
              <a:solidFill>
                <a:srgbClr val="000000"/>
              </a:solidFill>
              <a:latin typeface="Arial" panose="020B0604020202020204" pitchFamily="34" charset="0"/>
            </a:endParaRPr>
          </a:p>
          <a:p>
            <a:pPr marL="0" indent="0">
              <a:buNone/>
            </a:pPr>
            <a:endParaRPr lang="en-GB" sz="160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a:latin typeface="Arial" panose="020B0604020202020204" pitchFamily="34" charset="0"/>
                <a:cs typeface="Arial" panose="020B0604020202020204" pitchFamily="34" charset="0"/>
              </a:rPr>
              <a:t>Generic information about the role of non-executives in Government is provided in the Cabinet Office’s </a:t>
            </a:r>
            <a:r>
              <a:rPr lang="en-GB" sz="1600">
                <a:latin typeface="Arial" panose="020B0604020202020204" pitchFamily="34" charset="0"/>
                <a:cs typeface="Arial" panose="020B0604020202020204" pitchFamily="34" charset="0"/>
                <a:hlinkClick r:id="rId4"/>
              </a:rPr>
              <a:t>Code of Practice on Corporate Governance in Central Government departments</a:t>
            </a:r>
            <a:r>
              <a:rPr lang="en-GB" sz="1600">
                <a:latin typeface="Arial" panose="020B0604020202020204" pitchFamily="34" charset="0"/>
                <a:cs typeface="Arial" panose="020B0604020202020204" pitchFamily="34" charset="0"/>
              </a:rPr>
              <a:t>.</a:t>
            </a:r>
          </a:p>
          <a:p>
            <a:pPr marL="0" indent="0">
              <a:buFont typeface="Arial" panose="020B0604020202020204" pitchFamily="34" charset="0"/>
              <a:buNone/>
            </a:pPr>
            <a:endParaRPr lang="en-GB"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3828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0D95E6-A3AC-45E2-8877-C59159CA706F}"/>
              </a:ext>
            </a:extLst>
          </p:cNvPr>
          <p:cNvSpPr txBox="1">
            <a:spLocks/>
          </p:cNvSpPr>
          <p:nvPr/>
        </p:nvSpPr>
        <p:spPr>
          <a:xfrm>
            <a:off x="272059" y="406260"/>
            <a:ext cx="3528415" cy="4354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Board Responsibilities</a:t>
            </a:r>
          </a:p>
        </p:txBody>
      </p:sp>
      <p:sp>
        <p:nvSpPr>
          <p:cNvPr id="2" name="Slide Number Placeholder 1">
            <a:extLst>
              <a:ext uri="{FF2B5EF4-FFF2-40B4-BE49-F238E27FC236}">
                <a16:creationId xmlns:a16="http://schemas.microsoft.com/office/drawing/2014/main" id="{57392CAE-33C0-43B4-B296-83943D68DE1A}"/>
              </a:ext>
            </a:extLst>
          </p:cNvPr>
          <p:cNvSpPr>
            <a:spLocks noGrp="1"/>
          </p:cNvSpPr>
          <p:nvPr>
            <p:ph type="sldNum" sz="quarter" idx="12"/>
          </p:nvPr>
        </p:nvSpPr>
        <p:spPr/>
        <p:txBody>
          <a:bodyPr/>
          <a:lstStyle/>
          <a:p>
            <a:fld id="{B40F6008-2E59-B649-B193-1DAD0B033AC3}" type="slidenum">
              <a:rPr lang="en-US" smtClean="0"/>
              <a:t>6</a:t>
            </a:fld>
            <a:endParaRPr lang="en-US"/>
          </a:p>
        </p:txBody>
      </p:sp>
      <p:sp>
        <p:nvSpPr>
          <p:cNvPr id="7" name="Content Placeholder 2">
            <a:extLst>
              <a:ext uri="{FF2B5EF4-FFF2-40B4-BE49-F238E27FC236}">
                <a16:creationId xmlns:a16="http://schemas.microsoft.com/office/drawing/2014/main" id="{B987E9A4-9387-4E35-A843-D4B68661A639}"/>
              </a:ext>
            </a:extLst>
          </p:cNvPr>
          <p:cNvSpPr txBox="1">
            <a:spLocks/>
          </p:cNvSpPr>
          <p:nvPr/>
        </p:nvSpPr>
        <p:spPr>
          <a:xfrm>
            <a:off x="459345" y="831633"/>
            <a:ext cx="10964394" cy="541882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1300" b="0" i="0" u="none" strike="noStrike" baseline="0">
                <a:solidFill>
                  <a:srgbClr val="000000"/>
                </a:solidFill>
                <a:latin typeface="Arial" panose="020B0604020202020204" pitchFamily="34" charset="0"/>
              </a:rPr>
              <a:t>Supporting the Accounting Officer, who is also the Chief Executive, in his role</a:t>
            </a:r>
          </a:p>
          <a:p>
            <a:pPr>
              <a:lnSpc>
                <a:spcPct val="150000"/>
              </a:lnSpc>
            </a:pPr>
            <a:r>
              <a:rPr lang="en-GB" sz="1300" b="0" i="0" u="none" strike="noStrike" baseline="0">
                <a:solidFill>
                  <a:srgbClr val="000000"/>
                </a:solidFill>
                <a:latin typeface="Arial"/>
                <a:cs typeface="Arial"/>
              </a:rPr>
              <a:t>Establishing and taking forward the strategic aims and objectives of the VTS, consistent with the framework agreed with </a:t>
            </a:r>
            <a:r>
              <a:rPr lang="en-GB" sz="1300">
                <a:solidFill>
                  <a:srgbClr val="000000"/>
                </a:solidFill>
                <a:latin typeface="Arial"/>
                <a:cs typeface="Arial"/>
              </a:rPr>
              <a:t>MHCLG</a:t>
            </a:r>
            <a:endParaRPr lang="en-GB" sz="1300" b="0" i="0" u="none" strike="noStrike" baseline="0">
              <a:solidFill>
                <a:srgbClr val="000000"/>
              </a:solidFill>
              <a:latin typeface="Arial" panose="020B0604020202020204" pitchFamily="34" charset="0"/>
              <a:cs typeface="Arial"/>
            </a:endParaRPr>
          </a:p>
          <a:p>
            <a:pPr>
              <a:lnSpc>
                <a:spcPct val="150000"/>
              </a:lnSpc>
            </a:pPr>
            <a:r>
              <a:rPr lang="en-GB" sz="1300" b="0" i="0" u="none" strike="noStrike" baseline="0">
                <a:solidFill>
                  <a:srgbClr val="000000"/>
                </a:solidFill>
                <a:latin typeface="Arial" panose="020B0604020202020204" pitchFamily="34" charset="0"/>
              </a:rPr>
              <a:t>Ensuring that the Secretary of State is kept informed of any changes which are likely to impact on the strategic direction of the VTS Board or on the attainability of its targets, and determining the steps needed to deal with such changes</a:t>
            </a:r>
          </a:p>
          <a:p>
            <a:pPr>
              <a:lnSpc>
                <a:spcPct val="150000"/>
              </a:lnSpc>
            </a:pPr>
            <a:r>
              <a:rPr lang="en-GB" sz="1300" b="0" i="0" u="none" strike="noStrike" baseline="0">
                <a:solidFill>
                  <a:srgbClr val="000000"/>
                </a:solidFill>
                <a:latin typeface="Arial"/>
                <a:cs typeface="Arial"/>
              </a:rPr>
              <a:t>Ensuring that any statutory or administrative requirements for the use of public funds are complied with, that the Board operates within the limits of its statutory authority and any delegated authority agreed with</a:t>
            </a:r>
            <a:r>
              <a:rPr lang="en-GB" sz="1300">
                <a:solidFill>
                  <a:srgbClr val="000000"/>
                </a:solidFill>
                <a:latin typeface="Arial"/>
                <a:cs typeface="Arial"/>
              </a:rPr>
              <a:t> MHCLG</a:t>
            </a:r>
            <a:r>
              <a:rPr lang="en-GB" sz="1300" b="0" i="0" u="none" strike="noStrike" baseline="0">
                <a:solidFill>
                  <a:srgbClr val="000000"/>
                </a:solidFill>
                <a:latin typeface="Arial"/>
                <a:cs typeface="Arial"/>
              </a:rPr>
              <a:t>, and in accordance with any other conditions relating to the use of public funds and that, in reaching decisions, the Board takes into account guidance issued by </a:t>
            </a:r>
            <a:r>
              <a:rPr lang="en-GB" sz="1300">
                <a:solidFill>
                  <a:srgbClr val="000000"/>
                </a:solidFill>
                <a:latin typeface="Arial"/>
                <a:cs typeface="Arial"/>
              </a:rPr>
              <a:t>MHCLG</a:t>
            </a:r>
            <a:endParaRPr lang="en-GB" sz="1300" b="0" i="0" u="none" strike="noStrike" baseline="0">
              <a:solidFill>
                <a:srgbClr val="000000"/>
              </a:solidFill>
              <a:latin typeface="Arial" panose="020B0604020202020204" pitchFamily="34" charset="0"/>
              <a:cs typeface="Arial"/>
            </a:endParaRPr>
          </a:p>
          <a:p>
            <a:pPr>
              <a:lnSpc>
                <a:spcPct val="150000"/>
              </a:lnSpc>
            </a:pPr>
            <a:r>
              <a:rPr lang="en-GB" sz="1300" b="0" i="0" u="none" strike="noStrike" baseline="0">
                <a:solidFill>
                  <a:srgbClr val="000000"/>
                </a:solidFill>
                <a:latin typeface="Arial"/>
                <a:cs typeface="Arial"/>
              </a:rPr>
              <a:t>Ensuring that the Board receives and reviews regular financial and operational information concerning the management of VTS is informed in a timely manner about any concerns about the activities of VTS and provides positive assurance to</a:t>
            </a:r>
            <a:r>
              <a:rPr lang="en-GB" sz="1300">
                <a:solidFill>
                  <a:srgbClr val="000000"/>
                </a:solidFill>
                <a:latin typeface="Arial"/>
                <a:cs typeface="Arial"/>
              </a:rPr>
              <a:t> MHCLG</a:t>
            </a:r>
            <a:r>
              <a:rPr lang="en-GB" sz="1300" b="0" i="0" u="none" strike="noStrike" baseline="0">
                <a:solidFill>
                  <a:srgbClr val="000000"/>
                </a:solidFill>
                <a:latin typeface="Arial"/>
                <a:cs typeface="Arial"/>
              </a:rPr>
              <a:t> that appropriate action has been taken on such concerns</a:t>
            </a:r>
          </a:p>
          <a:p>
            <a:pPr>
              <a:lnSpc>
                <a:spcPct val="150000"/>
              </a:lnSpc>
            </a:pPr>
            <a:r>
              <a:rPr lang="en-GB" sz="1300" b="0" i="0" u="none" strike="noStrike" baseline="0">
                <a:solidFill>
                  <a:srgbClr val="000000"/>
                </a:solidFill>
                <a:latin typeface="Arial" panose="020B0604020202020204" pitchFamily="34" charset="0"/>
              </a:rPr>
              <a:t>Ensuring that corporate governance is kept to a high standard, including by using the independent audit committee to help the Board to address key financial and other risks</a:t>
            </a:r>
          </a:p>
          <a:p>
            <a:pPr>
              <a:lnSpc>
                <a:spcPct val="150000"/>
              </a:lnSpc>
            </a:pPr>
            <a:r>
              <a:rPr lang="en-GB" sz="1300" b="0" i="0" u="none" strike="noStrike" baseline="0">
                <a:solidFill>
                  <a:srgbClr val="000000"/>
                </a:solidFill>
                <a:latin typeface="Arial" panose="020B0604020202020204" pitchFamily="34" charset="0"/>
              </a:rPr>
              <a:t>To support and encourage the Executive in seeking improvements to the service for the benefit of appellants and other stakeholders</a:t>
            </a:r>
          </a:p>
          <a:p>
            <a:pPr>
              <a:lnSpc>
                <a:spcPct val="150000"/>
              </a:lnSpc>
            </a:pPr>
            <a:r>
              <a:rPr lang="en-GB" sz="1300" b="0" i="0" u="none" strike="noStrike" baseline="0">
                <a:solidFill>
                  <a:srgbClr val="000000"/>
                </a:solidFill>
                <a:latin typeface="Arial"/>
                <a:cs typeface="Arial"/>
              </a:rPr>
              <a:t>Appointing, with the Secretary of State’s approval, a Chief Executive and, in consultation with </a:t>
            </a:r>
            <a:r>
              <a:rPr lang="en-GB" sz="1300">
                <a:solidFill>
                  <a:srgbClr val="000000"/>
                </a:solidFill>
                <a:latin typeface="Arial"/>
                <a:cs typeface="Arial"/>
              </a:rPr>
              <a:t>MHCLG</a:t>
            </a:r>
            <a:r>
              <a:rPr lang="en-GB" sz="1300" b="0" i="0" u="none" strike="noStrike" baseline="0">
                <a:solidFill>
                  <a:srgbClr val="000000"/>
                </a:solidFill>
                <a:latin typeface="Arial"/>
                <a:cs typeface="Arial"/>
              </a:rPr>
              <a:t>, set performance objectives and remuneration terms linked to these objectives for the Chief Executive which give due weight to the proper management and use and utilisation of public resources</a:t>
            </a:r>
          </a:p>
        </p:txBody>
      </p:sp>
    </p:spTree>
    <p:extLst>
      <p:ext uri="{BB962C8B-B14F-4D97-AF65-F5344CB8AC3E}">
        <p14:creationId xmlns:p14="http://schemas.microsoft.com/office/powerpoint/2010/main" val="3459783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85CFE-B2BC-49B4-B7FB-F8113FAE5E62}"/>
              </a:ext>
            </a:extLst>
          </p:cNvPr>
          <p:cNvSpPr>
            <a:spLocks noGrp="1"/>
          </p:cNvSpPr>
          <p:nvPr>
            <p:ph type="title"/>
          </p:nvPr>
        </p:nvSpPr>
        <p:spPr>
          <a:xfrm>
            <a:off x="520147" y="365125"/>
            <a:ext cx="10515600" cy="688423"/>
          </a:xfrm>
        </p:spPr>
        <p:txBody>
          <a:bodyPr>
            <a:normAutofit/>
          </a:bodyPr>
          <a:lstStyle/>
          <a:p>
            <a:r>
              <a:rPr kumimoji="0" lang="en-GB" sz="20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Key Responsibilities of the roles</a:t>
            </a:r>
            <a:endParaRPr lang="en-GB" sz="2000">
              <a:solidFill>
                <a:schemeClr val="accent1">
                  <a:lumMod val="75000"/>
                </a:schemeClr>
              </a:solidFill>
            </a:endParaRPr>
          </a:p>
        </p:txBody>
      </p:sp>
      <p:sp>
        <p:nvSpPr>
          <p:cNvPr id="3" name="Content Placeholder 2">
            <a:extLst>
              <a:ext uri="{FF2B5EF4-FFF2-40B4-BE49-F238E27FC236}">
                <a16:creationId xmlns:a16="http://schemas.microsoft.com/office/drawing/2014/main" id="{FABDB320-4EA0-4866-9756-E4FEDCBF9AE7}"/>
              </a:ext>
            </a:extLst>
          </p:cNvPr>
          <p:cNvSpPr>
            <a:spLocks noGrp="1"/>
          </p:cNvSpPr>
          <p:nvPr>
            <p:ph idx="1"/>
          </p:nvPr>
        </p:nvSpPr>
        <p:spPr>
          <a:xfrm>
            <a:off x="520147" y="1053547"/>
            <a:ext cx="11168269" cy="4989443"/>
          </a:xfrm>
        </p:spPr>
        <p:txBody>
          <a:bodyPr>
            <a:normAutofit/>
          </a:bodyPr>
          <a:lstStyle/>
          <a:p>
            <a:pPr marL="0" indent="0">
              <a:buNone/>
            </a:pPr>
            <a:r>
              <a:rPr lang="en-GB" sz="1800" b="0" i="0" u="none" strike="noStrike" baseline="0">
                <a:solidFill>
                  <a:srgbClr val="000000"/>
                </a:solidFill>
                <a:latin typeface="Arial" panose="020B0604020202020204" pitchFamily="34" charset="0"/>
              </a:rPr>
              <a:t>Board members have an overall responsibility to ensure that the VTS fulfils its statutory functions. The roles will involve:</a:t>
            </a:r>
          </a:p>
          <a:p>
            <a:r>
              <a:rPr lang="en-GB" sz="1800" b="0" i="0" u="none" strike="noStrike" baseline="0">
                <a:solidFill>
                  <a:srgbClr val="000000"/>
                </a:solidFill>
                <a:latin typeface="Arial" panose="020B0604020202020204" pitchFamily="34" charset="0"/>
              </a:rPr>
              <a:t>Attending VTS Board meetings (and committee meetings if required), contributing to discussions including  strategy, policy development and the monitoring and review of performance.</a:t>
            </a:r>
          </a:p>
          <a:p>
            <a:r>
              <a:rPr lang="en-GB" sz="1800" b="0" i="0" u="none" strike="noStrike" baseline="0">
                <a:solidFill>
                  <a:srgbClr val="000000"/>
                </a:solidFill>
                <a:latin typeface="Arial" panose="020B0604020202020204" pitchFamily="34" charset="0"/>
              </a:rPr>
              <a:t>Helping to develop the VTS’s future strategy and its Corporate and Business Plans, through which the  VTS’s objectives and targets are established and their budget set. </a:t>
            </a:r>
          </a:p>
          <a:p>
            <a:r>
              <a:rPr lang="en-GB" sz="1800" b="0" i="0" u="none" strike="noStrike" baseline="0">
                <a:solidFill>
                  <a:srgbClr val="000000"/>
                </a:solidFill>
                <a:latin typeface="Arial" panose="020B0604020202020204" pitchFamily="34" charset="0"/>
              </a:rPr>
              <a:t>Assisting in the development of improvements to VTE’s and VTS’s customer service delivery.</a:t>
            </a:r>
          </a:p>
          <a:p>
            <a:r>
              <a:rPr lang="en-GB" sz="1800" b="0" i="0" u="none" strike="noStrike" baseline="0">
                <a:solidFill>
                  <a:srgbClr val="000000"/>
                </a:solidFill>
                <a:latin typeface="Arial" panose="020B0604020202020204" pitchFamily="34" charset="0"/>
              </a:rPr>
              <a:t>Assisting in the implementation of policies and systems to discharge the VTS’s statutory responsibilities.</a:t>
            </a:r>
          </a:p>
          <a:p>
            <a:r>
              <a:rPr lang="en-GB" sz="1800" b="0" i="0" u="none" strike="noStrike" baseline="0">
                <a:solidFill>
                  <a:srgbClr val="000000"/>
                </a:solidFill>
                <a:latin typeface="Arial" panose="020B0604020202020204" pitchFamily="34" charset="0"/>
              </a:rPr>
              <a:t>Board members may be required to chair or be a member of a VTS committee. </a:t>
            </a:r>
          </a:p>
          <a:p>
            <a:r>
              <a:rPr lang="en-GB" sz="1800" b="0" i="0" u="none" strike="noStrike" baseline="0">
                <a:solidFill>
                  <a:srgbClr val="000000"/>
                </a:solidFill>
                <a:latin typeface="Arial" panose="020B0604020202020204" pitchFamily="34" charset="0"/>
              </a:rPr>
              <a:t>Acting in accordance with the </a:t>
            </a:r>
            <a:r>
              <a:rPr lang="en-GB" sz="1800" b="0" i="0" u="none" strike="noStrike" baseline="0">
                <a:solidFill>
                  <a:srgbClr val="000000"/>
                </a:solidFill>
                <a:latin typeface="Arial" panose="020B0604020202020204" pitchFamily="34" charset="0"/>
                <a:hlinkClick r:id="rId2"/>
              </a:rPr>
              <a:t>Seven Principles of Public Life</a:t>
            </a:r>
            <a:r>
              <a:rPr lang="en-GB" sz="1800" b="0" i="0" u="none" strike="noStrike" baseline="0">
                <a:solidFill>
                  <a:srgbClr val="000000"/>
                </a:solidFill>
                <a:latin typeface="Arial" panose="020B0604020202020204" pitchFamily="34" charset="0"/>
              </a:rPr>
              <a:t>.</a:t>
            </a:r>
          </a:p>
        </p:txBody>
      </p:sp>
      <p:sp>
        <p:nvSpPr>
          <p:cNvPr id="4" name="Slide Number Placeholder 3">
            <a:extLst>
              <a:ext uri="{FF2B5EF4-FFF2-40B4-BE49-F238E27FC236}">
                <a16:creationId xmlns:a16="http://schemas.microsoft.com/office/drawing/2014/main" id="{AFFD588F-99A0-4405-8433-738AA60A1652}"/>
              </a:ext>
            </a:extLst>
          </p:cNvPr>
          <p:cNvSpPr>
            <a:spLocks noGrp="1"/>
          </p:cNvSpPr>
          <p:nvPr>
            <p:ph type="sldNum" sz="quarter" idx="12"/>
          </p:nvPr>
        </p:nvSpPr>
        <p:spPr/>
        <p:txBody>
          <a:bodyPr/>
          <a:lstStyle/>
          <a:p>
            <a:fld id="{B40F6008-2E59-B649-B193-1DAD0B033AC3}" type="slidenum">
              <a:rPr lang="en-US" smtClean="0"/>
              <a:t>7</a:t>
            </a:fld>
            <a:endParaRPr lang="en-US"/>
          </a:p>
        </p:txBody>
      </p:sp>
    </p:spTree>
    <p:extLst>
      <p:ext uri="{BB962C8B-B14F-4D97-AF65-F5344CB8AC3E}">
        <p14:creationId xmlns:p14="http://schemas.microsoft.com/office/powerpoint/2010/main" val="860269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E69E-6777-491C-A769-5FA452D5D245}"/>
              </a:ext>
            </a:extLst>
          </p:cNvPr>
          <p:cNvSpPr>
            <a:spLocks noGrp="1"/>
          </p:cNvSpPr>
          <p:nvPr>
            <p:ph type="title"/>
          </p:nvPr>
        </p:nvSpPr>
        <p:spPr>
          <a:xfrm>
            <a:off x="838200" y="365125"/>
            <a:ext cx="10515600" cy="708301"/>
          </a:xfrm>
        </p:spPr>
        <p:txBody>
          <a:bodyPr>
            <a:normAutofit/>
          </a:bodyPr>
          <a:lstStyle/>
          <a:p>
            <a:r>
              <a:rPr lang="en-GB" sz="3200" b="1">
                <a:solidFill>
                  <a:schemeClr val="accent1">
                    <a:lumMod val="75000"/>
                  </a:schemeClr>
                </a:solidFill>
                <a:latin typeface="Arial"/>
                <a:cs typeface="Arial"/>
              </a:rPr>
              <a:t>Senior Tribunal Board Member - Selection Criteria</a:t>
            </a:r>
          </a:p>
        </p:txBody>
      </p:sp>
      <p:sp>
        <p:nvSpPr>
          <p:cNvPr id="4" name="Slide Number Placeholder 3">
            <a:extLst>
              <a:ext uri="{FF2B5EF4-FFF2-40B4-BE49-F238E27FC236}">
                <a16:creationId xmlns:a16="http://schemas.microsoft.com/office/drawing/2014/main" id="{C516DAE2-A66D-4CF7-8EE2-19F7213E398A}"/>
              </a:ext>
            </a:extLst>
          </p:cNvPr>
          <p:cNvSpPr>
            <a:spLocks noGrp="1"/>
          </p:cNvSpPr>
          <p:nvPr>
            <p:ph type="sldNum" sz="quarter" idx="12"/>
          </p:nvPr>
        </p:nvSpPr>
        <p:spPr/>
        <p:txBody>
          <a:bodyPr/>
          <a:lstStyle/>
          <a:p>
            <a:fld id="{B40F6008-2E59-B649-B193-1DAD0B033AC3}" type="slidenum">
              <a:rPr lang="en-US" smtClean="0"/>
              <a:t>8</a:t>
            </a:fld>
            <a:endParaRPr lang="en-US"/>
          </a:p>
        </p:txBody>
      </p:sp>
      <p:sp>
        <p:nvSpPr>
          <p:cNvPr id="7" name="TextBox 6">
            <a:extLst>
              <a:ext uri="{FF2B5EF4-FFF2-40B4-BE49-F238E27FC236}">
                <a16:creationId xmlns:a16="http://schemas.microsoft.com/office/drawing/2014/main" id="{1F45785B-773C-4CE3-9D1F-81ABFBD64855}"/>
              </a:ext>
            </a:extLst>
          </p:cNvPr>
          <p:cNvSpPr txBox="1"/>
          <p:nvPr/>
        </p:nvSpPr>
        <p:spPr>
          <a:xfrm>
            <a:off x="609048" y="1163437"/>
            <a:ext cx="10905313" cy="553998"/>
          </a:xfrm>
          <a:prstGeom prst="rect">
            <a:avLst/>
          </a:prstGeom>
          <a:noFill/>
          <a:ln>
            <a:solidFill>
              <a:schemeClr val="accent1">
                <a:lumMod val="50000"/>
              </a:schemeClr>
            </a:solidFill>
          </a:ln>
        </p:spPr>
        <p:txBody>
          <a:bodyPr wrap="square" rtlCol="0">
            <a:spAutoFit/>
          </a:bodyPr>
          <a:lstStyle/>
          <a:p>
            <a:r>
              <a:rPr lang="en-GB" sz="1500">
                <a:effectLst/>
                <a:latin typeface="Arial" panose="020B0604020202020204" pitchFamily="34" charset="0"/>
                <a:ea typeface="Calibri" panose="020F0502020204030204" pitchFamily="34" charset="0"/>
                <a:cs typeface="Arial" panose="020B0604020202020204" pitchFamily="34" charset="0"/>
              </a:rPr>
              <a:t>All candidates must demonstrate, in their CV and supporting letter, how they meet the selection criteria for the roles, through their knowledge, skills and experience. </a:t>
            </a:r>
          </a:p>
        </p:txBody>
      </p:sp>
      <p:sp>
        <p:nvSpPr>
          <p:cNvPr id="8" name="TextBox 7">
            <a:extLst>
              <a:ext uri="{FF2B5EF4-FFF2-40B4-BE49-F238E27FC236}">
                <a16:creationId xmlns:a16="http://schemas.microsoft.com/office/drawing/2014/main" id="{A1AEB242-2060-4589-B8DE-651B05DE9440}"/>
              </a:ext>
            </a:extLst>
          </p:cNvPr>
          <p:cNvSpPr txBox="1"/>
          <p:nvPr/>
        </p:nvSpPr>
        <p:spPr>
          <a:xfrm>
            <a:off x="609048" y="1962801"/>
            <a:ext cx="10908002" cy="1462946"/>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a:solidFill>
                  <a:schemeClr val="accent1">
                    <a:lumMod val="75000"/>
                  </a:schemeClr>
                </a:solidFill>
                <a:latin typeface="Arial"/>
                <a:cs typeface="Arial"/>
              </a:rPr>
              <a:t>Essential Criteria:</a:t>
            </a:r>
            <a:endParaRPr lang="en-GB" sz="1800">
              <a:solidFill>
                <a:schemeClr val="accent1">
                  <a:lumMod val="75000"/>
                </a:schemeClr>
              </a:solidFill>
              <a:effectLst/>
              <a:latin typeface="Arial"/>
              <a:ea typeface="Times New Roman" panose="02020603050405020304" pitchFamily="18" charset="0"/>
              <a:cs typeface="Arial"/>
            </a:endParaRPr>
          </a:p>
          <a:p>
            <a:pPr marL="285750" indent="-285750">
              <a:buFont typeface="Arial,Sans-Serif"/>
              <a:buChar char="•"/>
            </a:pPr>
            <a:r>
              <a:rPr lang="en-GB" sz="1500">
                <a:latin typeface="Arial"/>
                <a:ea typeface="Times New Roman" panose="02020603050405020304" pitchFamily="18" charset="0"/>
                <a:cs typeface="Arial"/>
              </a:rPr>
              <a:t>Current service </a:t>
            </a:r>
            <a:r>
              <a:rPr lang="en-GB" sz="1500">
                <a:effectLst/>
                <a:latin typeface="Arial"/>
                <a:ea typeface="Times New Roman" panose="02020603050405020304" pitchFamily="18" charset="0"/>
                <a:cs typeface="Arial"/>
              </a:rPr>
              <a:t>as a </a:t>
            </a:r>
            <a:r>
              <a:rPr lang="en-GB" sz="1500">
                <a:latin typeface="Arial"/>
                <a:ea typeface="Times New Roman" panose="02020603050405020304" pitchFamily="18" charset="0"/>
                <a:cs typeface="Arial"/>
              </a:rPr>
              <a:t>Chairman </a:t>
            </a:r>
            <a:r>
              <a:rPr lang="en-GB" sz="1500">
                <a:effectLst/>
                <a:latin typeface="Arial"/>
                <a:ea typeface="Times New Roman" panose="02020603050405020304" pitchFamily="18" charset="0"/>
                <a:cs typeface="Arial"/>
              </a:rPr>
              <a:t>of the Valuation Tribunal </a:t>
            </a:r>
            <a:r>
              <a:rPr lang="en-GB" sz="1500">
                <a:latin typeface="Arial"/>
                <a:ea typeface="Times New Roman" panose="02020603050405020304" pitchFamily="18" charset="0"/>
                <a:cs typeface="Arial"/>
              </a:rPr>
              <a:t>for </a:t>
            </a:r>
            <a:r>
              <a:rPr lang="en-GB" sz="1500">
                <a:effectLst/>
                <a:latin typeface="Arial"/>
                <a:ea typeface="Times New Roman" panose="02020603050405020304" pitchFamily="18" charset="0"/>
                <a:cs typeface="Arial"/>
              </a:rPr>
              <a:t>England</a:t>
            </a:r>
            <a:r>
              <a:rPr lang="en-GB" sz="1500">
                <a:latin typeface="Arial"/>
                <a:ea typeface="Times New Roman" panose="02020603050405020304" pitchFamily="18" charset="0"/>
                <a:cs typeface="Arial"/>
              </a:rPr>
              <a:t> (VTE) able to complete a full three-year term </a:t>
            </a:r>
            <a:r>
              <a:rPr lang="en-GB" sz="1500">
                <a:effectLst/>
                <a:latin typeface="Arial"/>
                <a:ea typeface="Times New Roman" panose="02020603050405020304" pitchFamily="18" charset="0"/>
                <a:cs typeface="Arial"/>
              </a:rPr>
              <a:t>of</a:t>
            </a:r>
            <a:r>
              <a:rPr lang="en-GB" sz="1500">
                <a:latin typeface="Arial"/>
                <a:ea typeface="Times New Roman" panose="02020603050405020304" pitchFamily="18" charset="0"/>
                <a:cs typeface="Arial"/>
              </a:rPr>
              <a:t> office. </a:t>
            </a:r>
            <a:endParaRPr lang="en-US" sz="1500">
              <a:effectLst/>
              <a:latin typeface="Arial"/>
              <a:ea typeface="Calibri" panose="020F0502020204030204" pitchFamily="34" charset="0"/>
              <a:cs typeface="Arial"/>
            </a:endParaRPr>
          </a:p>
          <a:p>
            <a:pPr marL="285750" indent="-285750">
              <a:lnSpc>
                <a:spcPct val="150000"/>
              </a:lnSpc>
              <a:buFont typeface="Arial,Sans-Serif"/>
              <a:buChar char="•"/>
            </a:pPr>
            <a:r>
              <a:rPr lang="en-GB" sz="1500">
                <a:effectLst/>
                <a:latin typeface="Arial"/>
                <a:ea typeface="Times New Roman" panose="02020603050405020304" pitchFamily="18" charset="0"/>
                <a:cs typeface="Arial"/>
              </a:rPr>
              <a:t>An ability to challenge constructively and to support</a:t>
            </a:r>
            <a:r>
              <a:rPr lang="en-GB" sz="1500">
                <a:latin typeface="Arial"/>
                <a:ea typeface="Times New Roman" panose="02020603050405020304" pitchFamily="18" charset="0"/>
                <a:cs typeface="Arial"/>
              </a:rPr>
              <a:t> </a:t>
            </a:r>
            <a:r>
              <a:rPr lang="en-GB" sz="1500">
                <a:effectLst/>
                <a:latin typeface="Arial"/>
                <a:ea typeface="Times New Roman" panose="02020603050405020304" pitchFamily="18" charset="0"/>
                <a:cs typeface="Arial"/>
              </a:rPr>
              <a:t>performance</a:t>
            </a:r>
            <a:endParaRPr lang="en-US" sz="1500">
              <a:effectLst/>
              <a:latin typeface="Arial"/>
              <a:ea typeface="Times New Roman" panose="02020603050405020304" pitchFamily="18" charset="0"/>
              <a:cs typeface="Arial"/>
            </a:endParaRPr>
          </a:p>
          <a:p>
            <a:pPr marL="285750" indent="-285750">
              <a:lnSpc>
                <a:spcPct val="150000"/>
              </a:lnSpc>
              <a:buFont typeface="Arial,Sans-Serif"/>
              <a:buChar char="•"/>
            </a:pPr>
            <a:r>
              <a:rPr lang="en-GB" sz="1500">
                <a:effectLst/>
                <a:latin typeface="Arial"/>
                <a:ea typeface="Times New Roman" panose="02020603050405020304" pitchFamily="18" charset="0"/>
                <a:cs typeface="Arial"/>
              </a:rPr>
              <a:t>Independence, integrity and</a:t>
            </a:r>
            <a:r>
              <a:rPr lang="en-GB" sz="1500">
                <a:latin typeface="Arial"/>
                <a:ea typeface="Times New Roman" panose="02020603050405020304" pitchFamily="18" charset="0"/>
                <a:cs typeface="Arial"/>
              </a:rPr>
              <a:t> </a:t>
            </a:r>
            <a:r>
              <a:rPr lang="en-GB" sz="1500">
                <a:effectLst/>
                <a:latin typeface="Arial"/>
                <a:ea typeface="Times New Roman" panose="02020603050405020304" pitchFamily="18" charset="0"/>
                <a:cs typeface="Arial"/>
              </a:rPr>
              <a:t>impartiality</a:t>
            </a:r>
            <a:endParaRPr lang="en-GB">
              <a:latin typeface="Arial"/>
              <a:cs typeface="Arial"/>
            </a:endParaRPr>
          </a:p>
        </p:txBody>
      </p:sp>
      <p:sp>
        <p:nvSpPr>
          <p:cNvPr id="9" name="TextBox 8">
            <a:extLst>
              <a:ext uri="{FF2B5EF4-FFF2-40B4-BE49-F238E27FC236}">
                <a16:creationId xmlns:a16="http://schemas.microsoft.com/office/drawing/2014/main" id="{49F1945A-DCD5-4465-B404-7B0AABDC6471}"/>
              </a:ext>
            </a:extLst>
          </p:cNvPr>
          <p:cNvSpPr txBox="1"/>
          <p:nvPr/>
        </p:nvSpPr>
        <p:spPr>
          <a:xfrm>
            <a:off x="609048" y="3673658"/>
            <a:ext cx="10908002" cy="2780215"/>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a:solidFill>
                  <a:schemeClr val="accent1">
                    <a:lumMod val="75000"/>
                  </a:schemeClr>
                </a:solidFill>
                <a:latin typeface="Arial"/>
                <a:cs typeface="Arial"/>
              </a:rPr>
              <a:t>In addition to the essential criteria above, experience of at least one or more of the following is required:</a:t>
            </a:r>
            <a:endParaRPr lang="en-GB" sz="1600">
              <a:solidFill>
                <a:schemeClr val="accent1">
                  <a:lumMod val="75000"/>
                </a:schemeClr>
              </a:solidFill>
              <a:latin typeface="Arial"/>
              <a:cs typeface="Arial"/>
            </a:endParaRPr>
          </a:p>
          <a:p>
            <a:pPr marL="285750" indent="-285750">
              <a:lnSpc>
                <a:spcPct val="150000"/>
              </a:lnSpc>
              <a:buFont typeface="Arial" panose="020B0604020202020204" pitchFamily="34" charset="0"/>
              <a:buChar char="•"/>
            </a:pPr>
            <a:r>
              <a:rPr lang="en-GB" sz="1500">
                <a:latin typeface="Arial"/>
                <a:ea typeface="Calibri" panose="020F0502020204030204" pitchFamily="34" charset="0"/>
                <a:cs typeface="Arial"/>
              </a:rPr>
              <a:t>Executive or non-executive experience of governance and/or oversight at a strategic level. </a:t>
            </a:r>
          </a:p>
          <a:p>
            <a:pPr marL="285750" indent="-285750">
              <a:lnSpc>
                <a:spcPct val="150000"/>
              </a:lnSpc>
              <a:buFont typeface="Arial" panose="020B0604020202020204" pitchFamily="34" charset="0"/>
              <a:buChar char="•"/>
            </a:pPr>
            <a:r>
              <a:rPr lang="en-GB" sz="1500">
                <a:latin typeface="Arial"/>
                <a:ea typeface="Calibri" panose="020F0502020204030204" pitchFamily="34" charset="0"/>
                <a:cs typeface="Arial"/>
              </a:rPr>
              <a:t>Financial management and/or audit and risk. </a:t>
            </a:r>
          </a:p>
          <a:p>
            <a:pPr marL="285750" lvl="0" indent="-285750">
              <a:lnSpc>
                <a:spcPct val="150000"/>
              </a:lnSpc>
              <a:buFont typeface="Arial" panose="020B0604020202020204" pitchFamily="34" charset="0"/>
              <a:buChar char="•"/>
            </a:pPr>
            <a:r>
              <a:rPr lang="en-GB" sz="1500">
                <a:latin typeface="Arial"/>
                <a:ea typeface="Calibri" panose="020F0502020204030204" pitchFamily="34" charset="0"/>
                <a:cs typeface="Arial"/>
              </a:rPr>
              <a:t>Leadership in the public or private sector</a:t>
            </a:r>
            <a:endParaRPr lang="en-GB"/>
          </a:p>
          <a:p>
            <a:pPr marL="285750" lvl="0" indent="-285750">
              <a:lnSpc>
                <a:spcPct val="150000"/>
              </a:lnSpc>
              <a:buFont typeface="Arial" panose="020B0604020202020204" pitchFamily="34" charset="0"/>
              <a:buChar char="•"/>
            </a:pPr>
            <a:r>
              <a:rPr lang="en-GB" sz="1500">
                <a:latin typeface="Arial"/>
                <a:ea typeface="Calibri" panose="020F0502020204030204" pitchFamily="34" charset="0"/>
                <a:cs typeface="Arial"/>
              </a:rPr>
              <a:t>Experience of encouraging innovation and a culture of change</a:t>
            </a:r>
          </a:p>
          <a:p>
            <a:pPr marL="285750" indent="-285750">
              <a:lnSpc>
                <a:spcPct val="150000"/>
              </a:lnSpc>
              <a:buFont typeface="Arial" panose="020B0604020202020204" pitchFamily="34" charset="0"/>
              <a:buChar char="•"/>
            </a:pPr>
            <a:r>
              <a:rPr lang="en-GB" sz="1500">
                <a:latin typeface="Arial"/>
                <a:ea typeface="Calibri" panose="020F0502020204030204" pitchFamily="34" charset="0"/>
                <a:cs typeface="Arial"/>
              </a:rPr>
              <a:t>Customer/stakeholder delivery and insight </a:t>
            </a:r>
            <a:endParaRPr lang="en-GB" sz="1500">
              <a:latin typeface="Arial" panose="020B0604020202020204" pitchFamily="34" charset="0"/>
              <a:ea typeface="Calibri" panose="020F0502020204030204" pitchFamily="34" charset="0"/>
              <a:cs typeface="Arial" panose="020B0604020202020204" pitchFamily="34" charset="0"/>
            </a:endParaRPr>
          </a:p>
          <a:p>
            <a:pPr marL="285750" lvl="0" indent="-285750">
              <a:lnSpc>
                <a:spcPct val="150000"/>
              </a:lnSpc>
              <a:buFont typeface="Arial" panose="020B0604020202020204" pitchFamily="34" charset="0"/>
              <a:buChar char="•"/>
            </a:pPr>
            <a:r>
              <a:rPr lang="en-GB" sz="1500">
                <a:latin typeface="Arial"/>
                <a:ea typeface="Calibri" panose="020F0502020204030204" pitchFamily="34" charset="0"/>
                <a:cs typeface="Arial"/>
              </a:rPr>
              <a:t>Business and/or operational transformation</a:t>
            </a:r>
          </a:p>
        </p:txBody>
      </p:sp>
    </p:spTree>
    <p:extLst>
      <p:ext uri="{BB962C8B-B14F-4D97-AF65-F5344CB8AC3E}">
        <p14:creationId xmlns:p14="http://schemas.microsoft.com/office/powerpoint/2010/main" val="4554506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4FA36EE-3972-41FC-A516-6EBA04332E9F}"/>
              </a:ext>
            </a:extLst>
          </p:cNvPr>
          <p:cNvSpPr txBox="1">
            <a:spLocks/>
          </p:cNvSpPr>
          <p:nvPr/>
        </p:nvSpPr>
        <p:spPr>
          <a:xfrm>
            <a:off x="330926" y="186819"/>
            <a:ext cx="11530148" cy="3693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Key Terms and Conditions</a:t>
            </a:r>
          </a:p>
        </p:txBody>
      </p:sp>
      <p:sp>
        <p:nvSpPr>
          <p:cNvPr id="9" name="object 5">
            <a:extLst>
              <a:ext uri="{FF2B5EF4-FFF2-40B4-BE49-F238E27FC236}">
                <a16:creationId xmlns:a16="http://schemas.microsoft.com/office/drawing/2014/main" id="{304998FB-6E12-43FC-B09C-11AEF9B3467D}"/>
              </a:ext>
            </a:extLst>
          </p:cNvPr>
          <p:cNvSpPr txBox="1"/>
          <p:nvPr/>
        </p:nvSpPr>
        <p:spPr>
          <a:xfrm>
            <a:off x="6040820" y="704250"/>
            <a:ext cx="5765074" cy="5613572"/>
          </a:xfrm>
          <a:prstGeom prst="rect">
            <a:avLst/>
          </a:prstGeom>
          <a:ln>
            <a:solidFill>
              <a:schemeClr val="accent1">
                <a:lumMod val="50000"/>
              </a:schemeClr>
            </a:solidFill>
          </a:ln>
        </p:spPr>
        <p:txBody>
          <a:bodyPr vert="horz" wrap="square" lIns="0" tIns="0" rIns="0" bIns="0" rtlCol="0" anchor="t">
            <a:noAutofit/>
          </a:bodyPr>
          <a:lstStyle/>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normalizeH="0" baseline="0" noProof="0">
                <a:ln>
                  <a:noFill/>
                </a:ln>
                <a:solidFill>
                  <a:srgbClr val="4472C4">
                    <a:lumMod val="75000"/>
                  </a:srgbClr>
                </a:solidFill>
                <a:effectLst/>
                <a:uLnTx/>
                <a:uFillTx/>
                <a:latin typeface="Arial" panose="020B0604020202020204" pitchFamily="34" charset="0"/>
                <a:ea typeface="+mn-ea"/>
                <a:cs typeface="Arial" panose="020B0604020202020204" pitchFamily="34" charset="0"/>
              </a:rPr>
              <a:t>Expenses and Subsistence:</a:t>
            </a:r>
            <a:r>
              <a:rPr kumimoji="0" lang="en-GB" sz="1400" b="0" i="0" u="none" strike="noStrike" kern="1200" cap="none" normalizeH="0" baseline="0" noProof="0">
                <a:ln>
                  <a:noFill/>
                </a:ln>
                <a:solidFill>
                  <a:srgbClr val="4472C4">
                    <a:lumMod val="75000"/>
                  </a:srgbClr>
                </a:solidFill>
                <a:effectLst/>
                <a:uLnTx/>
                <a:uFillTx/>
                <a:latin typeface="Arial" panose="020B0604020202020204" pitchFamily="34" charset="0"/>
                <a:ea typeface="+mn-ea"/>
                <a:cs typeface="Arial" panose="020B0604020202020204" pitchFamily="34" charset="0"/>
              </a:rPr>
              <a:t> </a:t>
            </a:r>
            <a:endParaRPr lang="en-US">
              <a:ea typeface="+mn-ea"/>
            </a:endParaRPr>
          </a:p>
          <a:p>
            <a:pPr marL="12700" marR="21590">
              <a:lnSpc>
                <a:spcPct val="106100"/>
              </a:lnSpc>
              <a:spcBef>
                <a:spcPts val="100"/>
              </a:spcBef>
              <a:tabLst>
                <a:tab pos="139700" algn="l"/>
              </a:tabLst>
              <a:defRPr/>
            </a:pPr>
            <a:r>
              <a:rPr kumimoji="0" lang="en-GB" sz="1400" b="0" i="0" u="none" strike="noStrike" kern="1200" cap="none" normalizeH="0" baseline="0" noProof="0">
                <a:ln>
                  <a:noFill/>
                </a:ln>
                <a:effectLst/>
                <a:uLnTx/>
                <a:uFillTx/>
                <a:latin typeface="Arial"/>
                <a:cs typeface="Arial"/>
              </a:rPr>
              <a:t>Reasonable travel and subsistence expenses incurred on </a:t>
            </a:r>
            <a:r>
              <a:rPr lang="en-GB" sz="1400">
                <a:latin typeface="Arial"/>
                <a:cs typeface="Arial"/>
              </a:rPr>
              <a:t>VTS </a:t>
            </a:r>
            <a:r>
              <a:rPr kumimoji="0" lang="en-GB" sz="1400" b="0" i="0" u="none" strike="noStrike" kern="1200" cap="none" normalizeH="0" baseline="0" noProof="0">
                <a:ln>
                  <a:noFill/>
                </a:ln>
                <a:effectLst/>
                <a:uLnTx/>
                <a:uFillTx/>
                <a:latin typeface="Arial"/>
                <a:cs typeface="Arial"/>
              </a:rPr>
              <a:t>business will be reimbursed in accordance with </a:t>
            </a:r>
            <a:r>
              <a:rPr lang="en-GB" sz="1400">
                <a:latin typeface="Arial"/>
                <a:cs typeface="Arial"/>
              </a:rPr>
              <a:t>VTS </a:t>
            </a:r>
            <a:r>
              <a:rPr kumimoji="0" lang="en-GB" sz="1400" b="0" i="0" u="none" strike="noStrike" kern="1200" cap="none" normalizeH="0" baseline="0" noProof="0">
                <a:ln>
                  <a:noFill/>
                </a:ln>
                <a:effectLst/>
                <a:uLnTx/>
                <a:uFillTx/>
                <a:latin typeface="Arial"/>
                <a:cs typeface="Arial"/>
              </a:rPr>
              <a:t>policies.​</a:t>
            </a:r>
            <a:endParaRPr lang="en-GB" sz="1400" b="0" i="0" u="none" strike="noStrike" kern="1200" cap="none" normalizeH="0" baseline="0" noProof="0">
              <a:ln>
                <a:noFill/>
              </a:ln>
              <a:effectLst/>
              <a:uLnTx/>
              <a:uFillTx/>
              <a:latin typeface="Arial"/>
              <a:cs typeface="Arial"/>
            </a:endParaRP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Conduct:</a:t>
            </a:r>
            <a:r>
              <a:rPr lang="en-GB" sz="1400">
                <a:solidFill>
                  <a:schemeClr val="accent1">
                    <a:lumMod val="75000"/>
                  </a:schemeClr>
                </a:solidFill>
                <a:latin typeface="Arial" panose="020B0604020202020204" pitchFamily="34" charset="0"/>
                <a:cs typeface="Arial" panose="020B0604020202020204" pitchFamily="34" charset="0"/>
              </a:rPr>
              <a:t> </a:t>
            </a:r>
          </a:p>
          <a:p>
            <a:pPr marL="12700" marR="21590">
              <a:lnSpc>
                <a:spcPct val="106100"/>
              </a:lnSpc>
              <a:spcBef>
                <a:spcPts val="100"/>
              </a:spcBef>
              <a:tabLst>
                <a:tab pos="139700" algn="l"/>
              </a:tabLst>
            </a:pPr>
            <a:r>
              <a:rPr lang="en-GB" sz="1400">
                <a:latin typeface="Arial"/>
                <a:cs typeface="Arial"/>
              </a:rPr>
              <a:t>The Members will be expected to act in accordance with: </a:t>
            </a:r>
            <a:endParaRPr lang="en-GB" sz="140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400">
                <a:solidFill>
                  <a:prstClr val="black"/>
                </a:solidFill>
                <a:latin typeface="Arial" panose="020B0604020202020204" pitchFamily="34" charset="0"/>
                <a:cs typeface="Arial" panose="020B0604020202020204" pitchFamily="34" charset="0"/>
              </a:rPr>
              <a:t>The principles set out in </a:t>
            </a:r>
            <a:r>
              <a:rPr lang="en-GB" sz="1400">
                <a:solidFill>
                  <a:prstClr val="black"/>
                </a:solidFill>
                <a:latin typeface="Arial" panose="020B0604020202020204" pitchFamily="34" charset="0"/>
                <a:ea typeface="Times New Roman" panose="02020603050405020304" pitchFamily="18" charset="0"/>
                <a:cs typeface="Arial" panose="020B0604020202020204" pitchFamily="34" charset="0"/>
              </a:rPr>
              <a:t>the Cabinet Office’s </a:t>
            </a:r>
            <a:r>
              <a:rPr lang="en-GB" sz="1400" u="sng">
                <a:solidFill>
                  <a:prstClr val="black"/>
                </a:solidFill>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Code of Conduct for Board Members of Public Bodies.</a:t>
            </a:r>
            <a:r>
              <a:rPr lang="en-GB" sz="1400">
                <a:solidFill>
                  <a:prstClr val="black"/>
                </a:solidFill>
                <a:latin typeface="Arial" panose="020B0604020202020204" pitchFamily="34" charset="0"/>
                <a:cs typeface="Arial" panose="020B0604020202020204" pitchFamily="34" charset="0"/>
              </a:rPr>
              <a:t> The Code sets out, clearly and openly, the standards expected from those who serve on the boards of UK public bodies and will form part of individual members’ terms and conditions of appointment; </a:t>
            </a:r>
          </a:p>
          <a:p>
            <a:pPr marL="298450" marR="21590" indent="-285750">
              <a:lnSpc>
                <a:spcPct val="106100"/>
              </a:lnSpc>
              <a:spcBef>
                <a:spcPts val="100"/>
              </a:spcBef>
              <a:buFont typeface="Arial" panose="020B0604020202020204" pitchFamily="34" charset="0"/>
              <a:buChar char="•"/>
              <a:tabLst>
                <a:tab pos="139700" algn="l"/>
              </a:tabLst>
            </a:pPr>
            <a:r>
              <a:rPr lang="en-GB" sz="1400">
                <a:latin typeface="Arial"/>
                <a:cs typeface="Arial"/>
              </a:rPr>
              <a:t>The </a:t>
            </a:r>
            <a:r>
              <a:rPr lang="en-GB" sz="1400">
                <a:latin typeface="Arial"/>
                <a:cs typeface="Arial"/>
                <a:hlinkClick r:id="rId3"/>
              </a:rPr>
              <a:t>Seven Principles of Public Life</a:t>
            </a:r>
            <a:endParaRPr lang="en-GB" sz="1400">
              <a:solidFill>
                <a:schemeClr val="bg1">
                  <a:lumMod val="50000"/>
                </a:schemeClr>
              </a:solidFill>
              <a:latin typeface="Arial"/>
              <a:cs typeface="Arial"/>
            </a:endParaRP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Nationality: </a:t>
            </a:r>
          </a:p>
          <a:p>
            <a:pPr marL="12700"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You must have a right to work in the UK, there must be no employment restrictions, or limit on your permitted stay in the UK.</a:t>
            </a: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Annual Performance Review and Reappointment: </a:t>
            </a:r>
          </a:p>
          <a:p>
            <a:pPr marL="12700"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Annual performance reviews are expected to be undertaken. Reappointments are not automatic and will only be considered subject to satisfactory performance reviews</a:t>
            </a:r>
            <a:r>
              <a:rPr lang="en-GB" sz="1400" i="1">
                <a:solidFill>
                  <a:srgbClr val="00B050"/>
                </a:solidFill>
                <a:latin typeface="Arial" panose="020B0604020202020204" pitchFamily="34" charset="0"/>
                <a:cs typeface="Arial" panose="020B0604020202020204" pitchFamily="34" charset="0"/>
              </a:rPr>
              <a:t>.</a:t>
            </a:r>
          </a:p>
        </p:txBody>
      </p:sp>
      <p:sp>
        <p:nvSpPr>
          <p:cNvPr id="5" name="object 3">
            <a:extLst>
              <a:ext uri="{FF2B5EF4-FFF2-40B4-BE49-F238E27FC236}">
                <a16:creationId xmlns:a16="http://schemas.microsoft.com/office/drawing/2014/main" id="{A9D993CA-6D33-4809-B947-26905188B99C}"/>
              </a:ext>
            </a:extLst>
          </p:cNvPr>
          <p:cNvSpPr txBox="1"/>
          <p:nvPr/>
        </p:nvSpPr>
        <p:spPr>
          <a:xfrm>
            <a:off x="274203" y="782005"/>
            <a:ext cx="5373441" cy="5919569"/>
          </a:xfrm>
          <a:prstGeom prst="rect">
            <a:avLst/>
          </a:prstGeom>
          <a:ln>
            <a:solidFill>
              <a:schemeClr val="accent1">
                <a:lumMod val="50000"/>
              </a:schemeClr>
            </a:solidFill>
          </a:ln>
        </p:spPr>
        <p:txBody>
          <a:bodyPr vert="horz" wrap="square" lIns="0" tIns="0" rIns="0" bIns="0" rtlCol="0" anchor="t">
            <a:spAutoFit/>
          </a:bodyPr>
          <a:lstStyle/>
          <a:p>
            <a:pPr marL="12700" marR="21590">
              <a:lnSpc>
                <a:spcPct val="106100"/>
              </a:lnSpc>
              <a:spcBef>
                <a:spcPts val="100"/>
              </a:spcBef>
              <a:tabLst>
                <a:tab pos="139700" algn="l"/>
              </a:tabLst>
            </a:pPr>
            <a:endParaRPr lang="en-GB" sz="1500" b="1" spc="-70">
              <a:solidFill>
                <a:schemeClr val="accent1">
                  <a:lumMod val="75000"/>
                </a:schemeClr>
              </a:solidFill>
              <a:latin typeface="Arial"/>
              <a:cs typeface="Arial"/>
            </a:endParaRPr>
          </a:p>
          <a:p>
            <a:pPr marL="12700" marR="21590">
              <a:lnSpc>
                <a:spcPct val="106100"/>
              </a:lnSpc>
              <a:spcBef>
                <a:spcPts val="100"/>
              </a:spcBef>
              <a:tabLst>
                <a:tab pos="139700" algn="l"/>
              </a:tabLst>
            </a:pPr>
            <a:r>
              <a:rPr lang="en-GB" sz="1500" b="1" spc="-70">
                <a:solidFill>
                  <a:schemeClr val="accent1">
                    <a:lumMod val="75000"/>
                  </a:schemeClr>
                </a:solidFill>
                <a:latin typeface="Arial"/>
                <a:cs typeface="Arial"/>
              </a:rPr>
              <a:t>Time Commitment: </a:t>
            </a:r>
            <a:r>
              <a:rPr lang="en-GB" sz="1500">
                <a:solidFill>
                  <a:schemeClr val="tx1">
                    <a:lumMod val="95000"/>
                    <a:lumOff val="5000"/>
                  </a:schemeClr>
                </a:solidFill>
                <a:latin typeface="Arial"/>
                <a:cs typeface="Arial"/>
              </a:rPr>
              <a:t>Your time commitment is expected to be a minimum of 20 days per annum.</a:t>
            </a:r>
            <a:endParaRPr lang="en-GB" sz="1500">
              <a:solidFill>
                <a:schemeClr val="tx1">
                  <a:lumMod val="95000"/>
                  <a:lumOff val="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500" b="1">
              <a:solidFill>
                <a:schemeClr val="accent1">
                  <a:lumMod val="75000"/>
                </a:schemeClr>
              </a:solidFill>
              <a:latin typeface="Arial"/>
              <a:cs typeface="Arial"/>
            </a:endParaRPr>
          </a:p>
          <a:p>
            <a:pPr marL="12700" marR="21590">
              <a:lnSpc>
                <a:spcPct val="106100"/>
              </a:lnSpc>
              <a:spcBef>
                <a:spcPts val="100"/>
              </a:spcBef>
              <a:tabLst>
                <a:tab pos="139700" algn="l"/>
              </a:tabLst>
            </a:pPr>
            <a:r>
              <a:rPr lang="en-GB" sz="1500" b="1">
                <a:solidFill>
                  <a:schemeClr val="accent1">
                    <a:lumMod val="75000"/>
                  </a:schemeClr>
                </a:solidFill>
                <a:latin typeface="Arial"/>
                <a:cs typeface="Arial"/>
              </a:rPr>
              <a:t>Remuneration:</a:t>
            </a:r>
            <a:r>
              <a:rPr lang="en-GB" sz="1500" b="1">
                <a:solidFill>
                  <a:srgbClr val="009999"/>
                </a:solidFill>
                <a:latin typeface="Arial"/>
                <a:cs typeface="Arial"/>
              </a:rPr>
              <a:t> </a:t>
            </a:r>
            <a:r>
              <a:rPr lang="en-GB" sz="1500">
                <a:latin typeface="Arial"/>
                <a:cs typeface="Arial"/>
              </a:rPr>
              <a:t>£5,694 per annum (equivalent to £285 per day). This remuneration is treated as employment income and will be subject to tax and National Insurance contributions, both of which will be deducted at source under PAYE before you are paid. </a:t>
            </a:r>
            <a:endParaRPr lang="en-US"/>
          </a:p>
          <a:p>
            <a:pPr marL="12700" marR="21590">
              <a:lnSpc>
                <a:spcPct val="106100"/>
              </a:lnSpc>
              <a:spcBef>
                <a:spcPts val="100"/>
              </a:spcBef>
              <a:tabLst>
                <a:tab pos="139700" algn="l"/>
              </a:tabLst>
            </a:pPr>
            <a:endParaRPr lang="en-GB" sz="1500">
              <a:solidFill>
                <a:srgbClr val="000000"/>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a:solidFill>
                  <a:srgbClr val="2F5597"/>
                </a:solidFill>
                <a:latin typeface="Arial"/>
                <a:cs typeface="Arial"/>
              </a:rPr>
              <a:t>Eligibility</a:t>
            </a:r>
            <a:r>
              <a:rPr lang="en-GB" sz="1500">
                <a:solidFill>
                  <a:srgbClr val="000000"/>
                </a:solidFill>
                <a:latin typeface="Arial"/>
                <a:cs typeface="Arial"/>
              </a:rPr>
              <a:t>: This Senior Tribunal Member vacancy is only open to Senior Members of the Valuation Tribunal for England (VTE). These are those members who are on the VTE’s panel of Chairmen.</a:t>
            </a:r>
            <a:endParaRPr lang="en-GB" sz="1500">
              <a:solidFill>
                <a:srgbClr val="000000"/>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500">
              <a:solidFill>
                <a:srgbClr val="0D0D0D"/>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spc="-70">
                <a:solidFill>
                  <a:schemeClr val="accent1">
                    <a:lumMod val="75000"/>
                  </a:schemeClr>
                </a:solidFill>
                <a:latin typeface="Arial"/>
                <a:cs typeface="Arial"/>
              </a:rPr>
              <a:t>Term: </a:t>
            </a:r>
            <a:r>
              <a:rPr lang="en-GB" sz="1500" spc="5">
                <a:latin typeface="Arial"/>
                <a:cs typeface="Arial"/>
              </a:rPr>
              <a:t>Appointments are made by Ministers for a period of up to three years. We anticipate two members joining in early 2026, with two more in the following months. Potential start dates will be discussed with you during the selection process.</a:t>
            </a:r>
          </a:p>
          <a:p>
            <a:pPr marL="12700" marR="21590">
              <a:lnSpc>
                <a:spcPct val="106100"/>
              </a:lnSpc>
              <a:spcBef>
                <a:spcPts val="100"/>
              </a:spcBef>
              <a:tabLst>
                <a:tab pos="139700" algn="l"/>
              </a:tabLst>
            </a:pPr>
            <a:endParaRPr lang="en-GB" sz="1500" spc="5">
              <a:solidFill>
                <a:srgbClr val="000000"/>
              </a:solidFill>
              <a:latin typeface="Arial" panose="020B0604020202020204" pitchFamily="34" charset="0"/>
              <a:cs typeface="Arial" panose="020B0604020202020204" pitchFamily="34" charset="0"/>
            </a:endParaRPr>
          </a:p>
          <a:p>
            <a:pPr>
              <a:tabLst>
                <a:tab pos="139700" algn="l"/>
              </a:tabLst>
            </a:pPr>
            <a:r>
              <a:rPr lang="en-GB" sz="1500" b="1" spc="-70">
                <a:solidFill>
                  <a:schemeClr val="accent1">
                    <a:lumMod val="75000"/>
                  </a:schemeClr>
                </a:solidFill>
                <a:latin typeface="Arial"/>
                <a:cs typeface="Arial"/>
              </a:rPr>
              <a:t>Location: </a:t>
            </a:r>
            <a:r>
              <a:rPr lang="en-GB" sz="1500" spc="-70">
                <a:solidFill>
                  <a:schemeClr val="bg1">
                    <a:lumMod val="50000"/>
                  </a:schemeClr>
                </a:solidFill>
                <a:latin typeface="Arial"/>
                <a:cs typeface="Arial"/>
              </a:rPr>
              <a:t> </a:t>
            </a:r>
            <a:r>
              <a:rPr lang="en-GB" sz="1500" spc="-70">
                <a:latin typeface="Arial"/>
                <a:ea typeface="+mn-lt"/>
                <a:cs typeface="+mn-lt"/>
              </a:rPr>
              <a:t>Board meetings are normally held at the VTS office at 120 Leman Street, London, E1 8EU.  Committee meetings are generally held online. </a:t>
            </a:r>
          </a:p>
          <a:p>
            <a:pPr>
              <a:tabLst>
                <a:tab pos="139700" algn="l"/>
              </a:tabLst>
            </a:pPr>
            <a:endParaRPr lang="en-GB" sz="1500" spc="-70">
              <a:solidFill>
                <a:srgbClr val="000000"/>
              </a:solidFill>
              <a:latin typeface="Arial" panose="020B0604020202020204" pitchFamily="34" charset="0"/>
              <a:cs typeface="Calibri"/>
            </a:endParaRPr>
          </a:p>
        </p:txBody>
      </p:sp>
    </p:spTree>
    <p:extLst>
      <p:ext uri="{BB962C8B-B14F-4D97-AF65-F5344CB8AC3E}">
        <p14:creationId xmlns:p14="http://schemas.microsoft.com/office/powerpoint/2010/main" val="1167525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18BA0-D5E7-4464-9DF0-2CF9030AEF01}"/>
              </a:ext>
            </a:extLst>
          </p:cNvPr>
          <p:cNvSpPr>
            <a:spLocks noGrp="1"/>
          </p:cNvSpPr>
          <p:nvPr>
            <p:ph type="title"/>
          </p:nvPr>
        </p:nvSpPr>
        <p:spPr>
          <a:xfrm>
            <a:off x="345593" y="188096"/>
            <a:ext cx="10515600" cy="635413"/>
          </a:xfrm>
        </p:spPr>
        <p:txBody>
          <a:bodyPr>
            <a:normAutofit/>
          </a:bodyPr>
          <a:lstStyle/>
          <a:p>
            <a:r>
              <a:rPr lang="en-GB" sz="3200" b="1">
                <a:solidFill>
                  <a:schemeClr val="accent1">
                    <a:lumMod val="75000"/>
                  </a:schemeClr>
                </a:solidFill>
                <a:latin typeface="Arial" panose="020B0604020202020204" pitchFamily="34" charset="0"/>
                <a:cs typeface="Arial" panose="020B0604020202020204" pitchFamily="34" charset="0"/>
              </a:rPr>
              <a:t>How to Apply</a:t>
            </a:r>
          </a:p>
        </p:txBody>
      </p:sp>
      <p:sp>
        <p:nvSpPr>
          <p:cNvPr id="4" name="TextBox 3">
            <a:extLst>
              <a:ext uri="{FF2B5EF4-FFF2-40B4-BE49-F238E27FC236}">
                <a16:creationId xmlns:a16="http://schemas.microsoft.com/office/drawing/2014/main" id="{C33616FE-6DBA-4321-A064-22FC4DA4A697}"/>
              </a:ext>
            </a:extLst>
          </p:cNvPr>
          <p:cNvSpPr txBox="1"/>
          <p:nvPr/>
        </p:nvSpPr>
        <p:spPr>
          <a:xfrm>
            <a:off x="345573" y="900478"/>
            <a:ext cx="11565218" cy="5416868"/>
          </a:xfrm>
          <a:prstGeom prst="rect">
            <a:avLst/>
          </a:prstGeom>
          <a:noFill/>
          <a:ln>
            <a:solidFill>
              <a:schemeClr val="accent1">
                <a:lumMod val="50000"/>
              </a:schemeClr>
            </a:solidFill>
          </a:ln>
        </p:spPr>
        <p:txBody>
          <a:bodyPr wrap="square" lIns="91440" tIns="45720" rIns="91440" bIns="45720" rtlCol="0" anchor="t">
            <a:spAutoFit/>
          </a:bodyPr>
          <a:lstStyle/>
          <a:p>
            <a:pPr>
              <a:defRPr/>
            </a:pPr>
            <a:r>
              <a:rPr lang="en-GB" sz="1400" kern="0">
                <a:latin typeface="Arial"/>
                <a:cs typeface="Arial"/>
              </a:rPr>
              <a:t>Candidates will need to apply for this role using the </a:t>
            </a:r>
            <a:r>
              <a:rPr lang="en-GB" sz="1400" kern="0">
                <a:latin typeface="Arial"/>
                <a:cs typeface="Arial"/>
                <a:hlinkClick r:id="rId2"/>
              </a:rPr>
              <a:t>Public Appointments website</a:t>
            </a:r>
            <a:endParaRPr lang="en-US"/>
          </a:p>
          <a:p>
            <a:pPr>
              <a:defRPr/>
            </a:pPr>
            <a:endParaRPr lang="en-GB" sz="1400" kern="0">
              <a:latin typeface="Arial"/>
              <a:cs typeface="Arial"/>
            </a:endParaRPr>
          </a:p>
          <a:p>
            <a:pPr>
              <a:defRPr/>
            </a:pPr>
            <a:r>
              <a:rPr lang="en-GB" sz="1400" kern="0">
                <a:latin typeface="Arial"/>
                <a:cs typeface="Arial"/>
              </a:rPr>
              <a:t>To apply you will need to </a:t>
            </a:r>
            <a:r>
              <a:rPr lang="en-GB" sz="1400" kern="0">
                <a:latin typeface="Arial"/>
                <a:cs typeface="Arial"/>
                <a:hlinkClick r:id="rId3"/>
              </a:rPr>
              <a:t>create an account</a:t>
            </a:r>
            <a:r>
              <a:rPr lang="en-GB" sz="1400" kern="0">
                <a:latin typeface="Arial"/>
                <a:cs typeface="Arial"/>
              </a:rPr>
              <a:t> or </a:t>
            </a:r>
            <a:r>
              <a:rPr lang="en-GB" sz="1400" kern="0">
                <a:latin typeface="Arial"/>
                <a:cs typeface="Arial"/>
                <a:hlinkClick r:id="rId4"/>
              </a:rPr>
              <a:t>sign in</a:t>
            </a:r>
            <a:r>
              <a:rPr lang="en-GB" sz="1400" kern="0">
                <a:latin typeface="Arial"/>
                <a:cs typeface="Arial"/>
              </a:rPr>
              <a:t>.</a:t>
            </a:r>
            <a:endParaRPr lang="en-US" sz="1400">
              <a:latin typeface="Arial"/>
              <a:cs typeface="Arial"/>
            </a:endParaRPr>
          </a:p>
          <a:p>
            <a:pPr>
              <a:defRPr/>
            </a:pPr>
            <a:r>
              <a:rPr lang="en-GB" sz="1400" kern="0">
                <a:latin typeface="Arial"/>
                <a:cs typeface="Arial"/>
              </a:rPr>
              <a:t>Once you are logged into your account, click on 'apply for this role' and follow the on-screen instructions. To apply, all candidates are required to provide:</a:t>
            </a:r>
            <a:endParaRPr lang="en-GB" sz="1400">
              <a:latin typeface="Arial"/>
              <a:cs typeface="Arial"/>
            </a:endParaRPr>
          </a:p>
          <a:p>
            <a:pPr>
              <a:defRPr/>
            </a:pPr>
            <a:endParaRPr lang="en-GB" sz="1000" kern="0">
              <a:latin typeface="Arial"/>
              <a:cs typeface="Arial"/>
            </a:endParaRPr>
          </a:p>
          <a:p>
            <a:pPr marL="342900" indent="-342900">
              <a:buAutoNum type="arabicPeriod"/>
              <a:defRPr/>
            </a:pPr>
            <a:r>
              <a:rPr kumimoji="0" lang="en-GB" sz="1400" b="1" i="0" u="none" strike="noStrike" kern="0" cap="none" spc="0" normalizeH="0" baseline="0" noProof="0">
                <a:ln>
                  <a:noFill/>
                </a:ln>
                <a:effectLst/>
                <a:uLnTx/>
                <a:uFillTx/>
                <a:latin typeface="Arial"/>
                <a:cs typeface="Arial"/>
              </a:rPr>
              <a:t>Curriculum vitae</a:t>
            </a:r>
            <a:r>
              <a:rPr lang="en-GB" sz="1400" b="1" kern="0">
                <a:latin typeface="Arial"/>
                <a:cs typeface="Arial"/>
              </a:rPr>
              <a:t> </a:t>
            </a:r>
            <a:r>
              <a:rPr kumimoji="0" lang="en-GB" sz="1400" b="1" i="0" u="none" strike="noStrike" kern="0" cap="none" spc="0" normalizeH="0" baseline="0" noProof="0">
                <a:ln>
                  <a:noFill/>
                </a:ln>
                <a:effectLst/>
                <a:uLnTx/>
                <a:uFillTx/>
                <a:latin typeface="Arial"/>
                <a:cs typeface="Arial"/>
              </a:rPr>
              <a:t> </a:t>
            </a:r>
            <a:r>
              <a:rPr kumimoji="0" lang="en-GB" sz="1400" b="0" i="1" u="none" strike="noStrike" kern="0" cap="none" spc="0" normalizeH="0" baseline="0" noProof="0">
                <a:ln>
                  <a:noFill/>
                </a:ln>
                <a:effectLst/>
                <a:uLnTx/>
                <a:uFillTx/>
                <a:latin typeface="Arial"/>
                <a:cs typeface="Arial"/>
              </a:rPr>
              <a:t>(maximum 2 pages). </a:t>
            </a:r>
            <a:r>
              <a:rPr kumimoji="0" lang="en-GB" sz="1400" b="0" i="0" u="none" strike="noStrike" kern="0" cap="none" spc="0" normalizeH="0" baseline="0" noProof="0">
                <a:ln>
                  <a:noFill/>
                </a:ln>
                <a:effectLst/>
                <a:uLnTx/>
                <a:uFillTx/>
                <a:latin typeface="Arial"/>
                <a:cs typeface="Arial"/>
              </a:rPr>
              <a:t>Include</a:t>
            </a:r>
            <a:r>
              <a:rPr kumimoji="0" lang="en-GB" sz="1400" b="0" i="1" u="none" strike="noStrike" kern="0" cap="none" spc="0" normalizeH="0" baseline="0" noProof="0">
                <a:ln>
                  <a:noFill/>
                </a:ln>
                <a:effectLst/>
                <a:uLnTx/>
                <a:uFillTx/>
                <a:latin typeface="Arial"/>
                <a:cs typeface="Arial"/>
              </a:rPr>
              <a:t> </a:t>
            </a:r>
            <a:r>
              <a:rPr kumimoji="0" lang="en-GB" sz="1400" b="0" i="0" u="none" strike="noStrike" kern="0" cap="none" spc="0" normalizeH="0" baseline="0" noProof="0">
                <a:ln>
                  <a:noFill/>
                </a:ln>
                <a:effectLst/>
                <a:uLnTx/>
                <a:uFillTx/>
                <a:latin typeface="Arial"/>
                <a:cs typeface="Arial"/>
              </a:rPr>
              <a:t>your education, professional qualifications and full employment history</a:t>
            </a:r>
            <a:r>
              <a:rPr kumimoji="0" lang="en-GB" sz="1400" b="0" i="0" u="none" strike="noStrike" kern="0" cap="none" spc="0" normalizeH="0" baseline="0" noProof="0">
                <a:ln>
                  <a:noFill/>
                </a:ln>
                <a:solidFill>
                  <a:srgbClr val="0070C0"/>
                </a:solidFill>
                <a:effectLst/>
                <a:uLnTx/>
                <a:uFillTx/>
                <a:latin typeface="Arial"/>
                <a:cs typeface="Arial"/>
              </a:rPr>
              <a:t>.</a:t>
            </a:r>
            <a:r>
              <a:rPr lang="en-GB" sz="1400" kern="0">
                <a:solidFill>
                  <a:srgbClr val="0070C0"/>
                </a:solidFill>
                <a:latin typeface="Arial"/>
                <a:cs typeface="Arial"/>
              </a:rPr>
              <a:t> </a:t>
            </a:r>
            <a:endParaRPr lang="en-GB" sz="1400" kern="0">
              <a:latin typeface="Arial" panose="020B0604020202020204" pitchFamily="34" charset="0"/>
              <a:cs typeface="Arial" panose="020B0604020202020204" pitchFamily="34" charset="0"/>
            </a:endParaRPr>
          </a:p>
          <a:p>
            <a:pPr marL="342900" indent="-342900">
              <a:buAutoNum type="arabicPeriod"/>
              <a:defRPr/>
            </a:pPr>
            <a:r>
              <a:rPr lang="en-GB" sz="1400" b="1" kern="0">
                <a:latin typeface="Arial"/>
                <a:cs typeface="Arial"/>
              </a:rPr>
              <a:t>Supporting</a:t>
            </a:r>
            <a:r>
              <a:rPr kumimoji="0" lang="en-GB" sz="1400" b="1" i="0" u="none" strike="noStrike" kern="0" cap="none" spc="0" normalizeH="0" baseline="0" noProof="0">
                <a:ln>
                  <a:noFill/>
                </a:ln>
                <a:effectLst/>
                <a:uLnTx/>
                <a:uFillTx/>
                <a:latin typeface="Arial"/>
                <a:cs typeface="Arial"/>
              </a:rPr>
              <a:t> s</a:t>
            </a:r>
            <a:r>
              <a:rPr lang="en-GB" sz="1400" b="1" kern="0" err="1">
                <a:latin typeface="Arial"/>
                <a:cs typeface="Arial"/>
              </a:rPr>
              <a:t>tatement</a:t>
            </a:r>
            <a:r>
              <a:rPr lang="en-GB" sz="1400" b="1" kern="0">
                <a:latin typeface="Arial"/>
                <a:cs typeface="Arial"/>
              </a:rPr>
              <a:t> </a:t>
            </a:r>
            <a:r>
              <a:rPr kumimoji="0" lang="en-GB" sz="1400" b="0" i="1" u="none" strike="noStrike" kern="0" cap="none" spc="0" normalizeH="0" baseline="0" noProof="0">
                <a:ln>
                  <a:noFill/>
                </a:ln>
                <a:effectLst/>
                <a:uLnTx/>
                <a:uFillTx/>
                <a:latin typeface="Arial"/>
                <a:cs typeface="Arial"/>
              </a:rPr>
              <a:t>(maximum 2 pages)</a:t>
            </a:r>
            <a:r>
              <a:rPr kumimoji="0" lang="en-GB" sz="1400" b="0" i="0" u="none" strike="noStrike" kern="0" cap="none" spc="0" normalizeH="0" baseline="0" noProof="0">
                <a:ln>
                  <a:noFill/>
                </a:ln>
                <a:effectLst/>
                <a:uLnTx/>
                <a:uFillTx/>
                <a:latin typeface="Arial"/>
                <a:cs typeface="Arial"/>
              </a:rPr>
              <a:t>. Please set out your suitability for the role and how you meet the </a:t>
            </a:r>
            <a:r>
              <a:rPr lang="en-GB" sz="1400" kern="0">
                <a:latin typeface="Arial"/>
                <a:cs typeface="Arial"/>
              </a:rPr>
              <a:t>s</a:t>
            </a:r>
            <a:r>
              <a:rPr kumimoji="0" lang="en-GB" sz="1400" b="0" i="0" u="none" strike="noStrike" kern="0" cap="none" spc="0" normalizeH="0" baseline="0" noProof="0">
                <a:ln>
                  <a:noFill/>
                </a:ln>
                <a:effectLst/>
                <a:uLnTx/>
                <a:uFillTx/>
                <a:latin typeface="Arial"/>
                <a:cs typeface="Arial"/>
              </a:rPr>
              <a:t>election criteria. We suggest you provide specific examples to demonstrate how you meet the essential and desirable criteria. </a:t>
            </a:r>
            <a:endParaRPr lang="en-GB" sz="1400" b="1" kern="0">
              <a:latin typeface="Arial" panose="020B0604020202020204" pitchFamily="34" charset="0"/>
              <a:cs typeface="Arial" panose="020B0604020202020204" pitchFamily="34" charset="0"/>
            </a:endParaRPr>
          </a:p>
          <a:p>
            <a:pPr marL="342900" indent="-342900">
              <a:buAutoNum type="arabicPeriod"/>
              <a:defRPr/>
            </a:pPr>
            <a:r>
              <a:rPr lang="en-GB" sz="1400" b="1" kern="0">
                <a:latin typeface="Arial"/>
                <a:cs typeface="Arial"/>
              </a:rPr>
              <a:t>Equality Information </a:t>
            </a:r>
            <a:r>
              <a:rPr lang="en-GB" sz="1400" kern="0">
                <a:latin typeface="Arial"/>
                <a:cs typeface="Arial"/>
              </a:rPr>
              <a:t>The information you provide will not be used as part of the selection process and will not be seen by the interview panel.</a:t>
            </a:r>
            <a:endParaRPr lang="en-GB" sz="1400" i="1" kern="0">
              <a:highlight>
                <a:srgbClr val="FFFF00"/>
              </a:highlight>
              <a:latin typeface="Arial" panose="020B0604020202020204" pitchFamily="34" charset="0"/>
              <a:cs typeface="Arial" panose="020B0604020202020204" pitchFamily="34" charset="0"/>
            </a:endParaRPr>
          </a:p>
          <a:p>
            <a:pPr marL="342900" indent="-342900">
              <a:buAutoNum type="arabicPeriod"/>
              <a:defRPr/>
            </a:pPr>
            <a:r>
              <a:rPr lang="en-GB" sz="1400" b="1" kern="0">
                <a:latin typeface="Arial"/>
                <a:cs typeface="Arial"/>
              </a:rPr>
              <a:t>Information relating to any outside interests or reputational issues </a:t>
            </a:r>
            <a:r>
              <a:rPr kumimoji="0" lang="en-GB" sz="1400" b="0" i="0" u="none" strike="noStrike" kern="0" cap="none" spc="0" normalizeH="0" baseline="0" noProof="0">
                <a:ln>
                  <a:noFill/>
                </a:ln>
                <a:effectLst/>
                <a:uLnTx/>
                <a:uFillTx/>
                <a:latin typeface="Arial"/>
                <a:cs typeface="Arial"/>
              </a:rPr>
              <a:t>You should declare any potential issues including conflicts of interest (perceived, potential or actual), this includes your personal or professional history that could, if you were appointed, be misconstrued, cause embarrassment to </a:t>
            </a:r>
            <a:r>
              <a:rPr lang="en-GB" sz="1400" kern="0">
                <a:latin typeface="Arial"/>
                <a:cs typeface="Arial"/>
              </a:rPr>
              <a:t>the VTS, VTE, </a:t>
            </a:r>
            <a:r>
              <a:rPr kumimoji="0" lang="en-GB" sz="1400" b="0" i="0" u="none" strike="noStrike" kern="0" cap="none" spc="0" normalizeH="0" baseline="0" noProof="0">
                <a:ln>
                  <a:noFill/>
                </a:ln>
                <a:effectLst/>
                <a:uLnTx/>
                <a:uFillTx/>
                <a:latin typeface="Arial"/>
                <a:cs typeface="Arial"/>
              </a:rPr>
              <a:t>MHCLG or HM Government, or cause public confidence in the appointment to be jeopardised. The Panel will explore your declarations during the interview process.  Failure to disclose such information could result in an appointment either not being made or being terminated. </a:t>
            </a:r>
            <a:endParaRPr lang="en-GB" sz="1400" b="0" i="1" u="none" strike="noStrike" kern="0" cap="none" spc="0" normalizeH="0" baseline="0" noProof="0">
              <a:ln>
                <a:noFill/>
              </a:ln>
              <a:effectLst/>
              <a:highlight>
                <a:srgbClr val="FFFF00"/>
              </a:highligh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a:ln>
                  <a:noFill/>
                </a:ln>
                <a:effectLst/>
                <a:uLnTx/>
                <a:uFillTx/>
                <a:latin typeface="Arial"/>
                <a:cs typeface="Arial"/>
              </a:rPr>
              <a:t>Candidates should note that due diligence will be carried out as part of the assessment process if you are called to interview and will be shared with the Panel and Ministers, this will include searches on social media, blogs and/or other publicly available information.</a:t>
            </a:r>
            <a:r>
              <a:rPr lang="en-GB" sz="1400" kern="0">
                <a:latin typeface="Arial"/>
                <a:cs typeface="Arial"/>
              </a:rPr>
              <a:t>  </a:t>
            </a:r>
            <a:endParaRPr lang="en-GB" sz="1400" b="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a:ln>
                  <a:noFill/>
                </a:ln>
                <a:effectLst/>
                <a:uLnTx/>
                <a:uFillTx/>
                <a:latin typeface="Arial"/>
                <a:cs typeface="Arial"/>
              </a:rPr>
              <a:t>Diversity data will be treated in confidence and is used for data gathering information only and will not affect your application. </a:t>
            </a:r>
            <a:r>
              <a:rPr lang="en-GB" sz="1400" kern="0">
                <a:latin typeface="Arial"/>
                <a:cs typeface="Arial"/>
              </a:rPr>
              <a:t> </a:t>
            </a:r>
          </a:p>
          <a:p>
            <a:pPr>
              <a:defRPr/>
            </a:pPr>
            <a:endParaRPr lang="en-GB" sz="1400" kern="0">
              <a:latin typeface="Arial"/>
              <a:cs typeface="Arial"/>
            </a:endParaRPr>
          </a:p>
          <a:p>
            <a:pPr>
              <a:defRPr/>
            </a:pPr>
            <a:r>
              <a:rPr lang="en-GB" sz="1400" kern="0">
                <a:latin typeface="Arial"/>
                <a:cs typeface="Arial"/>
              </a:rPr>
              <a:t>We will ask you to check and confirm your personal details to ensure your application is accurate.</a:t>
            </a:r>
            <a:endParaRPr lang="en-GB" sz="1400"/>
          </a:p>
          <a:p>
            <a:pPr>
              <a:defRPr/>
            </a:pPr>
            <a:endParaRPr lang="en-GB" sz="1400" kern="0">
              <a:latin typeface="Arial"/>
              <a:cs typeface="Arial"/>
            </a:endParaRPr>
          </a:p>
          <a:p>
            <a:pPr>
              <a:defRPr/>
            </a:pPr>
            <a:r>
              <a:rPr lang="en-GB" sz="1400" kern="0">
                <a:latin typeface="Arial"/>
                <a:cs typeface="Arial"/>
              </a:rPr>
              <a:t>You will have the opportunity to make a reasonable adjustment request or apply under the disability confident scheme before you submit your application.</a:t>
            </a:r>
            <a:endParaRPr lang="en-GB" sz="1200">
              <a:cs typeface="Calibri" panose="020F0502020204030204"/>
            </a:endParaRPr>
          </a:p>
        </p:txBody>
      </p:sp>
      <p:sp>
        <p:nvSpPr>
          <p:cNvPr id="5" name="Slide Number Placeholder 4">
            <a:extLst>
              <a:ext uri="{FF2B5EF4-FFF2-40B4-BE49-F238E27FC236}">
                <a16:creationId xmlns:a16="http://schemas.microsoft.com/office/drawing/2014/main" id="{B957E538-1D4B-4AEE-8242-6071B3D6CF96}"/>
              </a:ext>
            </a:extLst>
          </p:cNvPr>
          <p:cNvSpPr>
            <a:spLocks noGrp="1"/>
          </p:cNvSpPr>
          <p:nvPr>
            <p:ph type="sldNum" sz="quarter" idx="12"/>
          </p:nvPr>
        </p:nvSpPr>
        <p:spPr/>
        <p:txBody>
          <a:bodyPr/>
          <a:lstStyle/>
          <a:p>
            <a:fld id="{B40F6008-2E59-B649-B193-1DAD0B033AC3}" type="slidenum">
              <a:rPr lang="en-US" smtClean="0"/>
              <a:t>10</a:t>
            </a:fld>
            <a:endParaRPr lang="en-US"/>
          </a:p>
        </p:txBody>
      </p:sp>
    </p:spTree>
    <p:extLst>
      <p:ext uri="{BB962C8B-B14F-4D97-AF65-F5344CB8AC3E}">
        <p14:creationId xmlns:p14="http://schemas.microsoft.com/office/powerpoint/2010/main" val="2444394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ABED2-B6FB-4418-AF9C-2C146CE6641C}"/>
              </a:ext>
            </a:extLst>
          </p:cNvPr>
          <p:cNvSpPr>
            <a:spLocks noGrp="1"/>
          </p:cNvSpPr>
          <p:nvPr>
            <p:ph type="title"/>
          </p:nvPr>
        </p:nvSpPr>
        <p:spPr>
          <a:xfrm>
            <a:off x="838200" y="365126"/>
            <a:ext cx="10515600" cy="92696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Overview</a:t>
            </a:r>
            <a:endParaRPr lang="en-GB">
              <a:solidFill>
                <a:schemeClr val="accent1">
                  <a:lumMod val="75000"/>
                </a:schemeClr>
              </a:solidFill>
            </a:endParaRPr>
          </a:p>
        </p:txBody>
      </p:sp>
      <p:sp>
        <p:nvSpPr>
          <p:cNvPr id="5" name="Slide Number Placeholder 4">
            <a:extLst>
              <a:ext uri="{FF2B5EF4-FFF2-40B4-BE49-F238E27FC236}">
                <a16:creationId xmlns:a16="http://schemas.microsoft.com/office/drawing/2014/main" id="{5B549FDB-CCBC-473F-939B-0ACA974E7E91}"/>
              </a:ext>
            </a:extLst>
          </p:cNvPr>
          <p:cNvSpPr>
            <a:spLocks noGrp="1"/>
          </p:cNvSpPr>
          <p:nvPr>
            <p:ph type="sldNum" sz="quarter" idx="12"/>
          </p:nvPr>
        </p:nvSpPr>
        <p:spPr/>
        <p:txBody>
          <a:bodyPr/>
          <a:lstStyle/>
          <a:p>
            <a:fld id="{B40F6008-2E59-B649-B193-1DAD0B033AC3}" type="slidenum">
              <a:rPr lang="en-US" smtClean="0"/>
              <a:t>11</a:t>
            </a:fld>
            <a:endParaRPr lang="en-US"/>
          </a:p>
        </p:txBody>
      </p:sp>
      <p:sp>
        <p:nvSpPr>
          <p:cNvPr id="6" name="Content Placeholder 2">
            <a:extLst>
              <a:ext uri="{FF2B5EF4-FFF2-40B4-BE49-F238E27FC236}">
                <a16:creationId xmlns:a16="http://schemas.microsoft.com/office/drawing/2014/main" id="{26CC02EB-48BD-4CEE-8997-B4166EC12821}"/>
              </a:ext>
            </a:extLst>
          </p:cNvPr>
          <p:cNvSpPr txBox="1">
            <a:spLocks/>
          </p:cNvSpPr>
          <p:nvPr/>
        </p:nvSpPr>
        <p:spPr>
          <a:xfrm>
            <a:off x="538843" y="1331344"/>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1600" spc="10" dirty="0">
                <a:latin typeface="Arial"/>
                <a:cs typeface="Arial"/>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The timeline provided is indicative and could be subject to change. If you are unable to meet these timeframes, please let us know by contacting PublicAppointments@communities.gov.uk.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spc="10" dirty="0">
                <a:solidFill>
                  <a:schemeClr val="accent1">
                    <a:lumMod val="75000"/>
                  </a:schemeClr>
                </a:solidFill>
                <a:latin typeface="Arial"/>
                <a:cs typeface="Arial"/>
              </a:rPr>
              <a:t>The Advisory Assessment Panel will be:</a:t>
            </a:r>
          </a:p>
          <a:p>
            <a:pPr marL="0" indent="0">
              <a:lnSpc>
                <a:spcPct val="100000"/>
              </a:lnSpc>
              <a:spcBef>
                <a:spcPts val="0"/>
              </a:spcBef>
              <a:buNone/>
            </a:pPr>
            <a:r>
              <a:rPr lang="en-GB" sz="1600" spc="10" dirty="0">
                <a:latin typeface="Arial"/>
                <a:cs typeface="Arial"/>
              </a:rPr>
              <a:t>•  Michelle </a:t>
            </a:r>
            <a:r>
              <a:rPr lang="en-GB" sz="1600" spc="10" dirty="0" err="1">
                <a:latin typeface="Arial"/>
                <a:cs typeface="Arial"/>
              </a:rPr>
              <a:t>Warbis</a:t>
            </a:r>
            <a:r>
              <a:rPr lang="en-GB" sz="1600" spc="10" dirty="0">
                <a:latin typeface="Arial"/>
                <a:cs typeface="Arial"/>
              </a:rPr>
              <a:t> - Deputy Director of Local Government Finance MHCLG, Panel Chair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 </a:t>
            </a:r>
            <a:r>
              <a:rPr lang="en-GB" sz="1600" spc="10" dirty="0">
                <a:solidFill>
                  <a:srgbClr val="000000"/>
                </a:solidFill>
                <a:latin typeface="Arial"/>
                <a:cs typeface="Arial"/>
              </a:rPr>
              <a:t> Suzanne McCarthy – Chair and Representative of the Valuation Tribunal Service, Panel Member</a:t>
            </a:r>
            <a:endParaRPr lang="en-GB" sz="1600" spc="10" dirty="0">
              <a:solidFill>
                <a:schemeClr val="bg1">
                  <a:lumMod val="50000"/>
                </a:schemeClr>
              </a:solidFill>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  Larry Shaw - Independent Panel Member</a:t>
            </a:r>
          </a:p>
          <a:p>
            <a:pPr marL="0" indent="0">
              <a:lnSpc>
                <a:spcPct val="100000"/>
              </a:lnSpc>
              <a:spcBef>
                <a:spcPts val="0"/>
              </a:spcBef>
              <a:buFont typeface="Arial" panose="020B0604020202020204" pitchFamily="34" charset="0"/>
              <a:buNone/>
            </a:pPr>
            <a:endParaRPr lang="en-GB" sz="1600" spc="10">
              <a:solidFill>
                <a:srgbClr val="000000"/>
              </a:solidFill>
              <a:latin typeface="Arial"/>
              <a:cs typeface="Arial"/>
            </a:endParaRPr>
          </a:p>
          <a:p>
            <a:pPr marL="0" indent="0">
              <a:lnSpc>
                <a:spcPct val="100000"/>
              </a:lnSpc>
              <a:spcBef>
                <a:spcPts val="0"/>
              </a:spcBef>
              <a:buNone/>
            </a:pPr>
            <a:endParaRPr lang="en-GB" sz="1600" spc="10">
              <a:latin typeface="Arial"/>
              <a:cs typeface="Arial"/>
            </a:endParaRPr>
          </a:p>
          <a:p>
            <a:pPr marL="0" indent="0">
              <a:lnSpc>
                <a:spcPct val="100000"/>
              </a:lnSpc>
              <a:spcBef>
                <a:spcPts val="0"/>
              </a:spcBef>
              <a:buNone/>
            </a:pPr>
            <a:r>
              <a:rPr lang="en-GB" sz="1600" spc="10" dirty="0">
                <a:latin typeface="Arial"/>
                <a:cs typeface="Arial"/>
              </a:rPr>
              <a:t>Due to the high volume of applications we receive, we only provide feedback to candidates who reach the interview stage and will only be provided once the campaign has concluded.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107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7F536-B169-4F61-890E-951919706704}"/>
              </a:ext>
            </a:extLst>
          </p:cNvPr>
          <p:cNvSpPr>
            <a:spLocks noGrp="1"/>
          </p:cNvSpPr>
          <p:nvPr>
            <p:ph type="title"/>
          </p:nvPr>
        </p:nvSpPr>
        <p:spPr>
          <a:xfrm>
            <a:off x="623642" y="386891"/>
            <a:ext cx="10515600" cy="860701"/>
          </a:xfrm>
        </p:spPr>
        <p:txBody>
          <a:bodyPr>
            <a:normAutofit/>
          </a:bodyPr>
          <a:lstStyle/>
          <a:p>
            <a:r>
              <a:rPr kumimoji="0" lang="en-GB" sz="20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Indicative Timeline</a:t>
            </a:r>
            <a:endParaRPr lang="en-GB" sz="2000">
              <a:solidFill>
                <a:schemeClr val="accent1">
                  <a:lumMod val="75000"/>
                </a:schemeClr>
              </a:solidFill>
            </a:endParaRPr>
          </a:p>
        </p:txBody>
      </p:sp>
      <p:sp>
        <p:nvSpPr>
          <p:cNvPr id="5" name="Arrow: Chevron 4">
            <a:extLst>
              <a:ext uri="{FF2B5EF4-FFF2-40B4-BE49-F238E27FC236}">
                <a16:creationId xmlns:a16="http://schemas.microsoft.com/office/drawing/2014/main" id="{708F1E9D-80E8-49C7-83D9-A2C7ACE00B6D}"/>
              </a:ext>
            </a:extLst>
          </p:cNvPr>
          <p:cNvSpPr/>
          <p:nvPr/>
        </p:nvSpPr>
        <p:spPr>
          <a:xfrm rot="5400000">
            <a:off x="912731" y="1808983"/>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6" name="Arrow: Chevron 5">
            <a:extLst>
              <a:ext uri="{FF2B5EF4-FFF2-40B4-BE49-F238E27FC236}">
                <a16:creationId xmlns:a16="http://schemas.microsoft.com/office/drawing/2014/main" id="{D4EBE404-9558-4E9D-8041-E2069B31D688}"/>
              </a:ext>
            </a:extLst>
          </p:cNvPr>
          <p:cNvSpPr/>
          <p:nvPr/>
        </p:nvSpPr>
        <p:spPr>
          <a:xfrm rot="5400000">
            <a:off x="912731" y="258047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7" name="Arrow: Chevron 6">
            <a:extLst>
              <a:ext uri="{FF2B5EF4-FFF2-40B4-BE49-F238E27FC236}">
                <a16:creationId xmlns:a16="http://schemas.microsoft.com/office/drawing/2014/main" id="{76044E82-3664-498C-AC99-0A8CB03D3DB7}"/>
              </a:ext>
            </a:extLst>
          </p:cNvPr>
          <p:cNvSpPr/>
          <p:nvPr/>
        </p:nvSpPr>
        <p:spPr>
          <a:xfrm rot="5400000">
            <a:off x="912731" y="3427574"/>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8EABFCBA-8F38-4793-9E25-AB37F2652259}"/>
              </a:ext>
            </a:extLst>
          </p:cNvPr>
          <p:cNvSpPr/>
          <p:nvPr/>
        </p:nvSpPr>
        <p:spPr>
          <a:xfrm rot="5400000">
            <a:off x="912731" y="4390588"/>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9102CF9-8FFE-4858-BCB0-B411CC438305}"/>
              </a:ext>
            </a:extLst>
          </p:cNvPr>
          <p:cNvSpPr>
            <a:spLocks noGrp="1"/>
          </p:cNvSpPr>
          <p:nvPr>
            <p:ph type="sldNum" sz="quarter" idx="12"/>
          </p:nvPr>
        </p:nvSpPr>
        <p:spPr/>
        <p:txBody>
          <a:bodyPr/>
          <a:lstStyle/>
          <a:p>
            <a:fld id="{B40F6008-2E59-B649-B193-1DAD0B033AC3}" type="slidenum">
              <a:rPr lang="en-US" smtClean="0"/>
              <a:t>12</a:t>
            </a:fld>
            <a:endParaRPr lang="en-US"/>
          </a:p>
        </p:txBody>
      </p:sp>
      <p:sp>
        <p:nvSpPr>
          <p:cNvPr id="10" name="Content Placeholder 2">
            <a:extLst>
              <a:ext uri="{FF2B5EF4-FFF2-40B4-BE49-F238E27FC236}">
                <a16:creationId xmlns:a16="http://schemas.microsoft.com/office/drawing/2014/main" id="{6D36AB53-190C-4111-8C44-30578C026E33}"/>
              </a:ext>
            </a:extLst>
          </p:cNvPr>
          <p:cNvSpPr txBox="1">
            <a:spLocks/>
          </p:cNvSpPr>
          <p:nvPr/>
        </p:nvSpPr>
        <p:spPr>
          <a:xfrm>
            <a:off x="764761" y="1301262"/>
            <a:ext cx="10946472" cy="5125726"/>
          </a:xfrm>
          <a:prstGeom prst="rect">
            <a:avLst/>
          </a:prstGeom>
        </p:spPr>
        <p:txBody>
          <a:bodyPr vert="horz" lIns="91440" tIns="45720" rIns="91440" bIns="4572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4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kumimoji="0" lang="en-GB" sz="14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PublicAppointments@</a:t>
            </a:r>
            <a:r>
              <a:rPr lang="en-GB" sz="1400" spc="10" dirty="0">
                <a:latin typeface="Arial"/>
                <a:cs typeface="Arial"/>
                <a:hlinkClick r:id="rId2">
                  <a:extLst>
                    <a:ext uri="{A12FA001-AC4F-418D-AE19-62706E023703}">
                      <ahyp:hlinkClr xmlns:ahyp="http://schemas.microsoft.com/office/drawing/2018/hyperlinkcolor" val="tx"/>
                    </a:ext>
                  </a:extLst>
                </a:hlinkClick>
              </a:rPr>
              <a:t>communities</a:t>
            </a:r>
            <a:r>
              <a:rPr kumimoji="0" lang="en-GB" sz="14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.gov.uk</a:t>
            </a:r>
            <a:r>
              <a:rPr kumimoji="0" lang="en-GB" sz="1400" b="0" i="0" u="none" strike="noStrike" kern="1200" cap="none" spc="10" normalizeH="0" baseline="0" noProof="0" dirty="0">
                <a:ln>
                  <a:noFill/>
                </a:ln>
                <a:effectLst/>
                <a:uLnTx/>
                <a:uFillTx/>
                <a:latin typeface="Arial"/>
                <a:cs typeface="Arial"/>
              </a:rPr>
              <a:t>.</a:t>
            </a:r>
            <a:r>
              <a:rPr lang="en-GB" sz="1400" spc="10" dirty="0">
                <a:latin typeface="Arial"/>
                <a:cs typeface="Arial"/>
              </a:rPr>
              <a:t>  </a:t>
            </a:r>
            <a:endParaRPr kumimoji="0" lang="en-GB" sz="14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a:defRPr/>
            </a:pPr>
            <a:r>
              <a:rPr kumimoji="0" lang="en-GB" sz="1400" b="0" i="0" u="none" strike="noStrike" kern="1200" cap="none" spc="10" normalizeH="0" baseline="0" noProof="0" dirty="0">
                <a:ln>
                  <a:noFill/>
                </a:ln>
                <a:effectLst/>
                <a:uLnTx/>
                <a:uFillTx/>
                <a:latin typeface="Arial"/>
                <a:ea typeface="+mn-ea"/>
                <a:cs typeface="Arial"/>
              </a:rPr>
              <a:t>                  	</a:t>
            </a:r>
            <a:r>
              <a:rPr lang="en-GB" sz="1400" spc="10" dirty="0">
                <a:latin typeface="Arial"/>
                <a:cs typeface="Arial"/>
              </a:rPr>
              <a:t> </a:t>
            </a:r>
            <a:r>
              <a:rPr kumimoji="0" lang="en-GB" sz="1400" b="0" i="0" u="none" strike="noStrike" kern="1200" cap="none" spc="10" normalizeH="0" baseline="0" noProof="0" dirty="0">
                <a:ln>
                  <a:noFill/>
                </a:ln>
                <a:effectLst/>
                <a:uLnTx/>
                <a:uFillTx/>
                <a:latin typeface="Arial"/>
                <a:ea typeface="+mn-ea"/>
                <a:cs typeface="Arial"/>
              </a:rPr>
              <a:t> Closing date:</a:t>
            </a:r>
            <a:r>
              <a:rPr lang="en-GB" sz="1400" spc="10" dirty="0">
                <a:latin typeface="Arial"/>
                <a:cs typeface="Arial"/>
              </a:rPr>
              <a:t> 11am on 8 December 2025</a:t>
            </a:r>
            <a:endParaRPr lang="en-GB" sz="1400" b="0" i="0" u="none" strike="noStrike" kern="1200" cap="none" spc="10" normalizeH="0" baseline="0" noProof="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400" b="0" i="0" u="none" strike="noStrike" kern="1200" cap="none" spc="10" normalizeH="0" baseline="0" noProof="0" dirty="0">
                <a:ln>
                  <a:noFill/>
                </a:ln>
                <a:effectLst/>
                <a:uLnTx/>
                <a:uFillTx/>
                <a:latin typeface="Arial"/>
                <a:ea typeface="+mn-ea"/>
                <a:cs typeface="Arial"/>
              </a:rPr>
              <a:t>                  </a:t>
            </a:r>
            <a:endParaRPr lang="en-GB" sz="1400" b="0" i="0" u="none" strike="noStrike" kern="1200" cap="none" spc="10" normalizeH="0" baseline="0" noProof="0" dirty="0">
              <a:ln>
                <a:noFill/>
              </a:ln>
              <a:effectLst/>
              <a:uLnTx/>
              <a:uFillTx/>
              <a:latin typeface="Arial"/>
              <a:cs typeface="Arial"/>
            </a:endParaRPr>
          </a:p>
          <a:p>
            <a:pPr>
              <a:defRPr/>
            </a:pPr>
            <a:r>
              <a:rPr lang="en-GB" sz="1400" spc="10" dirty="0">
                <a:latin typeface="Arial"/>
                <a:cs typeface="Arial"/>
              </a:rPr>
              <a:t>	  </a:t>
            </a:r>
          </a:p>
          <a:p>
            <a:pPr>
              <a:defRPr/>
            </a:pPr>
            <a:endParaRPr kumimoji="0" lang="en-GB" sz="1400" b="0" i="0" u="none" strike="noStrike" kern="1200" cap="none" spc="10" normalizeH="0" baseline="0" noProof="0">
              <a:ln>
                <a:noFill/>
              </a:ln>
              <a:effectLst/>
              <a:uLnTx/>
              <a:uFillTx/>
              <a:latin typeface="Arial"/>
              <a:ea typeface="+mn-ea"/>
              <a:cs typeface="Arial"/>
            </a:endParaRPr>
          </a:p>
          <a:p>
            <a:pPr>
              <a:defRPr/>
            </a:pPr>
            <a:r>
              <a:rPr lang="en-GB" sz="1400" spc="10" dirty="0">
                <a:latin typeface="Arial"/>
                <a:cs typeface="Arial"/>
              </a:rPr>
              <a:t>	   </a:t>
            </a:r>
            <a:r>
              <a:rPr kumimoji="0" lang="en-GB" sz="1400" b="0" i="0" u="none" strike="noStrike" kern="1200" cap="none" spc="10" normalizeH="0" baseline="0" noProof="0" dirty="0">
                <a:ln>
                  <a:noFill/>
                </a:ln>
                <a:effectLst/>
                <a:uLnTx/>
                <a:uFillTx/>
                <a:latin typeface="Arial"/>
                <a:ea typeface="+mn-ea"/>
                <a:cs typeface="Arial"/>
              </a:rPr>
              <a:t>Shortlisting</a:t>
            </a:r>
            <a:r>
              <a:rPr lang="en-GB" sz="1400" spc="10" dirty="0">
                <a:latin typeface="Arial"/>
                <a:cs typeface="Arial"/>
              </a:rPr>
              <a:t>: January 2026</a:t>
            </a:r>
            <a:endParaRPr lang="en-GB" sz="14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400" b="0" i="0" u="none" strike="noStrike" kern="1200" cap="none" spc="10" normalizeH="0" baseline="0" noProof="0" dirty="0">
                <a:ln>
                  <a:noFill/>
                </a:ln>
                <a:effectLst/>
                <a:uLnTx/>
                <a:uFillTx/>
                <a:latin typeface="Arial"/>
                <a:ea typeface="+mn-ea"/>
                <a:cs typeface="Arial"/>
              </a:rPr>
              <a:t>                   </a:t>
            </a:r>
            <a:endParaRPr lang="en-GB" sz="1400" b="0" i="0" u="none" strike="noStrike" kern="1200" cap="none" spc="10" normalizeH="0" baseline="0" noProof="0" dirty="0">
              <a:ln>
                <a:noFill/>
              </a:ln>
              <a:effectLst/>
              <a:uLnTx/>
              <a:uFillTx/>
              <a:latin typeface="Arial"/>
              <a:cs typeface="Arial"/>
            </a:endParaRPr>
          </a:p>
          <a:p>
            <a:pPr marL="1080770">
              <a:defRPr/>
            </a:pPr>
            <a:r>
              <a:rPr kumimoji="0" lang="en-GB" sz="1400" b="0" i="0" u="none" strike="noStrike" kern="1200" cap="none" spc="10" normalizeH="0" baseline="0" noProof="0" dirty="0">
                <a:ln>
                  <a:noFill/>
                </a:ln>
                <a:effectLst/>
                <a:uLnTx/>
                <a:uFillTx/>
                <a:latin typeface="Arial"/>
                <a:ea typeface="+mn-ea"/>
                <a:cs typeface="Arial"/>
              </a:rPr>
              <a:t>Panel interviews</a:t>
            </a:r>
            <a:r>
              <a:rPr lang="en-GB" sz="1400" spc="10" dirty="0">
                <a:latin typeface="Arial"/>
                <a:cs typeface="Arial"/>
              </a:rPr>
              <a:t>:</a:t>
            </a:r>
            <a:r>
              <a:rPr lang="en-GB" sz="1400" spc="10" dirty="0">
                <a:latin typeface="Arial"/>
                <a:ea typeface="+mn-lt"/>
                <a:cs typeface="Arial"/>
              </a:rPr>
              <a:t> 26 February, 2 March, and 3 March 2026. </a:t>
            </a:r>
            <a:r>
              <a:rPr lang="en-GB" sz="1400" dirty="0">
                <a:latin typeface="Arial"/>
                <a:ea typeface="+mn-lt"/>
                <a:cs typeface="Calibri"/>
              </a:rPr>
              <a:t>Interviews</a:t>
            </a:r>
            <a:r>
              <a:rPr lang="en-GB" sz="1400" dirty="0">
                <a:latin typeface="Arial"/>
                <a:ea typeface="+mn-lt"/>
                <a:cs typeface="+mn-lt"/>
              </a:rPr>
              <a:t> will be conducted remotely via Teams conferencing.</a:t>
            </a:r>
            <a:r>
              <a:rPr lang="en-GB" sz="1400" dirty="0">
                <a:latin typeface="Calibri"/>
                <a:cs typeface="Calibri"/>
              </a:rPr>
              <a:t> </a:t>
            </a:r>
            <a:r>
              <a:rPr kumimoji="0" lang="en-GB" sz="1400" b="0" i="0" u="none" strike="noStrike" kern="1200" cap="none" spc="0" normalizeH="0" baseline="0" noProof="0" dirty="0">
                <a:ln>
                  <a:noFill/>
                </a:ln>
                <a:effectLst/>
                <a:uLnTx/>
                <a:uFillTx/>
                <a:latin typeface="Arial"/>
                <a:cs typeface="Arial"/>
              </a:rPr>
              <a:t>Copies of passports will need to be provided prior to interview in order to check candidates’ identity.</a:t>
            </a:r>
            <a:endParaRPr lang="en-GB" sz="1400" b="0" i="0" u="none" strike="noStrike" kern="1200" cap="none" spc="0" normalizeH="0" baseline="0" noProof="0" dirty="0">
              <a:ln>
                <a:noFill/>
              </a:ln>
              <a:effectLst/>
              <a:uLnTx/>
              <a:uFillTx/>
              <a:latin typeface="Arial"/>
              <a:cs typeface="Arial"/>
            </a:endParaRPr>
          </a:p>
          <a:p>
            <a:pPr marL="1080770">
              <a:defRPr/>
            </a:pPr>
            <a:endParaRPr lang="en-GB" sz="1400" b="0" i="0" u="none" strike="noStrike" kern="1200" cap="none" spc="0" normalizeH="0" baseline="0" noProof="0">
              <a:ln>
                <a:noFill/>
              </a:ln>
              <a:effectLst/>
              <a:uLnTx/>
              <a:uFillTx/>
              <a:latin typeface="Arial"/>
              <a:cs typeface="Arial"/>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lang="en-GB" sz="1400" spc="10">
              <a:solidFill>
                <a:sysClr val="windowText" lastClr="000000"/>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92075">
              <a:lnSpc>
                <a:spcPct val="100000"/>
              </a:lnSpc>
              <a:spcBef>
                <a:spcPts val="0"/>
              </a:spcBef>
              <a:buNone/>
              <a:defRPr/>
            </a:pPr>
            <a:r>
              <a:rPr lang="en-GB" sz="1400" spc="10" dirty="0">
                <a:solidFill>
                  <a:sysClr val="windowText" lastClr="000000"/>
                </a:solidFill>
                <a:latin typeface="Arial"/>
                <a:cs typeface="Arial"/>
              </a:rPr>
              <a:t>	   </a:t>
            </a:r>
            <a:r>
              <a:rPr kumimoji="0" lang="en-GB" sz="1400" b="0" i="0" u="none" strike="noStrike" kern="1200" cap="none" spc="10" normalizeH="0" baseline="0" noProof="0" dirty="0">
                <a:ln>
                  <a:noFill/>
                </a:ln>
                <a:effectLst/>
                <a:uLnTx/>
                <a:uFillTx/>
                <a:latin typeface="Arial"/>
                <a:ea typeface="+mn-ea"/>
                <a:cs typeface="Arial"/>
              </a:rPr>
              <a:t>The Minister may choose to meet with candidates before making a decision.</a:t>
            </a:r>
            <a:endParaRPr lang="en-GB" sz="1400" spc="10" dirty="0">
              <a:latin typeface="Arial"/>
              <a:cs typeface="Arial"/>
            </a:endParaRPr>
          </a:p>
          <a:p>
            <a:pPr indent="92075">
              <a:defRPr/>
            </a:pPr>
            <a:r>
              <a:rPr kumimoji="0" lang="en-GB" sz="1400" b="0" i="0" u="none" strike="noStrike" kern="1200" cap="none" spc="10" normalizeH="0" baseline="0" noProof="0" dirty="0">
                <a:ln>
                  <a:noFill/>
                </a:ln>
                <a:effectLst/>
                <a:uLnTx/>
                <a:uFillTx/>
                <a:latin typeface="Arial"/>
                <a:ea typeface="+mn-ea"/>
                <a:cs typeface="Arial"/>
              </a:rPr>
              <a:t>	</a:t>
            </a:r>
            <a:r>
              <a:rPr lang="en-GB" sz="1400" spc="10" dirty="0">
                <a:latin typeface="Arial"/>
                <a:cs typeface="Arial"/>
              </a:rPr>
              <a:t>   </a:t>
            </a:r>
            <a:endParaRPr lang="en-GB">
              <a:latin typeface="Calibri" panose="020F0502020204030204"/>
              <a:ea typeface="Calibri"/>
              <a:cs typeface="Calibri"/>
            </a:endParaRPr>
          </a:p>
          <a:p>
            <a:pPr indent="92075">
              <a:defRPr/>
            </a:pPr>
            <a:endParaRPr lang="en-GB" sz="1500" spc="10" dirty="0">
              <a:latin typeface="Arial"/>
              <a:cs typeface="Arial"/>
            </a:endParaRPr>
          </a:p>
          <a:p>
            <a:pPr indent="92075">
              <a:defRPr/>
            </a:pPr>
            <a:r>
              <a:rPr lang="en-GB" sz="1400" spc="10" dirty="0">
                <a:latin typeface="Arial"/>
                <a:cs typeface="Arial"/>
              </a:rPr>
              <a:t>We anticipate two of the four appointees joining in early 2026, with two more in the following months. Potential start dates will be discussed with you during the selection process.</a:t>
            </a:r>
            <a:endParaRPr lang="en-GB" sz="1400">
              <a:ea typeface="Calibri"/>
              <a:cs typeface="Calibri"/>
            </a:endParaRPr>
          </a:p>
          <a:p>
            <a:pPr>
              <a:buFont typeface="Arial" panose="020B0604020202020204" pitchFamily="34" charset="0"/>
              <a:defRPr/>
            </a:pPr>
            <a:endParaRPr lang="en-GB" sz="12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r>
              <a:rPr kumimoji="0" lang="en-GB" sz="1400" b="0" i="0" u="none" strike="noStrike" kern="1200" cap="none" spc="10" normalizeH="0" baseline="0" noProof="0" dirty="0">
                <a:ln>
                  <a:noFill/>
                </a:ln>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4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56094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8B9AC-71BA-410A-8026-2AF484C7A63C}"/>
              </a:ext>
            </a:extLst>
          </p:cNvPr>
          <p:cNvSpPr>
            <a:spLocks noGrp="1"/>
          </p:cNvSpPr>
          <p:nvPr>
            <p:ph type="title"/>
          </p:nvPr>
        </p:nvSpPr>
        <p:spPr>
          <a:xfrm>
            <a:off x="838200" y="365126"/>
            <a:ext cx="10515600" cy="900458"/>
          </a:xfrm>
        </p:spPr>
        <p:txBody>
          <a:bodyPr>
            <a:normAutofit/>
          </a:bodyPr>
          <a:lstStyle/>
          <a:p>
            <a:r>
              <a:rPr kumimoji="0" lang="en-GB" sz="3600" b="1" i="0" u="none" strike="noStrike" kern="1200" cap="none" spc="0" normalizeH="0" baseline="0" noProof="0">
                <a:ln>
                  <a:noFill/>
                </a:ln>
                <a:solidFill>
                  <a:schemeClr val="accent1">
                    <a:lumMod val="75000"/>
                  </a:schemeClr>
                </a:solidFill>
                <a:effectLst/>
                <a:uLnTx/>
                <a:uFillTx/>
                <a:latin typeface="Arial"/>
                <a:cs typeface="Arial"/>
              </a:rPr>
              <a:t>Diversity and Equal Opportunities</a:t>
            </a:r>
            <a:endParaRPr lang="en-GB" sz="3600" b="1">
              <a:solidFill>
                <a:schemeClr val="accent1">
                  <a:lumMod val="75000"/>
                </a:schemeClr>
              </a:solidFill>
              <a:latin typeface="Arial"/>
              <a:cs typeface="Arial"/>
            </a:endParaRPr>
          </a:p>
        </p:txBody>
      </p:sp>
      <p:sp>
        <p:nvSpPr>
          <p:cNvPr id="4" name="Content Placeholder 2">
            <a:extLst>
              <a:ext uri="{FF2B5EF4-FFF2-40B4-BE49-F238E27FC236}">
                <a16:creationId xmlns:a16="http://schemas.microsoft.com/office/drawing/2014/main" id="{BC440BFB-D4DE-4E7F-B580-8A816C988162}"/>
              </a:ext>
            </a:extLst>
          </p:cNvPr>
          <p:cNvSpPr txBox="1">
            <a:spLocks/>
          </p:cNvSpPr>
          <p:nvPr/>
        </p:nvSpPr>
        <p:spPr>
          <a:xfrm>
            <a:off x="597863" y="1398443"/>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latin typeface="Arial"/>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ethnic background, people with disabilities and other under-represented groups. </a:t>
            </a:r>
            <a:endParaRPr lang="en-GB" sz="1600">
              <a:highlight>
                <a:srgbClr val="FFFF00"/>
              </a:highlight>
              <a:latin typeface="Arial" panose="020B0604020202020204" pitchFamily="34" charset="0"/>
              <a:cs typeface="Arial" panose="020B0604020202020204" pitchFamily="34" charset="0"/>
            </a:endParaRPr>
          </a:p>
          <a:p>
            <a:pPr marL="0" indent="0">
              <a:buNone/>
            </a:pPr>
            <a:endParaRPr lang="en-GB" sz="1600">
              <a:latin typeface="Arial"/>
              <a:cs typeface="Arial"/>
            </a:endParaRPr>
          </a:p>
          <a:p>
            <a:pPr marL="0" indent="0">
              <a:buNone/>
            </a:pPr>
            <a:r>
              <a:rPr lang="en-GB" sz="1600">
                <a:latin typeface="Arial"/>
                <a:cs typeface="Arial"/>
              </a:rPr>
              <a:t>If you believe you have the experience and qualities we are seeking, we look forward to receiving your application.</a:t>
            </a:r>
            <a:endParaRPr lang="en-GB" sz="1600">
              <a:latin typeface="Arial" panose="020B0604020202020204" pitchFamily="34" charset="0"/>
              <a:cs typeface="Arial" panose="020B0604020202020204" pitchFamily="34" charset="0"/>
            </a:endParaRPr>
          </a:p>
          <a:p>
            <a:pPr marL="0" indent="0">
              <a:buNone/>
            </a:pPr>
            <a:endParaRPr lang="en-GB" sz="1600">
              <a:solidFill>
                <a:srgbClr val="000000"/>
              </a:solidFill>
              <a:latin typeface="Arial"/>
              <a:cs typeface="Arial"/>
            </a:endParaRPr>
          </a:p>
          <a:p>
            <a:pPr marL="0" indent="0">
              <a:buFont typeface="Arial" panose="020B0604020202020204" pitchFamily="34" charset="0"/>
              <a:buNone/>
            </a:pPr>
            <a:r>
              <a:rPr lang="en-GB" sz="1600" b="1">
                <a:solidFill>
                  <a:schemeClr val="accent1">
                    <a:lumMod val="75000"/>
                  </a:schemeClr>
                </a:solidFill>
                <a:latin typeface="Arial" panose="020B0604020202020204" pitchFamily="34" charset="0"/>
                <a:cs typeface="Arial" panose="020B0604020202020204" pitchFamily="34" charset="0"/>
              </a:rPr>
              <a:t>Disability Confident</a:t>
            </a:r>
          </a:p>
          <a:p>
            <a:pPr marL="0" indent="0">
              <a:buFont typeface="Arial" panose="020B0604020202020204" pitchFamily="34" charset="0"/>
              <a:buNone/>
            </a:pPr>
            <a:r>
              <a:rPr lang="en-GB" sz="1600">
                <a:latin typeface="Arial" panose="020B0604020202020204" pitchFamily="34" charset="0"/>
                <a:cs typeface="Arial" panose="020B0604020202020204" pitchFamily="34" charset="0"/>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a:solidFill>
                <a:srgbClr val="009999"/>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panose="020B0604020202020204" pitchFamily="34" charset="0"/>
                <a:cs typeface="Arial" panose="020B0604020202020204" pitchFamily="34" charset="0"/>
              </a:rPr>
              <a:t>Reasonable Adjustments</a:t>
            </a:r>
          </a:p>
          <a:p>
            <a:pPr marL="0" indent="0">
              <a:buNone/>
            </a:pPr>
            <a:r>
              <a:rPr lang="en-GB" sz="1600">
                <a:latin typeface="Arial"/>
                <a:cs typeface="Arial"/>
              </a:rPr>
              <a:t>If you would like a confidential discussion regarding any reasonable adjustments during the process, please indicate this in the email covering your application or contact </a:t>
            </a:r>
            <a:r>
              <a:rPr lang="en-GB" sz="1600">
                <a:latin typeface="Arial"/>
                <a:cs typeface="Arial"/>
                <a:hlinkClick r:id="rId2"/>
              </a:rPr>
              <a:t>PublicAppointments@communities.gov.uk</a:t>
            </a:r>
            <a:r>
              <a:rPr lang="en-GB" sz="1600">
                <a:latin typeface="Arial"/>
                <a:cs typeface="Arial"/>
              </a:rPr>
              <a:t>. You do not need to apply under the Disability Confident Scheme to ask for a reasonable adjustment. </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9B38AD2-2F6B-4366-B825-F5698CEDB6CC}"/>
              </a:ext>
            </a:extLst>
          </p:cNvPr>
          <p:cNvSpPr>
            <a:spLocks noGrp="1"/>
          </p:cNvSpPr>
          <p:nvPr>
            <p:ph type="sldNum" sz="quarter" idx="12"/>
          </p:nvPr>
        </p:nvSpPr>
        <p:spPr/>
        <p:txBody>
          <a:bodyPr/>
          <a:lstStyle/>
          <a:p>
            <a:fld id="{B40F6008-2E59-B649-B193-1DAD0B033AC3}" type="slidenum">
              <a:rPr lang="en-US" smtClean="0"/>
              <a:t>13</a:t>
            </a:fld>
            <a:endParaRPr lang="en-US"/>
          </a:p>
        </p:txBody>
      </p:sp>
    </p:spTree>
    <p:extLst>
      <p:ext uri="{BB962C8B-B14F-4D97-AF65-F5344CB8AC3E}">
        <p14:creationId xmlns:p14="http://schemas.microsoft.com/office/powerpoint/2010/main" val="4085422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2643-7F96-420E-AE55-597681EC8ABF}"/>
              </a:ext>
            </a:extLst>
          </p:cNvPr>
          <p:cNvSpPr>
            <a:spLocks noGrp="1"/>
          </p:cNvSpPr>
          <p:nvPr>
            <p:ph type="title"/>
          </p:nvPr>
        </p:nvSpPr>
        <p:spPr>
          <a:xfrm>
            <a:off x="838200" y="365126"/>
            <a:ext cx="10515600" cy="96671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Further Information </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DED14AF3-CBDC-49E3-ABDC-34BAEA27B476}"/>
              </a:ext>
            </a:extLst>
          </p:cNvPr>
          <p:cNvSpPr txBox="1">
            <a:spLocks/>
          </p:cNvSpPr>
          <p:nvPr/>
        </p:nvSpPr>
        <p:spPr>
          <a:xfrm>
            <a:off x="619870" y="1603339"/>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a:solidFill>
                  <a:schemeClr val="accent1">
                    <a:lumMod val="75000"/>
                  </a:schemeClr>
                </a:solidFill>
                <a:latin typeface="Arial"/>
                <a:cs typeface="Arial"/>
              </a:rPr>
              <a:t>Contact: </a:t>
            </a:r>
            <a:r>
              <a:rPr lang="en-GB" sz="1600">
                <a:latin typeface="Arial"/>
                <a:cs typeface="Arial"/>
              </a:rPr>
              <a:t>For further information about the roles or application process please contact </a:t>
            </a:r>
            <a:r>
              <a:rPr lang="en-GB" sz="1600">
                <a:latin typeface="Arial"/>
                <a:cs typeface="Arial"/>
                <a:hlinkClick r:id="rId2"/>
              </a:rPr>
              <a:t>PublicAppointments@communities.gov.uk</a:t>
            </a:r>
            <a:r>
              <a:rPr lang="en-GB" sz="1600">
                <a:latin typeface="Arial"/>
                <a:cs typeface="Arial"/>
              </a:rPr>
              <a:t>. Please put </a:t>
            </a:r>
            <a:r>
              <a:rPr lang="en-GB" sz="1600" b="1">
                <a:latin typeface="Arial"/>
                <a:cs typeface="Arial"/>
              </a:rPr>
              <a:t>‘</a:t>
            </a:r>
            <a:r>
              <a:rPr lang="en-GB" sz="1600" b="1">
                <a:solidFill>
                  <a:srgbClr val="000000"/>
                </a:solidFill>
                <a:latin typeface="Arial"/>
                <a:cs typeface="Arial"/>
              </a:rPr>
              <a:t>The Valuation Tribunal Service – Senior Tribunal Member</a:t>
            </a:r>
            <a:r>
              <a:rPr lang="en-GB" sz="1600" b="1">
                <a:latin typeface="Arial"/>
                <a:cs typeface="Arial"/>
              </a:rPr>
              <a:t>’ </a:t>
            </a:r>
            <a:r>
              <a:rPr lang="en-GB" sz="1600">
                <a:latin typeface="Arial"/>
                <a:cs typeface="Arial"/>
              </a:rPr>
              <a:t>as the subject line of your email. </a:t>
            </a:r>
            <a:endParaRPr lang="en-GB" sz="1600">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a:latin typeface="Arial"/>
                <a:cs typeface="Arial"/>
              </a:rPr>
              <a:t>We aim to process all applications as quickly as possible and to treat all applicants with courtesy. If you have any complaints about the way your application has been handled, please contact </a:t>
            </a:r>
            <a:r>
              <a:rPr lang="en-GB" sz="1600">
                <a:latin typeface="Arial"/>
                <a:cs typeface="Arial"/>
                <a:hlinkClick r:id="rId2"/>
              </a:rPr>
              <a:t>PublicAppointments@communities.gov.uk</a:t>
            </a:r>
            <a:r>
              <a:rPr lang="en-GB" sz="1600">
                <a:latin typeface="Arial"/>
                <a:cs typeface="Arial"/>
              </a:rPr>
              <a:t>.</a:t>
            </a:r>
          </a:p>
          <a:p>
            <a:pPr marL="0" indent="0">
              <a:buNone/>
            </a:pPr>
            <a:endParaRPr lang="en-GB" sz="1600">
              <a:solidFill>
                <a:srgbClr val="000000"/>
              </a:solidFill>
              <a:latin typeface="Arial"/>
              <a:cs typeface="Arial"/>
            </a:endParaRPr>
          </a:p>
          <a:p>
            <a:pPr marL="0" indent="0">
              <a:buFont typeface="Arial" panose="020B0604020202020204" pitchFamily="34" charset="0"/>
              <a:buNone/>
            </a:pPr>
            <a:r>
              <a:rPr lang="en-GB" sz="1600" b="1">
                <a:solidFill>
                  <a:schemeClr val="accent1">
                    <a:lumMod val="75000"/>
                  </a:schemeClr>
                </a:solidFill>
                <a:latin typeface="Arial"/>
                <a:cs typeface="Arial"/>
              </a:rPr>
              <a:t>Complaints: </a:t>
            </a:r>
            <a:r>
              <a:rPr lang="en-GB" sz="1600">
                <a:latin typeface="Arial"/>
                <a:cs typeface="Arial"/>
              </a:rPr>
              <a:t>If you feel this competition has not been conducted fairly and you wish to make a complaint, you should initially contact the Appointments Team at </a:t>
            </a:r>
            <a:r>
              <a:rPr lang="en-GB" sz="1600">
                <a:latin typeface="Arial"/>
                <a:cs typeface="Arial"/>
                <a:hlinkClick r:id="rId2"/>
              </a:rPr>
              <a:t>PublicAppointments@communities.gov.uk</a:t>
            </a:r>
            <a:r>
              <a:rPr lang="en-GB" sz="1600">
                <a:latin typeface="Arial"/>
                <a:cs typeface="Arial"/>
              </a:rPr>
              <a:t>.</a:t>
            </a:r>
          </a:p>
          <a:p>
            <a:pPr marL="0" indent="0">
              <a:buNone/>
            </a:pPr>
            <a:endParaRPr lang="en-GB" sz="1600">
              <a:latin typeface="Arial"/>
              <a:cs typeface="Arial"/>
            </a:endParaRPr>
          </a:p>
          <a:p>
            <a:pPr marL="0" indent="0">
              <a:buFont typeface="Arial" panose="020B0604020202020204" pitchFamily="34" charset="0"/>
              <a:buNone/>
            </a:pPr>
            <a:r>
              <a:rPr lang="en-GB" sz="1600">
                <a:latin typeface="Arial"/>
                <a:cs typeface="Arial"/>
              </a:rPr>
              <a:t>If after investigation by the Department you remain dissatisfied, you may take your complaint to the Commissioner for Public Appointments at </a:t>
            </a:r>
            <a:r>
              <a:rPr lang="en-GB" sz="1600">
                <a:latin typeface="Arial"/>
                <a:cs typeface="Arial"/>
                <a:hlinkClick r:id="rId3"/>
              </a:rPr>
              <a:t>publicappointments@csc.gov.uk</a:t>
            </a:r>
            <a:r>
              <a:rPr lang="en-GB" sz="1600">
                <a:latin typeface="Arial"/>
                <a:cs typeface="Arial"/>
              </a:rPr>
              <a:t> details on how to make a complaint can be found on the Commissioner’s website at: </a:t>
            </a:r>
            <a:r>
              <a:rPr lang="en-GB" sz="1600">
                <a:latin typeface="Arial"/>
                <a:cs typeface="Arial"/>
                <a:hlinkClick r:id="rId4"/>
              </a:rPr>
              <a:t>https://publicappointmentscommissioner.independent.gov.uk/regulating-appointments/investigating-complaints/</a:t>
            </a:r>
            <a:endParaRPr lang="en-GB" sz="1600">
              <a:latin typeface="Arial"/>
              <a:cs typeface="Arial"/>
            </a:endParaRPr>
          </a:p>
          <a:p>
            <a:pPr marL="0" indent="0">
              <a:buFont typeface="Arial" panose="020B0604020202020204" pitchFamily="34" charset="0"/>
              <a:buNone/>
            </a:pPr>
            <a:endParaRPr lang="en-GB" sz="1600">
              <a:latin typeface="Arial"/>
              <a:cs typeface="Arial"/>
            </a:endParaRP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963D7C48-9BC4-4F98-8D03-FC4CDCB9AD85}"/>
              </a:ext>
            </a:extLst>
          </p:cNvPr>
          <p:cNvSpPr>
            <a:spLocks noGrp="1"/>
          </p:cNvSpPr>
          <p:nvPr>
            <p:ph type="sldNum" sz="quarter" idx="12"/>
          </p:nvPr>
        </p:nvSpPr>
        <p:spPr/>
        <p:txBody>
          <a:bodyPr/>
          <a:lstStyle/>
          <a:p>
            <a:fld id="{B40F6008-2E59-B649-B193-1DAD0B033AC3}" type="slidenum">
              <a:rPr lang="en-US" smtClean="0"/>
              <a:t>14</a:t>
            </a:fld>
            <a:endParaRPr lang="en-US"/>
          </a:p>
        </p:txBody>
      </p:sp>
    </p:spTree>
    <p:extLst>
      <p:ext uri="{BB962C8B-B14F-4D97-AF65-F5344CB8AC3E}">
        <p14:creationId xmlns:p14="http://schemas.microsoft.com/office/powerpoint/2010/main" val="3002958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644AD-C50B-46BC-85F2-91AF361135FA}"/>
              </a:ext>
            </a:extLst>
          </p:cNvPr>
          <p:cNvSpPr>
            <a:spLocks noGrp="1"/>
          </p:cNvSpPr>
          <p:nvPr>
            <p:ph type="title"/>
          </p:nvPr>
        </p:nvSpPr>
        <p:spPr>
          <a:xfrm>
            <a:off x="566057" y="186289"/>
            <a:ext cx="10515600" cy="72155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GDPR</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90FCAF1A-9F49-4B95-AFC5-655279DEDB49}"/>
              </a:ext>
            </a:extLst>
          </p:cNvPr>
          <p:cNvSpPr txBox="1">
            <a:spLocks/>
          </p:cNvSpPr>
          <p:nvPr/>
        </p:nvSpPr>
        <p:spPr>
          <a:xfrm>
            <a:off x="486941" y="974035"/>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600">
                <a:latin typeface="Arial"/>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600">
                <a:latin typeface="Arial"/>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600">
                <a:latin typeface="Arial"/>
                <a:cs typeface="Arial"/>
                <a:hlinkClick r:id="rId2"/>
              </a:rPr>
              <a:t>PublicAppointments@communities.gov.uk</a:t>
            </a:r>
            <a:r>
              <a:rPr lang="en-GB" sz="1600">
                <a:latin typeface="Arial"/>
                <a:cs typeface="Arial"/>
              </a:rPr>
              <a:t>. </a:t>
            </a:r>
          </a:p>
          <a:p>
            <a:pPr marL="0" indent="0">
              <a:lnSpc>
                <a:spcPct val="100000"/>
              </a:lnSpc>
              <a:spcBef>
                <a:spcPts val="0"/>
              </a:spcBef>
              <a:buFont typeface="Arial" panose="020B0604020202020204" pitchFamily="34" charset="0"/>
              <a:buNone/>
            </a:pPr>
            <a:r>
              <a:rPr lang="en-GB" sz="1600" b="1">
                <a:solidFill>
                  <a:schemeClr val="accent1">
                    <a:lumMod val="75000"/>
                  </a:schemeClr>
                </a:solidFill>
                <a:latin typeface="Arial"/>
                <a:cs typeface="Arial"/>
              </a:rPr>
              <a:t>Complaints: </a:t>
            </a:r>
          </a:p>
          <a:p>
            <a:pPr marL="0" indent="0">
              <a:lnSpc>
                <a:spcPct val="100000"/>
              </a:lnSpc>
              <a:spcBef>
                <a:spcPts val="0"/>
              </a:spcBef>
              <a:buFont typeface="Arial" panose="020B0604020202020204" pitchFamily="34" charset="0"/>
              <a:buNone/>
            </a:pPr>
            <a:r>
              <a:rPr lang="en-GB" sz="160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600">
                <a:latin typeface="Arial"/>
                <a:cs typeface="Arial"/>
              </a:rPr>
              <a:t>	Information Commissioners Office</a:t>
            </a:r>
          </a:p>
          <a:p>
            <a:pPr marL="0" indent="0">
              <a:lnSpc>
                <a:spcPct val="100000"/>
              </a:lnSpc>
              <a:spcBef>
                <a:spcPts val="0"/>
              </a:spcBef>
              <a:buFont typeface="Arial" panose="020B0604020202020204" pitchFamily="34" charset="0"/>
              <a:buNone/>
            </a:pPr>
            <a:r>
              <a:rPr lang="en-GB" sz="1600">
                <a:latin typeface="Arial"/>
                <a:cs typeface="Arial"/>
              </a:rPr>
              <a:t>	Wycliffe House</a:t>
            </a:r>
          </a:p>
          <a:p>
            <a:pPr marL="0" indent="0">
              <a:lnSpc>
                <a:spcPct val="100000"/>
              </a:lnSpc>
              <a:spcBef>
                <a:spcPts val="0"/>
              </a:spcBef>
              <a:buFont typeface="Arial" panose="020B0604020202020204" pitchFamily="34" charset="0"/>
              <a:buNone/>
            </a:pPr>
            <a:r>
              <a:rPr lang="en-GB" sz="1600">
                <a:latin typeface="Arial"/>
                <a:cs typeface="Arial"/>
              </a:rPr>
              <a:t>	Water Lane</a:t>
            </a:r>
          </a:p>
          <a:p>
            <a:pPr marL="0" indent="0">
              <a:lnSpc>
                <a:spcPct val="100000"/>
              </a:lnSpc>
              <a:spcBef>
                <a:spcPts val="0"/>
              </a:spcBef>
              <a:buFont typeface="Arial" panose="020B0604020202020204" pitchFamily="34" charset="0"/>
              <a:buNone/>
            </a:pPr>
            <a:r>
              <a:rPr lang="en-GB" sz="1600">
                <a:latin typeface="Arial"/>
                <a:cs typeface="Arial"/>
              </a:rPr>
              <a:t>	Wilmslow</a:t>
            </a:r>
          </a:p>
          <a:p>
            <a:pPr marL="0" indent="0">
              <a:lnSpc>
                <a:spcPct val="100000"/>
              </a:lnSpc>
              <a:spcBef>
                <a:spcPts val="0"/>
              </a:spcBef>
              <a:buFont typeface="Arial" panose="020B0604020202020204" pitchFamily="34" charset="0"/>
              <a:buNone/>
            </a:pPr>
            <a:r>
              <a:rPr lang="en-GB" sz="1600">
                <a:latin typeface="Arial"/>
                <a:cs typeface="Arial"/>
              </a:rPr>
              <a:t>	Cheshire</a:t>
            </a:r>
          </a:p>
          <a:p>
            <a:pPr marL="0" indent="0">
              <a:lnSpc>
                <a:spcPct val="100000"/>
              </a:lnSpc>
              <a:spcBef>
                <a:spcPts val="0"/>
              </a:spcBef>
              <a:buFont typeface="Arial" panose="020B0604020202020204" pitchFamily="34" charset="0"/>
              <a:buNone/>
            </a:pPr>
            <a:r>
              <a:rPr lang="en-GB" sz="1600">
                <a:latin typeface="Arial"/>
                <a:cs typeface="Arial"/>
              </a:rPr>
              <a:t>	SK9 5AF</a:t>
            </a:r>
          </a:p>
          <a:p>
            <a:pPr marL="0" indent="0">
              <a:lnSpc>
                <a:spcPct val="100000"/>
              </a:lnSpc>
              <a:spcBef>
                <a:spcPts val="0"/>
              </a:spcBef>
              <a:buFont typeface="Arial" panose="020B0604020202020204" pitchFamily="34" charset="0"/>
              <a:buNone/>
            </a:pPr>
            <a:r>
              <a:rPr lang="en-GB" sz="1600">
                <a:latin typeface="Arial"/>
                <a:cs typeface="Arial"/>
              </a:rPr>
              <a:t>0303 123 1113 email: </a:t>
            </a:r>
            <a:r>
              <a:rPr lang="en-GB" sz="1600">
                <a:latin typeface="Arial"/>
                <a:cs typeface="Arial"/>
                <a:hlinkClick r:id="rId3"/>
              </a:rPr>
              <a:t>casework@ico.org.uk</a:t>
            </a:r>
            <a:r>
              <a:rPr lang="en-GB" sz="1600">
                <a:latin typeface="Arial"/>
                <a:cs typeface="Arial"/>
              </a:rPr>
              <a:t>. </a:t>
            </a:r>
          </a:p>
          <a:p>
            <a:pPr marL="0" indent="0">
              <a:lnSpc>
                <a:spcPct val="100000"/>
              </a:lnSpc>
              <a:spcBef>
                <a:spcPts val="0"/>
              </a:spcBef>
              <a:buNone/>
            </a:pPr>
            <a:endParaRPr lang="en-GB" sz="1600">
              <a:latin typeface="Arial"/>
              <a:cs typeface="Arial"/>
            </a:endParaRPr>
          </a:p>
          <a:p>
            <a:pPr marL="0" indent="0">
              <a:lnSpc>
                <a:spcPct val="100000"/>
              </a:lnSpc>
              <a:spcBef>
                <a:spcPts val="0"/>
              </a:spcBef>
              <a:buNone/>
            </a:pPr>
            <a:r>
              <a:rPr lang="en-GB" sz="1600">
                <a:latin typeface="Arial"/>
                <a:cs typeface="Arial"/>
              </a:rPr>
              <a:t>The data controller for Public Appointments is joint between MHCLG, OCPA and the Cabinet Office.</a:t>
            </a:r>
            <a:endParaRPr lang="en-GB" sz="1600">
              <a:solidFill>
                <a:schemeClr val="bg1">
                  <a:lumMod val="50000"/>
                </a:schemeClr>
              </a:solidFill>
              <a:latin typeface="Arial"/>
              <a:cs typeface="Arial"/>
            </a:endParaRP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EA19652E-EE95-4D46-8AE0-78A6576C9A23}"/>
              </a:ext>
            </a:extLst>
          </p:cNvPr>
          <p:cNvSpPr>
            <a:spLocks noGrp="1"/>
          </p:cNvSpPr>
          <p:nvPr>
            <p:ph type="sldNum" sz="quarter" idx="12"/>
          </p:nvPr>
        </p:nvSpPr>
        <p:spPr/>
        <p:txBody>
          <a:bodyPr/>
          <a:lstStyle/>
          <a:p>
            <a:fld id="{B40F6008-2E59-B649-B193-1DAD0B033AC3}" type="slidenum">
              <a:rPr lang="en-US" smtClean="0"/>
              <a:t>15</a:t>
            </a:fld>
            <a:endParaRPr lang="en-US"/>
          </a:p>
        </p:txBody>
      </p:sp>
    </p:spTree>
    <p:extLst>
      <p:ext uri="{BB962C8B-B14F-4D97-AF65-F5344CB8AC3E}">
        <p14:creationId xmlns:p14="http://schemas.microsoft.com/office/powerpoint/2010/main" val="33569005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60690-6D24-4949-94FA-F6552E88AE23}"/>
              </a:ext>
            </a:extLst>
          </p:cNvPr>
          <p:cNvSpPr>
            <a:spLocks noGrp="1"/>
          </p:cNvSpPr>
          <p:nvPr>
            <p:ph type="title"/>
          </p:nvPr>
        </p:nvSpPr>
        <p:spPr>
          <a:xfrm>
            <a:off x="838200" y="365126"/>
            <a:ext cx="10515600" cy="80769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Seven Principles of Public Life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2973B065-04BF-4DC0-98BA-AAEB9615CB61}"/>
              </a:ext>
            </a:extLst>
          </p:cNvPr>
          <p:cNvSpPr txBox="1">
            <a:spLocks/>
          </p:cNvSpPr>
          <p:nvPr/>
        </p:nvSpPr>
        <p:spPr>
          <a:xfrm>
            <a:off x="319519" y="1080052"/>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600">
                <a:latin typeface="Arial"/>
                <a:cs typeface="Arial"/>
                <a:hlinkClick r:id="rId2"/>
              </a:rPr>
              <a:t>PublicAppointments@communities.gov.uk</a:t>
            </a:r>
            <a:r>
              <a:rPr lang="en-GB" sz="1600">
                <a:latin typeface="Arial"/>
                <a:cs typeface="Arial"/>
              </a:rPr>
              <a:t> in the first instance.</a:t>
            </a:r>
          </a:p>
          <a:p>
            <a:pPr marL="0" indent="0">
              <a:buFont typeface="Arial" panose="020B0604020202020204" pitchFamily="34" charset="0"/>
              <a:buNone/>
            </a:pPr>
            <a:r>
              <a:rPr lang="en-GB" sz="1600" b="1">
                <a:solidFill>
                  <a:schemeClr val="accent1">
                    <a:lumMod val="75000"/>
                  </a:schemeClr>
                </a:solidFill>
                <a:latin typeface="Arial"/>
                <a:cs typeface="Arial"/>
              </a:rPr>
              <a:t>Selflessness</a:t>
            </a:r>
            <a:r>
              <a:rPr lang="en-GB" sz="1600">
                <a:latin typeface="Arial"/>
                <a:cs typeface="Arial"/>
              </a:rPr>
              <a:t> Holders of public office should act solely in terms of the public interest.</a:t>
            </a:r>
          </a:p>
          <a:p>
            <a:pPr marL="0" indent="0">
              <a:buFont typeface="Arial" panose="020B0604020202020204" pitchFamily="34" charset="0"/>
              <a:buNone/>
            </a:pPr>
            <a:r>
              <a:rPr lang="en-GB" sz="1600" b="1">
                <a:solidFill>
                  <a:schemeClr val="accent1">
                    <a:lumMod val="75000"/>
                  </a:schemeClr>
                </a:solidFill>
                <a:latin typeface="Arial"/>
                <a:cs typeface="Arial"/>
              </a:rPr>
              <a:t>Integrity</a:t>
            </a:r>
            <a:r>
              <a:rPr lang="en-GB" sz="160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600" b="1">
                <a:solidFill>
                  <a:schemeClr val="accent1">
                    <a:lumMod val="75000"/>
                  </a:schemeClr>
                </a:solidFill>
                <a:latin typeface="Arial"/>
                <a:cs typeface="Arial"/>
              </a:rPr>
              <a:t>Objectivity</a:t>
            </a:r>
            <a:r>
              <a:rPr lang="en-GB" sz="160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600" b="1">
                <a:solidFill>
                  <a:schemeClr val="accent1">
                    <a:lumMod val="75000"/>
                  </a:schemeClr>
                </a:solidFill>
                <a:latin typeface="Arial"/>
                <a:cs typeface="Arial"/>
              </a:rPr>
              <a:t>Accountability</a:t>
            </a:r>
            <a:r>
              <a:rPr lang="en-GB" sz="160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600" b="1">
                <a:solidFill>
                  <a:schemeClr val="accent1">
                    <a:lumMod val="75000"/>
                  </a:schemeClr>
                </a:solidFill>
                <a:latin typeface="Arial"/>
                <a:cs typeface="Arial"/>
              </a:rPr>
              <a:t>Openness</a:t>
            </a:r>
            <a:r>
              <a:rPr lang="en-GB" sz="1600">
                <a:solidFill>
                  <a:schemeClr val="accent1">
                    <a:lumMod val="75000"/>
                  </a:schemeClr>
                </a:solidFill>
                <a:latin typeface="Arial"/>
                <a:cs typeface="Arial"/>
              </a:rPr>
              <a:t> </a:t>
            </a:r>
            <a:r>
              <a:rPr lang="en-GB" sz="160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600" b="1">
                <a:solidFill>
                  <a:schemeClr val="accent1">
                    <a:lumMod val="75000"/>
                  </a:schemeClr>
                </a:solidFill>
                <a:latin typeface="Arial"/>
                <a:cs typeface="Arial"/>
              </a:rPr>
              <a:t>Honesty</a:t>
            </a:r>
            <a:r>
              <a:rPr lang="en-GB" sz="1600">
                <a:latin typeface="Arial"/>
                <a:cs typeface="Arial"/>
              </a:rPr>
              <a:t> Holders of public office should be truthful.</a:t>
            </a:r>
          </a:p>
          <a:p>
            <a:pPr marL="0" indent="0">
              <a:buFont typeface="Arial" panose="020B0604020202020204" pitchFamily="34" charset="0"/>
              <a:buNone/>
            </a:pPr>
            <a:r>
              <a:rPr lang="en-GB" sz="1600" b="1">
                <a:solidFill>
                  <a:schemeClr val="accent1">
                    <a:lumMod val="75000"/>
                  </a:schemeClr>
                </a:solidFill>
                <a:latin typeface="Arial"/>
                <a:cs typeface="Arial"/>
              </a:rPr>
              <a:t>Leadership</a:t>
            </a:r>
            <a:r>
              <a:rPr lang="en-GB" sz="1600">
                <a:solidFill>
                  <a:schemeClr val="accent1">
                    <a:lumMod val="75000"/>
                  </a:schemeClr>
                </a:solidFill>
                <a:latin typeface="Arial"/>
                <a:cs typeface="Arial"/>
              </a:rPr>
              <a:t> </a:t>
            </a:r>
            <a:r>
              <a:rPr lang="en-GB" sz="1600">
                <a:latin typeface="Arial"/>
                <a:cs typeface="Arial"/>
              </a:rPr>
              <a:t>Holders of public office should exhibit these principles in their own behaviour. They should actively promote and robustly support the principles and be willing to challenge poor behaviour wherever it occurs.</a:t>
            </a: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BFE0F893-4B86-4FF6-A83D-9A6F752197F3}"/>
              </a:ext>
            </a:extLst>
          </p:cNvPr>
          <p:cNvSpPr>
            <a:spLocks noGrp="1"/>
          </p:cNvSpPr>
          <p:nvPr>
            <p:ph type="sldNum" sz="quarter" idx="12"/>
          </p:nvPr>
        </p:nvSpPr>
        <p:spPr/>
        <p:txBody>
          <a:bodyPr/>
          <a:lstStyle/>
          <a:p>
            <a:fld id="{B40F6008-2E59-B649-B193-1DAD0B033AC3}" type="slidenum">
              <a:rPr lang="en-US" dirty="0" smtClean="0"/>
              <a:t>16</a:t>
            </a:fld>
            <a:endParaRPr lang="en-US"/>
          </a:p>
        </p:txBody>
      </p:sp>
    </p:spTree>
    <p:extLst>
      <p:ext uri="{BB962C8B-B14F-4D97-AF65-F5344CB8AC3E}">
        <p14:creationId xmlns:p14="http://schemas.microsoft.com/office/powerpoint/2010/main" val="2187918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2bf8cc3f-2dd4-46fc-bd57-e9d20c4f7845">
      <UserInfo>
        <DisplayName>Alix Luddington</DisplayName>
        <AccountId>975</AccountId>
        <AccountType/>
      </UserInfo>
    </SharedWithUsers>
    <lcf76f155ced4ddcb4097134ff3c332f xmlns="dd9fbe8f-b81d-48be-b625-331cabbad704">
      <Terms xmlns="http://schemas.microsoft.com/office/infopath/2007/PartnerControls"/>
    </lcf76f155ced4ddcb4097134ff3c332f>
    <TaxCatchAll xmlns="83a87e31-bf32-46ab-8e70-9fa18461fa4d" xsi:nil="true"/>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1" ma:contentTypeDescription="Create a new document." ma:contentTypeScope="" ma:versionID="aba6e3d9da5296c5e2228b1cd81c0859">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8c9f77c1771d00a606766ce1007d5c48"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8BA291-B884-4A1C-8D71-18ED0D378997}">
  <ds:schemaRefs>
    <ds:schemaRef ds:uri="http://schemas.microsoft.com/sharepoint/v3/contenttype/forms"/>
  </ds:schemaRefs>
</ds:datastoreItem>
</file>

<file path=customXml/itemProps2.xml><?xml version="1.0" encoding="utf-8"?>
<ds:datastoreItem xmlns:ds="http://schemas.openxmlformats.org/officeDocument/2006/customXml" ds:itemID="{F82DA017-9312-4D8E-80E3-69D500114230}">
  <ds:schemaRefs>
    <ds:schemaRef ds:uri="2bf8cc3f-2dd4-46fc-bd57-e9d20c4f7845"/>
    <ds:schemaRef ds:uri="83a87e31-bf32-46ab-8e70-9fa18461fa4d"/>
    <ds:schemaRef ds:uri="dd9fbe8f-b81d-48be-b625-331cabbad70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8B03061-EE27-4DD7-B386-934DEEB648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d9fbe8f-b81d-48be-b625-331cabbad704"/>
    <ds:schemaRef ds:uri="2bf8cc3f-2dd4-46fc-bd57-e9d20c4f7845"/>
    <ds:schemaRef ds:uri="83a87e31-bf32-46ab-8e70-9fa18461fa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       The Valuation Tribunal Service  Non-Executive Board Member  x4 Senior Tribunal Members  Information Pack for Candidates   </vt:lpstr>
      <vt:lpstr>PowerPoint Presentation</vt:lpstr>
      <vt:lpstr>PowerPoint Presentation</vt:lpstr>
      <vt:lpstr>PowerPoint Presentation</vt:lpstr>
      <vt:lpstr>PowerPoint Presentation</vt:lpstr>
      <vt:lpstr>PowerPoint Presentation</vt:lpstr>
      <vt:lpstr>Key Responsibilities of the roles</vt:lpstr>
      <vt:lpstr>Senior Tribunal Board Member - Selection Criteria</vt:lpstr>
      <vt:lpstr>PowerPoint Presentation</vt:lpstr>
      <vt:lpstr>How to Apply</vt:lpstr>
      <vt:lpstr>Assessment Process: Overview</vt:lpstr>
      <vt:lpstr>Assessment Process: Indicative Timeline</vt:lpstr>
      <vt:lpstr>Diversity and Equal Opportunities</vt:lpstr>
      <vt:lpstr>Further Information </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revision>49</cp:revision>
  <dcterms:created xsi:type="dcterms:W3CDTF">2021-11-05T11:45:51Z</dcterms:created>
  <dcterms:modified xsi:type="dcterms:W3CDTF">2026-02-18T10:14:27Z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Office Theme:10</vt:lpwstr>
  </property>
  <property fmtid="{D5CDD505-2E9C-101B-9397-08002B2CF9AE}" pid="5" name="ClassificationContentMarkingFooterText">
    <vt:lpwstr>OFFICIAL</vt:lpwstr>
  </property>
  <property fmtid="{D5CDD505-2E9C-101B-9397-08002B2CF9AE}" pid="6" name="ClassificationContentMarkingHeaderLocations">
    <vt:lpwstr>Office Theme:9</vt:lpwstr>
  </property>
  <property fmtid="{D5CDD505-2E9C-101B-9397-08002B2CF9AE}" pid="7" name="ClassificationContentMarkingHeaderText">
    <vt:lpwstr>OFFICIAL</vt:lpwstr>
  </property>
</Properties>
</file>