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sldIdLst>
    <p:sldId id="256" r:id="rId5"/>
    <p:sldId id="257" r:id="rId6"/>
    <p:sldId id="258" r:id="rId7"/>
    <p:sldId id="261" r:id="rId8"/>
    <p:sldId id="274" r:id="rId9"/>
    <p:sldId id="275" r:id="rId10"/>
    <p:sldId id="262" r:id="rId11"/>
    <p:sldId id="263" r:id="rId12"/>
    <p:sldId id="272" r:id="rId13"/>
    <p:sldId id="265" r:id="rId14"/>
    <p:sldId id="267" r:id="rId15"/>
    <p:sldId id="268" r:id="rId16"/>
    <p:sldId id="269" r:id="rId17"/>
    <p:sldId id="270" r:id="rId18"/>
    <p:sldId id="27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56E322B-8111-A308-AF50-48747AF5ADAE}" name="Cecile Ogwudire" initials="CO" userId="S::cecile.ogwudire@communities.gov.uk::f184f44d-ded0-4ab0-9430-c7cda4361266" providerId="AD"/>
  <p188:author id="{CA950030-716B-2440-3D02-D75CE3BB12A3}" name="Shannon Hurd" initials="SH" userId="S::shannon.hurd@communities.gov.uk::d9ab0092-81f8-4d85-ad89-ffcaca8a124c" providerId="AD"/>
  <p188:author id="{8D5D7248-B3D4-67DD-D7A4-B4941C6DA753}" name="Emma Matthews" initials="EM" userId="S::EmmaM@arb.org.uk::966ab615-2154-4dad-b3c5-0676e3677207" providerId="AD"/>
  <p188:author id="{17D43F6F-8852-97DD-2E0C-F180E79F5E56}" name="Lucy Worstenholme" initials="LW" userId="S::lucy.worstenholme@communities.gov.uk::eaf08b77-4686-4503-9273-b0498b54d33f" providerId="AD"/>
  <p188:author id="{DB8BEC8A-994C-1566-70AE-4E0C3ADBFFDB}" name="Myles Binney" initials="MB" userId="S::Myles.Binney@communities.gov.uk::64c1165f-8f14-4648-8b67-d8021be30b79" providerId="AD"/>
  <p188:author id="{C04896A3-7333-B0EC-FFF4-F8A8A6CEC171}" name="Cecile Ogwudire" initials="" userId="S::Cecile.Ogwudire@communities.gov.uk::f184f44d-ded0-4ab0-9430-c7cda4361266" providerId="AD"/>
  <p188:author id="{860ED7D7-9658-99F5-52B1-EC96373CFF87}" name="Christina Machado" initials="CM" userId="S::Christina.Machado@communities.gov.uk::71b5eb65-f8a9-4644-b4a6-6b3c9d9dac0d" providerId="AD"/>
  <p188:author id="{BE9001F1-6235-3636-5ADE-56EAE1FF3C51}" name="Alix Luddington" initials="AL" userId="S::alix.luddington@communities.gov.uk::fd0f7960-63a0-42bd-a60b-70929b5412ec" providerId="AD"/>
  <p188:author id="{B85F02F4-B08A-E1B1-712E-773BAE86FB43}" name="Lucy Worstenholme" initials="LW" userId="S::Lucy.Worstenholme@communities.gov.uk::eaf08b77-4686-4503-9273-b0498b54d33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5083"/>
    <a:srgbClr val="00625E"/>
    <a:srgbClr val="535453"/>
    <a:srgbClr val="40611F"/>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A817F5-E29D-4CBC-B90B-96B359406A95}" v="4" dt="2026-01-21T09:17:19.6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138"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21/01/2026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1/21/2026</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1/21/2026</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1/21/2026</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1/21/2026</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1/21/2026</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1/21/2026</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1/21/2026</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1/21/2026</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1/21/2026</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1/21/2026</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1/21/2026</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1/21/2026</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79747474-1760-C872-E97A-5C5A19EE07F3}"/>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60DAF9D9-EC59-5D33-76D0-C3F1E1F2B208}"/>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PublicAppointments@communites.gov.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 Id="rId6" Type="http://schemas.openxmlformats.org/officeDocument/2006/relationships/hyperlink" Target="https://publicappointmentscommissioner.independent.gov.uk/regulating-appointments/investigating-complaints/" TargetMode="External"/><Relationship Id="rId5" Type="http://schemas.openxmlformats.org/officeDocument/2006/relationships/hyperlink" Target="mailto:publicappointments@csc.gov.uk" TargetMode="External"/><Relationship Id="rId4" Type="http://schemas.openxmlformats.org/officeDocument/2006/relationships/hyperlink" Target="mailto:PublicAppointments@levellingup.gov.uk"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702365" y="846642"/>
            <a:ext cx="10787269" cy="4115372"/>
          </a:xfrm>
        </p:spPr>
        <p:txBody>
          <a:bodyPr>
            <a:normAutofit fontScale="90000"/>
          </a:bodyPr>
          <a:lstStyle/>
          <a:p>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ea typeface="+mj-lt"/>
                <a:cs typeface="+mj-lt"/>
              </a:rPr>
            </a:br>
            <a:r>
              <a:rPr lang="en-US" sz="3600" b="1" dirty="0">
                <a:solidFill>
                  <a:schemeClr val="bg1"/>
                </a:solidFill>
                <a:latin typeface="Arial" panose="020B0604020202020204" pitchFamily="34" charset="0"/>
                <a:ea typeface="+mj-lt"/>
                <a:cs typeface="Arial" panose="020B0604020202020204" pitchFamily="34" charset="0"/>
              </a:rPr>
              <a:t>Chair of the Local Audit Office</a:t>
            </a:r>
            <a:br>
              <a:rPr lang="en-US" sz="3600" b="1" dirty="0">
                <a:solidFill>
                  <a:schemeClr val="bg1"/>
                </a:solidFill>
                <a:latin typeface="Arial" panose="020B0604020202020204" pitchFamily="34" charset="0"/>
                <a:ea typeface="+mj-lt"/>
                <a:cs typeface="Arial" panose="020B0604020202020204" pitchFamily="34" charset="0"/>
              </a:rPr>
            </a:br>
            <a:r>
              <a:rPr lang="en-US" sz="3600" b="1" dirty="0">
                <a:solidFill>
                  <a:schemeClr val="bg1"/>
                </a:solidFill>
                <a:latin typeface="Arial" panose="020B0604020202020204" pitchFamily="34" charset="0"/>
                <a:ea typeface="+mj-lt"/>
                <a:cs typeface="Arial" panose="020B0604020202020204" pitchFamily="34" charset="0"/>
              </a:rPr>
              <a:t>In</a:t>
            </a:r>
            <a:r>
              <a:rPr lang="en-US" sz="3200" b="1" dirty="0">
                <a:solidFill>
                  <a:schemeClr val="bg1"/>
                </a:solidFill>
                <a:latin typeface="Arial" panose="020B0604020202020204" pitchFamily="34" charset="0"/>
                <a:ea typeface="Helvetica Neue" panose="02000503000000020004" pitchFamily="2" charset="0"/>
                <a:cs typeface="Arial" panose="020B0604020202020204" pitchFamily="34" charset="0"/>
              </a:rPr>
              <a:t>formation </a:t>
            </a:r>
            <a:r>
              <a:rPr lang="en-US" sz="3200" b="1" dirty="0">
                <a:solidFill>
                  <a:schemeClr val="bg1"/>
                </a:solidFill>
                <a:latin typeface="Arial"/>
                <a:ea typeface="Helvetica Neue" panose="02000503000000020004" pitchFamily="2" charset="0"/>
                <a:cs typeface="Arial"/>
              </a:rPr>
              <a:t>Pack for Candidates</a:t>
            </a:r>
            <a:br>
              <a:rPr lang="en-US" b="1" dirty="0">
                <a:latin typeface="Helvetica Neue" panose="02000503000000020004" pitchFamily="2" charset="0"/>
                <a:ea typeface="Helvetica Neue" panose="02000503000000020004" pitchFamily="2" charset="0"/>
                <a:cs typeface="Helvetica Neue" panose="02000503000000020004" pitchFamily="2" charset="0"/>
              </a:rPr>
            </a:br>
            <a:br>
              <a:rPr lang="en-US" sz="1600" b="1" dirty="0">
                <a:latin typeface="Helvetica Neue" panose="02000503000000020004" pitchFamily="2" charset="0"/>
                <a:ea typeface="Helvetica Neue" panose="02000503000000020004" pitchFamily="2" charset="0"/>
                <a:cs typeface="Helvetica Neue" panose="02000503000000020004" pitchFamily="2" charset="0"/>
              </a:rPr>
            </a:br>
            <a:br>
              <a:rPr lang="en-US" b="1" dirty="0">
                <a:latin typeface="Helvetica Neue" panose="02000503000000020004" pitchFamily="2" charset="0"/>
                <a:ea typeface="Helvetica Neue" panose="02000503000000020004" pitchFamily="2" charset="0"/>
                <a:cs typeface="Helvetica Neue" panose="02000503000000020004" pitchFamily="2" charset="0"/>
              </a:rPr>
            </a:br>
            <a:endParaRPr lang="en-US" b="1"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dirty="0">
                <a:solidFill>
                  <a:schemeClr val="accent1">
                    <a:lumMod val="75000"/>
                  </a:schemeClr>
                </a:solidFill>
                <a:highlight>
                  <a:srgbClr val="FFFF00"/>
                </a:highlight>
                <a:latin typeface="Arial"/>
                <a:cs typeface="Arial"/>
              </a:rPr>
              <a:t>Closing Date: 5:00pm on 18 February 2026</a:t>
            </a:r>
            <a:r>
              <a:rPr lang="en-GB" sz="1800" b="1" dirty="0">
                <a:solidFill>
                  <a:schemeClr val="bg1">
                    <a:lumMod val="50000"/>
                  </a:schemeClr>
                </a:solidFill>
                <a:highlight>
                  <a:srgbClr val="FFFF00"/>
                </a:highlight>
                <a:latin typeface="Arial"/>
                <a:cs typeface="Arial"/>
              </a:rPr>
              <a:t> </a:t>
            </a: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2"/>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7" name="Picture 6">
            <a:extLst>
              <a:ext uri="{FF2B5EF4-FFF2-40B4-BE49-F238E27FC236}">
                <a16:creationId xmlns:a16="http://schemas.microsoft.com/office/drawing/2014/main" id="{6847D888-1FE7-CA54-1352-3667787E3CB5}"/>
              </a:ext>
            </a:extLst>
          </p:cNvPr>
          <p:cNvPicPr>
            <a:picLocks noChangeAspect="1"/>
          </p:cNvPicPr>
          <p:nvPr/>
        </p:nvPicPr>
        <p:blipFill>
          <a:blip r:embed="rId3"/>
          <a:stretch>
            <a:fillRect/>
          </a:stretch>
        </p:blipFill>
        <p:spPr>
          <a:xfrm>
            <a:off x="98777" y="-201789"/>
            <a:ext cx="2060224" cy="1349023"/>
          </a:xfrm>
          <a:prstGeom prst="rect">
            <a:avLst/>
          </a:prstGeom>
        </p:spPr>
      </p:pic>
      <p:sp>
        <p:nvSpPr>
          <p:cNvPr id="5" name="TextBox 4">
            <a:extLst>
              <a:ext uri="{FF2B5EF4-FFF2-40B4-BE49-F238E27FC236}">
                <a16:creationId xmlns:a16="http://schemas.microsoft.com/office/drawing/2014/main" id="{36D3B104-2860-4BEF-1728-7CDDBF798E3B}"/>
              </a:ext>
            </a:extLst>
          </p:cNvPr>
          <p:cNvSpPr txBox="1"/>
          <p:nvPr/>
        </p:nvSpPr>
        <p:spPr>
          <a:xfrm>
            <a:off x="853643" y="1066196"/>
            <a:ext cx="10317018" cy="3600986"/>
          </a:xfrm>
          <a:prstGeom prst="rect">
            <a:avLst/>
          </a:prstGeom>
          <a:solidFill>
            <a:srgbClr val="00625E"/>
          </a:solidFill>
        </p:spPr>
        <p:txBody>
          <a:bodyPr wrap="square" rtlCol="0">
            <a:spAutoFit/>
          </a:bodyPr>
          <a:lstStyle/>
          <a:p>
            <a:pPr algn="ctr"/>
            <a:endParaRPr lang="en-US" sz="3600" b="1" dirty="0">
              <a:solidFill>
                <a:schemeClr val="bg1"/>
              </a:solidFill>
              <a:latin typeface="Arial" panose="020B0604020202020204" pitchFamily="34" charset="0"/>
              <a:ea typeface="+mj-lt"/>
              <a:cs typeface="Arial" panose="020B0604020202020204" pitchFamily="34" charset="0"/>
            </a:endParaRPr>
          </a:p>
          <a:p>
            <a:pPr algn="ctr"/>
            <a:endParaRPr lang="en-US" sz="3600" b="1" dirty="0">
              <a:solidFill>
                <a:schemeClr val="bg1"/>
              </a:solidFill>
              <a:latin typeface="Arial" panose="020B0604020202020204" pitchFamily="34" charset="0"/>
              <a:ea typeface="+mj-lt"/>
              <a:cs typeface="Arial" panose="020B0604020202020204" pitchFamily="34" charset="0"/>
            </a:endParaRPr>
          </a:p>
          <a:p>
            <a:pPr algn="ctr"/>
            <a:r>
              <a:rPr lang="en-US" sz="4400" b="1" dirty="0">
                <a:solidFill>
                  <a:schemeClr val="bg1"/>
                </a:solidFill>
                <a:latin typeface="Arial" panose="020B0604020202020204" pitchFamily="34" charset="0"/>
                <a:ea typeface="+mj-lt"/>
                <a:cs typeface="Arial" panose="020B0604020202020204" pitchFamily="34" charset="0"/>
              </a:rPr>
              <a:t>Chair of the Local Audit Office</a:t>
            </a:r>
            <a:br>
              <a:rPr lang="en-US" sz="4400" b="1" dirty="0">
                <a:solidFill>
                  <a:schemeClr val="bg1"/>
                </a:solidFill>
                <a:latin typeface="Arial" panose="020B0604020202020204" pitchFamily="34" charset="0"/>
                <a:ea typeface="+mj-lt"/>
                <a:cs typeface="Arial" panose="020B0604020202020204" pitchFamily="34" charset="0"/>
              </a:rPr>
            </a:br>
            <a:r>
              <a:rPr lang="en-US" sz="4400" b="1" dirty="0">
                <a:solidFill>
                  <a:schemeClr val="bg1"/>
                </a:solidFill>
                <a:latin typeface="Arial" panose="020B0604020202020204" pitchFamily="34" charset="0"/>
                <a:ea typeface="+mj-lt"/>
                <a:cs typeface="Arial" panose="020B0604020202020204" pitchFamily="34" charset="0"/>
              </a:rPr>
              <a:t>In</a:t>
            </a:r>
            <a:r>
              <a:rPr lang="en-US" sz="4000" b="1" dirty="0">
                <a:solidFill>
                  <a:schemeClr val="bg1"/>
                </a:solidFill>
                <a:latin typeface="Arial" panose="020B0604020202020204" pitchFamily="34" charset="0"/>
                <a:ea typeface="Helvetica Neue" panose="02000503000000020004" pitchFamily="2" charset="0"/>
                <a:cs typeface="Arial" panose="020B0604020202020204" pitchFamily="34" charset="0"/>
              </a:rPr>
              <a:t>formation </a:t>
            </a:r>
            <a:r>
              <a:rPr lang="en-US" sz="4000" b="1" dirty="0">
                <a:solidFill>
                  <a:schemeClr val="bg1"/>
                </a:solidFill>
                <a:latin typeface="Arial"/>
                <a:ea typeface="Helvetica Neue" panose="02000503000000020004" pitchFamily="2" charset="0"/>
                <a:cs typeface="Arial"/>
              </a:rPr>
              <a:t>Pack for Candidates</a:t>
            </a:r>
          </a:p>
          <a:p>
            <a:pPr algn="ctr"/>
            <a:endParaRPr lang="en-US" sz="3200" b="1" dirty="0">
              <a:solidFill>
                <a:schemeClr val="bg1"/>
              </a:solidFill>
              <a:latin typeface="Arial"/>
              <a:ea typeface="Helvetica Neue" panose="02000503000000020004" pitchFamily="2" charset="0"/>
              <a:cs typeface="Arial"/>
            </a:endParaRPr>
          </a:p>
          <a:p>
            <a:pPr algn="ctr"/>
            <a:br>
              <a:rPr lang="en-US" b="1" dirty="0">
                <a:latin typeface="Helvetica Neue" panose="02000503000000020004" pitchFamily="2" charset="0"/>
                <a:ea typeface="Helvetica Neue" panose="02000503000000020004" pitchFamily="2" charset="0"/>
                <a:cs typeface="Helvetica Neue" panose="02000503000000020004" pitchFamily="2" charset="0"/>
              </a:rPr>
            </a:br>
            <a:endParaRPr lang="en-GB" dirty="0"/>
          </a:p>
        </p:txBody>
      </p:sp>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78452"/>
            <a:ext cx="10823713" cy="4498511"/>
          </a:xfrm>
        </p:spPr>
        <p:txBody>
          <a:bodyPr vert="horz" lIns="91440" tIns="45720" rIns="91440" bIns="45720" rtlCol="0" anchor="t">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625E"/>
                </a:solidFill>
                <a:effectLst/>
                <a:uLnTx/>
                <a:uFillTx/>
                <a:latin typeface="Arial"/>
                <a:cs typeface="Arial"/>
              </a:rPr>
              <a:t>Section							       Page no.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rgbClr val="00625E"/>
                </a:solidFill>
                <a:effectLst/>
                <a:uLnTx/>
                <a:uFillTx/>
                <a:latin typeface="Arial"/>
                <a:cs typeface="Arial"/>
              </a:rPr>
              <a:t>Welcome to the Local Audit Office	                      			3</a:t>
            </a:r>
            <a:r>
              <a:rPr lang="en-GB" sz="1700" b="1" dirty="0">
                <a:solidFill>
                  <a:srgbClr val="00625E"/>
                </a:solidFill>
                <a:latin typeface="Arial"/>
                <a:cs typeface="Arial"/>
              </a:rPr>
              <a:t> </a:t>
            </a:r>
            <a:r>
              <a:rPr lang="en-GB" sz="1200" dirty="0">
                <a:solidFill>
                  <a:srgbClr val="00625E"/>
                </a:solidFill>
                <a:latin typeface="Arial"/>
                <a:cs typeface="Arial"/>
              </a:rPr>
              <a:t> </a:t>
            </a:r>
            <a:endParaRPr lang="en-GB" sz="1200" b="0"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lvl="0" indent="0">
              <a:lnSpc>
                <a:spcPct val="100000"/>
              </a:lnSpc>
              <a:spcBef>
                <a:spcPts val="0"/>
              </a:spcBef>
              <a:buNone/>
              <a:defRPr/>
            </a:pPr>
            <a:r>
              <a:rPr lang="en-GB" sz="1700" b="1" dirty="0">
                <a:solidFill>
                  <a:srgbClr val="00625E"/>
                </a:solidFill>
                <a:latin typeface="Arial"/>
                <a:cs typeface="Arial"/>
              </a:rPr>
              <a:t>Key</a:t>
            </a:r>
            <a:r>
              <a:rPr kumimoji="0" lang="en-GB" sz="1700" b="1" i="0" u="none" strike="noStrike" kern="1200" cap="none" spc="0" normalizeH="0" baseline="0" noProof="0" dirty="0">
                <a:ln>
                  <a:noFill/>
                </a:ln>
                <a:solidFill>
                  <a:srgbClr val="00625E"/>
                </a:solidFill>
                <a:effectLst/>
                <a:uLnTx/>
                <a:uFillTx/>
                <a:latin typeface="Arial"/>
                <a:cs typeface="Arial"/>
              </a:rPr>
              <a:t> Responsibilities					                                     </a:t>
            </a:r>
            <a:r>
              <a:rPr lang="en-GB" sz="1700" b="1" dirty="0">
                <a:solidFill>
                  <a:srgbClr val="00625E"/>
                </a:solidFill>
                <a:latin typeface="Arial"/>
                <a:cs typeface="Arial"/>
              </a:rPr>
              <a:t>4-5</a:t>
            </a:r>
            <a:r>
              <a:rPr kumimoji="0" lang="en-GB" sz="1700" b="1" i="0" u="none" strike="noStrike" kern="1200" cap="none" spc="0" normalizeH="0" baseline="0" noProof="0" dirty="0">
                <a:ln>
                  <a:noFill/>
                </a:ln>
                <a:solidFill>
                  <a:srgbClr val="00625E"/>
                </a:solidFill>
                <a:effectLst/>
                <a:uLnTx/>
                <a:uFillTx/>
                <a:latin typeface="Arial"/>
                <a:cs typeface="Arial"/>
              </a:rPr>
              <a:t>	</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Selection Criteria							</a:t>
            </a:r>
            <a:r>
              <a:rPr lang="en-GB" sz="1700" b="1" dirty="0">
                <a:solidFill>
                  <a:srgbClr val="00625E"/>
                </a:solidFill>
                <a:latin typeface="Arial"/>
                <a:cs typeface="Arial"/>
              </a:rPr>
              <a:t>6-7</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rgbClr val="00625E"/>
                </a:solidFill>
                <a:effectLst/>
                <a:uLnTx/>
                <a:uFillTx/>
                <a:latin typeface="Arial"/>
                <a:cs typeface="Arial"/>
              </a:rPr>
              <a:t>Outline Terms and Conditions</a:t>
            </a:r>
            <a:r>
              <a:rPr lang="en-GB" sz="1700" b="1" dirty="0">
                <a:solidFill>
                  <a:srgbClr val="00625E"/>
                </a:solidFill>
                <a:latin typeface="Arial"/>
                <a:cs typeface="Arial"/>
              </a:rPr>
              <a:t>  						8</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rgbClr val="00625E"/>
                </a:solidFill>
                <a:effectLst/>
                <a:uLnTx/>
                <a:uFillTx/>
                <a:latin typeface="Arial"/>
                <a:cs typeface="Arial"/>
              </a:rPr>
              <a:t>How to Apply</a:t>
            </a:r>
            <a:r>
              <a:rPr lang="en-GB" sz="1700" b="1" dirty="0">
                <a:solidFill>
                  <a:srgbClr val="00625E"/>
                </a:solidFill>
                <a:latin typeface="Arial"/>
                <a:cs typeface="Arial"/>
              </a:rPr>
              <a:t> 							9</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rgbClr val="00625E"/>
                </a:solidFill>
                <a:effectLst/>
                <a:uLnTx/>
                <a:uFillTx/>
                <a:latin typeface="Arial"/>
                <a:cs typeface="Arial"/>
              </a:rPr>
              <a:t>Assessment Process: Overview</a:t>
            </a:r>
            <a:r>
              <a:rPr lang="en-GB" sz="1700" b="1" dirty="0">
                <a:solidFill>
                  <a:srgbClr val="00625E"/>
                </a:solidFill>
                <a:latin typeface="Arial"/>
                <a:cs typeface="Arial"/>
              </a:rPr>
              <a:t> 						10</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		</a:t>
            </a:r>
            <a:endParaRPr lang="en-GB" sz="1700" b="1" i="0" u="none" strike="noStrike" kern="1200" cap="none" spc="0" normalizeH="0" baseline="0" noProof="0" dirty="0">
              <a:ln>
                <a:noFill/>
              </a:ln>
              <a:solidFill>
                <a:srgbClr val="00625E"/>
              </a:solidFill>
              <a:effectLst/>
              <a:uLnTx/>
              <a:uFillTx/>
              <a:latin typeface="Arial"/>
              <a:cs typeface="Arial"/>
            </a:endParaRPr>
          </a:p>
          <a:p>
            <a:pPr marL="0" indent="0">
              <a:lnSpc>
                <a:spcPct val="100000"/>
              </a:lnSpc>
              <a:spcBef>
                <a:spcPts val="0"/>
              </a:spcBef>
              <a:buNone/>
              <a:defRPr/>
            </a:pPr>
            <a:r>
              <a:rPr kumimoji="0" lang="en-GB" sz="1700" b="1" i="0" u="none" strike="noStrike" kern="1200" cap="none" spc="0" normalizeH="0" baseline="0" noProof="0" dirty="0">
                <a:ln>
                  <a:noFill/>
                </a:ln>
                <a:solidFill>
                  <a:srgbClr val="00625E"/>
                </a:solidFill>
                <a:effectLst/>
                <a:uLnTx/>
                <a:uFillTx/>
                <a:latin typeface="Arial"/>
                <a:cs typeface="Arial"/>
              </a:rPr>
              <a:t>Assessment Process: Indicative Timeline</a:t>
            </a:r>
            <a:r>
              <a:rPr lang="en-GB" sz="1700" b="1" dirty="0">
                <a:solidFill>
                  <a:srgbClr val="00625E"/>
                </a:solidFill>
                <a:latin typeface="Arial"/>
                <a:cs typeface="Arial"/>
              </a:rPr>
              <a:t> 					11</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Diversity and Equal Opportunities					</a:t>
            </a:r>
            <a:r>
              <a:rPr lang="en-GB" sz="1700" b="1" dirty="0">
                <a:solidFill>
                  <a:srgbClr val="00625E"/>
                </a:solidFill>
                <a:latin typeface="Arial"/>
                <a:cs typeface="Arial"/>
              </a:rPr>
              <a:t>12</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Further Information 							</a:t>
            </a:r>
            <a:r>
              <a:rPr lang="en-GB" sz="1700" b="1" dirty="0">
                <a:solidFill>
                  <a:srgbClr val="00625E"/>
                </a:solidFill>
                <a:latin typeface="Arial"/>
                <a:cs typeface="Arial"/>
              </a:rPr>
              <a:t>13</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GDPR								</a:t>
            </a:r>
            <a:r>
              <a:rPr lang="en-GB" sz="1700" b="1" dirty="0">
                <a:solidFill>
                  <a:srgbClr val="00625E"/>
                </a:solidFill>
                <a:latin typeface="Arial"/>
                <a:cs typeface="Arial"/>
              </a:rPr>
              <a:t>14</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Seven Principles of Public Life						</a:t>
            </a:r>
            <a:r>
              <a:rPr lang="en-GB" sz="1700" b="1" dirty="0">
                <a:solidFill>
                  <a:srgbClr val="00625E"/>
                </a:solidFill>
                <a:latin typeface="Arial"/>
                <a:cs typeface="Arial"/>
              </a:rPr>
              <a:t>15</a:t>
            </a:r>
            <a:endParaRPr lang="en-GB" sz="1700" b="1" i="0" u="none" strike="noStrike" kern="1200" cap="none" spc="0" normalizeH="0" baseline="0" noProof="0" dirty="0">
              <a:ln>
                <a:noFill/>
              </a:ln>
              <a:solidFill>
                <a:srgbClr val="00625E"/>
              </a:solidFill>
              <a:effectLst/>
              <a:uLnTx/>
              <a:uFillTx/>
              <a:latin typeface="Arial"/>
              <a:cs typeface="Arial"/>
            </a:endParaRPr>
          </a:p>
          <a:p>
            <a:pPr marL="0" indent="0">
              <a:buNone/>
            </a:pPr>
            <a:endParaRPr lang="en-US" dirty="0">
              <a:solidFill>
                <a:srgbClr val="00625E"/>
              </a:solidFill>
            </a:endParaRPr>
          </a:p>
          <a:p>
            <a:pPr marL="0" indent="0">
              <a:buNone/>
            </a:pPr>
            <a:endParaRPr lang="en-US" dirty="0"/>
          </a:p>
        </p:txBody>
      </p:sp>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dirty="0">
                <a:solidFill>
                  <a:srgbClr val="00625E"/>
                </a:solidFill>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a:p>
        </p:txBody>
      </p:sp>
      <p:pic>
        <p:nvPicPr>
          <p:cNvPr id="7" name="Picture 6">
            <a:extLst>
              <a:ext uri="{FF2B5EF4-FFF2-40B4-BE49-F238E27FC236}">
                <a16:creationId xmlns:a16="http://schemas.microsoft.com/office/drawing/2014/main" id="{645B14DA-0E20-9953-E0FE-8D61295E90A4}"/>
              </a:ext>
            </a:extLst>
          </p:cNvPr>
          <p:cNvPicPr>
            <a:picLocks noChangeAspect="1"/>
          </p:cNvPicPr>
          <p:nvPr/>
        </p:nvPicPr>
        <p:blipFill>
          <a:blip r:embed="rId2"/>
          <a:stretch>
            <a:fillRect/>
          </a:stretch>
        </p:blipFill>
        <p:spPr>
          <a:xfrm>
            <a:off x="98777" y="-201789"/>
            <a:ext cx="2060224" cy="1349023"/>
          </a:xfrm>
          <a:prstGeom prst="rect">
            <a:avLst/>
          </a:prstGeom>
        </p:spPr>
      </p:pic>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B320577-4566-41F2-B345-AE259571996C}"/>
              </a:ext>
            </a:extLst>
          </p:cNvPr>
          <p:cNvSpPr txBox="1">
            <a:spLocks/>
          </p:cNvSpPr>
          <p:nvPr/>
        </p:nvSpPr>
        <p:spPr>
          <a:xfrm>
            <a:off x="101980" y="1873770"/>
            <a:ext cx="10515600" cy="477078"/>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US" sz="3500" b="1" dirty="0">
                <a:solidFill>
                  <a:srgbClr val="00625E"/>
                </a:solidFill>
                <a:latin typeface="Arial"/>
                <a:cs typeface="Arial"/>
              </a:rPr>
              <a:t>Welcome</a:t>
            </a:r>
          </a:p>
        </p:txBody>
      </p:sp>
      <p:sp>
        <p:nvSpPr>
          <p:cNvPr id="6" name="TextBox 5">
            <a:extLst>
              <a:ext uri="{FF2B5EF4-FFF2-40B4-BE49-F238E27FC236}">
                <a16:creationId xmlns:a16="http://schemas.microsoft.com/office/drawing/2014/main" id="{96C9FC0E-1940-412A-AF21-1D48DE29733E}"/>
              </a:ext>
            </a:extLst>
          </p:cNvPr>
          <p:cNvSpPr txBox="1"/>
          <p:nvPr/>
        </p:nvSpPr>
        <p:spPr>
          <a:xfrm>
            <a:off x="101980" y="4080217"/>
            <a:ext cx="204083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defRPr/>
            </a:pPr>
            <a:r>
              <a:rPr lang="en-US" sz="1200" b="1" kern="0" dirty="0">
                <a:solidFill>
                  <a:srgbClr val="00625E"/>
                </a:solidFill>
                <a:latin typeface="Arial"/>
                <a:cs typeface="Arial"/>
              </a:rPr>
              <a:t>Alison McGovern</a:t>
            </a:r>
            <a:r>
              <a:rPr kumimoji="0" lang="en-US" sz="1200" b="1" i="0" u="none" strike="noStrike" kern="0" cap="none" spc="0" normalizeH="0" baseline="0" noProof="0" dirty="0">
                <a:ln>
                  <a:noFill/>
                </a:ln>
                <a:solidFill>
                  <a:srgbClr val="00625E"/>
                </a:solidFill>
                <a:effectLst/>
                <a:uLnTx/>
                <a:uFillTx/>
                <a:latin typeface="Arial"/>
                <a:cs typeface="Arial"/>
              </a:rPr>
              <a:t> MP,</a:t>
            </a:r>
            <a:r>
              <a:rPr lang="en-US" sz="1200" b="1" kern="0" dirty="0">
                <a:solidFill>
                  <a:srgbClr val="00625E"/>
                </a:solidFill>
                <a:latin typeface="Arial"/>
                <a:cs typeface="Arial"/>
              </a:rPr>
              <a:t> Minister of State for Local Government and Homelessness</a:t>
            </a:r>
            <a:endParaRPr kumimoji="0" lang="en-US" sz="1200" b="0" i="0" u="none" strike="noStrike" kern="0" cap="none" spc="0" normalizeH="0" baseline="0" noProof="0" dirty="0">
              <a:ln>
                <a:noFill/>
              </a:ln>
              <a:solidFill>
                <a:srgbClr val="00625E"/>
              </a:solidFill>
              <a:effectLst/>
              <a:uLnTx/>
              <a:uFillTx/>
            </a:endParaRPr>
          </a:p>
        </p:txBody>
      </p:sp>
      <p:sp>
        <p:nvSpPr>
          <p:cNvPr id="7" name="Rectangle 6">
            <a:extLst>
              <a:ext uri="{FF2B5EF4-FFF2-40B4-BE49-F238E27FC236}">
                <a16:creationId xmlns:a16="http://schemas.microsoft.com/office/drawing/2014/main" id="{9D50C1CB-5220-4D3E-B2BF-7C11CF819BC4}"/>
              </a:ext>
            </a:extLst>
          </p:cNvPr>
          <p:cNvSpPr/>
          <p:nvPr/>
        </p:nvSpPr>
        <p:spPr>
          <a:xfrm>
            <a:off x="2015383" y="158751"/>
            <a:ext cx="10178258" cy="7055778"/>
          </a:xfrm>
          <a:prstGeom prst="rect">
            <a:avLst/>
          </a:prstGeom>
        </p:spPr>
        <p:txBody>
          <a:bodyPr wrap="square" lIns="91440" tIns="45720" rIns="91440" bIns="45720" anchor="t">
            <a:spAutoFit/>
          </a:bodyPr>
          <a:lstStyle/>
          <a:p>
            <a:pPr fontAlgn="base"/>
            <a:r>
              <a:rPr lang="en-GB" sz="1100" b="1" dirty="0">
                <a:solidFill>
                  <a:srgbClr val="205083"/>
                </a:solidFill>
                <a:latin typeface="Arial"/>
                <a:cs typeface="Arial"/>
              </a:rPr>
              <a:t>I am seeking to appoint an outstanding individual as the new Chair for the Local Audit Office. </a:t>
            </a:r>
            <a:endParaRPr lang="en-GB" sz="1100" b="1" dirty="0">
              <a:solidFill>
                <a:srgbClr val="205083"/>
              </a:solidFill>
              <a:latin typeface="Arial"/>
              <a:ea typeface="Calibri"/>
              <a:cs typeface="Arial"/>
            </a:endParaRPr>
          </a:p>
          <a:p>
            <a:pPr fontAlgn="base"/>
            <a:endParaRPr lang="en-GB" sz="1100" dirty="0">
              <a:latin typeface="Arial"/>
              <a:ea typeface="Calibri"/>
              <a:cs typeface="Calibri"/>
            </a:endParaRPr>
          </a:p>
          <a:p>
            <a:pPr fontAlgn="base"/>
            <a:r>
              <a:rPr lang="en-GB" sz="1100" dirty="0">
                <a:latin typeface="Arial"/>
                <a:cs typeface="Arial"/>
              </a:rPr>
              <a:t>Local public bodies are at the heart of our communities. They support democracy and help deliver vital public services. The local audit system covers a wide range of public sector bodies (including local authorities, police, fire and National Health Service bodies). An effective and efficient external audit system is vital to ensure transparency and accountability for billions of pounds of public funds. This government is driving a major overhaul of the local audit system by leading one of the most ambitious and wide-reaching reform programmes in over a decade. These efforts mark a decisive shift toward modernising a broken system that has struggled with complexity, fragmentation and capacity challenges. The scale of the problem has been epitomised by the backlog of outstanding unaudited accounts, which led to a paralysis of local audit prior to this government’s decision action to tackle it. The problems in local government financial reporting and the backlog in unaudited accounts has regrettably led to the disclaimer on the Whole of Government Accounts for both 2022/23 and 2023/24, and a general loss of public accountability and trust in the system.  </a:t>
            </a:r>
            <a:endParaRPr lang="en-GB" sz="1100" dirty="0">
              <a:latin typeface="Arial"/>
              <a:ea typeface="Calibri"/>
              <a:cs typeface="Arial"/>
            </a:endParaRPr>
          </a:p>
          <a:p>
            <a:pPr fontAlgn="base"/>
            <a:endParaRPr lang="en-GB" sz="1100" dirty="0">
              <a:latin typeface="Arial"/>
              <a:ea typeface="Calibri"/>
              <a:cs typeface="Calibri"/>
            </a:endParaRPr>
          </a:p>
          <a:p>
            <a:pPr fontAlgn="base"/>
            <a:r>
              <a:rPr lang="en-GB" sz="1100" dirty="0">
                <a:latin typeface="Arial"/>
                <a:cs typeface="Arial"/>
              </a:rPr>
              <a:t>As part of our overhaul of the local audit system, we are launching the new Local Audit Office. The Local Audit Office will play a critical role in ensuring the effective delivery of reforms, strengthening accountability, securing better value for money for taxpayers, and supporting long-term economic growth. The Local Audit Office will reduce the complexity of the current arrangements; improve coordination across the system; and improve capacity and capability. The vision for the Local Audit Office is to oversee and coordinate the auditing of local public bodies to promote effective, value for money and timely local audit, and to put the system back onto a secure and reliable footing. The Local Audit Office will be pivotal to rebuilding transparency, accountability and public trust. It will restore a crucial part of the early warning system for authorities facing potential failure and challenge. The Local Audit Office’s development will be an iterative process, and its functions will develop over time to fulfil its long-term vision.</a:t>
            </a:r>
            <a:endParaRPr lang="en-GB" sz="1100" dirty="0">
              <a:latin typeface="Arial"/>
              <a:ea typeface="Calibri" panose="020F0502020204030204"/>
              <a:cs typeface="Arial"/>
            </a:endParaRPr>
          </a:p>
          <a:p>
            <a:endParaRPr lang="en-GB" sz="1100" dirty="0">
              <a:latin typeface="Arial"/>
              <a:ea typeface="+mn-lt"/>
              <a:cs typeface="+mn-lt"/>
            </a:endParaRPr>
          </a:p>
          <a:p>
            <a:r>
              <a:rPr lang="en-GB" sz="1100" b="1" dirty="0">
                <a:solidFill>
                  <a:srgbClr val="205083"/>
                </a:solidFill>
                <a:latin typeface="Arial"/>
                <a:ea typeface="+mn-lt"/>
                <a:cs typeface="+mn-lt"/>
              </a:rPr>
              <a:t>The Local Audit Office's role is particularly critical during the biggest reforms to local government in a generation</a:t>
            </a:r>
            <a:r>
              <a:rPr lang="en-GB" sz="1100" dirty="0">
                <a:solidFill>
                  <a:srgbClr val="205083"/>
                </a:solidFill>
                <a:latin typeface="Arial"/>
                <a:ea typeface="+mn-lt"/>
                <a:cs typeface="+mn-lt"/>
              </a:rPr>
              <a:t>. </a:t>
            </a:r>
            <a:r>
              <a:rPr lang="en-GB" sz="1100" dirty="0">
                <a:latin typeface="Arial"/>
                <a:ea typeface="+mn-lt"/>
                <a:cs typeface="+mn-lt"/>
              </a:rPr>
              <a:t>The government is undertaking a historic programme of local government reorganisation across England. By ending the two-tier system, we will set up local government to help grow the economy with new homes and infrastructure, improve public services by investing in prevention and deliver better value for money for taxpayers. </a:t>
            </a:r>
            <a:r>
              <a:rPr lang="en-GB" sz="1100" dirty="0">
                <a:latin typeface="Arial"/>
                <a:cs typeface="Arial"/>
              </a:rPr>
              <a:t>The Local Audit Office will play a key role in oversight of the quality and timeliness of financial reporting in local government including those newly created through reorganisation to embed the highest standards of transparency and accountability for taxpayers.</a:t>
            </a:r>
            <a:endParaRPr lang="en-GB" sz="1100" dirty="0">
              <a:latin typeface="Arial"/>
              <a:ea typeface="Calibri"/>
              <a:cs typeface="Arial"/>
            </a:endParaRPr>
          </a:p>
          <a:p>
            <a:pPr fontAlgn="base"/>
            <a:endParaRPr lang="en-GB" sz="1100" dirty="0">
              <a:latin typeface="Arial"/>
              <a:ea typeface="Calibri"/>
              <a:cs typeface="Calibri"/>
            </a:endParaRPr>
          </a:p>
          <a:p>
            <a:pPr fontAlgn="base"/>
            <a:r>
              <a:rPr lang="en-GB" sz="1100" b="1" dirty="0">
                <a:solidFill>
                  <a:srgbClr val="205083"/>
                </a:solidFill>
                <a:latin typeface="Arial"/>
                <a:cs typeface="Arial"/>
              </a:rPr>
              <a:t>We are looking for a charismatic and influential leader with strong strategic leadership experience </a:t>
            </a:r>
            <a:r>
              <a:rPr lang="en-GB" sz="1100" dirty="0">
                <a:latin typeface="Arial"/>
                <a:cs typeface="Arial"/>
              </a:rPr>
              <a:t>to oversee the establishment of the Local Audit Office.</a:t>
            </a:r>
            <a:r>
              <a:rPr lang="en-GB" sz="1100" dirty="0">
                <a:solidFill>
                  <a:srgbClr val="000000"/>
                </a:solidFill>
                <a:latin typeface="Arial"/>
                <a:cs typeface="Arial"/>
              </a:rPr>
              <a:t> </a:t>
            </a:r>
            <a:r>
              <a:rPr lang="en-GB" sz="1100" dirty="0">
                <a:latin typeface="Arial"/>
                <a:cs typeface="Arial"/>
              </a:rPr>
              <a:t>You</a:t>
            </a:r>
            <a:r>
              <a:rPr kumimoji="0" lang="en-GB" sz="1100" b="0" i="0" u="none" strike="noStrike" kern="1200" cap="none" spc="0" normalizeH="0" baseline="0" noProof="0" dirty="0">
                <a:ln>
                  <a:noFill/>
                </a:ln>
                <a:effectLst/>
                <a:uLnTx/>
                <a:uFillTx/>
                <a:latin typeface="Arial"/>
                <a:ea typeface="Times New Roman" panose="02020603050405020304" pitchFamily="18" charset="0"/>
                <a:cs typeface="Arial"/>
              </a:rPr>
              <a:t> will lead on the establishment and strategic development of the organisation following launch, </a:t>
            </a:r>
            <a:r>
              <a:rPr lang="en-GB" sz="1100" dirty="0">
                <a:latin typeface="Arial"/>
                <a:cs typeface="Arial"/>
              </a:rPr>
              <a:t>while ensuring the broader programme of audit reform for local bodies (including rebuilding assurance following the backlog) is delivered successfully to restore accountability, transparency, and public trust. You will provide visible, public facing leadership for the Local Audit Office, and play a crucial role in the development and growth of the Local Audit Office through support, challenge and advice on both the immediate delivery milestones and the strategic and longer-term direction of the organisation. You will influence a wide range of government and sector stakeholders, build consensus and navigate complex challenges. Through collaborative leadership across organisational boundaries, you will play a key role in driving forward these critical reforms. </a:t>
            </a:r>
            <a:endParaRPr lang="en-GB" sz="1100" dirty="0">
              <a:latin typeface="Arial"/>
              <a:ea typeface="Calibri"/>
              <a:cs typeface="Arial"/>
            </a:endParaRPr>
          </a:p>
          <a:p>
            <a:pPr fontAlgn="base"/>
            <a:endParaRPr lang="en-GB" sz="1100" dirty="0">
              <a:latin typeface="Arial"/>
              <a:ea typeface="Calibri"/>
              <a:cs typeface="Calibri"/>
            </a:endParaRPr>
          </a:p>
          <a:p>
            <a:pPr fontAlgn="base"/>
            <a:r>
              <a:rPr lang="en-GB" sz="1100" dirty="0">
                <a:latin typeface="Arial"/>
                <a:cs typeface="Arial"/>
              </a:rPr>
              <a:t>You will be at the heart of a bold and ambitious mission to transform the local audit system.</a:t>
            </a:r>
            <a:r>
              <a:rPr lang="en-GB" sz="1100" b="1" dirty="0">
                <a:latin typeface="Arial"/>
                <a:cs typeface="Arial"/>
              </a:rPr>
              <a:t> </a:t>
            </a:r>
            <a:r>
              <a:rPr lang="en-GB" sz="1100" dirty="0">
                <a:latin typeface="Arial"/>
                <a:cs typeface="Arial"/>
              </a:rPr>
              <a:t>This is an exciting opportunity to make a real impact for communities and taxpayers across the country</a:t>
            </a:r>
            <a:r>
              <a:rPr lang="en-GB" sz="1100" b="1" dirty="0">
                <a:latin typeface="Arial"/>
                <a:cs typeface="Arial"/>
              </a:rPr>
              <a:t>.</a:t>
            </a:r>
            <a:r>
              <a:rPr lang="en-GB" sz="1100" dirty="0">
                <a:latin typeface="Arial"/>
                <a:cs typeface="Arial"/>
              </a:rPr>
              <a:t> If you believe you have the experience and skills we are seeking, I would like to encourage you to consider applying to help the government tackle the challenges and rebuild the system. Full details of the role, responsibilities and commitments are set out in this document, and I hope you will decide to apply. We want to receive applications from a wide range of individuals; we welcome candidates from traditionally under-represented groups, including those from an ethnic minority background. If you have further questions about any aspect of the role or the application process, please contact </a:t>
            </a:r>
            <a:r>
              <a:rPr lang="en-GB" sz="1100" u="sng" dirty="0">
                <a:latin typeface="Arial"/>
                <a:cs typeface="Arial"/>
                <a:hlinkClick r:id="rId2"/>
              </a:rPr>
              <a:t>PublicAppointments@communities.gov.uk.</a:t>
            </a:r>
            <a:r>
              <a:rPr lang="en-GB" sz="1100" dirty="0">
                <a:latin typeface="Arial"/>
                <a:cs typeface="Arial"/>
              </a:rPr>
              <a:t> </a:t>
            </a:r>
            <a:endParaRPr lang="en-GB" sz="1100" dirty="0">
              <a:latin typeface="Arial"/>
              <a:ea typeface="Calibri"/>
              <a:cs typeface="Arial"/>
            </a:endParaRPr>
          </a:p>
          <a:p>
            <a:pPr marL="0" indent="0">
              <a:lnSpc>
                <a:spcPct val="100000"/>
              </a:lnSpc>
              <a:spcBef>
                <a:spcPts val="0"/>
              </a:spcBef>
              <a:buNone/>
            </a:pPr>
            <a:endParaRPr lang="en-GB" sz="1250" dirty="0">
              <a:latin typeface="Arial"/>
              <a:cs typeface="Arial"/>
            </a:endParaRPr>
          </a:p>
        </p:txBody>
      </p:sp>
      <p:sp>
        <p:nvSpPr>
          <p:cNvPr id="9" name="Slide Number Placeholder 8">
            <a:extLst>
              <a:ext uri="{FF2B5EF4-FFF2-40B4-BE49-F238E27FC236}">
                <a16:creationId xmlns:a16="http://schemas.microsoft.com/office/drawing/2014/main" id="{AF450398-B498-433C-9426-528523511AFA}"/>
              </a:ext>
            </a:extLst>
          </p:cNvPr>
          <p:cNvSpPr>
            <a:spLocks noGrp="1"/>
          </p:cNvSpPr>
          <p:nvPr>
            <p:ph type="sldNum" sz="quarter" idx="12"/>
          </p:nvPr>
        </p:nvSpPr>
        <p:spPr/>
        <p:txBody>
          <a:bodyPr/>
          <a:lstStyle/>
          <a:p>
            <a:fld id="{B40F6008-2E59-B649-B193-1DAD0B033AC3}" type="slidenum">
              <a:rPr lang="en-US" smtClean="0"/>
              <a:t>3</a:t>
            </a:fld>
            <a:endParaRPr lang="en-US"/>
          </a:p>
        </p:txBody>
      </p:sp>
      <p:pic>
        <p:nvPicPr>
          <p:cNvPr id="3" name="Picture 2">
            <a:extLst>
              <a:ext uri="{FF2B5EF4-FFF2-40B4-BE49-F238E27FC236}">
                <a16:creationId xmlns:a16="http://schemas.microsoft.com/office/drawing/2014/main" id="{51C8C569-AF6E-86E1-B9DB-89FE24E5A4BE}"/>
              </a:ext>
            </a:extLst>
          </p:cNvPr>
          <p:cNvPicPr>
            <a:picLocks noChangeAspect="1"/>
          </p:cNvPicPr>
          <p:nvPr/>
        </p:nvPicPr>
        <p:blipFill>
          <a:blip r:embed="rId3"/>
          <a:stretch>
            <a:fillRect/>
          </a:stretch>
        </p:blipFill>
        <p:spPr>
          <a:xfrm>
            <a:off x="-53623" y="-201789"/>
            <a:ext cx="2060224" cy="1349023"/>
          </a:xfrm>
          <a:prstGeom prst="rect">
            <a:avLst/>
          </a:prstGeom>
        </p:spPr>
      </p:pic>
      <p:pic>
        <p:nvPicPr>
          <p:cNvPr id="4" name="Picture 3" descr="A person smiling at camera&#10;&#10;AI-generated content may be incorrect.">
            <a:extLst>
              <a:ext uri="{FF2B5EF4-FFF2-40B4-BE49-F238E27FC236}">
                <a16:creationId xmlns:a16="http://schemas.microsoft.com/office/drawing/2014/main" id="{C1F303D9-601F-AA2B-9A4B-8E4829810DCC}"/>
              </a:ext>
            </a:extLst>
          </p:cNvPr>
          <p:cNvPicPr>
            <a:picLocks noChangeAspect="1"/>
          </p:cNvPicPr>
          <p:nvPr/>
        </p:nvPicPr>
        <p:blipFill>
          <a:blip r:embed="rId4"/>
          <a:stretch>
            <a:fillRect/>
          </a:stretch>
        </p:blipFill>
        <p:spPr>
          <a:xfrm>
            <a:off x="102951" y="2493145"/>
            <a:ext cx="1818097" cy="1194911"/>
          </a:xfrm>
          <a:prstGeom prst="rect">
            <a:avLst/>
          </a:prstGeom>
        </p:spPr>
      </p:pic>
    </p:spTree>
    <p:extLst>
      <p:ext uri="{BB962C8B-B14F-4D97-AF65-F5344CB8AC3E}">
        <p14:creationId xmlns:p14="http://schemas.microsoft.com/office/powerpoint/2010/main" val="1192344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85CFE-B2BC-49B4-B7FB-F8113FAE5E62}"/>
              </a:ext>
            </a:extLst>
          </p:cNvPr>
          <p:cNvSpPr>
            <a:spLocks noGrp="1"/>
          </p:cNvSpPr>
          <p:nvPr>
            <p:ph type="title"/>
          </p:nvPr>
        </p:nvSpPr>
        <p:spPr>
          <a:xfrm>
            <a:off x="285137" y="179965"/>
            <a:ext cx="10515600" cy="688423"/>
          </a:xfrm>
        </p:spPr>
        <p:txBody>
          <a:bodyPr>
            <a:normAutofit/>
          </a:bodyPr>
          <a:lstStyle/>
          <a:p>
            <a:r>
              <a:rPr lang="en-GB" sz="2000" b="1" dirty="0">
                <a:solidFill>
                  <a:srgbClr val="00625E"/>
                </a:solidFill>
                <a:latin typeface="Arial"/>
                <a:cs typeface="Arial"/>
              </a:rPr>
              <a:t>Key</a:t>
            </a:r>
            <a:r>
              <a:rPr kumimoji="0" lang="en-GB" sz="2000" b="1" i="0" u="none" strike="noStrike" kern="1200" cap="none" spc="0" normalizeH="0" baseline="0" noProof="0" dirty="0">
                <a:ln>
                  <a:noFill/>
                </a:ln>
                <a:solidFill>
                  <a:srgbClr val="00625E"/>
                </a:solidFill>
                <a:effectLst/>
                <a:uLnTx/>
                <a:uFillTx/>
                <a:latin typeface="Arial"/>
                <a:cs typeface="Arial"/>
              </a:rPr>
              <a:t> Responsibilities</a:t>
            </a:r>
            <a:endParaRPr lang="en-GB" sz="2000" dirty="0">
              <a:solidFill>
                <a:srgbClr val="00625E"/>
              </a:solidFill>
              <a:latin typeface="Arial"/>
              <a:cs typeface="Arial"/>
            </a:endParaRPr>
          </a:p>
        </p:txBody>
      </p:sp>
      <p:sp>
        <p:nvSpPr>
          <p:cNvPr id="4" name="Slide Number Placeholder 3">
            <a:extLst>
              <a:ext uri="{FF2B5EF4-FFF2-40B4-BE49-F238E27FC236}">
                <a16:creationId xmlns:a16="http://schemas.microsoft.com/office/drawing/2014/main" id="{AFFD588F-99A0-4405-8433-738AA60A1652}"/>
              </a:ext>
            </a:extLst>
          </p:cNvPr>
          <p:cNvSpPr>
            <a:spLocks noGrp="1"/>
          </p:cNvSpPr>
          <p:nvPr>
            <p:ph type="sldNum" sz="quarter" idx="12"/>
          </p:nvPr>
        </p:nvSpPr>
        <p:spPr/>
        <p:txBody>
          <a:bodyPr/>
          <a:lstStyle/>
          <a:p>
            <a:fld id="{B40F6008-2E59-B649-B193-1DAD0B033AC3}" type="slidenum">
              <a:rPr lang="en-US" smtClean="0"/>
              <a:t>4</a:t>
            </a:fld>
            <a:endParaRPr lang="en-US"/>
          </a:p>
        </p:txBody>
      </p:sp>
      <p:sp>
        <p:nvSpPr>
          <p:cNvPr id="8" name="TextBox 7">
            <a:extLst>
              <a:ext uri="{FF2B5EF4-FFF2-40B4-BE49-F238E27FC236}">
                <a16:creationId xmlns:a16="http://schemas.microsoft.com/office/drawing/2014/main" id="{F66602FA-49FE-5E58-D923-C879F5169872}"/>
              </a:ext>
            </a:extLst>
          </p:cNvPr>
          <p:cNvSpPr txBox="1"/>
          <p:nvPr/>
        </p:nvSpPr>
        <p:spPr>
          <a:xfrm>
            <a:off x="156055" y="658873"/>
            <a:ext cx="11633070" cy="63094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300" b="1">
                <a:latin typeface="Arial"/>
                <a:cs typeface="Arial"/>
              </a:rPr>
              <a:t>Leadership and Governance</a:t>
            </a:r>
            <a:endParaRPr lang="en-GB" sz="1300">
              <a:latin typeface="Arial"/>
              <a:cs typeface="Arial"/>
            </a:endParaRPr>
          </a:p>
          <a:p>
            <a:pPr marL="285750" indent="-285750" algn="just">
              <a:buFont typeface="Arial" panose="020B0604020202020204" pitchFamily="34" charset="0"/>
              <a:buChar char="•"/>
            </a:pPr>
            <a:r>
              <a:rPr lang="en-GB" sz="1300">
                <a:latin typeface="Arial"/>
                <a:cs typeface="Arial"/>
              </a:rPr>
              <a:t>As Chair you will operate in a governance and strategic capacity providing independent advice and leadership to the Local Audit Office. The Controller of Local Audit and the Local Audit Office’s executive management will operate in an executive and operational capacity. As Chair you will ensure the board is effective and aligned with the Local Audit Office’s long-term goals, whereas the Controller will ensure these goals are delivered and execute the strategy set by the board. The Controller will be accountable to the Chair/board for performance and delivery. </a:t>
            </a:r>
          </a:p>
          <a:p>
            <a:pPr marL="285750" indent="-285750" algn="just">
              <a:buFont typeface="Arial" panose="020B0604020202020204" pitchFamily="34" charset="0"/>
              <a:buChar char="•"/>
            </a:pPr>
            <a:r>
              <a:rPr lang="en-GB" sz="1300">
                <a:latin typeface="Arial"/>
                <a:cs typeface="Arial"/>
              </a:rPr>
              <a:t>Provide visible, authoritative public facing leadership, support, constructive challenge and advice on the establishment of the Local Audit Office, delivery milestones, and strategic long-term direction of the organisation. </a:t>
            </a:r>
          </a:p>
          <a:p>
            <a:pPr marL="285750" indent="-285750" algn="just">
              <a:buFont typeface="Arial" panose="020B0604020202020204" pitchFamily="34" charset="0"/>
              <a:buChar char="•"/>
            </a:pPr>
            <a:r>
              <a:rPr lang="en-GB" sz="1300">
                <a:solidFill>
                  <a:srgbClr val="0B0C0C"/>
                </a:solidFill>
                <a:latin typeface="Arial"/>
                <a:cs typeface="Arial"/>
              </a:rPr>
              <a:t>Promote the highest standards of governance (consistent with statutory requirements and best practice) to ensure the Local Audit Office can act with independence, credibility and objectivity in a complex environment demonstrating complete integrity and commitment to transparency in decision making and operations.</a:t>
            </a:r>
          </a:p>
          <a:p>
            <a:pPr marL="285750" indent="-285750" algn="just">
              <a:buFont typeface="Arial" panose="020B0604020202020204" pitchFamily="34" charset="0"/>
              <a:buChar char="•"/>
            </a:pPr>
            <a:r>
              <a:rPr lang="en-GB" sz="1300">
                <a:latin typeface="Arial"/>
                <a:cs typeface="Arial"/>
              </a:rPr>
              <a:t>Cultivate a positive organisational culture and ethos, bringing together a diversity of working cultures and staff from a range of backgrounds and experience, including people transferring from existing system partners, and consciously shape values, beliefs, and behaviours to define the Local Audit Office’s environment. Foster a culture of engagement, inclusivity, and growth, to create a thriving workplace to attract and retain talent, boost productivity, and drive success. </a:t>
            </a:r>
          </a:p>
          <a:p>
            <a:pPr algn="just"/>
            <a:endParaRPr lang="en-GB" sz="1300">
              <a:latin typeface="Arial"/>
              <a:cs typeface="Arial"/>
            </a:endParaRPr>
          </a:p>
          <a:p>
            <a:r>
              <a:rPr lang="en-GB" sz="1300" b="1">
                <a:latin typeface="Arial"/>
                <a:cs typeface="Arial"/>
              </a:rPr>
              <a:t>Operational Delivery</a:t>
            </a:r>
            <a:endParaRPr lang="en-GB" sz="1300">
              <a:latin typeface="Arial"/>
              <a:cs typeface="Arial"/>
            </a:endParaRPr>
          </a:p>
          <a:p>
            <a:pPr marL="285750" indent="-285750" algn="just">
              <a:buFont typeface="Arial" panose="020B0604020202020204" pitchFamily="34" charset="0"/>
              <a:buChar char="•"/>
            </a:pPr>
            <a:r>
              <a:rPr lang="en-GB" sz="1300">
                <a:latin typeface="Arial"/>
                <a:cs typeface="Arial"/>
              </a:rPr>
              <a:t>Support the recruitment of the Controller of Local Audit whilst working with Ministry of Housing, Communities and Local Government to establish the Local Audit Office’s key functions. </a:t>
            </a:r>
          </a:p>
          <a:p>
            <a:pPr marL="285750" indent="-285750" algn="just">
              <a:buFont typeface="Arial" panose="020B0604020202020204" pitchFamily="34" charset="0"/>
              <a:buChar char="•"/>
            </a:pPr>
            <a:r>
              <a:rPr lang="en-GB" sz="1300">
                <a:latin typeface="Arial"/>
                <a:cs typeface="Arial"/>
              </a:rPr>
              <a:t>Lead the Local Audit Office Board in establishing and maintaining the operational independence of the Local Audit Office and build collective impact, ensuring the Local Audit Office operates within and delivers the scope of its statutory remit. </a:t>
            </a:r>
          </a:p>
          <a:p>
            <a:pPr marL="285750" indent="-285750" algn="just">
              <a:buFont typeface="Arial" panose="020B0604020202020204" pitchFamily="34" charset="0"/>
              <a:buChar char="•"/>
            </a:pPr>
            <a:r>
              <a:rPr lang="en-GB" sz="1300">
                <a:latin typeface="Arial"/>
                <a:cs typeface="Arial"/>
              </a:rPr>
              <a:t>Hold the Controller of Local Audit and executive team accountable and oversee their performance – including through leadership of non-executive members. You will ensure effective management of the Local Audit Office and delivery of its strategy, vision and priorities, while also maintaining the confidence of Ministers that the Local Audit Office is delivering its statutory functions effectively and efficiently, and in line with overarching government policy. </a:t>
            </a:r>
          </a:p>
          <a:p>
            <a:pPr marL="285750" indent="-285750" algn="just">
              <a:buFont typeface="Arial" panose="020B0604020202020204" pitchFamily="34" charset="0"/>
              <a:buChar char="•"/>
            </a:pPr>
            <a:r>
              <a:rPr lang="en-GB" sz="1300">
                <a:latin typeface="Arial"/>
                <a:cs typeface="Arial"/>
              </a:rPr>
              <a:t>Provide oversight of the Local Audit Office’s use of resources, including how public funds are spent. </a:t>
            </a:r>
          </a:p>
          <a:p>
            <a:pPr marL="285750" indent="-285750" algn="just">
              <a:buFont typeface="Arial" panose="020B0604020202020204" pitchFamily="34" charset="0"/>
              <a:buChar char="•"/>
            </a:pPr>
            <a:r>
              <a:rPr lang="en-GB" sz="1300">
                <a:latin typeface="Arial"/>
                <a:cs typeface="Arial"/>
              </a:rPr>
              <a:t>Support the recruitment of externally facing leadership roles which will provide expert support, guidance, and external views on the Local Audit Office. This includes recruiting non-executive directors, diversity of Board members, addressing skills gaps, focus of the Board and related sub-committees.</a:t>
            </a:r>
          </a:p>
          <a:p>
            <a:pPr marL="285750" indent="-285750" algn="just">
              <a:buFont typeface="Arial" panose="020B0604020202020204" pitchFamily="34" charset="0"/>
              <a:buChar char="•"/>
            </a:pPr>
            <a:r>
              <a:rPr lang="en-GB" sz="1300">
                <a:latin typeface="Arial"/>
                <a:cs typeface="Arial"/>
              </a:rPr>
              <a:t>You will oversee timely performance reporting of the Local Audit Office’s operations and functions to the Secretary of State/Ministry of Housing, Communities and Local Government and escalate any concerns to ensure the maintenance of the health of the local audit system.</a:t>
            </a:r>
          </a:p>
          <a:p>
            <a:pPr algn="just"/>
            <a:endParaRPr lang="en-GB" sz="1400">
              <a:latin typeface="Arial"/>
              <a:cs typeface="Arial"/>
            </a:endParaRPr>
          </a:p>
        </p:txBody>
      </p:sp>
    </p:spTree>
    <p:extLst>
      <p:ext uri="{BB962C8B-B14F-4D97-AF65-F5344CB8AC3E}">
        <p14:creationId xmlns:p14="http://schemas.microsoft.com/office/powerpoint/2010/main" val="860269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A33AE-69CA-4D61-6B99-A8D4DE7217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91F433-3469-919C-D921-8D3045654C19}"/>
              </a:ext>
            </a:extLst>
          </p:cNvPr>
          <p:cNvSpPr>
            <a:spLocks noGrp="1"/>
          </p:cNvSpPr>
          <p:nvPr>
            <p:ph type="title"/>
          </p:nvPr>
        </p:nvSpPr>
        <p:spPr>
          <a:xfrm>
            <a:off x="285137" y="179965"/>
            <a:ext cx="10515600" cy="688423"/>
          </a:xfrm>
        </p:spPr>
        <p:txBody>
          <a:bodyPr>
            <a:normAutofit/>
          </a:bodyPr>
          <a:lstStyle/>
          <a:p>
            <a:r>
              <a:rPr lang="en-GB" sz="2000" b="1" dirty="0">
                <a:solidFill>
                  <a:srgbClr val="00625E"/>
                </a:solidFill>
                <a:latin typeface="Arial"/>
                <a:cs typeface="Arial"/>
              </a:rPr>
              <a:t>Key</a:t>
            </a:r>
            <a:r>
              <a:rPr kumimoji="0" lang="en-GB" sz="2000" b="1" i="0" u="none" strike="noStrike" kern="1200" cap="none" spc="0" normalizeH="0" baseline="0" noProof="0" dirty="0">
                <a:ln>
                  <a:noFill/>
                </a:ln>
                <a:solidFill>
                  <a:srgbClr val="00625E"/>
                </a:solidFill>
                <a:effectLst/>
                <a:uLnTx/>
                <a:uFillTx/>
                <a:latin typeface="Arial"/>
                <a:cs typeface="Arial"/>
              </a:rPr>
              <a:t> Responsibilities</a:t>
            </a:r>
            <a:endParaRPr lang="en-GB" sz="2000" dirty="0">
              <a:solidFill>
                <a:srgbClr val="00625E"/>
              </a:solidFill>
              <a:latin typeface="Arial"/>
              <a:cs typeface="Arial"/>
            </a:endParaRPr>
          </a:p>
        </p:txBody>
      </p:sp>
      <p:sp>
        <p:nvSpPr>
          <p:cNvPr id="4" name="Slide Number Placeholder 3">
            <a:extLst>
              <a:ext uri="{FF2B5EF4-FFF2-40B4-BE49-F238E27FC236}">
                <a16:creationId xmlns:a16="http://schemas.microsoft.com/office/drawing/2014/main" id="{A1220CF7-C299-7C3D-8D9C-8A7AB4DFA065}"/>
              </a:ext>
            </a:extLst>
          </p:cNvPr>
          <p:cNvSpPr>
            <a:spLocks noGrp="1"/>
          </p:cNvSpPr>
          <p:nvPr>
            <p:ph type="sldNum" sz="quarter" idx="12"/>
          </p:nvPr>
        </p:nvSpPr>
        <p:spPr/>
        <p:txBody>
          <a:bodyPr/>
          <a:lstStyle/>
          <a:p>
            <a:fld id="{B40F6008-2E59-B649-B193-1DAD0B033AC3}" type="slidenum">
              <a:rPr lang="en-US" smtClean="0"/>
              <a:t>5</a:t>
            </a:fld>
            <a:endParaRPr lang="en-US"/>
          </a:p>
        </p:txBody>
      </p:sp>
      <p:sp>
        <p:nvSpPr>
          <p:cNvPr id="5" name="TextBox 4">
            <a:extLst>
              <a:ext uri="{FF2B5EF4-FFF2-40B4-BE49-F238E27FC236}">
                <a16:creationId xmlns:a16="http://schemas.microsoft.com/office/drawing/2014/main" id="{386511FD-1A02-DF61-44A8-7FFE15DEE255}"/>
              </a:ext>
            </a:extLst>
          </p:cNvPr>
          <p:cNvSpPr txBox="1"/>
          <p:nvPr/>
        </p:nvSpPr>
        <p:spPr>
          <a:xfrm>
            <a:off x="160773" y="996253"/>
            <a:ext cx="11633070" cy="50475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latin typeface="Arial"/>
                <a:cs typeface="Arial"/>
              </a:rPr>
              <a:t>Strategy and Vision</a:t>
            </a:r>
            <a:endParaRPr lang="en-GB" sz="1400">
              <a:latin typeface="Arial"/>
              <a:cs typeface="Arial"/>
            </a:endParaRPr>
          </a:p>
          <a:p>
            <a:pPr marL="285750" indent="-285750" algn="just">
              <a:buFont typeface="Arial" panose="020B0604020202020204" pitchFamily="34" charset="0"/>
              <a:buChar char="•"/>
            </a:pPr>
            <a:r>
              <a:rPr lang="en-GB" sz="1400">
                <a:latin typeface="Arial"/>
                <a:cs typeface="Arial"/>
              </a:rPr>
              <a:t>Provide independent support and constructive challenge to the Controller regarding the long-term development of the Local Audit Office as an independent body, its functions, delivery, impact and strategy, to ensure it evolves in line with its statutory objectives and the government’s overarching policy priorities. </a:t>
            </a:r>
          </a:p>
          <a:p>
            <a:pPr marL="285750" indent="-285750" algn="just">
              <a:buFont typeface="Arial" panose="020B0604020202020204" pitchFamily="34" charset="0"/>
              <a:buChar char="•"/>
            </a:pPr>
            <a:r>
              <a:rPr lang="en-GB" sz="1400">
                <a:latin typeface="Arial"/>
                <a:cs typeface="Arial"/>
              </a:rPr>
              <a:t>Establish a strong working relationship with the Controller, providing support and advice as appropriate, and ensuring that the Local Audit Office functions effectively to cultivate an environment in which the Controller can discharge their responsibilities effectively. You will need to have a good understanding of the Controller’s responsibilities, in addition to the Controller’s responsibilities as Accounting Officer for the Local Audit Office.</a:t>
            </a:r>
          </a:p>
          <a:p>
            <a:pPr algn="just"/>
            <a:endParaRPr lang="en-GB" sz="1400">
              <a:latin typeface="Arial"/>
              <a:cs typeface="Arial"/>
            </a:endParaRPr>
          </a:p>
          <a:p>
            <a:pPr algn="just"/>
            <a:r>
              <a:rPr lang="en-GB" sz="1400" b="1">
                <a:latin typeface="Arial"/>
                <a:cs typeface="Arial"/>
              </a:rPr>
              <a:t>Engagement </a:t>
            </a:r>
            <a:endParaRPr lang="en-GB" sz="1400">
              <a:latin typeface="Arial"/>
              <a:cs typeface="Arial"/>
            </a:endParaRPr>
          </a:p>
          <a:p>
            <a:pPr algn="just"/>
            <a:endParaRPr lang="en-GB" sz="1400">
              <a:latin typeface="Arial"/>
              <a:cs typeface="Arial"/>
            </a:endParaRPr>
          </a:p>
          <a:p>
            <a:pPr marL="285750" indent="-285750" algn="just">
              <a:buFont typeface="Arial" panose="020B0604020202020204" pitchFamily="34" charset="0"/>
              <a:buChar char="•"/>
            </a:pPr>
            <a:r>
              <a:rPr lang="en-GB" sz="1400">
                <a:latin typeface="Arial"/>
                <a:cs typeface="Arial"/>
              </a:rPr>
              <a:t>Act as an advocate to champion the profile of local audit across the broader corporate audit and regulatory landscape, both in the UK and internationally. As ambassador for the Local Audit Office, you will act as a figurehead and spokesperson for the organisation, ensuring it is outwardly focused, credible and aligned with its service users across local bodies, central government, the wider local audit sector, and the public. </a:t>
            </a:r>
          </a:p>
          <a:p>
            <a:pPr marL="285750" indent="-285750" algn="just">
              <a:buFont typeface="Arial" panose="020B0604020202020204" pitchFamily="34" charset="0"/>
              <a:buChar char="•"/>
            </a:pPr>
            <a:r>
              <a:rPr lang="en-GB" sz="1400">
                <a:latin typeface="Arial"/>
                <a:cs typeface="Arial"/>
              </a:rPr>
              <a:t>Support engagement focused activities, including leading a comprehensive programme of engagement with the local audit system and sector, cross-government stakeholders, and members of the public. You will use your credibility, experience and public profile to build consensus around the role of the Local Audit Office across stakeholders, including consideration of what is working well and what needs to change. </a:t>
            </a:r>
          </a:p>
          <a:p>
            <a:pPr marL="285750" indent="-285750" algn="just">
              <a:buFont typeface="Arial" panose="020B0604020202020204" pitchFamily="34" charset="0"/>
              <a:buChar char="•"/>
            </a:pPr>
            <a:r>
              <a:rPr lang="en-GB" sz="1400">
                <a:latin typeface="Arial"/>
                <a:cs typeface="Arial"/>
              </a:rPr>
              <a:t>This will be a demanding role in a complex system, working across boundaries and navigating difficult challenges. You will need to influence and bring key decision makers with you, whilst presenting an inspiring and motivating vision for the future of the local audit system. You will be responsible for managing a broad range of stakeholder interests, fostering trust and building consensus, particularly with local audit bodies whose confidence in the Local Audit Office will be critical to its success. The role requires the ability to constructively challenge and hold stakeholders to account, navigate conflicts of interest, and lead resolution efforts that support reform and strengthen the local audit system. </a:t>
            </a:r>
          </a:p>
        </p:txBody>
      </p:sp>
    </p:spTree>
    <p:extLst>
      <p:ext uri="{BB962C8B-B14F-4D97-AF65-F5344CB8AC3E}">
        <p14:creationId xmlns:p14="http://schemas.microsoft.com/office/powerpoint/2010/main" val="2856380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78F05-F746-1C39-9405-5F41D2F412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B57F0D-2B5F-10CC-BBDC-BA6F40F17142}"/>
              </a:ext>
            </a:extLst>
          </p:cNvPr>
          <p:cNvSpPr>
            <a:spLocks noGrp="1"/>
          </p:cNvSpPr>
          <p:nvPr>
            <p:ph type="title"/>
          </p:nvPr>
        </p:nvSpPr>
        <p:spPr>
          <a:xfrm>
            <a:off x="838200" y="280690"/>
            <a:ext cx="10515600" cy="708301"/>
          </a:xfrm>
        </p:spPr>
        <p:txBody>
          <a:bodyPr>
            <a:normAutofit/>
          </a:bodyPr>
          <a:lstStyle/>
          <a:p>
            <a:pPr algn="ctr"/>
            <a:r>
              <a:rPr lang="en-GB" sz="3200" b="1" dirty="0">
                <a:solidFill>
                  <a:srgbClr val="00625E"/>
                </a:solidFill>
                <a:latin typeface="Arial" panose="020B0604020202020204" pitchFamily="34" charset="0"/>
                <a:cs typeface="Arial" panose="020B0604020202020204" pitchFamily="34" charset="0"/>
              </a:rPr>
              <a:t>Local Audit Office Chair Selection Criteria</a:t>
            </a:r>
          </a:p>
        </p:txBody>
      </p:sp>
      <p:sp>
        <p:nvSpPr>
          <p:cNvPr id="4" name="Slide Number Placeholder 3">
            <a:extLst>
              <a:ext uri="{FF2B5EF4-FFF2-40B4-BE49-F238E27FC236}">
                <a16:creationId xmlns:a16="http://schemas.microsoft.com/office/drawing/2014/main" id="{419A05BC-C49C-9AA0-B69D-B71673FE6122}"/>
              </a:ext>
            </a:extLst>
          </p:cNvPr>
          <p:cNvSpPr>
            <a:spLocks noGrp="1"/>
          </p:cNvSpPr>
          <p:nvPr>
            <p:ph type="sldNum" sz="quarter" idx="12"/>
          </p:nvPr>
        </p:nvSpPr>
        <p:spPr/>
        <p:txBody>
          <a:bodyPr/>
          <a:lstStyle/>
          <a:p>
            <a:fld id="{B40F6008-2E59-B649-B193-1DAD0B033AC3}" type="slidenum">
              <a:rPr lang="en-US" smtClean="0"/>
              <a:t>6</a:t>
            </a:fld>
            <a:endParaRPr lang="en-US"/>
          </a:p>
        </p:txBody>
      </p:sp>
      <p:sp>
        <p:nvSpPr>
          <p:cNvPr id="7" name="TextBox 6">
            <a:extLst>
              <a:ext uri="{FF2B5EF4-FFF2-40B4-BE49-F238E27FC236}">
                <a16:creationId xmlns:a16="http://schemas.microsoft.com/office/drawing/2014/main" id="{8C771B9C-DF14-66D0-435D-11A7FF870C2F}"/>
              </a:ext>
            </a:extLst>
          </p:cNvPr>
          <p:cNvSpPr txBox="1"/>
          <p:nvPr/>
        </p:nvSpPr>
        <p:spPr>
          <a:xfrm>
            <a:off x="609048" y="931708"/>
            <a:ext cx="10905313" cy="553998"/>
          </a:xfrm>
          <a:prstGeom prst="rect">
            <a:avLst/>
          </a:prstGeom>
          <a:noFill/>
          <a:ln>
            <a:solidFill>
              <a:schemeClr val="accent1">
                <a:lumMod val="50000"/>
              </a:schemeClr>
            </a:solidFill>
          </a:ln>
        </p:spPr>
        <p:txBody>
          <a:bodyPr wrap="square" rtlCol="0">
            <a:spAutoFit/>
          </a:bodyPr>
          <a:lstStyle/>
          <a:p>
            <a:r>
              <a:rPr lang="en-GB" sz="1500">
                <a:effectLst/>
                <a:latin typeface="Arial" panose="020B0604020202020204" pitchFamily="34" charset="0"/>
                <a:ea typeface="Calibri" panose="020F0502020204030204" pitchFamily="34" charset="0"/>
                <a:cs typeface="Arial" panose="020B0604020202020204" pitchFamily="34" charset="0"/>
              </a:rPr>
              <a:t>All candidates must demonstrate, in their CV and supporting letter, how they meet the selection criteria for the role through their knowledge, skills and experience. </a:t>
            </a:r>
          </a:p>
        </p:txBody>
      </p:sp>
      <p:sp>
        <p:nvSpPr>
          <p:cNvPr id="8" name="TextBox 7">
            <a:extLst>
              <a:ext uri="{FF2B5EF4-FFF2-40B4-BE49-F238E27FC236}">
                <a16:creationId xmlns:a16="http://schemas.microsoft.com/office/drawing/2014/main" id="{64C494CA-97DF-2797-FB6D-349C3B28559E}"/>
              </a:ext>
            </a:extLst>
          </p:cNvPr>
          <p:cNvSpPr txBox="1"/>
          <p:nvPr/>
        </p:nvSpPr>
        <p:spPr>
          <a:xfrm>
            <a:off x="606359" y="1618345"/>
            <a:ext cx="10908002" cy="4944158"/>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dirty="0">
                <a:solidFill>
                  <a:srgbClr val="00625E"/>
                </a:solidFill>
                <a:latin typeface="Arial"/>
                <a:cs typeface="Arial"/>
              </a:rPr>
              <a:t>Essential Criteria:</a:t>
            </a:r>
            <a:endParaRPr lang="en-GB" sz="1600" dirty="0">
              <a:solidFill>
                <a:srgbClr val="00625E"/>
              </a:solidFill>
              <a:effectLst/>
              <a:latin typeface="Arial"/>
              <a:ea typeface="Times New Roman" panose="02020603050405020304" pitchFamily="18" charset="0"/>
              <a:cs typeface="Arial"/>
            </a:endParaRPr>
          </a:p>
          <a:p>
            <a:pPr marL="285750" indent="-285750" fontAlgn="base">
              <a:buFont typeface="Arial"/>
              <a:buChar char="•"/>
            </a:pPr>
            <a:r>
              <a:rPr lang="en-GB" sz="1600" b="1" dirty="0">
                <a:latin typeface="Arial"/>
                <a:cs typeface="Arial"/>
              </a:rPr>
              <a:t>Local Audit.</a:t>
            </a:r>
            <a:r>
              <a:rPr lang="en-GB" sz="1600" dirty="0">
                <a:latin typeface="Arial"/>
                <a:cs typeface="Arial"/>
              </a:rPr>
              <a:t> A strong interest in advancing the importance of local audit in underpinning public sector accountability, with an excellent understanding of public finances, and the role of public audit.  </a:t>
            </a:r>
          </a:p>
          <a:p>
            <a:pPr marL="285750" indent="-285750" fontAlgn="base">
              <a:buFont typeface="Arial"/>
              <a:buChar char="•"/>
            </a:pPr>
            <a:r>
              <a:rPr lang="en-GB" sz="1600" b="1" dirty="0">
                <a:latin typeface="Arial"/>
                <a:cs typeface="Arial"/>
              </a:rPr>
              <a:t>Political astuteness and wider public sector insight.</a:t>
            </a:r>
            <a:r>
              <a:rPr lang="en-GB" sz="1600" dirty="0">
                <a:latin typeface="Arial"/>
                <a:cs typeface="Arial"/>
              </a:rPr>
              <a:t> Proven experience of strategic leadership within complex and public-facing organisations, with strong political awareness and understanding of both local and national government, Parliament, and the wider public sector. Familiarity with public sector structures including governance, and accountability frameworks, and operational environments. Able to demonstrate public service values such as transparency and efficiency.  </a:t>
            </a:r>
          </a:p>
          <a:p>
            <a:pPr marL="285750" indent="-285750" fontAlgn="base">
              <a:buFont typeface="Arial"/>
              <a:buChar char="•"/>
            </a:pPr>
            <a:r>
              <a:rPr lang="en-GB" sz="1600" b="1" dirty="0">
                <a:latin typeface="Arial"/>
                <a:cs typeface="Arial"/>
              </a:rPr>
              <a:t>Leadership.</a:t>
            </a:r>
            <a:r>
              <a:rPr lang="en-GB" sz="1600" dirty="0">
                <a:latin typeface="Arial"/>
                <a:cs typeface="Arial"/>
              </a:rPr>
              <a:t> Strong leadership skills, with experience of operating at board level within large and/or complex organisations in the public or private sector; this could include arm’s-length bodies in the public sector or third sectors, either in the United Kingdom or overseas, or both. Proven record of exercising strong intellect, sound judgement and diplomacy. A supportive team player, able to build consensus, navigate complexity and ambiguity, and work effectively with United Kingdom Government colleagues. </a:t>
            </a:r>
          </a:p>
          <a:p>
            <a:pPr marL="285750" indent="-285750" fontAlgn="base">
              <a:buFont typeface="Arial"/>
              <a:buChar char="•"/>
            </a:pPr>
            <a:r>
              <a:rPr lang="en-GB" sz="1600" b="1" dirty="0">
                <a:latin typeface="Arial"/>
                <a:cs typeface="Arial"/>
              </a:rPr>
              <a:t>Organisational development. </a:t>
            </a:r>
            <a:r>
              <a:rPr lang="en-GB" sz="1600" dirty="0">
                <a:latin typeface="Arial"/>
                <a:cs typeface="Arial"/>
              </a:rPr>
              <a:t>Track record of building up an organisation, operational capability and culture, bringing together a diverse staff from a range of backgrounds and organisations to develop an inclusive workplace which can attract and retain talent and create a strong reputation. </a:t>
            </a:r>
          </a:p>
          <a:p>
            <a:pPr marL="285750" indent="-285750" fontAlgn="base">
              <a:buFont typeface="Arial"/>
              <a:buChar char="•"/>
            </a:pPr>
            <a:r>
              <a:rPr lang="en-GB" sz="1600" b="1" dirty="0">
                <a:latin typeface="Arial"/>
                <a:cs typeface="Arial"/>
              </a:rPr>
              <a:t>Communication skills. </a:t>
            </a:r>
            <a:r>
              <a:rPr lang="en-GB" sz="1600" dirty="0">
                <a:latin typeface="Arial"/>
                <a:cs typeface="Arial"/>
              </a:rPr>
              <a:t>Excellent communication and stakeholder engagement skills, with a proven ability to build trust and rapport across diverse audiences. Ability to command credibility and influence at senior levels, unite key stakeholders across the local audit system to drive collaboration and shared solutions to difficult challenges, working across institutional divides to deliver meaningful reform within the local audit system. </a:t>
            </a:r>
          </a:p>
          <a:p>
            <a:pPr lvl="0">
              <a:lnSpc>
                <a:spcPct val="150000"/>
              </a:lnSpc>
            </a:pPr>
            <a:endParaRPr lang="en-GB" sz="1500" dirty="0">
              <a:solidFill>
                <a:schemeClr val="bg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0241685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838200" y="280690"/>
            <a:ext cx="10515600" cy="708301"/>
          </a:xfrm>
        </p:spPr>
        <p:txBody>
          <a:bodyPr>
            <a:normAutofit/>
          </a:bodyPr>
          <a:lstStyle/>
          <a:p>
            <a:pPr algn="ctr"/>
            <a:r>
              <a:rPr lang="en-GB" sz="3200" b="1" dirty="0">
                <a:solidFill>
                  <a:srgbClr val="00625E"/>
                </a:solidFill>
                <a:latin typeface="Arial" panose="020B0604020202020204" pitchFamily="34" charset="0"/>
                <a:cs typeface="Arial" panose="020B0604020202020204" pitchFamily="34" charset="0"/>
              </a:rPr>
              <a:t>Local Audit Office Chair Selection Criteria</a:t>
            </a: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7</a:t>
            </a:fld>
            <a:endParaRPr lang="en-US"/>
          </a:p>
        </p:txBody>
      </p:sp>
      <p:sp>
        <p:nvSpPr>
          <p:cNvPr id="7" name="TextBox 6">
            <a:extLst>
              <a:ext uri="{FF2B5EF4-FFF2-40B4-BE49-F238E27FC236}">
                <a16:creationId xmlns:a16="http://schemas.microsoft.com/office/drawing/2014/main" id="{1F45785B-773C-4CE3-9D1F-81ABFBD64855}"/>
              </a:ext>
            </a:extLst>
          </p:cNvPr>
          <p:cNvSpPr txBox="1"/>
          <p:nvPr/>
        </p:nvSpPr>
        <p:spPr>
          <a:xfrm>
            <a:off x="609048" y="931708"/>
            <a:ext cx="10905313" cy="553998"/>
          </a:xfrm>
          <a:prstGeom prst="rect">
            <a:avLst/>
          </a:prstGeom>
          <a:noFill/>
          <a:ln>
            <a:solidFill>
              <a:schemeClr val="accent1">
                <a:lumMod val="50000"/>
              </a:schemeClr>
            </a:solidFill>
          </a:ln>
        </p:spPr>
        <p:txBody>
          <a:bodyPr wrap="square" rtlCol="0">
            <a:spAutoFit/>
          </a:bodyPr>
          <a:lstStyle/>
          <a:p>
            <a:r>
              <a:rPr lang="en-GB" sz="1500">
                <a:effectLst/>
                <a:latin typeface="Arial" panose="020B0604020202020204" pitchFamily="34" charset="0"/>
                <a:ea typeface="Calibri" panose="020F0502020204030204" pitchFamily="34" charset="0"/>
                <a:cs typeface="Arial" panose="020B0604020202020204" pitchFamily="34" charset="0"/>
              </a:rPr>
              <a:t>All candidates must demonstrate, in their CV and supporting letter, how they meet the selection criteria for the role through their knowledge, skills and experience. </a:t>
            </a:r>
          </a:p>
        </p:txBody>
      </p:sp>
      <p:sp>
        <p:nvSpPr>
          <p:cNvPr id="9" name="TextBox 8">
            <a:extLst>
              <a:ext uri="{FF2B5EF4-FFF2-40B4-BE49-F238E27FC236}">
                <a16:creationId xmlns:a16="http://schemas.microsoft.com/office/drawing/2014/main" id="{49F1945A-DCD5-4465-B404-7B0AABDC6471}"/>
              </a:ext>
            </a:extLst>
          </p:cNvPr>
          <p:cNvSpPr txBox="1"/>
          <p:nvPr/>
        </p:nvSpPr>
        <p:spPr>
          <a:xfrm>
            <a:off x="606359" y="1686190"/>
            <a:ext cx="10908002" cy="3429751"/>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dirty="0">
                <a:solidFill>
                  <a:srgbClr val="00625E"/>
                </a:solidFill>
                <a:latin typeface="Arial"/>
                <a:cs typeface="Arial"/>
              </a:rPr>
              <a:t>Desirable Criteria:</a:t>
            </a:r>
            <a:endParaRPr lang="en-GB" sz="1800" dirty="0">
              <a:solidFill>
                <a:srgbClr val="00625E"/>
              </a:solidFill>
              <a:effectLst/>
              <a:latin typeface="Arial"/>
              <a:ea typeface="Times New Roman" panose="02020603050405020304" pitchFamily="18" charset="0"/>
              <a:cs typeface="Arial"/>
            </a:endParaRPr>
          </a:p>
          <a:p>
            <a:pPr marL="285750" indent="-285750" fontAlgn="base">
              <a:buFont typeface="Arial" panose="020B0604020202020204" pitchFamily="34" charset="0"/>
              <a:buChar char="•"/>
            </a:pPr>
            <a:r>
              <a:rPr lang="en-GB" dirty="0">
                <a:latin typeface="Arial"/>
                <a:cs typeface="Arial"/>
              </a:rPr>
              <a:t>Experience of setting up and/or working with/within arm’s-length bodies.  </a:t>
            </a:r>
          </a:p>
          <a:p>
            <a:pPr marL="285750" indent="-285750" fontAlgn="base">
              <a:buFont typeface="Arial" panose="020B0604020202020204" pitchFamily="34" charset="0"/>
              <a:buChar char="•"/>
            </a:pPr>
            <a:r>
              <a:rPr lang="en-GB" dirty="0">
                <a:latin typeface="Arial"/>
                <a:cs typeface="Arial"/>
              </a:rPr>
              <a:t>Leadership experience in one or more of local audit bodies, audit suppliers or regulatory bodies in the system or wider UK local public audit bodies would be an advantage. </a:t>
            </a:r>
          </a:p>
          <a:p>
            <a:pPr marL="285750" indent="-285750" fontAlgn="base">
              <a:buFont typeface="Arial" panose="020B0604020202020204" pitchFamily="34" charset="0"/>
              <a:buChar char="•"/>
            </a:pPr>
            <a:r>
              <a:rPr lang="en-GB" dirty="0">
                <a:latin typeface="Arial"/>
                <a:cs typeface="Arial"/>
              </a:rPr>
              <a:t>A strong understanding of the policy and regulatory framework for local financial reporting and local audit.  </a:t>
            </a:r>
          </a:p>
          <a:p>
            <a:pPr marL="285750" indent="-285750" fontAlgn="base">
              <a:buFont typeface="Arial" panose="020B0604020202020204" pitchFamily="34" charset="0"/>
              <a:buChar char="•"/>
            </a:pPr>
            <a:r>
              <a:rPr lang="en-GB" dirty="0">
                <a:latin typeface="Arial"/>
                <a:cs typeface="Arial"/>
              </a:rPr>
              <a:t>Experience of working in, transforming and/or overseeing a highly complex regulatory system with notable achievements in tackling difficult problems and holding the executive team to account on delivering sustainable long-term reforms that are in the public interest.   </a:t>
            </a:r>
          </a:p>
          <a:p>
            <a:pPr marL="285750" indent="-285750" fontAlgn="base">
              <a:buFont typeface="Arial" panose="020B0604020202020204" pitchFamily="34" charset="0"/>
              <a:buChar char="•"/>
            </a:pPr>
            <a:r>
              <a:rPr lang="en-GB" dirty="0">
                <a:latin typeface="Arial"/>
                <a:cs typeface="Arial"/>
              </a:rPr>
              <a:t>Understanding of business market management, contract management and commercial procurement.   </a:t>
            </a:r>
          </a:p>
          <a:p>
            <a:pPr marL="285750" indent="-285750" fontAlgn="base">
              <a:buFont typeface="Arial" panose="020B0604020202020204" pitchFamily="34" charset="0"/>
              <a:buChar char="•"/>
            </a:pPr>
            <a:r>
              <a:rPr lang="en-GB" dirty="0">
                <a:latin typeface="Arial"/>
                <a:cs typeface="Arial"/>
              </a:rPr>
              <a:t>Experience and knowledge of managing public money.  </a:t>
            </a:r>
          </a:p>
          <a:p>
            <a:pPr lvl="0">
              <a:lnSpc>
                <a:spcPct val="150000"/>
              </a:lnSpc>
            </a:pPr>
            <a:endParaRPr lang="en-GB" sz="15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256747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4FA36EE-3972-41FC-A516-6EBA04332E9F}"/>
              </a:ext>
            </a:extLst>
          </p:cNvPr>
          <p:cNvSpPr txBox="1">
            <a:spLocks/>
          </p:cNvSpPr>
          <p:nvPr/>
        </p:nvSpPr>
        <p:spPr>
          <a:xfrm>
            <a:off x="330926" y="186819"/>
            <a:ext cx="11530148" cy="3693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dirty="0">
                <a:solidFill>
                  <a:srgbClr val="00625E"/>
                </a:solidFill>
                <a:cs typeface="Arial" panose="020B0604020202020204" pitchFamily="34" charset="0"/>
              </a:rPr>
              <a:t>Outline Terms and Conditions</a:t>
            </a:r>
          </a:p>
        </p:txBody>
      </p:sp>
      <p:sp>
        <p:nvSpPr>
          <p:cNvPr id="9" name="object 5">
            <a:extLst>
              <a:ext uri="{FF2B5EF4-FFF2-40B4-BE49-F238E27FC236}">
                <a16:creationId xmlns:a16="http://schemas.microsoft.com/office/drawing/2014/main" id="{304998FB-6E12-43FC-B09C-11AEF9B3467D}"/>
              </a:ext>
            </a:extLst>
          </p:cNvPr>
          <p:cNvSpPr txBox="1"/>
          <p:nvPr/>
        </p:nvSpPr>
        <p:spPr>
          <a:xfrm>
            <a:off x="6040820" y="704250"/>
            <a:ext cx="5765074" cy="5613572"/>
          </a:xfrm>
          <a:prstGeom prst="rect">
            <a:avLst/>
          </a:prstGeom>
          <a:ln>
            <a:solidFill>
              <a:schemeClr val="accent1">
                <a:lumMod val="50000"/>
              </a:schemeClr>
            </a:solidFill>
          </a:ln>
        </p:spPr>
        <p:txBody>
          <a:bodyPr vert="horz" wrap="square" lIns="0" tIns="0" rIns="0" bIns="0" rtlCol="0" anchor="t">
            <a:noAutofit/>
          </a:bodyPr>
          <a:lstStyle/>
          <a:p>
            <a:pPr marL="12701" marR="21590" lvl="0" indent="0" algn="l" defTabSz="914400" rtl="0" eaLnBrk="1" fontAlgn="auto" latinLnBrk="0" hangingPunct="1">
              <a:spcBef>
                <a:spcPts val="100"/>
              </a:spcBef>
              <a:spcAft>
                <a:spcPts val="0"/>
              </a:spcAft>
              <a:buClrTx/>
              <a:buSzTx/>
              <a:buFontTx/>
              <a:buNone/>
              <a:tabLst>
                <a:tab pos="139700" algn="l"/>
              </a:tabLst>
              <a:defRPr/>
            </a:pPr>
            <a:r>
              <a:rPr kumimoji="0" lang="en-GB" sz="1500" b="1" i="0" u="none" strike="noStrike" kern="1200" cap="none" normalizeH="0" baseline="0" noProof="0" dirty="0">
                <a:ln>
                  <a:noFill/>
                </a:ln>
                <a:solidFill>
                  <a:srgbClr val="205083"/>
                </a:solidFill>
                <a:effectLst/>
                <a:uLnTx/>
                <a:uFillTx/>
                <a:latin typeface="Arial" panose="020B0604020202020204" pitchFamily="34" charset="0"/>
                <a:ea typeface="+mn-ea"/>
                <a:cs typeface="Arial" panose="020B0604020202020204" pitchFamily="34" charset="0"/>
              </a:rPr>
              <a:t>Expenses and Subsistence:</a:t>
            </a:r>
            <a:r>
              <a:rPr kumimoji="0" lang="en-GB" sz="1500" b="0" i="0" u="none" strike="noStrike" kern="1200" cap="none" normalizeH="0" baseline="0" noProof="0" dirty="0">
                <a:ln>
                  <a:noFill/>
                </a:ln>
                <a:solidFill>
                  <a:srgbClr val="205083"/>
                </a:solidFill>
                <a:effectLst/>
                <a:uLnTx/>
                <a:uFillTx/>
                <a:latin typeface="Arial" panose="020B0604020202020204" pitchFamily="34" charset="0"/>
                <a:ea typeface="+mn-ea"/>
                <a:cs typeface="Arial" panose="020B0604020202020204" pitchFamily="34" charset="0"/>
              </a:rPr>
              <a:t> </a:t>
            </a:r>
          </a:p>
          <a:p>
            <a:pPr marL="12701" marR="21590" lvl="0" indent="0" algn="l" defTabSz="914400" rtl="0" eaLnBrk="1" fontAlgn="auto" latinLnBrk="0" hangingPunct="1">
              <a:spcBef>
                <a:spcPts val="100"/>
              </a:spcBef>
              <a:spcAft>
                <a:spcPts val="0"/>
              </a:spcAft>
              <a:buClrTx/>
              <a:buSzTx/>
              <a:buFontTx/>
              <a:buNone/>
              <a:tabLst>
                <a:tab pos="139700" algn="l"/>
              </a:tabLst>
              <a:defRPr/>
            </a:pPr>
            <a:r>
              <a:rPr kumimoji="0" lang="en-GB" sz="1500" b="0" i="0" u="none" strike="noStrike" kern="1200" cap="none"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Reasonable travel and subsistence expenses incurred on Local Audit Office business will be reimbursed in accordance with Local Audit Office policies.​</a:t>
            </a:r>
          </a:p>
          <a:p>
            <a:pPr marL="12701" marR="21590">
              <a:spcBef>
                <a:spcPts val="100"/>
              </a:spcBef>
              <a:tabLst>
                <a:tab pos="139700" algn="l"/>
              </a:tabLst>
            </a:pPr>
            <a:endParaRPr lang="en-GB" sz="1500" dirty="0">
              <a:solidFill>
                <a:prstClr val="black"/>
              </a:solidFill>
              <a:latin typeface="Arial" panose="020B0604020202020204" pitchFamily="34" charset="0"/>
              <a:cs typeface="Arial" panose="020B0604020202020204" pitchFamily="34" charset="0"/>
            </a:endParaRPr>
          </a:p>
          <a:p>
            <a:pPr marL="12701" marR="21590">
              <a:spcBef>
                <a:spcPts val="100"/>
              </a:spcBef>
              <a:tabLst>
                <a:tab pos="139700" algn="l"/>
              </a:tabLst>
            </a:pPr>
            <a:r>
              <a:rPr lang="en-GB" sz="1500" b="1" dirty="0">
                <a:solidFill>
                  <a:srgbClr val="205083"/>
                </a:solidFill>
                <a:latin typeface="Arial" panose="020B0604020202020204" pitchFamily="34" charset="0"/>
                <a:cs typeface="Arial" panose="020B0604020202020204" pitchFamily="34" charset="0"/>
              </a:rPr>
              <a:t>Conduct:</a:t>
            </a:r>
            <a:r>
              <a:rPr lang="en-GB" sz="1500" dirty="0">
                <a:solidFill>
                  <a:srgbClr val="205083"/>
                </a:solidFill>
                <a:latin typeface="Arial" panose="020B0604020202020204" pitchFamily="34" charset="0"/>
                <a:cs typeface="Arial" panose="020B0604020202020204" pitchFamily="34" charset="0"/>
              </a:rPr>
              <a:t> </a:t>
            </a:r>
          </a:p>
          <a:p>
            <a:pPr marL="12701" marR="21590">
              <a:spcBef>
                <a:spcPts val="100"/>
              </a:spcBef>
              <a:tabLst>
                <a:tab pos="139700" algn="l"/>
              </a:tabLst>
            </a:pPr>
            <a:r>
              <a:rPr lang="en-GB" sz="1500" dirty="0">
                <a:solidFill>
                  <a:prstClr val="black"/>
                </a:solidFill>
                <a:latin typeface="Arial" panose="020B0604020202020204" pitchFamily="34" charset="0"/>
                <a:cs typeface="Arial" panose="020B0604020202020204" pitchFamily="34" charset="0"/>
              </a:rPr>
              <a:t>The Chair will be expected to act in accordance with: </a:t>
            </a:r>
          </a:p>
          <a:p>
            <a:pPr marL="298451" marR="21590" indent="-285750">
              <a:spcBef>
                <a:spcPts val="100"/>
              </a:spcBef>
              <a:buFont typeface="Arial" panose="020B0604020202020204" pitchFamily="34" charset="0"/>
              <a:buChar char="•"/>
              <a:tabLst>
                <a:tab pos="139700" algn="l"/>
              </a:tabLst>
            </a:pPr>
            <a:r>
              <a:rPr lang="en-GB" sz="1500" dirty="0">
                <a:solidFill>
                  <a:prstClr val="black"/>
                </a:solidFill>
                <a:latin typeface="Arial" panose="020B0604020202020204" pitchFamily="34" charset="0"/>
                <a:cs typeface="Arial" panose="020B0604020202020204" pitchFamily="34" charset="0"/>
              </a:rPr>
              <a:t>The principles set out in </a:t>
            </a:r>
            <a:r>
              <a:rPr lang="en-GB" sz="1500" dirty="0">
                <a:solidFill>
                  <a:prstClr val="black"/>
                </a:solidFill>
                <a:latin typeface="Arial" panose="020B0604020202020204" pitchFamily="34" charset="0"/>
                <a:ea typeface="Times New Roman" panose="02020603050405020304" pitchFamily="18" charset="0"/>
                <a:cs typeface="Arial" panose="020B0604020202020204" pitchFamily="34" charset="0"/>
              </a:rPr>
              <a:t>the Cabinet Office’s </a:t>
            </a:r>
            <a:r>
              <a:rPr lang="en-GB" sz="1500" u="sng" dirty="0">
                <a:solidFill>
                  <a:prstClr val="black"/>
                </a:solidFill>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Code of Conduct for Board Members of Public Bodies.</a:t>
            </a:r>
            <a:r>
              <a:rPr lang="en-GB" sz="1500" dirty="0">
                <a:solidFill>
                  <a:prstClr val="black"/>
                </a:solidFill>
                <a:latin typeface="Arial" panose="020B0604020202020204" pitchFamily="34" charset="0"/>
                <a:cs typeface="Arial" panose="020B0604020202020204" pitchFamily="34" charset="0"/>
              </a:rPr>
              <a:t> The Code sets out, clearly and openly, the standards expected from those who serve on the boards of UK public bodies and will form part of individual members’ terms and conditions of appointment; and</a:t>
            </a:r>
          </a:p>
          <a:p>
            <a:pPr marL="298450" marR="21590" indent="-285750">
              <a:spcBef>
                <a:spcPts val="100"/>
              </a:spcBef>
              <a:buFont typeface="Arial" panose="020B0604020202020204" pitchFamily="34" charset="0"/>
              <a:buChar char="•"/>
              <a:tabLst>
                <a:tab pos="139700" algn="l"/>
              </a:tabLst>
            </a:pPr>
            <a:r>
              <a:rPr lang="en-GB" sz="1500" dirty="0">
                <a:latin typeface="Arial"/>
                <a:cs typeface="Arial"/>
              </a:rPr>
              <a:t>The </a:t>
            </a:r>
            <a:r>
              <a:rPr lang="en-GB" sz="1500" dirty="0">
                <a:latin typeface="Arial"/>
                <a:cs typeface="Arial"/>
                <a:hlinkClick r:id="rId3"/>
              </a:rPr>
              <a:t>Seven Principles of Public Life</a:t>
            </a:r>
            <a:r>
              <a:rPr lang="en-GB" sz="1500" dirty="0">
                <a:solidFill>
                  <a:schemeClr val="bg1">
                    <a:lumMod val="50000"/>
                  </a:schemeClr>
                </a:solidFill>
                <a:latin typeface="Arial"/>
                <a:cs typeface="Arial"/>
              </a:rPr>
              <a:t>. </a:t>
            </a:r>
            <a:endParaRPr lang="en-GB" sz="1500" dirty="0">
              <a:solidFill>
                <a:schemeClr val="bg1">
                  <a:lumMod val="50000"/>
                </a:schemeClr>
              </a:solidFill>
              <a:latin typeface="Arial" panose="020B0604020202020204" pitchFamily="34" charset="0"/>
              <a:cs typeface="Arial" panose="020B0604020202020204" pitchFamily="34" charset="0"/>
            </a:endParaRPr>
          </a:p>
          <a:p>
            <a:pPr marL="12701" marR="21590">
              <a:spcBef>
                <a:spcPts val="100"/>
              </a:spcBef>
              <a:tabLst>
                <a:tab pos="139700" algn="l"/>
              </a:tabLst>
            </a:pPr>
            <a:endParaRPr lang="en-GB" sz="1500" dirty="0">
              <a:solidFill>
                <a:prstClr val="black"/>
              </a:solidFill>
              <a:latin typeface="Arial" panose="020B0604020202020204" pitchFamily="34" charset="0"/>
              <a:cs typeface="Arial" panose="020B0604020202020204" pitchFamily="34" charset="0"/>
            </a:endParaRPr>
          </a:p>
          <a:p>
            <a:pPr marL="12701" marR="21590">
              <a:spcBef>
                <a:spcPts val="100"/>
              </a:spcBef>
              <a:tabLst>
                <a:tab pos="139700" algn="l"/>
              </a:tabLst>
            </a:pPr>
            <a:r>
              <a:rPr lang="en-GB" sz="1500" b="1" dirty="0">
                <a:solidFill>
                  <a:srgbClr val="205083"/>
                </a:solidFill>
                <a:latin typeface="Arial" panose="020B0604020202020204" pitchFamily="34" charset="0"/>
                <a:cs typeface="Arial" panose="020B0604020202020204" pitchFamily="34" charset="0"/>
              </a:rPr>
              <a:t>Nationality: </a:t>
            </a:r>
          </a:p>
          <a:p>
            <a:pPr marL="12701" marR="21590">
              <a:spcBef>
                <a:spcPts val="100"/>
              </a:spcBef>
              <a:tabLst>
                <a:tab pos="139700" algn="l"/>
              </a:tabLst>
            </a:pPr>
            <a:r>
              <a:rPr lang="en-GB" sz="1500" dirty="0">
                <a:solidFill>
                  <a:prstClr val="black"/>
                </a:solidFill>
                <a:latin typeface="Arial" panose="020B0604020202020204" pitchFamily="34" charset="0"/>
                <a:cs typeface="Arial" panose="020B0604020202020204" pitchFamily="34" charset="0"/>
              </a:rPr>
              <a:t>You must have a right to work in the UK, there must be no employment restrictions, or limit on your permitted stay in the UK.</a:t>
            </a:r>
          </a:p>
          <a:p>
            <a:pPr marL="12701" marR="21590">
              <a:spcBef>
                <a:spcPts val="100"/>
              </a:spcBef>
              <a:tabLst>
                <a:tab pos="139700" algn="l"/>
              </a:tabLst>
            </a:pPr>
            <a:endParaRPr lang="en-GB" sz="1500" dirty="0">
              <a:solidFill>
                <a:prstClr val="black"/>
              </a:solidFill>
              <a:latin typeface="Arial" panose="020B0604020202020204" pitchFamily="34" charset="0"/>
              <a:cs typeface="Arial" panose="020B0604020202020204" pitchFamily="34" charset="0"/>
            </a:endParaRPr>
          </a:p>
          <a:p>
            <a:pPr marL="12701" marR="21590">
              <a:spcBef>
                <a:spcPts val="100"/>
              </a:spcBef>
              <a:tabLst>
                <a:tab pos="139700" algn="l"/>
              </a:tabLst>
            </a:pPr>
            <a:r>
              <a:rPr lang="en-GB" sz="1500" b="1" dirty="0">
                <a:solidFill>
                  <a:srgbClr val="205083"/>
                </a:solidFill>
                <a:latin typeface="Arial" panose="020B0604020202020204" pitchFamily="34" charset="0"/>
                <a:cs typeface="Arial" panose="020B0604020202020204" pitchFamily="34" charset="0"/>
              </a:rPr>
              <a:t>Annual Performance Review and Reappointment: </a:t>
            </a:r>
          </a:p>
          <a:p>
            <a:pPr marL="12701" marR="21590">
              <a:spcBef>
                <a:spcPts val="100"/>
              </a:spcBef>
              <a:tabLst>
                <a:tab pos="139700" algn="l"/>
              </a:tabLst>
            </a:pPr>
            <a:r>
              <a:rPr lang="en-GB" sz="1500" dirty="0">
                <a:solidFill>
                  <a:prstClr val="black"/>
                </a:solidFill>
                <a:latin typeface="Arial" panose="020B0604020202020204" pitchFamily="34" charset="0"/>
                <a:cs typeface="Arial" panose="020B0604020202020204" pitchFamily="34" charset="0"/>
              </a:rPr>
              <a:t>Annual performance reviews will be conducted. Reappointments are not automatic and will only be considered subject to satisfactory performance reviews</a:t>
            </a:r>
            <a:r>
              <a:rPr lang="en-GB" sz="1500" i="1" dirty="0">
                <a:solidFill>
                  <a:srgbClr val="00B050"/>
                </a:solidFill>
                <a:latin typeface="Arial" panose="020B0604020202020204" pitchFamily="34" charset="0"/>
                <a:cs typeface="Arial" panose="020B0604020202020204" pitchFamily="34" charset="0"/>
              </a:rPr>
              <a:t>.</a:t>
            </a:r>
          </a:p>
        </p:txBody>
      </p:sp>
      <p:sp>
        <p:nvSpPr>
          <p:cNvPr id="5" name="object 3">
            <a:extLst>
              <a:ext uri="{FF2B5EF4-FFF2-40B4-BE49-F238E27FC236}">
                <a16:creationId xmlns:a16="http://schemas.microsoft.com/office/drawing/2014/main" id="{A9D993CA-6D33-4809-B947-26905188B99C}"/>
              </a:ext>
            </a:extLst>
          </p:cNvPr>
          <p:cNvSpPr txBox="1"/>
          <p:nvPr/>
        </p:nvSpPr>
        <p:spPr>
          <a:xfrm>
            <a:off x="507468" y="704250"/>
            <a:ext cx="5272360" cy="4219104"/>
          </a:xfrm>
          <a:prstGeom prst="rect">
            <a:avLst/>
          </a:prstGeom>
          <a:ln>
            <a:solidFill>
              <a:schemeClr val="accent1">
                <a:lumMod val="50000"/>
              </a:schemeClr>
            </a:solidFill>
          </a:ln>
        </p:spPr>
        <p:txBody>
          <a:bodyPr vert="horz" wrap="square" lIns="0" tIns="0" rIns="0" bIns="0" rtlCol="0" anchor="t">
            <a:spAutoFit/>
          </a:bodyPr>
          <a:lstStyle/>
          <a:p>
            <a:pPr marL="12700" marR="21590">
              <a:spcBef>
                <a:spcPts val="100"/>
              </a:spcBef>
              <a:tabLst>
                <a:tab pos="139700" algn="l"/>
              </a:tabLst>
            </a:pPr>
            <a:r>
              <a:rPr lang="en-GB" sz="1500" b="1" dirty="0">
                <a:solidFill>
                  <a:srgbClr val="205083"/>
                </a:solidFill>
                <a:latin typeface="Arial"/>
                <a:cs typeface="Arial"/>
              </a:rPr>
              <a:t>Remuneration:</a:t>
            </a:r>
            <a:r>
              <a:rPr lang="en-GB" sz="1500" b="1" dirty="0">
                <a:solidFill>
                  <a:srgbClr val="009999"/>
                </a:solidFill>
                <a:latin typeface="Arial"/>
                <a:cs typeface="Arial"/>
              </a:rPr>
              <a:t> </a:t>
            </a:r>
            <a:r>
              <a:rPr lang="en-GB" sz="1500" dirty="0">
                <a:latin typeface="Arial"/>
                <a:cs typeface="Arial"/>
              </a:rPr>
              <a:t>£765 per day. This remuneration is treated as employment income and will be subject to tax and National Insurance contributions, both of which will be deducted at source under PAYE before you are paid. </a:t>
            </a:r>
            <a:endParaRPr lang="en-US" sz="1500" dirty="0">
              <a:latin typeface="Arial"/>
              <a:cs typeface="Arial"/>
            </a:endParaRPr>
          </a:p>
          <a:p>
            <a:pPr marL="12700" marR="21590">
              <a:spcBef>
                <a:spcPts val="100"/>
              </a:spcBef>
              <a:tabLst>
                <a:tab pos="139700" algn="l"/>
              </a:tabLst>
            </a:pPr>
            <a:endParaRPr lang="en-GB" sz="1500" dirty="0">
              <a:latin typeface="Arial" panose="020B0604020202020204" pitchFamily="34" charset="0"/>
              <a:cs typeface="Arial" panose="020B0604020202020204" pitchFamily="34" charset="0"/>
            </a:endParaRPr>
          </a:p>
          <a:p>
            <a:pPr marL="12700" marR="21590">
              <a:spcBef>
                <a:spcPts val="100"/>
              </a:spcBef>
              <a:tabLst>
                <a:tab pos="139700" algn="l"/>
              </a:tabLst>
            </a:pPr>
            <a:r>
              <a:rPr lang="en-GB" sz="1500" b="1" dirty="0">
                <a:solidFill>
                  <a:srgbClr val="205083"/>
                </a:solidFill>
                <a:latin typeface="Arial"/>
                <a:cs typeface="Arial"/>
              </a:rPr>
              <a:t>Time Commitment: </a:t>
            </a:r>
            <a:r>
              <a:rPr lang="en-GB" sz="1500" dirty="0">
                <a:latin typeface="Arial"/>
                <a:cs typeface="Arial"/>
              </a:rPr>
              <a:t>During the early years of establishment, given the work involved, your time commitment may need to be up to 5 days a week. Once the Local Audit Office is established, your time commitment is expected to be 3 days per week.</a:t>
            </a:r>
            <a:r>
              <a:rPr lang="en-GB" sz="1500" dirty="0">
                <a:solidFill>
                  <a:schemeClr val="tx1">
                    <a:lumMod val="95000"/>
                    <a:lumOff val="5000"/>
                  </a:schemeClr>
                </a:solidFill>
                <a:latin typeface="Arial"/>
                <a:cs typeface="Arial"/>
              </a:rPr>
              <a:t> </a:t>
            </a:r>
            <a:br>
              <a:rPr lang="en-GB" sz="1500" dirty="0">
                <a:latin typeface="Arial" panose="020B0604020202020204" pitchFamily="34" charset="0"/>
                <a:cs typeface="Arial" panose="020B0604020202020204" pitchFamily="34" charset="0"/>
              </a:rPr>
            </a:br>
            <a:endParaRPr lang="en-GB" sz="1500" dirty="0">
              <a:solidFill>
                <a:schemeClr val="tx1">
                  <a:lumMod val="95000"/>
                  <a:lumOff val="5000"/>
                </a:schemeClr>
              </a:solidFill>
              <a:latin typeface="Arial" panose="020B0604020202020204" pitchFamily="34" charset="0"/>
              <a:cs typeface="Arial" panose="020B0604020202020204" pitchFamily="34" charset="0"/>
            </a:endParaRPr>
          </a:p>
          <a:p>
            <a:pPr marL="12700" marR="21590">
              <a:spcBef>
                <a:spcPts val="100"/>
              </a:spcBef>
              <a:tabLst>
                <a:tab pos="139700" algn="l"/>
              </a:tabLst>
            </a:pPr>
            <a:r>
              <a:rPr lang="en-GB" sz="1500" b="1" dirty="0">
                <a:solidFill>
                  <a:srgbClr val="205083"/>
                </a:solidFill>
                <a:latin typeface="Arial" panose="020B0604020202020204" pitchFamily="34" charset="0"/>
                <a:cs typeface="Arial" panose="020B0604020202020204" pitchFamily="34" charset="0"/>
              </a:rPr>
              <a:t>Term: </a:t>
            </a:r>
            <a:r>
              <a:rPr lang="en-GB" sz="1500" dirty="0">
                <a:latin typeface="Arial" panose="020B0604020202020204" pitchFamily="34" charset="0"/>
                <a:cs typeface="Arial" panose="020B0604020202020204" pitchFamily="34" charset="0"/>
              </a:rPr>
              <a:t>This appointment is made by ministers for a term of 5 years.</a:t>
            </a:r>
          </a:p>
          <a:p>
            <a:pPr marL="12700" marR="21590">
              <a:spcBef>
                <a:spcPts val="100"/>
              </a:spcBef>
              <a:tabLst>
                <a:tab pos="139700" algn="l"/>
              </a:tabLst>
            </a:pPr>
            <a:endParaRPr lang="en-GB" sz="1500" dirty="0">
              <a:latin typeface="Arial" panose="020B0604020202020204" pitchFamily="34" charset="0"/>
              <a:cs typeface="Arial" panose="020B0604020202020204" pitchFamily="34" charset="0"/>
            </a:endParaRPr>
          </a:p>
          <a:p>
            <a:pPr marL="12700" marR="21590">
              <a:spcBef>
                <a:spcPts val="100"/>
              </a:spcBef>
              <a:tabLst>
                <a:tab pos="139700" algn="l"/>
              </a:tabLst>
            </a:pPr>
            <a:r>
              <a:rPr lang="en-GB" sz="1500" b="1" dirty="0">
                <a:solidFill>
                  <a:srgbClr val="205083"/>
                </a:solidFill>
                <a:latin typeface="Arial"/>
                <a:cs typeface="Arial"/>
              </a:rPr>
              <a:t>Location: </a:t>
            </a:r>
            <a:r>
              <a:rPr lang="en-GB" sz="1500" dirty="0">
                <a:latin typeface="Arial"/>
                <a:cs typeface="Arial"/>
              </a:rPr>
              <a:t>The location of the Local Audit Office headquarters will be 23 Stephenson Street, B2 4BH, in central Birmingham. The successful candidate can work remotely from anywhere in the UK, with occasional travel to the Birmingham office. </a:t>
            </a:r>
            <a:endParaRPr lang="en-GB" sz="1500" dirty="0">
              <a:highlight>
                <a:srgbClr val="FFFF00"/>
              </a:highlight>
              <a:latin typeface="Arial"/>
              <a:cs typeface="Arial"/>
            </a:endParaRPr>
          </a:p>
        </p:txBody>
      </p:sp>
      <p:sp>
        <p:nvSpPr>
          <p:cNvPr id="2" name="TextBox 1">
            <a:extLst>
              <a:ext uri="{FF2B5EF4-FFF2-40B4-BE49-F238E27FC236}">
                <a16:creationId xmlns:a16="http://schemas.microsoft.com/office/drawing/2014/main" id="{539B0355-B733-E031-183F-F1FB13230C53}"/>
              </a:ext>
            </a:extLst>
          </p:cNvPr>
          <p:cNvSpPr txBox="1"/>
          <p:nvPr/>
        </p:nvSpPr>
        <p:spPr>
          <a:xfrm>
            <a:off x="510741" y="5308220"/>
            <a:ext cx="5272424" cy="1015663"/>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500" b="1">
                <a:solidFill>
                  <a:srgbClr val="FF0000"/>
                </a:solidFill>
                <a:latin typeface="Arial"/>
                <a:ea typeface="Aptos"/>
                <a:cs typeface="Aptos"/>
              </a:rPr>
              <a:t>Please note</a:t>
            </a:r>
            <a:r>
              <a:rPr lang="en-US" sz="1500">
                <a:latin typeface="Arial"/>
                <a:ea typeface="Aptos"/>
                <a:cs typeface="Aptos"/>
              </a:rPr>
              <a:t>:  This appointment is subject to the passage of the </a:t>
            </a:r>
            <a:r>
              <a:rPr lang="en-US" sz="1500">
                <a:latin typeface="Arial"/>
                <a:ea typeface="Aptos"/>
                <a:cs typeface="Arial"/>
              </a:rPr>
              <a:t>English Devolution and Community Empowerment Bill. Ministers will</a:t>
            </a:r>
            <a:r>
              <a:rPr lang="en-US" sz="1500">
                <a:latin typeface="Arial"/>
                <a:ea typeface="Aptos"/>
                <a:cs typeface="Aptos"/>
              </a:rPr>
              <a:t> need to formally re-confirm the appointment following commencement.</a:t>
            </a:r>
          </a:p>
        </p:txBody>
      </p:sp>
    </p:spTree>
    <p:extLst>
      <p:ext uri="{BB962C8B-B14F-4D97-AF65-F5344CB8AC3E}">
        <p14:creationId xmlns:p14="http://schemas.microsoft.com/office/powerpoint/2010/main" val="1167525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345593" y="188096"/>
            <a:ext cx="10515600" cy="635413"/>
          </a:xfrm>
        </p:spPr>
        <p:txBody>
          <a:bodyPr>
            <a:normAutofit/>
          </a:bodyPr>
          <a:lstStyle/>
          <a:p>
            <a:r>
              <a:rPr lang="en-GB" sz="3200" b="1" dirty="0">
                <a:solidFill>
                  <a:srgbClr val="00625E"/>
                </a:solidFill>
                <a:latin typeface="Arial" panose="020B0604020202020204" pitchFamily="34" charset="0"/>
                <a:cs typeface="Arial" panose="020B0604020202020204" pitchFamily="34" charset="0"/>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345593" y="713690"/>
            <a:ext cx="11565218" cy="5816977"/>
          </a:xfrm>
          <a:prstGeom prst="rect">
            <a:avLst/>
          </a:prstGeom>
          <a:noFill/>
          <a:ln>
            <a:solidFill>
              <a:schemeClr val="accent1">
                <a:lumMod val="50000"/>
              </a:schemeClr>
            </a:solidFill>
          </a:ln>
        </p:spPr>
        <p:txBody>
          <a:bodyPr wrap="square" lIns="91440" tIns="45720" rIns="91440" bIns="45720" rtlCol="0" anchor="t">
            <a:spAutoFit/>
          </a:bodyPr>
          <a:lstStyle/>
          <a:p>
            <a:pPr>
              <a:defRPr/>
            </a:pPr>
            <a:r>
              <a:rPr lang="en-GB" sz="1400" kern="0" dirty="0">
                <a:latin typeface="Arial"/>
                <a:cs typeface="Arial"/>
              </a:rPr>
              <a:t>Candidates will need to apply for this role using the </a:t>
            </a:r>
            <a:r>
              <a:rPr lang="en-GB" sz="1400" kern="0" dirty="0">
                <a:latin typeface="Arial"/>
                <a:cs typeface="Arial"/>
                <a:hlinkClick r:id="rId2"/>
              </a:rPr>
              <a:t>Public Appointments website</a:t>
            </a:r>
            <a:r>
              <a:rPr lang="en-GB" sz="1400" kern="0" dirty="0">
                <a:latin typeface="Arial"/>
                <a:cs typeface="Arial"/>
              </a:rPr>
              <a:t>. To apply you will need to </a:t>
            </a:r>
            <a:r>
              <a:rPr lang="en-GB" sz="1400" kern="0" dirty="0">
                <a:latin typeface="Arial"/>
                <a:cs typeface="Arial"/>
                <a:hlinkClick r:id="rId3"/>
              </a:rPr>
              <a:t>create an account</a:t>
            </a:r>
            <a:r>
              <a:rPr lang="en-GB" sz="1400" kern="0" dirty="0">
                <a:latin typeface="Arial"/>
                <a:cs typeface="Arial"/>
              </a:rPr>
              <a:t> or </a:t>
            </a:r>
            <a:r>
              <a:rPr lang="en-GB" sz="1400" kern="0" dirty="0">
                <a:latin typeface="Arial"/>
                <a:cs typeface="Arial"/>
                <a:hlinkClick r:id="rId4"/>
              </a:rPr>
              <a:t>sign in</a:t>
            </a:r>
            <a:r>
              <a:rPr lang="en-GB" sz="1400" kern="0" dirty="0">
                <a:latin typeface="Arial"/>
                <a:cs typeface="Arial"/>
              </a:rPr>
              <a:t>.</a:t>
            </a:r>
            <a:r>
              <a:rPr lang="en-US" sz="1400" dirty="0">
                <a:latin typeface="Arial"/>
                <a:cs typeface="Arial"/>
              </a:rPr>
              <a:t> </a:t>
            </a:r>
            <a:r>
              <a:rPr lang="en-GB" sz="1400" kern="0" dirty="0">
                <a:latin typeface="Arial"/>
                <a:cs typeface="Arial"/>
              </a:rPr>
              <a:t>Once you are logged into your account, click on 'apply for this role' and follow the on-screen instructions. To apply, all candidates are required to provide:</a:t>
            </a:r>
            <a:endParaRPr lang="en-GB" sz="1400" dirty="0">
              <a:latin typeface="Arial"/>
              <a:cs typeface="Arial"/>
            </a:endParaRPr>
          </a:p>
          <a:p>
            <a:pPr>
              <a:defRPr/>
            </a:pPr>
            <a:endParaRPr lang="en-GB" sz="1000" kern="0" dirty="0">
              <a:latin typeface="Arial"/>
              <a:cs typeface="Arial"/>
            </a:endParaRPr>
          </a:p>
          <a:p>
            <a:pPr marL="342900" indent="-342900">
              <a:buAutoNum type="arabicPeriod"/>
              <a:defRPr/>
            </a:pPr>
            <a:r>
              <a:rPr kumimoji="0" lang="en-GB" sz="1400" b="1" i="0" u="none" strike="noStrike" kern="0" cap="none" spc="0" normalizeH="0" baseline="0" noProof="0" dirty="0">
                <a:ln>
                  <a:noFill/>
                </a:ln>
                <a:solidFill>
                  <a:srgbClr val="205083"/>
                </a:solidFill>
                <a:effectLst/>
                <a:uLnTx/>
                <a:uFillTx/>
                <a:latin typeface="Arial"/>
                <a:cs typeface="Arial"/>
              </a:rPr>
              <a:t>Curriculum Vitae</a:t>
            </a:r>
            <a:r>
              <a:rPr lang="en-GB" sz="1400" b="1" kern="0" dirty="0">
                <a:solidFill>
                  <a:srgbClr val="205083"/>
                </a:solidFill>
                <a:latin typeface="Arial"/>
                <a:cs typeface="Arial"/>
              </a:rPr>
              <a:t> </a:t>
            </a:r>
            <a:r>
              <a:rPr kumimoji="0" lang="en-GB" sz="1400" b="1" i="0" u="none" strike="noStrike" kern="0" cap="none" spc="0" normalizeH="0" baseline="0" noProof="0" dirty="0">
                <a:ln>
                  <a:noFill/>
                </a:ln>
                <a:solidFill>
                  <a:srgbClr val="205083"/>
                </a:solidFill>
                <a:effectLst/>
                <a:uLnTx/>
                <a:uFillTx/>
                <a:latin typeface="Arial"/>
                <a:cs typeface="Arial"/>
              </a:rPr>
              <a:t> </a:t>
            </a:r>
            <a:r>
              <a:rPr kumimoji="0" lang="en-GB" sz="1400" b="0" i="1" u="none" strike="noStrike" kern="0" cap="none" spc="0" normalizeH="0" baseline="0" noProof="0" dirty="0">
                <a:ln>
                  <a:noFill/>
                </a:ln>
                <a:effectLst/>
                <a:uLnTx/>
                <a:uFillTx/>
                <a:latin typeface="Arial"/>
                <a:cs typeface="Arial"/>
              </a:rPr>
              <a:t>(maximum 2 pages). </a:t>
            </a:r>
            <a:r>
              <a:rPr kumimoji="0" lang="en-GB" sz="1400" b="0" i="0" u="none" strike="noStrike" kern="0" cap="none" spc="0" normalizeH="0" baseline="0" noProof="0" dirty="0">
                <a:ln>
                  <a:noFill/>
                </a:ln>
                <a:effectLst/>
                <a:uLnTx/>
                <a:uFillTx/>
                <a:latin typeface="Arial"/>
                <a:cs typeface="Arial"/>
              </a:rPr>
              <a:t>Include</a:t>
            </a:r>
            <a:r>
              <a:rPr kumimoji="0" lang="en-GB" sz="1400" b="0" i="1" u="none" strike="noStrike" kern="0" cap="none" spc="0" normalizeH="0" baseline="0" noProof="0" dirty="0">
                <a:ln>
                  <a:noFill/>
                </a:ln>
                <a:effectLst/>
                <a:uLnTx/>
                <a:uFillTx/>
                <a:latin typeface="Arial"/>
                <a:cs typeface="Arial"/>
              </a:rPr>
              <a:t> </a:t>
            </a:r>
            <a:r>
              <a:rPr kumimoji="0" lang="en-GB" sz="1400" b="0" i="0" u="none" strike="noStrike" kern="0" cap="none" spc="0" normalizeH="0" baseline="0" noProof="0" dirty="0">
                <a:ln>
                  <a:noFill/>
                </a:ln>
                <a:effectLst/>
                <a:uLnTx/>
                <a:uFillTx/>
                <a:latin typeface="Arial"/>
                <a:cs typeface="Arial"/>
              </a:rPr>
              <a:t>your education, professional qualifications and full employment history</a:t>
            </a:r>
            <a:r>
              <a:rPr kumimoji="0" lang="en-GB" sz="1400" b="0" i="0" u="none" strike="noStrike" kern="0" cap="none" spc="0" normalizeH="0" baseline="0" noProof="0" dirty="0">
                <a:ln>
                  <a:noFill/>
                </a:ln>
                <a:solidFill>
                  <a:srgbClr val="0070C0"/>
                </a:solidFill>
                <a:effectLst/>
                <a:uLnTx/>
                <a:uFillTx/>
                <a:latin typeface="Arial"/>
                <a:cs typeface="Arial"/>
              </a:rPr>
              <a:t>.</a:t>
            </a:r>
            <a:r>
              <a:rPr lang="en-GB" sz="1400" kern="0" dirty="0">
                <a:solidFill>
                  <a:srgbClr val="0070C0"/>
                </a:solidFill>
                <a:latin typeface="Arial"/>
                <a:cs typeface="Arial"/>
              </a:rPr>
              <a:t> </a:t>
            </a:r>
            <a:endParaRPr lang="en-GB" sz="1400" kern="0" dirty="0">
              <a:latin typeface="Arial" panose="020B0604020202020204" pitchFamily="34" charset="0"/>
              <a:cs typeface="Arial" panose="020B0604020202020204" pitchFamily="34" charset="0"/>
            </a:endParaRPr>
          </a:p>
          <a:p>
            <a:pPr marL="342900" indent="-342900">
              <a:buAutoNum type="arabicPeriod"/>
              <a:defRPr/>
            </a:pPr>
            <a:r>
              <a:rPr lang="en-GB" sz="1400" b="1" kern="0" dirty="0">
                <a:solidFill>
                  <a:srgbClr val="205083"/>
                </a:solidFill>
                <a:latin typeface="Arial"/>
                <a:cs typeface="Arial"/>
              </a:rPr>
              <a:t>Supporting</a:t>
            </a:r>
            <a:r>
              <a:rPr kumimoji="0" lang="en-GB" sz="1400" b="1" i="0" u="none" strike="noStrike" kern="0" cap="none" spc="0" normalizeH="0" baseline="0" noProof="0" dirty="0">
                <a:ln>
                  <a:noFill/>
                </a:ln>
                <a:solidFill>
                  <a:srgbClr val="205083"/>
                </a:solidFill>
                <a:effectLst/>
                <a:uLnTx/>
                <a:uFillTx/>
                <a:latin typeface="Arial"/>
                <a:cs typeface="Arial"/>
              </a:rPr>
              <a:t> </a:t>
            </a:r>
            <a:r>
              <a:rPr lang="en-GB" sz="1400" b="1" kern="0" dirty="0">
                <a:solidFill>
                  <a:srgbClr val="205083"/>
                </a:solidFill>
                <a:latin typeface="Arial"/>
                <a:cs typeface="Arial"/>
              </a:rPr>
              <a:t>Statement </a:t>
            </a:r>
            <a:r>
              <a:rPr kumimoji="0" lang="en-GB" sz="1400" b="0" i="1" u="none" strike="noStrike" kern="0" cap="none" spc="0" normalizeH="0" baseline="0" noProof="0" dirty="0">
                <a:ln>
                  <a:noFill/>
                </a:ln>
                <a:effectLst/>
                <a:uLnTx/>
                <a:uFillTx/>
                <a:latin typeface="Arial"/>
                <a:cs typeface="Arial"/>
              </a:rPr>
              <a:t>(maximum 2 pages)</a:t>
            </a:r>
            <a:r>
              <a:rPr kumimoji="0" lang="en-GB" sz="1400" b="0" i="0" u="none" strike="noStrike" kern="0" cap="none" spc="0" normalizeH="0" baseline="0" noProof="0" dirty="0">
                <a:ln>
                  <a:noFill/>
                </a:ln>
                <a:effectLst/>
                <a:uLnTx/>
                <a:uFillTx/>
                <a:latin typeface="Arial"/>
                <a:cs typeface="Arial"/>
              </a:rPr>
              <a:t>. Please tailor your statement to set out your suitability for the role and how you meet the selection </a:t>
            </a:r>
            <a:r>
              <a:rPr lang="en-GB" sz="1400" kern="0" dirty="0">
                <a:latin typeface="Arial"/>
                <a:cs typeface="Arial"/>
              </a:rPr>
              <a:t>c</a:t>
            </a:r>
            <a:r>
              <a:rPr kumimoji="0" lang="en-GB" sz="1400" b="0" i="0" u="none" strike="noStrike" kern="0" cap="none" spc="0" normalizeH="0" baseline="0" noProof="0" dirty="0" err="1">
                <a:ln>
                  <a:noFill/>
                </a:ln>
                <a:effectLst/>
                <a:uLnTx/>
                <a:uFillTx/>
                <a:latin typeface="Arial"/>
                <a:cs typeface="Arial"/>
              </a:rPr>
              <a:t>riteria</a:t>
            </a:r>
            <a:r>
              <a:rPr kumimoji="0" lang="en-GB" sz="1400" b="0" i="0" u="none" strike="noStrike" kern="0" cap="none" spc="0" normalizeH="0" baseline="0" noProof="0" dirty="0">
                <a:ln>
                  <a:noFill/>
                </a:ln>
                <a:effectLst/>
                <a:uLnTx/>
                <a:uFillTx/>
                <a:latin typeface="Arial"/>
                <a:cs typeface="Arial"/>
              </a:rPr>
              <a:t>. We suggest you use specific examples to demonstrate how you meet the criteria. If you can offer the experience in more than one of the areas referenced above, </a:t>
            </a:r>
            <a:r>
              <a:rPr lang="en-GB" sz="1400" kern="0" dirty="0">
                <a:latin typeface="Arial"/>
                <a:cs typeface="Arial"/>
              </a:rPr>
              <a:t>please clearly</a:t>
            </a:r>
            <a:r>
              <a:rPr kumimoji="0" lang="en-GB" sz="1400" b="0" i="0" u="none" strike="noStrike" kern="0" cap="none" spc="0" normalizeH="0" baseline="0" noProof="0" dirty="0">
                <a:ln>
                  <a:noFill/>
                </a:ln>
                <a:effectLst/>
                <a:uLnTx/>
                <a:uFillTx/>
                <a:latin typeface="Arial"/>
                <a:cs typeface="Arial"/>
              </a:rPr>
              <a:t> reference and example those criteria in a single supporting </a:t>
            </a:r>
            <a:r>
              <a:rPr lang="en-GB" sz="1400" kern="0" dirty="0">
                <a:latin typeface="Arial"/>
                <a:cs typeface="Arial"/>
              </a:rPr>
              <a:t>statement</a:t>
            </a:r>
            <a:r>
              <a:rPr kumimoji="0" lang="en-GB" sz="1400" b="0" i="0" u="none" strike="noStrike" kern="0" cap="none" spc="0" normalizeH="0" baseline="0" noProof="0" dirty="0">
                <a:ln>
                  <a:noFill/>
                </a:ln>
                <a:effectLst/>
                <a:uLnTx/>
                <a:uFillTx/>
                <a:latin typeface="Arial"/>
                <a:cs typeface="Arial"/>
              </a:rPr>
              <a:t>.</a:t>
            </a:r>
            <a:r>
              <a:rPr lang="en-GB" sz="1400" kern="0" dirty="0">
                <a:latin typeface="Arial"/>
                <a:cs typeface="Arial"/>
              </a:rPr>
              <a:t> </a:t>
            </a:r>
            <a:endParaRPr lang="en-GB" sz="1400" b="1" kern="0" dirty="0">
              <a:latin typeface="Arial" panose="020B0604020202020204" pitchFamily="34" charset="0"/>
              <a:cs typeface="Arial" panose="020B0604020202020204" pitchFamily="34" charset="0"/>
            </a:endParaRPr>
          </a:p>
          <a:p>
            <a:pPr marL="342900" indent="-342900">
              <a:buAutoNum type="arabicPeriod"/>
              <a:defRPr/>
            </a:pPr>
            <a:r>
              <a:rPr lang="en-GB" sz="1400" b="1" kern="0" dirty="0">
                <a:solidFill>
                  <a:srgbClr val="205083"/>
                </a:solidFill>
                <a:latin typeface="Arial"/>
                <a:cs typeface="Arial"/>
              </a:rPr>
              <a:t>Equality Information </a:t>
            </a:r>
            <a:r>
              <a:rPr lang="en-GB" sz="1400" kern="0" dirty="0">
                <a:latin typeface="Arial"/>
                <a:cs typeface="Arial"/>
              </a:rPr>
              <a:t>The information you provide will not be used as part of the selection process and will not be seen by the interview panel.</a:t>
            </a:r>
            <a:endParaRPr lang="en-GB" sz="1400" i="1" kern="0" dirty="0">
              <a:highlight>
                <a:srgbClr val="FFFF00"/>
              </a:highlight>
              <a:latin typeface="Arial" panose="020B0604020202020204" pitchFamily="34" charset="0"/>
              <a:cs typeface="Arial" panose="020B0604020202020204" pitchFamily="34" charset="0"/>
            </a:endParaRPr>
          </a:p>
          <a:p>
            <a:pPr marL="342900" indent="-342900">
              <a:buAutoNum type="arabicPeriod"/>
              <a:defRPr/>
            </a:pPr>
            <a:r>
              <a:rPr lang="en-GB" sz="1400" b="1" kern="0" dirty="0">
                <a:solidFill>
                  <a:srgbClr val="205083"/>
                </a:solidFill>
                <a:latin typeface="Arial"/>
                <a:cs typeface="Arial"/>
              </a:rPr>
              <a:t>Information relating to any outside interests or reputational issues </a:t>
            </a:r>
            <a:r>
              <a:rPr kumimoji="0" lang="en-GB" sz="1400" b="0" i="0" u="none" strike="noStrike" kern="0" cap="none" spc="0" normalizeH="0" baseline="0" noProof="0" dirty="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the Local Audit Office</a:t>
            </a:r>
            <a:r>
              <a:rPr lang="en-GB" sz="1400" kern="0" dirty="0">
                <a:latin typeface="Arial"/>
                <a:cs typeface="Arial"/>
              </a:rPr>
              <a:t>, Ministry of Housing, Communities and Local Government</a:t>
            </a:r>
            <a:r>
              <a:rPr kumimoji="0" lang="en-GB" sz="1400" b="0" i="0" u="none" strike="noStrike" kern="0" cap="none" spc="0" normalizeH="0" baseline="0" noProof="0" dirty="0">
                <a:ln>
                  <a:noFill/>
                </a:ln>
                <a:effectLst/>
                <a:uLnTx/>
                <a:uFillTx/>
                <a:latin typeface="Arial"/>
                <a:cs typeface="Arial"/>
              </a:rPr>
              <a:t> or </a:t>
            </a:r>
            <a:r>
              <a:rPr lang="en-GB" sz="1400" kern="0" dirty="0">
                <a:latin typeface="Arial"/>
                <a:cs typeface="Arial"/>
              </a:rPr>
              <a:t>His Majesty's</a:t>
            </a:r>
            <a:r>
              <a:rPr kumimoji="0" lang="en-GB" sz="1400" b="0" i="0" u="none" strike="noStrike" kern="0" cap="none" spc="0" normalizeH="0" baseline="0" noProof="0" dirty="0">
                <a:ln>
                  <a:noFill/>
                </a:ln>
                <a:effectLst/>
                <a:uLnTx/>
                <a:uFillTx/>
                <a:latin typeface="Arial"/>
                <a:cs typeface="Arial"/>
              </a:rPr>
              <a:t> Government, or cause public confidence in the appointment to be jeopardised. The panel will explore your declarations during the interview process.  Failure to disclose such information could result in an appointment either not being made or being terminated.</a:t>
            </a:r>
            <a:r>
              <a:rPr lang="en-GB" sz="1400" kern="0" dirty="0">
                <a:latin typeface="Arial"/>
                <a:cs typeface="Arial"/>
              </a:rPr>
              <a:t> </a:t>
            </a:r>
            <a:endParaRPr lang="en-GB" sz="1400" b="0" i="1" u="none" strike="noStrike" kern="0" cap="none" spc="0" normalizeH="0" baseline="0" noProof="0" dirty="0">
              <a:ln>
                <a:noFill/>
              </a:ln>
              <a:effectLst/>
              <a:highlight>
                <a:srgbClr val="FFFF00"/>
              </a:highligh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dirty="0">
                <a:ln>
                  <a:noFill/>
                </a:ln>
                <a:effectLst/>
                <a:uLnTx/>
                <a:uFillTx/>
                <a:latin typeface="Arial"/>
                <a:cs typeface="Arial"/>
              </a:rPr>
              <a:t>Candidates should note that due diligence will be carried out as part of the assessment process if you are called to interview and will be shared with the panel and ministers. This will include searches on social media, blogs and/or other publicly available information.</a:t>
            </a:r>
            <a:r>
              <a:rPr lang="en-GB" sz="1400" kern="0" dirty="0">
                <a:latin typeface="Arial"/>
                <a:cs typeface="Arial"/>
              </a:rPr>
              <a:t>  </a:t>
            </a:r>
          </a:p>
          <a:p>
            <a:pPr>
              <a:defRPr/>
            </a:pPr>
            <a:endParaRPr lang="en-GB" sz="14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dirty="0">
                <a:ln>
                  <a:noFill/>
                </a:ln>
                <a:effectLst/>
                <a:uLnTx/>
                <a:uFillTx/>
                <a:latin typeface="Arial"/>
                <a:cs typeface="Arial"/>
              </a:rPr>
              <a:t>Diversity data will be treated in confidence and is used for data gathering information only. It will not affect your application. </a:t>
            </a:r>
            <a:r>
              <a:rPr lang="en-GB" sz="1400" kern="0" dirty="0">
                <a:latin typeface="Arial"/>
                <a:cs typeface="Arial"/>
              </a:rPr>
              <a:t> </a:t>
            </a:r>
          </a:p>
          <a:p>
            <a:pPr>
              <a:defRPr/>
            </a:pPr>
            <a:endParaRPr lang="en-GB" sz="1400" kern="0" dirty="0">
              <a:latin typeface="Arial"/>
              <a:cs typeface="Arial"/>
            </a:endParaRPr>
          </a:p>
          <a:p>
            <a:pPr>
              <a:defRPr/>
            </a:pPr>
            <a:r>
              <a:rPr lang="en-GB" sz="1400" kern="0" dirty="0">
                <a:latin typeface="Arial"/>
                <a:cs typeface="Arial"/>
              </a:rPr>
              <a:t>We will ask you to check and confirm your personal details to ensure your application is accurate.</a:t>
            </a:r>
            <a:endParaRPr lang="en-GB" sz="1400" dirty="0"/>
          </a:p>
          <a:p>
            <a:pPr>
              <a:defRPr/>
            </a:pPr>
            <a:endParaRPr lang="en-GB" sz="1400" kern="0" dirty="0">
              <a:latin typeface="Arial"/>
              <a:cs typeface="Arial"/>
            </a:endParaRPr>
          </a:p>
          <a:p>
            <a:pPr>
              <a:defRPr/>
            </a:pPr>
            <a:r>
              <a:rPr lang="en-GB" sz="1400" kern="0" dirty="0">
                <a:latin typeface="Arial"/>
                <a:cs typeface="Arial"/>
              </a:rPr>
              <a:t>You will have the opportunity to make a reasonable adjustment request or apply under the disability confident scheme before you submit your application.</a:t>
            </a:r>
          </a:p>
          <a:p>
            <a:pPr>
              <a:defRPr/>
            </a:pPr>
            <a:endParaRPr lang="en-GB" sz="1400" kern="0" dirty="0">
              <a:latin typeface="Arial"/>
              <a:cs typeface="Arial"/>
            </a:endParaRPr>
          </a:p>
          <a:p>
            <a:pPr>
              <a:defRPr/>
            </a:pPr>
            <a:r>
              <a:rPr lang="en-GB" sz="1400" b="1" kern="0" dirty="0">
                <a:solidFill>
                  <a:srgbClr val="205083"/>
                </a:solidFill>
                <a:latin typeface="Arial"/>
                <a:cs typeface="Arial"/>
              </a:rPr>
              <a:t>We are unable to accept late or incomplete applications.</a:t>
            </a:r>
            <a:endParaRPr lang="en-GB" sz="1200" b="1" dirty="0">
              <a:solidFill>
                <a:srgbClr val="205083"/>
              </a:solidFill>
              <a:cs typeface="Calibri" panose="020F0502020204030204"/>
            </a:endParaRPr>
          </a:p>
        </p:txBody>
      </p:sp>
      <p:sp>
        <p:nvSpPr>
          <p:cNvPr id="5" name="Slide Number Placeholder 4">
            <a:extLst>
              <a:ext uri="{FF2B5EF4-FFF2-40B4-BE49-F238E27FC236}">
                <a16:creationId xmlns:a16="http://schemas.microsoft.com/office/drawing/2014/main" id="{B957E538-1D4B-4AEE-8242-6071B3D6CF96}"/>
              </a:ext>
            </a:extLst>
          </p:cNvPr>
          <p:cNvSpPr>
            <a:spLocks noGrp="1"/>
          </p:cNvSpPr>
          <p:nvPr>
            <p:ph type="sldNum" sz="quarter" idx="12"/>
          </p:nvPr>
        </p:nvSpPr>
        <p:spPr/>
        <p:txBody>
          <a:bodyPr/>
          <a:lstStyle/>
          <a:p>
            <a:fld id="{B40F6008-2E59-B649-B193-1DAD0B033AC3}" type="slidenum">
              <a:rPr lang="en-US" smtClean="0"/>
              <a:t>9</a:t>
            </a:fld>
            <a:endParaRPr lang="en-US"/>
          </a:p>
        </p:txBody>
      </p:sp>
    </p:spTree>
    <p:extLst>
      <p:ext uri="{BB962C8B-B14F-4D97-AF65-F5344CB8AC3E}">
        <p14:creationId xmlns:p14="http://schemas.microsoft.com/office/powerpoint/2010/main" val="2444394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838200" y="365126"/>
            <a:ext cx="10515600" cy="926962"/>
          </a:xfrm>
        </p:spPr>
        <p:txBody>
          <a:bodyPr/>
          <a:lstStyle/>
          <a:p>
            <a:r>
              <a:rPr kumimoji="0" lang="en-GB" sz="3600" b="1" i="0" u="none" strike="noStrike" kern="1200" cap="none" spc="0" normalizeH="0" baseline="0" noProof="0" dirty="0">
                <a:ln>
                  <a:noFill/>
                </a:ln>
                <a:solidFill>
                  <a:srgbClr val="00625E"/>
                </a:solidFill>
                <a:effectLst/>
                <a:uLnTx/>
                <a:uFillTx/>
                <a:latin typeface="Arial" panose="020B0604020202020204" pitchFamily="34" charset="0"/>
                <a:ea typeface="+mj-ea"/>
                <a:cs typeface="Arial" panose="020B0604020202020204" pitchFamily="34" charset="0"/>
              </a:rPr>
              <a:t>Assessment Process: Overview</a:t>
            </a:r>
            <a:endParaRPr lang="en-GB" dirty="0">
              <a:solidFill>
                <a:srgbClr val="00625E"/>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10</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538843" y="133134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6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timeline provided is indicative and could be subject to change. If you are unable to meet these timeframes, please let us know by contacting PublicAppointments@communities.gov.uk.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b="1" spc="10" dirty="0">
                <a:solidFill>
                  <a:srgbClr val="205083"/>
                </a:solidFill>
                <a:latin typeface="Arial"/>
                <a:cs typeface="Arial"/>
              </a:rPr>
              <a:t>The advisory assessment panel will be:</a:t>
            </a:r>
          </a:p>
          <a:p>
            <a:pPr>
              <a:lnSpc>
                <a:spcPct val="100000"/>
              </a:lnSpc>
              <a:spcBef>
                <a:spcPts val="0"/>
              </a:spcBef>
            </a:pPr>
            <a:r>
              <a:rPr lang="en-GB" sz="1600" spc="10" dirty="0">
                <a:latin typeface="Arial"/>
                <a:cs typeface="Arial"/>
              </a:rPr>
              <a:t>Will Garton –  Panel Chair and </a:t>
            </a:r>
            <a:r>
              <a:rPr lang="en-GB" sz="1600" dirty="0">
                <a:latin typeface="Arial"/>
                <a:cs typeface="Arial"/>
              </a:rPr>
              <a:t>Director General of Local Government, Growth and Communities for the </a:t>
            </a:r>
            <a:r>
              <a:rPr lang="en-GB" sz="1600" spc="10" dirty="0">
                <a:latin typeface="Arial"/>
                <a:cs typeface="Arial"/>
              </a:rPr>
              <a:t>Ministry of Housing, Communities and Local Government </a:t>
            </a:r>
            <a:endParaRPr lang="en-GB" sz="1600" dirty="0">
              <a:latin typeface="Arial"/>
              <a:cs typeface="Arial"/>
            </a:endParaRPr>
          </a:p>
          <a:p>
            <a:pPr>
              <a:lnSpc>
                <a:spcPct val="100000"/>
              </a:lnSpc>
              <a:spcBef>
                <a:spcPts val="0"/>
              </a:spcBef>
            </a:pPr>
            <a:r>
              <a:rPr lang="en-GB" sz="1600" spc="10" dirty="0">
                <a:latin typeface="Arial"/>
                <a:cs typeface="Arial"/>
              </a:rPr>
              <a:t>Rosie Seymour – Ministry of Housing, Communities and Local Government Representative</a:t>
            </a:r>
            <a:r>
              <a:rPr lang="en-GB" sz="1600" spc="10" dirty="0">
                <a:solidFill>
                  <a:schemeClr val="bg1">
                    <a:lumMod val="50000"/>
                  </a:schemeClr>
                </a:solidFill>
                <a:latin typeface="Arial"/>
                <a:cs typeface="Arial"/>
              </a:rPr>
              <a:t> </a:t>
            </a:r>
            <a:r>
              <a:rPr lang="en-GB" sz="1600" spc="10" dirty="0">
                <a:latin typeface="Arial"/>
                <a:cs typeface="Arial"/>
              </a:rPr>
              <a:t>and</a:t>
            </a:r>
            <a:r>
              <a:rPr lang="en-GB" sz="1600" spc="10" dirty="0">
                <a:solidFill>
                  <a:schemeClr val="bg1">
                    <a:lumMod val="50000"/>
                  </a:schemeClr>
                </a:solidFill>
                <a:latin typeface="Arial"/>
                <a:cs typeface="Arial"/>
              </a:rPr>
              <a:t> </a:t>
            </a:r>
            <a:r>
              <a:rPr lang="en-GB" sz="1600" spc="10" dirty="0">
                <a:latin typeface="Arial"/>
                <a:cs typeface="Arial"/>
              </a:rPr>
              <a:t>Deputy Director of </a:t>
            </a:r>
            <a:r>
              <a:rPr lang="en-GB" sz="1600" dirty="0">
                <a:latin typeface="Arial"/>
                <a:cs typeface="Arial"/>
              </a:rPr>
              <a:t>Local Audit Reform, Local</a:t>
            </a:r>
            <a:r>
              <a:rPr lang="en-GB" sz="1600" dirty="0">
                <a:effectLst/>
                <a:latin typeface="Arial"/>
                <a:ea typeface="Aptos" panose="020B0004020202020204" pitchFamily="34" charset="0"/>
                <a:cs typeface="Arial"/>
              </a:rPr>
              <a:t> Government Oversight and Accountability</a:t>
            </a:r>
            <a:endParaRPr lang="en-GB" sz="1600" spc="10" dirty="0">
              <a:solidFill>
                <a:schemeClr val="bg1">
                  <a:lumMod val="50000"/>
                </a:schemeClr>
              </a:solidFill>
              <a:latin typeface="Arial"/>
              <a:cs typeface="Arial"/>
            </a:endParaRPr>
          </a:p>
          <a:p>
            <a:pPr>
              <a:lnSpc>
                <a:spcPct val="100000"/>
              </a:lnSpc>
              <a:spcBef>
                <a:spcPts val="0"/>
              </a:spcBef>
            </a:pPr>
            <a:r>
              <a:rPr lang="en-GB" sz="1600" spc="10" dirty="0">
                <a:latin typeface="Arial"/>
                <a:cs typeface="Arial"/>
              </a:rPr>
              <a:t>Nick Scarles -</a:t>
            </a:r>
            <a:r>
              <a:rPr lang="en-GB" sz="1600" spc="10" dirty="0">
                <a:solidFill>
                  <a:schemeClr val="bg1">
                    <a:lumMod val="50000"/>
                  </a:schemeClr>
                </a:solidFill>
                <a:latin typeface="Arial"/>
                <a:cs typeface="Arial"/>
              </a:rPr>
              <a:t> </a:t>
            </a:r>
            <a:r>
              <a:rPr lang="en-GB" sz="1600" spc="10" dirty="0">
                <a:latin typeface="Arial"/>
                <a:cs typeface="Arial"/>
              </a:rPr>
              <a:t>Independent Panel Member</a:t>
            </a:r>
          </a:p>
          <a:p>
            <a:pPr>
              <a:lnSpc>
                <a:spcPct val="100000"/>
              </a:lnSpc>
              <a:spcBef>
                <a:spcPts val="0"/>
              </a:spcBef>
            </a:pPr>
            <a:r>
              <a:rPr lang="en-GB" sz="1600" spc="10" dirty="0">
                <a:latin typeface="Arial"/>
                <a:cs typeface="Arial"/>
              </a:rPr>
              <a:t>Annell Smith – External Panel Member</a:t>
            </a:r>
          </a:p>
          <a:p>
            <a:pPr marL="0" indent="0">
              <a:lnSpc>
                <a:spcPct val="100000"/>
              </a:lnSpc>
              <a:spcBef>
                <a:spcPts val="0"/>
              </a:spcBef>
              <a:buNone/>
            </a:pPr>
            <a:endParaRPr lang="en-GB" sz="1600" spc="10" dirty="0">
              <a:latin typeface="Arial"/>
              <a:cs typeface="Arial"/>
            </a:endParaRPr>
          </a:p>
          <a:p>
            <a:pPr marL="0" indent="0">
              <a:lnSpc>
                <a:spcPct val="100000"/>
              </a:lnSpc>
              <a:spcBef>
                <a:spcPts val="0"/>
              </a:spcBef>
              <a:buNone/>
            </a:pPr>
            <a:r>
              <a:rPr lang="en-GB" sz="1600" spc="10" dirty="0">
                <a:latin typeface="Arial"/>
                <a:cs typeface="Arial"/>
              </a:rPr>
              <a:t>This post will be subject to a pre-appointment hearing by the Housing, Communities and Local Government Select Committee.</a:t>
            </a:r>
          </a:p>
          <a:p>
            <a:pPr marL="0" indent="0">
              <a:lnSpc>
                <a:spcPct val="100000"/>
              </a:lnSpc>
              <a:spcBef>
                <a:spcPts val="0"/>
              </a:spcBef>
              <a:buFont typeface="Arial" panose="020B0604020202020204" pitchFamily="34" charset="0"/>
              <a:buNone/>
            </a:pPr>
            <a:endParaRPr lang="en-GB" sz="1600" spc="10" dirty="0">
              <a:latin typeface="Arial"/>
              <a:cs typeface="Arial"/>
            </a:endParaRPr>
          </a:p>
          <a:p>
            <a:pPr marL="0" indent="0">
              <a:lnSpc>
                <a:spcPct val="100000"/>
              </a:lnSpc>
              <a:spcBef>
                <a:spcPts val="0"/>
              </a:spcBef>
              <a:buNone/>
            </a:pPr>
            <a:r>
              <a:rPr lang="en-GB" sz="1600" spc="10" dirty="0">
                <a:latin typeface="Arial"/>
                <a:cs typeface="Arial"/>
              </a:rPr>
              <a:t>Due to the high volume of applications we receive, we only provide feedback to candidates who reach the interview stage and will only be provided once the campaign has concluded.  </a:t>
            </a:r>
            <a:endParaRPr lang="en-GB" sz="1600" spc="1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838200" y="365125"/>
            <a:ext cx="10515600" cy="860701"/>
          </a:xfrm>
        </p:spPr>
        <p:txBody>
          <a:bodyPr/>
          <a:lstStyle/>
          <a:p>
            <a:r>
              <a:rPr kumimoji="0" lang="en-GB" sz="3600" b="1" i="0" u="none" strike="noStrike" kern="1200" cap="none" spc="0" normalizeH="0" baseline="0" noProof="0" dirty="0">
                <a:ln>
                  <a:noFill/>
                </a:ln>
                <a:solidFill>
                  <a:srgbClr val="00625E"/>
                </a:solidFill>
                <a:effectLst/>
                <a:uLnTx/>
                <a:uFillTx/>
                <a:latin typeface="Arial" panose="020B0604020202020204" pitchFamily="34" charset="0"/>
                <a:ea typeface="+mj-ea"/>
                <a:cs typeface="Arial" panose="020B0604020202020204" pitchFamily="34" charset="0"/>
              </a:rPr>
              <a:t>Assessment Process: Indicative Timeline</a:t>
            </a:r>
            <a:endParaRPr lang="en-GB" dirty="0">
              <a:solidFill>
                <a:srgbClr val="00625E"/>
              </a:solidFill>
            </a:endParaRPr>
          </a:p>
        </p:txBody>
      </p:sp>
      <p:sp>
        <p:nvSpPr>
          <p:cNvPr id="4" name="Content Placeholder 2">
            <a:extLst>
              <a:ext uri="{FF2B5EF4-FFF2-40B4-BE49-F238E27FC236}">
                <a16:creationId xmlns:a16="http://schemas.microsoft.com/office/drawing/2014/main" id="{6D36AB53-190C-4111-8C44-30578C026E33}"/>
              </a:ext>
            </a:extLst>
          </p:cNvPr>
          <p:cNvSpPr txBox="1">
            <a:spLocks/>
          </p:cNvSpPr>
          <p:nvPr/>
        </p:nvSpPr>
        <p:spPr>
          <a:xfrm>
            <a:off x="622764" y="1232278"/>
            <a:ext cx="10946472"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PublicAppointments@communities.gov.uk</a:t>
            </a:r>
            <a:r>
              <a:rPr kumimoji="0" lang="en-GB" sz="1600" b="0" i="0" u="none" strike="noStrike" kern="1200" cap="none" spc="10" normalizeH="0" baseline="0" noProof="0" dirty="0">
                <a:ln>
                  <a:noFill/>
                </a:ln>
                <a:effectLst/>
                <a:uLnTx/>
                <a:uFillTx/>
                <a:latin typeface="Arial"/>
                <a:cs typeface="Arial"/>
              </a:rPr>
              <a:t>.</a:t>
            </a:r>
            <a:r>
              <a:rPr lang="en-GB" sz="1600" spc="10" dirty="0">
                <a:latin typeface="Arial"/>
                <a:cs typeface="Arial"/>
              </a:rPr>
              <a:t>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Closing date: 5pm on 18 February 2026</a:t>
            </a:r>
            <a:endParaRPr lang="en-GB" sz="1600" b="0" i="0" u="none" strike="noStrike" kern="1200" cap="none" spc="10" normalizeH="0" baseline="0" noProof="0" dirty="0">
              <a:ln>
                <a:noFill/>
              </a:ln>
              <a:solidFill>
                <a:srgbClr val="FF0000"/>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Shortlisting:  </a:t>
            </a:r>
            <a:r>
              <a:rPr lang="en-GB" sz="1600" spc="10" dirty="0">
                <a:latin typeface="Arial"/>
                <a:cs typeface="Arial"/>
              </a:rPr>
              <a:t>March 2026</a:t>
            </a:r>
            <a:r>
              <a:rPr kumimoji="0" lang="en-GB" sz="1600" b="0" i="0" u="none" strike="noStrike" kern="1200" cap="none" spc="10" normalizeH="0" baseline="0" noProof="0" dirty="0">
                <a:ln>
                  <a:noFill/>
                </a:ln>
                <a:effectLst/>
                <a:uLnTx/>
                <a:uFillTx/>
                <a:latin typeface="Arial"/>
                <a:ea typeface="+mn-ea"/>
                <a:cs typeface="Arial"/>
              </a:rPr>
              <a:t> (TBC)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Panel interviews: May</a:t>
            </a:r>
            <a:r>
              <a:rPr lang="en-GB" sz="1600" spc="10" dirty="0">
                <a:latin typeface="Arial"/>
                <a:cs typeface="Arial"/>
              </a:rPr>
              <a:t> 2026</a:t>
            </a:r>
            <a:r>
              <a:rPr kumimoji="0" lang="en-GB" sz="1600" b="0" i="0" u="none" strike="noStrike" kern="1200" cap="none" spc="10" normalizeH="0" baseline="0" noProof="0" dirty="0">
                <a:ln>
                  <a:noFill/>
                </a:ln>
                <a:solidFill>
                  <a:schemeClr val="bg1">
                    <a:lumMod val="50000"/>
                  </a:schemeClr>
                </a:solidFill>
                <a:effectLst/>
                <a:uLnTx/>
                <a:uFillTx/>
                <a:latin typeface="Arial"/>
                <a:ea typeface="+mn-ea"/>
                <a:cs typeface="Arial"/>
              </a:rPr>
              <a:t> </a:t>
            </a:r>
            <a:r>
              <a:rPr kumimoji="0" lang="en-GB" sz="1600" b="0" i="0" u="none" strike="noStrike" kern="1200" cap="none" spc="10" normalizeH="0" baseline="0" noProof="0" dirty="0">
                <a:ln>
                  <a:noFill/>
                </a:ln>
                <a:effectLst/>
                <a:uLnTx/>
                <a:uFillTx/>
                <a:latin typeface="Arial"/>
                <a:ea typeface="+mn-ea"/>
                <a:cs typeface="Arial"/>
              </a:rPr>
              <a:t>(TBC</a:t>
            </a:r>
            <a:r>
              <a:rPr lang="en-GB" sz="1600" spc="10" dirty="0">
                <a:latin typeface="Arial"/>
                <a:cs typeface="Arial"/>
              </a:rPr>
              <a:t>).</a:t>
            </a:r>
            <a:r>
              <a:rPr kumimoji="0" lang="en-GB" sz="1600" b="0" i="0" u="none" strike="noStrike" kern="1200" cap="none" spc="0" normalizeH="0" baseline="0" noProof="0" dirty="0">
                <a:ln>
                  <a:noFill/>
                </a:ln>
                <a:effectLst/>
                <a:uLnTx/>
                <a:uFillTx/>
                <a:latin typeface="Arial"/>
                <a:ea typeface="+mn-ea"/>
                <a:cs typeface="Arial"/>
              </a:rPr>
              <a:t> </a:t>
            </a:r>
            <a:r>
              <a:rPr lang="en-GB" sz="1600" dirty="0">
                <a:latin typeface="Arial"/>
                <a:cs typeface="Arial"/>
              </a:rPr>
              <a:t>Interviews</a:t>
            </a:r>
            <a:r>
              <a:rPr kumimoji="0" lang="en-GB" sz="1600" b="0" i="0" u="none" strike="noStrike" kern="1200" cap="none" spc="0" normalizeH="0" baseline="0" noProof="0" dirty="0">
                <a:ln>
                  <a:noFill/>
                </a:ln>
                <a:effectLst/>
                <a:uLnTx/>
                <a:uFillTx/>
                <a:latin typeface="Arial"/>
                <a:ea typeface="+mn-ea"/>
                <a:cs typeface="Arial"/>
              </a:rPr>
              <a:t> will </a:t>
            </a:r>
            <a:r>
              <a:rPr lang="en-GB" sz="1600" dirty="0">
                <a:latin typeface="Arial"/>
                <a:cs typeface="Arial"/>
              </a:rPr>
              <a:t>be conducted</a:t>
            </a:r>
            <a:r>
              <a:rPr kumimoji="0" lang="en-GB" sz="1600" b="0" i="0" u="none" strike="noStrike" kern="1200" cap="none" spc="0" normalizeH="0" baseline="0" noProof="0" dirty="0">
                <a:ln>
                  <a:noFill/>
                </a:ln>
                <a:effectLst/>
                <a:uLnTx/>
                <a:uFillTx/>
                <a:latin typeface="Arial"/>
                <a:ea typeface="+mn-ea"/>
                <a:cs typeface="Arial"/>
              </a:rPr>
              <a:t> remotely. </a:t>
            </a:r>
            <a:endParaRPr kumimoji="0" lang="en-GB" sz="1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Copies of passports will need to be provided prior to interview in order to check candidates’ identity.</a:t>
            </a:r>
            <a:r>
              <a:rPr lang="en-GB" sz="1600" dirty="0">
                <a:latin typeface="Arial"/>
                <a:cs typeface="Arial"/>
              </a:rPr>
              <a:t> </a:t>
            </a:r>
            <a:endParaRPr lang="en-GB" sz="16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                  The appointing minister may choose to meet with these candidates before making a decision.</a:t>
            </a:r>
            <a:endParaRPr lang="en-GB" sz="1600" b="0" i="0" u="none" strike="noStrike" kern="1200" cap="none" spc="10" normalizeH="0" baseline="0" noProof="0" dirty="0">
              <a:ln>
                <a:noFill/>
              </a:ln>
              <a:effectLst/>
              <a:uLnTx/>
              <a:uFillTx/>
              <a:latin typeface="Arial"/>
              <a:cs typeface="Arial"/>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Provisional start date: </a:t>
            </a:r>
            <a:r>
              <a:rPr lang="en-GB" sz="1600" spc="10" dirty="0">
                <a:solidFill>
                  <a:srgbClr val="000000"/>
                </a:solidFill>
                <a:latin typeface="Arial"/>
                <a:cs typeface="Arial"/>
              </a:rPr>
              <a:t>July</a:t>
            </a:r>
            <a:r>
              <a:rPr kumimoji="0" lang="en-GB" sz="1600" b="0" i="0" u="none" strike="noStrike" kern="1200" cap="none" spc="10" normalizeH="0" baseline="0" noProof="0" dirty="0">
                <a:ln>
                  <a:noFill/>
                </a:ln>
                <a:solidFill>
                  <a:srgbClr val="000000"/>
                </a:solidFill>
                <a:effectLst/>
                <a:uLnTx/>
                <a:uFillTx/>
                <a:latin typeface="Arial"/>
                <a:ea typeface="+mn-ea"/>
                <a:cs typeface="Arial"/>
              </a:rPr>
              <a:t> </a:t>
            </a:r>
            <a:r>
              <a:rPr lang="en-GB" sz="1600" spc="10" dirty="0">
                <a:latin typeface="Arial"/>
                <a:cs typeface="Arial"/>
              </a:rPr>
              <a:t>2026</a:t>
            </a:r>
            <a:r>
              <a:rPr lang="en-GB" sz="1600" spc="10" dirty="0">
                <a:solidFill>
                  <a:schemeClr val="bg1">
                    <a:lumMod val="50000"/>
                  </a:schemeClr>
                </a:solidFill>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(TBC)</a:t>
            </a:r>
            <a:endParaRPr lang="en-GB" sz="16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19405" y="2016907"/>
            <a:ext cx="670786" cy="587352"/>
          </a:xfrm>
          <a:prstGeom prst="chevron">
            <a:avLst/>
          </a:prstGeom>
          <a:solidFill>
            <a:srgbClr val="535453"/>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12731" y="2660479"/>
            <a:ext cx="670786" cy="587352"/>
          </a:xfrm>
          <a:prstGeom prst="chevron">
            <a:avLst/>
          </a:prstGeom>
          <a:solidFill>
            <a:srgbClr val="535453"/>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76044E82-3664-498C-AC99-0A8CB03D3DB7}"/>
              </a:ext>
            </a:extLst>
          </p:cNvPr>
          <p:cNvSpPr/>
          <p:nvPr/>
        </p:nvSpPr>
        <p:spPr>
          <a:xfrm rot="5400000">
            <a:off x="919405" y="3509122"/>
            <a:ext cx="670786" cy="587352"/>
          </a:xfrm>
          <a:prstGeom prst="chevron">
            <a:avLst/>
          </a:prstGeom>
          <a:solidFill>
            <a:srgbClr val="535453"/>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932754" y="4543167"/>
            <a:ext cx="670786" cy="587352"/>
          </a:xfrm>
          <a:prstGeom prst="chevron">
            <a:avLst/>
          </a:prstGeom>
          <a:solidFill>
            <a:srgbClr val="535453"/>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11</a:t>
            </a:fld>
            <a:endParaRPr lang="en-US"/>
          </a:p>
        </p:txBody>
      </p:sp>
    </p:spTree>
    <p:extLst>
      <p:ext uri="{BB962C8B-B14F-4D97-AF65-F5344CB8AC3E}">
        <p14:creationId xmlns:p14="http://schemas.microsoft.com/office/powerpoint/2010/main" val="3971011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838200" y="365126"/>
            <a:ext cx="10515600" cy="900458"/>
          </a:xfrm>
        </p:spPr>
        <p:txBody>
          <a:bodyPr/>
          <a:lstStyle/>
          <a:p>
            <a:r>
              <a:rPr kumimoji="0" lang="en-GB" sz="3600" b="1" i="0" u="none" strike="noStrike" kern="1200" cap="none" spc="0" normalizeH="0" baseline="0" noProof="0" dirty="0">
                <a:ln>
                  <a:noFill/>
                </a:ln>
                <a:solidFill>
                  <a:srgbClr val="00625E"/>
                </a:solidFill>
                <a:effectLst/>
                <a:uLnTx/>
                <a:uFillTx/>
                <a:latin typeface="Arial" panose="020B0604020202020204" pitchFamily="34" charset="0"/>
                <a:ea typeface="+mj-ea"/>
                <a:cs typeface="Arial" panose="020B0604020202020204" pitchFamily="34" charset="0"/>
              </a:rPr>
              <a:t>Diversity and Equal Opportunities</a:t>
            </a:r>
            <a:endParaRPr lang="en-GB" dirty="0">
              <a:solidFill>
                <a:srgbClr val="00625E"/>
              </a:solidFil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97863" y="1102974"/>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Arial"/>
                <a:cs typeface="Arial"/>
              </a:rPr>
              <a:t>The Ministry of Housing, Communities and Local Government is committed to the principle of public appointments on merit with independent assessment, openness and fairness of the process and providing equal opportunities. Applications are welcome from all. We particularly encourage applications from women, people from an ethnic minority background, people with disabilities and other under-represented groups. </a:t>
            </a:r>
            <a:endParaRPr lang="en-GB" sz="1600" dirty="0">
              <a:highlight>
                <a:srgbClr val="FFFF00"/>
              </a:highlight>
              <a:latin typeface="Arial" panose="020B0604020202020204" pitchFamily="34" charset="0"/>
              <a:cs typeface="Arial" panose="020B0604020202020204" pitchFamily="34" charset="0"/>
            </a:endParaRPr>
          </a:p>
          <a:p>
            <a:pPr marL="0" indent="0">
              <a:buNone/>
            </a:pPr>
            <a:r>
              <a:rPr lang="en-GB" sz="1600" dirty="0">
                <a:latin typeface="Arial"/>
                <a:cs typeface="Arial"/>
              </a:rPr>
              <a:t>We are very interested in receiving applications from those based </a:t>
            </a:r>
            <a:r>
              <a:rPr lang="en-GB" sz="1600" dirty="0">
                <a:solidFill>
                  <a:srgbClr val="000000"/>
                </a:solidFill>
                <a:latin typeface="Arial"/>
                <a:cs typeface="Arial"/>
              </a:rPr>
              <a:t>across the United Kingdom.</a:t>
            </a:r>
            <a:r>
              <a:rPr lang="en-GB" sz="1600" dirty="0">
                <a:latin typeface="Arial"/>
                <a:cs typeface="Arial"/>
              </a:rPr>
              <a:t> The Local Audit Office headquarters will be based in Birmingham.</a:t>
            </a:r>
            <a:r>
              <a:rPr lang="en-GB" sz="1600" dirty="0">
                <a:solidFill>
                  <a:schemeClr val="bg1">
                    <a:lumMod val="50000"/>
                  </a:schemeClr>
                </a:solidFill>
                <a:latin typeface="Arial"/>
                <a:cs typeface="Arial"/>
              </a:rPr>
              <a:t> </a:t>
            </a:r>
            <a:r>
              <a:rPr lang="en-GB" sz="1600" dirty="0">
                <a:latin typeface="Arial"/>
                <a:cs typeface="Arial"/>
              </a:rPr>
              <a:t>However, meetings may take place via video conferencing and/or in other locations around the UK, and it is not a requirement for the successful candidate to be based in Birmingham full-time.  This position requires the postholder to undertake some travel across the UK and to work unsocial hours on occasion (including some weekend and overnight stays).  </a:t>
            </a:r>
          </a:p>
          <a:p>
            <a:pPr marL="0" indent="0">
              <a:buNone/>
            </a:pPr>
            <a:r>
              <a:rPr lang="en-GB" sz="1600" dirty="0">
                <a:latin typeface="Arial"/>
                <a:cs typeface="Arial"/>
              </a:rPr>
              <a:t>If you believe you have the experience and qualities we are seeking, we look forward to receiving your application.</a:t>
            </a:r>
            <a:endParaRPr lang="en-GB" sz="16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dirty="0">
                <a:solidFill>
                  <a:srgbClr val="205083"/>
                </a:solidFill>
                <a:latin typeface="Arial" panose="020B0604020202020204" pitchFamily="34" charset="0"/>
                <a:cs typeface="Arial" panose="020B0604020202020204" pitchFamily="34" charset="0"/>
              </a:rPr>
              <a:t>Disability Confident</a:t>
            </a:r>
          </a:p>
          <a:p>
            <a:pPr marL="0" indent="0">
              <a:buFont typeface="Arial" panose="020B0604020202020204" pitchFamily="34" charset="0"/>
              <a:buNone/>
            </a:pPr>
            <a:r>
              <a:rPr lang="en-GB" sz="1600" dirty="0">
                <a:latin typeface="Arial" panose="020B0604020202020204" pitchFamily="34" charset="0"/>
                <a:cs typeface="Arial" panose="020B0604020202020204" pitchFamily="34" charset="0"/>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dirty="0">
              <a:solidFill>
                <a:srgbClr val="009999"/>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dirty="0">
                <a:solidFill>
                  <a:srgbClr val="205083"/>
                </a:solidFill>
                <a:latin typeface="Arial" panose="020B0604020202020204" pitchFamily="34" charset="0"/>
                <a:cs typeface="Arial" panose="020B0604020202020204" pitchFamily="34" charset="0"/>
              </a:rPr>
              <a:t>Reasonable Adjustments</a:t>
            </a:r>
          </a:p>
          <a:p>
            <a:pPr marL="0" indent="0">
              <a:buNone/>
            </a:pPr>
            <a:r>
              <a:rPr lang="en-GB" sz="1600" dirty="0">
                <a:latin typeface="Arial"/>
                <a:cs typeface="Arial"/>
              </a:rPr>
              <a:t>If you would like a confidential discussion regarding any reasonable adjustments during the process, please indicate this in the email covering your application or contact </a:t>
            </a:r>
            <a:r>
              <a:rPr lang="en-GB" sz="1600" dirty="0">
                <a:latin typeface="Arial"/>
                <a:cs typeface="Arial"/>
                <a:hlinkClick r:id="rId2"/>
              </a:rPr>
              <a:t>PublicAppointments@communities.gov.uk</a:t>
            </a:r>
            <a:r>
              <a:rPr lang="en-GB" sz="1600" dirty="0">
                <a:latin typeface="Arial"/>
                <a:cs typeface="Arial"/>
              </a:rPr>
              <a:t>. You do not need to apply under the Disability Confident Scheme to ask for a reasonable adjustment. </a:t>
            </a:r>
            <a:endParaRPr lang="en-GB" sz="1600"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smtClean="0"/>
              <a:t>12</a:t>
            </a:fld>
            <a:endParaRPr lang="en-US"/>
          </a:p>
        </p:txBody>
      </p:sp>
    </p:spTree>
    <p:extLst>
      <p:ext uri="{BB962C8B-B14F-4D97-AF65-F5344CB8AC3E}">
        <p14:creationId xmlns:p14="http://schemas.microsoft.com/office/powerpoint/2010/main" val="4085422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838200" y="365126"/>
            <a:ext cx="10515600" cy="966718"/>
          </a:xfrm>
        </p:spPr>
        <p:txBody>
          <a:bodyPr/>
          <a:lstStyle/>
          <a:p>
            <a:r>
              <a:rPr kumimoji="0" lang="en-GB" sz="3600" b="1" i="0" u="none" strike="noStrike" kern="1200" cap="none" spc="0" normalizeH="0" baseline="0" noProof="0" dirty="0">
                <a:ln>
                  <a:noFill/>
                </a:ln>
                <a:solidFill>
                  <a:srgbClr val="00625E"/>
                </a:solidFill>
                <a:effectLst/>
                <a:uLnTx/>
                <a:uFillTx/>
                <a:latin typeface="Arial" panose="020B0604020202020204" pitchFamily="34" charset="0"/>
                <a:ea typeface="+mj-ea"/>
                <a:cs typeface="Arial" panose="020B0604020202020204" pitchFamily="34" charset="0"/>
              </a:rPr>
              <a:t>Further Information </a:t>
            </a:r>
            <a:endParaRPr lang="en-GB" dirty="0">
              <a:solidFill>
                <a:srgbClr val="00625E"/>
              </a:solidFil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chemeClr val="accent1">
                    <a:lumMod val="75000"/>
                  </a:schemeClr>
                </a:solidFill>
                <a:latin typeface="Arial"/>
                <a:cs typeface="Arial"/>
              </a:rPr>
              <a:t>Contact: </a:t>
            </a:r>
            <a:r>
              <a:rPr lang="en-GB" sz="1600" dirty="0">
                <a:latin typeface="Arial"/>
                <a:cs typeface="Arial"/>
              </a:rPr>
              <a:t>For further information about the role or application process please contact </a:t>
            </a:r>
            <a:r>
              <a:rPr lang="en-GB" sz="1600" dirty="0">
                <a:latin typeface="Arial"/>
                <a:cs typeface="Arial"/>
                <a:hlinkClick r:id="rId2"/>
              </a:rPr>
              <a:t>PublicAppointments@communities.gov.uk</a:t>
            </a:r>
            <a:r>
              <a:rPr lang="en-GB" sz="1600" dirty="0">
                <a:latin typeface="Arial"/>
                <a:cs typeface="Arial"/>
              </a:rPr>
              <a:t>. Please put </a:t>
            </a:r>
            <a:r>
              <a:rPr lang="en-GB" sz="1600" b="1" dirty="0">
                <a:latin typeface="Arial"/>
                <a:cs typeface="Arial"/>
              </a:rPr>
              <a:t>‘Local Audit Office – Chair Recruitment Campaign’ </a:t>
            </a:r>
            <a:r>
              <a:rPr lang="en-GB" sz="1600" dirty="0">
                <a:latin typeface="Arial"/>
                <a:cs typeface="Arial"/>
              </a:rPr>
              <a:t>as the subject line of your email. </a:t>
            </a:r>
            <a:endParaRPr lang="en-GB" sz="1600" dirty="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dirty="0">
                <a:latin typeface="Arial"/>
                <a:cs typeface="Arial"/>
              </a:rPr>
              <a:t>We aim to process all applications as quickly as possible and to treat all applicants with courtesy. If you have any complaints about the way your application has been handled, please contact </a:t>
            </a:r>
            <a:r>
              <a:rPr lang="en-GB" sz="1600" dirty="0">
                <a:latin typeface="Arial"/>
                <a:cs typeface="Arial"/>
                <a:hlinkClick r:id="rId3"/>
              </a:rPr>
              <a:t>PublicAppointments@communites.gov.uk</a:t>
            </a:r>
            <a:r>
              <a:rPr lang="en-GB" sz="1600" dirty="0">
                <a:latin typeface="Arial"/>
                <a:cs typeface="Arial"/>
              </a:rPr>
              <a:t>.</a:t>
            </a:r>
          </a:p>
          <a:p>
            <a:pPr marL="0" indent="0">
              <a:buFont typeface="Arial" panose="020B0604020202020204" pitchFamily="34" charset="0"/>
              <a:buNone/>
            </a:pPr>
            <a:r>
              <a:rPr lang="en-GB" sz="1600" b="1" dirty="0">
                <a:solidFill>
                  <a:srgbClr val="205083"/>
                </a:solidFill>
                <a:latin typeface="Arial"/>
                <a:cs typeface="Arial"/>
              </a:rPr>
              <a:t>Complaints:</a:t>
            </a:r>
            <a:r>
              <a:rPr lang="en-GB" sz="1600" b="1" dirty="0">
                <a:solidFill>
                  <a:schemeClr val="accent1">
                    <a:lumMod val="75000"/>
                  </a:schemeClr>
                </a:solidFill>
                <a:latin typeface="Arial"/>
                <a:cs typeface="Arial"/>
              </a:rPr>
              <a:t> </a:t>
            </a:r>
            <a:r>
              <a:rPr lang="en-GB" sz="1600" dirty="0">
                <a:latin typeface="Arial"/>
                <a:cs typeface="Arial"/>
              </a:rPr>
              <a:t>If you feel this competition has not been conducted fairly and you wish to make a complaint, you should initially contact the Appointments Team at </a:t>
            </a:r>
            <a:r>
              <a:rPr lang="en-GB" sz="1600" dirty="0">
                <a:latin typeface="Arial"/>
                <a:cs typeface="Arial"/>
                <a:hlinkClick r:id="rId4"/>
              </a:rPr>
              <a:t>PublicAppointments@communities.gov.uk</a:t>
            </a:r>
            <a:r>
              <a:rPr lang="en-GB" sz="1600" dirty="0">
                <a:latin typeface="Arial"/>
                <a:cs typeface="Arial"/>
              </a:rPr>
              <a:t>.</a:t>
            </a:r>
          </a:p>
          <a:p>
            <a:pPr marL="0" indent="0">
              <a:buFont typeface="Arial" panose="020B0604020202020204" pitchFamily="34" charset="0"/>
              <a:buNone/>
            </a:pPr>
            <a:r>
              <a:rPr lang="en-GB" sz="1600" dirty="0">
                <a:latin typeface="Arial"/>
                <a:cs typeface="Arial"/>
              </a:rPr>
              <a:t>If after investigation by the Department you remain dissatisfied, you may take your complaint to the Commissioner for Public Appointments at </a:t>
            </a:r>
            <a:r>
              <a:rPr lang="en-GB" sz="1600" dirty="0">
                <a:latin typeface="Arial"/>
                <a:cs typeface="Arial"/>
                <a:hlinkClick r:id="rId5"/>
              </a:rPr>
              <a:t>publicappointments@csc.gov.uk</a:t>
            </a:r>
            <a:r>
              <a:rPr lang="en-GB" sz="1600" dirty="0">
                <a:latin typeface="Arial"/>
                <a:cs typeface="Arial"/>
              </a:rPr>
              <a:t>. Details on how to make a complaint can be found on the Commissioner’s website at: </a:t>
            </a:r>
            <a:r>
              <a:rPr lang="en-GB" sz="1600" dirty="0">
                <a:latin typeface="Arial"/>
                <a:cs typeface="Arial"/>
                <a:hlinkClick r:id="rId6"/>
              </a:rPr>
              <a:t>https://publicappointmentscommissioner.independent.gov.uk/regulating-appointments/investigating-complaints/</a:t>
            </a:r>
            <a:r>
              <a:rPr lang="en-GB" sz="1600" dirty="0">
                <a:latin typeface="Arial"/>
                <a:cs typeface="Arial"/>
              </a:rPr>
              <a:t>.</a:t>
            </a:r>
          </a:p>
          <a:p>
            <a:pPr marL="0" indent="0">
              <a:buFont typeface="Arial" panose="020B0604020202020204" pitchFamily="34" charset="0"/>
              <a:buNone/>
            </a:pPr>
            <a:endParaRPr lang="en-GB" sz="1600" dirty="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3002958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838200" y="365126"/>
            <a:ext cx="10515600" cy="721552"/>
          </a:xfrm>
        </p:spPr>
        <p:txBody>
          <a:bodyPr/>
          <a:lstStyle/>
          <a:p>
            <a:r>
              <a:rPr kumimoji="0" lang="en-GB" sz="3600" b="1" i="0" u="none" strike="noStrike" kern="1200" cap="none" spc="0" normalizeH="0" baseline="0" noProof="0" dirty="0">
                <a:ln>
                  <a:noFill/>
                </a:ln>
                <a:solidFill>
                  <a:srgbClr val="00625E"/>
                </a:solidFill>
                <a:effectLst/>
                <a:uLnTx/>
                <a:uFillTx/>
                <a:latin typeface="Arial" panose="020B0604020202020204" pitchFamily="34" charset="0"/>
                <a:ea typeface="+mj-ea"/>
                <a:cs typeface="Arial" panose="020B0604020202020204" pitchFamily="34" charset="0"/>
              </a:rPr>
              <a:t>GDPR</a:t>
            </a:r>
            <a:endParaRPr lang="en-GB" dirty="0">
              <a:solidFill>
                <a:srgbClr val="00625E"/>
              </a:solidFil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486941" y="974035"/>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500" dirty="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500" dirty="0">
                <a:latin typeface="Arial"/>
                <a:cs typeface="Arial"/>
              </a:rPr>
              <a:t>Data may also be shared with Cabinet Office, in order to comply with the Public Appointments Governance Code and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500" dirty="0">
                <a:latin typeface="Arial"/>
                <a:cs typeface="Arial"/>
              </a:rPr>
              <a:t>Your data will be stored for 2 years. If appointed, your data will be stored for the duration of your tenure and may be shared with the organisation that you are appointed to, unless specifically requested otherwise. Should you wish your data to be removed from our records, please contact </a:t>
            </a:r>
            <a:r>
              <a:rPr lang="en-GB" sz="1500" dirty="0">
                <a:latin typeface="Arial"/>
                <a:cs typeface="Arial"/>
                <a:hlinkClick r:id="rId2"/>
              </a:rPr>
              <a:t>PublicAppointments@communities.gov.uk</a:t>
            </a:r>
            <a:r>
              <a:rPr lang="en-GB" sz="1500" dirty="0">
                <a:latin typeface="Arial"/>
                <a:cs typeface="Arial"/>
              </a:rPr>
              <a:t>. </a:t>
            </a:r>
          </a:p>
          <a:p>
            <a:pPr marL="0" indent="0">
              <a:buNone/>
            </a:pPr>
            <a:endParaRPr lang="en-GB" sz="1500" dirty="0">
              <a:latin typeface="Arial"/>
              <a:cs typeface="Arial"/>
            </a:endParaRPr>
          </a:p>
          <a:p>
            <a:pPr marL="0" indent="0">
              <a:lnSpc>
                <a:spcPct val="100000"/>
              </a:lnSpc>
              <a:spcBef>
                <a:spcPts val="0"/>
              </a:spcBef>
              <a:buFont typeface="Arial" panose="020B0604020202020204" pitchFamily="34" charset="0"/>
              <a:buNone/>
            </a:pPr>
            <a:r>
              <a:rPr lang="en-GB" sz="1500" b="1" dirty="0">
                <a:solidFill>
                  <a:srgbClr val="205083"/>
                </a:solidFill>
                <a:latin typeface="Arial"/>
                <a:cs typeface="Arial"/>
              </a:rPr>
              <a:t>Complaints: </a:t>
            </a:r>
          </a:p>
          <a:p>
            <a:pPr marL="0" indent="0">
              <a:lnSpc>
                <a:spcPct val="100000"/>
              </a:lnSpc>
              <a:spcBef>
                <a:spcPts val="0"/>
              </a:spcBef>
              <a:buFont typeface="Arial" panose="020B0604020202020204" pitchFamily="34" charset="0"/>
              <a:buNone/>
            </a:pPr>
            <a:r>
              <a:rPr lang="en-GB" sz="1500" dirty="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500" dirty="0">
                <a:latin typeface="Arial"/>
                <a:cs typeface="Arial"/>
              </a:rPr>
              <a:t>	Information Commissioners Office</a:t>
            </a:r>
          </a:p>
          <a:p>
            <a:pPr marL="0" indent="0">
              <a:lnSpc>
                <a:spcPct val="100000"/>
              </a:lnSpc>
              <a:spcBef>
                <a:spcPts val="0"/>
              </a:spcBef>
              <a:buFont typeface="Arial" panose="020B0604020202020204" pitchFamily="34" charset="0"/>
              <a:buNone/>
            </a:pPr>
            <a:r>
              <a:rPr lang="en-GB" sz="1500" dirty="0">
                <a:latin typeface="Arial"/>
                <a:cs typeface="Arial"/>
              </a:rPr>
              <a:t>	Wycliffe House</a:t>
            </a:r>
          </a:p>
          <a:p>
            <a:pPr marL="0" indent="0">
              <a:lnSpc>
                <a:spcPct val="100000"/>
              </a:lnSpc>
              <a:spcBef>
                <a:spcPts val="0"/>
              </a:spcBef>
              <a:buFont typeface="Arial" panose="020B0604020202020204" pitchFamily="34" charset="0"/>
              <a:buNone/>
            </a:pPr>
            <a:r>
              <a:rPr lang="en-GB" sz="1500" dirty="0">
                <a:latin typeface="Arial"/>
                <a:cs typeface="Arial"/>
              </a:rPr>
              <a:t>	Water Lane</a:t>
            </a:r>
          </a:p>
          <a:p>
            <a:pPr marL="0" indent="0">
              <a:lnSpc>
                <a:spcPct val="100000"/>
              </a:lnSpc>
              <a:spcBef>
                <a:spcPts val="0"/>
              </a:spcBef>
              <a:buFont typeface="Arial" panose="020B0604020202020204" pitchFamily="34" charset="0"/>
              <a:buNone/>
            </a:pPr>
            <a:r>
              <a:rPr lang="en-GB" sz="1500" dirty="0">
                <a:latin typeface="Arial"/>
                <a:cs typeface="Arial"/>
              </a:rPr>
              <a:t>	Wilmslow</a:t>
            </a:r>
          </a:p>
          <a:p>
            <a:pPr marL="0" indent="0">
              <a:lnSpc>
                <a:spcPct val="100000"/>
              </a:lnSpc>
              <a:spcBef>
                <a:spcPts val="0"/>
              </a:spcBef>
              <a:buFont typeface="Arial" panose="020B0604020202020204" pitchFamily="34" charset="0"/>
              <a:buNone/>
            </a:pPr>
            <a:r>
              <a:rPr lang="en-GB" sz="1500" dirty="0">
                <a:latin typeface="Arial"/>
                <a:cs typeface="Arial"/>
              </a:rPr>
              <a:t>	Cheshire</a:t>
            </a:r>
          </a:p>
          <a:p>
            <a:pPr marL="0" indent="0">
              <a:lnSpc>
                <a:spcPct val="100000"/>
              </a:lnSpc>
              <a:spcBef>
                <a:spcPts val="0"/>
              </a:spcBef>
              <a:buFont typeface="Arial" panose="020B0604020202020204" pitchFamily="34" charset="0"/>
              <a:buNone/>
            </a:pPr>
            <a:r>
              <a:rPr lang="en-GB" sz="1500" dirty="0">
                <a:latin typeface="Arial"/>
                <a:cs typeface="Arial"/>
              </a:rPr>
              <a:t>	SK9 5AF</a:t>
            </a:r>
          </a:p>
          <a:p>
            <a:pPr marL="0" indent="0">
              <a:lnSpc>
                <a:spcPct val="100000"/>
              </a:lnSpc>
              <a:spcBef>
                <a:spcPts val="0"/>
              </a:spcBef>
              <a:buFont typeface="Arial" panose="020B0604020202020204" pitchFamily="34" charset="0"/>
              <a:buNone/>
            </a:pPr>
            <a:r>
              <a:rPr lang="en-GB" sz="1500" dirty="0">
                <a:latin typeface="Arial"/>
                <a:cs typeface="Arial"/>
              </a:rPr>
              <a:t>0303 123 1113 email: </a:t>
            </a:r>
            <a:r>
              <a:rPr lang="en-GB" sz="1500" dirty="0">
                <a:latin typeface="Arial"/>
                <a:cs typeface="Arial"/>
                <a:hlinkClick r:id="rId3"/>
              </a:rPr>
              <a:t>casework@ico.org.uk</a:t>
            </a:r>
            <a:r>
              <a:rPr lang="en-GB" sz="1500" dirty="0">
                <a:latin typeface="Arial"/>
                <a:cs typeface="Arial"/>
              </a:rPr>
              <a:t>. </a:t>
            </a:r>
          </a:p>
          <a:p>
            <a:pPr marL="0" indent="0">
              <a:lnSpc>
                <a:spcPct val="100000"/>
              </a:lnSpc>
              <a:spcBef>
                <a:spcPts val="0"/>
              </a:spcBef>
              <a:buFont typeface="Arial" panose="020B0604020202020204" pitchFamily="34" charset="0"/>
              <a:buNone/>
            </a:pPr>
            <a:endParaRPr lang="en-GB" sz="1500" dirty="0">
              <a:latin typeface="Arial"/>
              <a:cs typeface="Arial"/>
            </a:endParaRPr>
          </a:p>
          <a:p>
            <a:pPr marL="0" indent="0">
              <a:lnSpc>
                <a:spcPct val="100000"/>
              </a:lnSpc>
              <a:spcBef>
                <a:spcPts val="0"/>
              </a:spcBef>
              <a:buFont typeface="Arial" panose="020B0604020202020204" pitchFamily="34" charset="0"/>
              <a:buNone/>
            </a:pPr>
            <a:r>
              <a:rPr lang="en-GB" sz="1500" dirty="0">
                <a:latin typeface="Arial"/>
                <a:cs typeface="Arial"/>
              </a:rPr>
              <a:t>The data controller for public appointments is joint between MHCLG, OCPA and Cabinet Office. </a:t>
            </a:r>
          </a:p>
          <a:p>
            <a:pPr marL="0" indent="0">
              <a:buFont typeface="Arial" panose="020B0604020202020204" pitchFamily="34" charset="0"/>
              <a:buNone/>
            </a:pPr>
            <a:endParaRPr lang="en-GB" sz="1600" dirty="0">
              <a:latin typeface="Arial"/>
              <a:cs typeface="Arial"/>
            </a:endParaRP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smtClean="0"/>
              <a:t>14</a:t>
            </a:fld>
            <a:endParaRPr lang="en-US"/>
          </a:p>
        </p:txBody>
      </p:sp>
    </p:spTree>
    <p:extLst>
      <p:ext uri="{BB962C8B-B14F-4D97-AF65-F5344CB8AC3E}">
        <p14:creationId xmlns:p14="http://schemas.microsoft.com/office/powerpoint/2010/main" val="33569005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838200" y="365126"/>
            <a:ext cx="10515600" cy="807692"/>
          </a:xfrm>
        </p:spPr>
        <p:txBody>
          <a:bodyPr/>
          <a:lstStyle/>
          <a:p>
            <a:r>
              <a:rPr kumimoji="0" lang="en-GB" sz="3600" b="1" i="0" u="none" strike="noStrike" kern="1200" cap="none" spc="0" normalizeH="0" baseline="0" noProof="0" dirty="0">
                <a:ln>
                  <a:noFill/>
                </a:ln>
                <a:solidFill>
                  <a:srgbClr val="00625E"/>
                </a:solidFill>
                <a:effectLst/>
                <a:uLnTx/>
                <a:uFillTx/>
                <a:latin typeface="Arial" panose="020B0604020202020204" pitchFamily="34" charset="0"/>
                <a:ea typeface="+mj-ea"/>
                <a:cs typeface="Arial" panose="020B0604020202020204" pitchFamily="34" charset="0"/>
              </a:rPr>
              <a:t>Seven Principles of Public Life</a:t>
            </a:r>
            <a:endParaRPr lang="en-GB" dirty="0">
              <a:solidFill>
                <a:srgbClr val="00625E"/>
              </a:solidFil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dirty="0">
                <a:latin typeface="Arial"/>
                <a:cs typeface="Arial"/>
                <a:hlinkClick r:id="rId2"/>
              </a:rPr>
              <a:t>PublicAppointments@communities.gov.uk</a:t>
            </a:r>
            <a:r>
              <a:rPr lang="en-GB" sz="1600" dirty="0">
                <a:latin typeface="Arial"/>
                <a:cs typeface="Arial"/>
              </a:rPr>
              <a:t> in the first instance.</a:t>
            </a:r>
          </a:p>
          <a:p>
            <a:pPr marL="0" indent="0">
              <a:buFont typeface="Arial" panose="020B0604020202020204" pitchFamily="34" charset="0"/>
              <a:buNone/>
            </a:pPr>
            <a:r>
              <a:rPr lang="en-GB" sz="1600" b="1" dirty="0">
                <a:solidFill>
                  <a:srgbClr val="205083"/>
                </a:solidFill>
                <a:latin typeface="Arial"/>
                <a:cs typeface="Arial"/>
              </a:rPr>
              <a:t>Selflessness</a:t>
            </a:r>
            <a:r>
              <a:rPr lang="en-GB" sz="1600" dirty="0">
                <a:solidFill>
                  <a:srgbClr val="205083"/>
                </a:solidFill>
                <a:latin typeface="Arial"/>
                <a:cs typeface="Arial"/>
              </a:rPr>
              <a:t> </a:t>
            </a:r>
            <a:r>
              <a:rPr lang="en-GB" sz="1600" dirty="0">
                <a:latin typeface="Arial"/>
                <a:cs typeface="Arial"/>
              </a:rPr>
              <a:t>Holders of public office should act solely in terms of the public interest.</a:t>
            </a:r>
          </a:p>
          <a:p>
            <a:pPr marL="0" indent="0">
              <a:buFont typeface="Arial" panose="020B0604020202020204" pitchFamily="34" charset="0"/>
              <a:buNone/>
            </a:pPr>
            <a:r>
              <a:rPr lang="en-GB" sz="1600" b="1" dirty="0">
                <a:solidFill>
                  <a:srgbClr val="205083"/>
                </a:solidFill>
                <a:latin typeface="Arial"/>
                <a:cs typeface="Arial"/>
              </a:rPr>
              <a:t>Integrity</a:t>
            </a:r>
            <a:r>
              <a:rPr lang="en-GB" sz="1600" dirty="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dirty="0">
                <a:solidFill>
                  <a:srgbClr val="205083"/>
                </a:solidFill>
                <a:latin typeface="Arial"/>
                <a:cs typeface="Arial"/>
              </a:rPr>
              <a:t>Objectivity</a:t>
            </a:r>
            <a:r>
              <a:rPr lang="en-GB" sz="1600" dirty="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dirty="0">
                <a:solidFill>
                  <a:srgbClr val="205083"/>
                </a:solidFill>
                <a:latin typeface="Arial"/>
                <a:cs typeface="Arial"/>
              </a:rPr>
              <a:t>Accountability</a:t>
            </a:r>
            <a:r>
              <a:rPr lang="en-GB" sz="1600" dirty="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dirty="0">
                <a:solidFill>
                  <a:srgbClr val="205083"/>
                </a:solidFill>
                <a:latin typeface="Arial"/>
                <a:cs typeface="Arial"/>
              </a:rPr>
              <a:t>Openness</a:t>
            </a:r>
            <a:r>
              <a:rPr lang="en-GB" sz="1600" dirty="0">
                <a:solidFill>
                  <a:schemeClr val="accent1">
                    <a:lumMod val="75000"/>
                  </a:schemeClr>
                </a:solidFill>
                <a:latin typeface="Arial"/>
                <a:cs typeface="Arial"/>
              </a:rPr>
              <a:t> </a:t>
            </a:r>
            <a:r>
              <a:rPr lang="en-GB" sz="1600" dirty="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dirty="0">
                <a:solidFill>
                  <a:srgbClr val="205083"/>
                </a:solidFill>
                <a:latin typeface="Arial"/>
                <a:cs typeface="Arial"/>
              </a:rPr>
              <a:t>Honesty</a:t>
            </a:r>
            <a:r>
              <a:rPr lang="en-GB" sz="1600" dirty="0">
                <a:latin typeface="Arial"/>
                <a:cs typeface="Arial"/>
              </a:rPr>
              <a:t> Holders of public office should be truthful.</a:t>
            </a:r>
          </a:p>
          <a:p>
            <a:pPr marL="0" indent="0">
              <a:buFont typeface="Arial" panose="020B0604020202020204" pitchFamily="34" charset="0"/>
              <a:buNone/>
            </a:pPr>
            <a:r>
              <a:rPr lang="en-GB" sz="1600" b="1" dirty="0">
                <a:solidFill>
                  <a:srgbClr val="205083"/>
                </a:solidFill>
                <a:latin typeface="Arial"/>
                <a:cs typeface="Arial"/>
              </a:rPr>
              <a:t>Leadership</a:t>
            </a:r>
            <a:r>
              <a:rPr lang="en-GB" sz="1600" dirty="0">
                <a:solidFill>
                  <a:schemeClr val="accent1">
                    <a:lumMod val="75000"/>
                  </a:schemeClr>
                </a:solidFill>
                <a:latin typeface="Arial"/>
                <a:cs typeface="Arial"/>
              </a:rPr>
              <a:t> </a:t>
            </a:r>
            <a:r>
              <a:rPr lang="en-GB" sz="1600" dirty="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dirty="0">
              <a:latin typeface="Arial"/>
              <a:cs typeface="Arial"/>
            </a:endParaRP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p:txBody>
          <a:bodyPr/>
          <a:lstStyle/>
          <a:p>
            <a:fld id="{B40F6008-2E59-B649-B193-1DAD0B033AC3}" type="slidenum">
              <a:rPr lang="en-US" dirty="0" smtClean="0"/>
              <a:t>15</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1" ma:contentTypeDescription="Create a new document." ma:contentTypeScope="" ma:versionID="aba6e3d9da5296c5e2228b1cd81c0859">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8c9f77c1771d00a606766ce1007d5c48"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F221DF8-B923-4162-AB38-B7FDA5F1C277}">
  <ds:schemaRefs>
    <ds:schemaRef ds:uri="2bf8cc3f-2dd4-46fc-bd57-e9d20c4f7845"/>
    <ds:schemaRef ds:uri="83a87e31-bf32-46ab-8e70-9fa18461fa4d"/>
    <ds:schemaRef ds:uri="dd9fbe8f-b81d-48be-b625-331cabbad7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82DA017-9312-4D8E-80E3-69D500114230}">
  <ds:schemaRefs>
    <ds:schemaRef ds:uri="http://purl.org/dc/elements/1.1/"/>
    <ds:schemaRef ds:uri="http://schemas.microsoft.com/office/2006/metadata/properties"/>
    <ds:schemaRef ds:uri="http://schemas.microsoft.com/sharepoint/v3"/>
    <ds:schemaRef ds:uri="http://schemas.microsoft.com/office/2006/documentManagement/types"/>
    <ds:schemaRef ds:uri="http://purl.org/dc/terms/"/>
    <ds:schemaRef ds:uri="http://schemas.openxmlformats.org/package/2006/metadata/core-properties"/>
    <ds:schemaRef ds:uri="dd9fbe8f-b81d-48be-b625-331cabbad704"/>
    <ds:schemaRef ds:uri="http://purl.org/dc/dcmitype/"/>
    <ds:schemaRef ds:uri="http://schemas.microsoft.com/office/infopath/2007/PartnerControls"/>
    <ds:schemaRef ds:uri="83a87e31-bf32-46ab-8e70-9fa18461fa4d"/>
    <ds:schemaRef ds:uri="2bf8cc3f-2dd4-46fc-bd57-e9d20c4f7845"/>
    <ds:schemaRef ds:uri="http://www.w3.org/XML/1998/namespace"/>
  </ds:schemaRefs>
</ds:datastoreItem>
</file>

<file path=customXml/itemProps3.xml><?xml version="1.0" encoding="utf-8"?>
<ds:datastoreItem xmlns:ds="http://schemas.openxmlformats.org/officeDocument/2006/customXml" ds:itemID="{048BA291-B884-4A1C-8D71-18ED0D378997}">
  <ds:schemaRefs>
    <ds:schemaRef ds:uri="http://schemas.microsoft.com/sharepoint/v3/contenttype/forms"/>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TotalTime>0</TotalTime>
  <Words>4667</Words>
  <Application>Microsoft Office PowerPoint</Application>
  <PresentationFormat>Widescreen</PresentationFormat>
  <Paragraphs>207</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Helvetica Neue</vt:lpstr>
      <vt:lpstr>Office Theme</vt:lpstr>
      <vt:lpstr>       Chair of the Local Audit Office Information Pack for Candidates   </vt:lpstr>
      <vt:lpstr>PowerPoint Presentation</vt:lpstr>
      <vt:lpstr>PowerPoint Presentation</vt:lpstr>
      <vt:lpstr>Key Responsibilities</vt:lpstr>
      <vt:lpstr>Key Responsibilities</vt:lpstr>
      <vt:lpstr>Local Audit Office Chair Selection Criteria</vt:lpstr>
      <vt:lpstr>Local Audit Office Chair Selection Criteria</vt:lpstr>
      <vt:lpstr>PowerPoint Presentation</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lastModifiedBy>Lucy Worstenholme</cp:lastModifiedBy>
  <cp:revision>2</cp:revision>
  <dcterms:created xsi:type="dcterms:W3CDTF">2021-11-05T11:45:51Z</dcterms:created>
  <dcterms:modified xsi:type="dcterms:W3CDTF">2026-01-21T09:44:32Z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vt:lpwstr>
  </property>
  <property fmtid="{D5CDD505-2E9C-101B-9397-08002B2CF9AE}" pid="6" name="ClassificationContentMarkingHeaderLocations">
    <vt:lpwstr>Office Theme:9</vt:lpwstr>
  </property>
  <property fmtid="{D5CDD505-2E9C-101B-9397-08002B2CF9AE}" pid="7" name="ClassificationContentMarkingHeaderText">
    <vt:lpwstr>OFFICIAL</vt:lpwstr>
  </property>
</Properties>
</file>