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8"/>
  </p:notesMasterIdLst>
  <p:sldIdLst>
    <p:sldId id="280" r:id="rId5"/>
    <p:sldId id="282" r:id="rId6"/>
    <p:sldId id="306" r:id="rId7"/>
    <p:sldId id="307" r:id="rId8"/>
    <p:sldId id="317" r:id="rId9"/>
    <p:sldId id="308" r:id="rId10"/>
    <p:sldId id="309" r:id="rId11"/>
    <p:sldId id="310" r:id="rId12"/>
    <p:sldId id="311" r:id="rId13"/>
    <p:sldId id="312" r:id="rId14"/>
    <p:sldId id="313" r:id="rId15"/>
    <p:sldId id="314" r:id="rId16"/>
    <p:sldId id="31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0F2FC23-EF3E-5899-83E8-DA7E956ED384}" name="Ian Piper" initials="IP" userId="S::Ian.Piper@ebbsfleetdc.org.uk::3a67c7e9-5128-450c-a774-807aafc34e20" providerId="AD"/>
  <p188:author id="{CA950030-716B-2440-3D02-D75CE3BB12A3}" name="Shannon Hurd" initials="SH" userId="S::shannon.hurd@communities.gov.uk::d9ab0092-81f8-4d85-ad89-ffcaca8a124c" providerId="AD"/>
  <p188:author id="{9936353A-8EB0-7697-7F77-DE6B7AB324FC}" name="Alison Cremin" initials="AC" userId="S::alison.cremin@communities.gov.uk::a75fc8b8-98b7-46e8-8073-29095c2b67cb" providerId="AD"/>
  <p188:author id="{8D5D7248-B3D4-67DD-D7A4-B4941C6DA753}" name="Emma Matthews" initials="EM" userId="S::EmmaM@arb.org.uk::966ab615-2154-4dad-b3c5-0676e3677207" providerId="AD"/>
  <p188:author id="{7C3C4E6B-17FF-FCA9-3E30-10EC3A75B318}" name="Jennifer Thomas" initials="JT" userId="S::jennifer.thomas@communities.gov.uk::29a8eb54-52eb-45ef-a232-a1f7474864f8" providerId="AD"/>
  <p188:author id="{17D43F6F-8852-97DD-2E0C-F180E79F5E56}" name="Lucy Worstenholme" initials="LW" userId="S::lucy.worstenholme@communities.gov.uk::eaf08b77-4686-4503-9273-b0498b54d33f" providerId="AD"/>
  <p188:author id="{84C0BE98-AC8E-A758-CE3B-EEA87246C938}" name="Jack Mason" initials="JM" userId="S::jack.mason@communities.gov.uk::df85cc10-3f54-4ef9-b53a-36eaf756449c" providerId="AD"/>
  <p188:author id="{FEEAF1C0-03B0-3BEA-A800-A068C127EDB6}" name="Suzanne Kochanowski" initials="SK" userId="S::suzanne.kochanowski@communities.gov.uk::7452fc09-d1c9-4088-ad29-1a5f8e9fa257" providerId="AD"/>
  <p188:author id="{E5679FD1-D490-7AB9-9D77-AC9173682B9A}" name="Guy Collier" initials="GC" userId="S::guy.collier@communities.gov.uk::dcbe85c0-333c-4b00-899b-21f075d07190" providerId="AD"/>
  <p188:author id="{860ED7D7-9658-99F5-52B1-EC96373CFF87}" name="Christina Machado" initials="CM" userId="S::Christina.Machado@communities.gov.uk::71b5eb65-f8a9-4644-b4a6-6b3c9d9dac0d" providerId="AD"/>
  <p188:author id="{B85F02F4-B08A-E1B1-712E-773BAE86FB43}" name="Lucy Worstenholme" initials="" userId="S::Lucy.Worstenholme@communities.gov.uk::eaf08b77-4686-4503-9273-b0498b54d33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9311BB-40E6-CAAA-9EB7-CC23FAC061E9}" v="2" dt="2025-11-18T12:47:29.867"/>
    <p1510:client id="{D45872E7-7098-9A3E-565C-51074FF36E05}" v="15" dt="2025-11-17T15:56:12.5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209"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18/11/2025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1023310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308053801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240396681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09898043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7805751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769222027"/>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0295278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94954392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38933620"/>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63784181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838184560"/>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16995432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133802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31031289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15847947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ebbsfleetdc.org.uk/about-us/meet-the-board/"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PublicAppointments@levellingup.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5" Type="http://schemas.openxmlformats.org/officeDocument/2006/relationships/hyperlink" Target="https://publicappointmentscommissioner.independent.gov.uk/regulating-appointments/investigating-complaints/" TargetMode="External"/><Relationship Id="rId4" Type="http://schemas.openxmlformats.org/officeDocument/2006/relationships/hyperlink" Target="mailto:publicappointments@csc.gov.u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p:txBody>
          <a:bodyPr/>
          <a:lstStyle/>
          <a:p>
            <a:r>
              <a:rPr lang="en-US" sz="2400" b="1">
                <a:solidFill>
                  <a:schemeClr val="bg1"/>
                </a:solidFill>
                <a:latin typeface="Arial"/>
                <a:ea typeface="Helvetica Neue" panose="02000503000000020004" pitchFamily="2" charset="0"/>
                <a:cs typeface="Arial"/>
              </a:rPr>
              <a:t>Information Pack for Candidates</a:t>
            </a:r>
            <a:endParaRPr lang="en-US"/>
          </a:p>
        </p:txBody>
      </p:sp>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1683907"/>
            <a:ext cx="7946728" cy="2659190"/>
          </a:xfrm>
        </p:spPr>
        <p:txBody>
          <a:bodyPr/>
          <a:lstStyle/>
          <a:p>
            <a:r>
              <a:rPr lang="en-US" sz="4800" b="1">
                <a:latin typeface="Arial"/>
                <a:ea typeface="+mj-lt"/>
                <a:cs typeface="Arial"/>
              </a:rPr>
              <a:t>Ebbsfleet Development Corporation </a:t>
            </a:r>
            <a:r>
              <a:rPr lang="en-US" sz="4800">
                <a:latin typeface="Arial"/>
                <a:ea typeface="+mj-lt"/>
                <a:cs typeface="Arial"/>
              </a:rPr>
              <a:t>– 1x ARAC Chair and 1x Non-Executive Director </a:t>
            </a:r>
            <a:endParaRPr lang="en-US" sz="4800"/>
          </a:p>
        </p:txBody>
      </p:sp>
      <p:pic>
        <p:nvPicPr>
          <p:cNvPr id="4" name="Picture 2" descr="Diligence :: Ebbsfleet Development Corporation">
            <a:extLst>
              <a:ext uri="{FF2B5EF4-FFF2-40B4-BE49-F238E27FC236}">
                <a16:creationId xmlns:a16="http://schemas.microsoft.com/office/drawing/2014/main" id="{C91B44DF-2258-2C93-BEDC-BD8563CBEB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920" y="200590"/>
            <a:ext cx="2715297" cy="86889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a:extLst>
              <a:ext uri="{FF2B5EF4-FFF2-40B4-BE49-F238E27FC236}">
                <a16:creationId xmlns:a16="http://schemas.microsoft.com/office/drawing/2014/main" id="{3B17CDBF-73D6-1439-D9D7-026966F960EA}"/>
              </a:ext>
            </a:extLst>
          </p:cNvPr>
          <p:cNvSpPr>
            <a:spLocks noChangeArrowheads="1"/>
          </p:cNvSpPr>
          <p:nvPr/>
        </p:nvSpPr>
        <p:spPr bwMode="auto">
          <a:xfrm>
            <a:off x="438764" y="5257193"/>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bg1"/>
                </a:solidFill>
                <a:latin typeface="Arial"/>
                <a:cs typeface="Arial"/>
              </a:rPr>
              <a:t>Closing Date: 16:00 on 5 January 2026</a:t>
            </a:r>
          </a:p>
        </p:txBody>
      </p:sp>
      <p:pic>
        <p:nvPicPr>
          <p:cNvPr id="6" name="Picture 5">
            <a:extLst>
              <a:ext uri="{FF2B5EF4-FFF2-40B4-BE49-F238E27FC236}">
                <a16:creationId xmlns:a16="http://schemas.microsoft.com/office/drawing/2014/main" id="{8917A306-DFA4-48EE-321B-965F75A9D246}"/>
              </a:ext>
            </a:extLst>
          </p:cNvPr>
          <p:cNvPicPr>
            <a:picLocks noChangeAspect="1"/>
          </p:cNvPicPr>
          <p:nvPr/>
        </p:nvPicPr>
        <p:blipFill>
          <a:blip r:embed="rId3"/>
          <a:stretch>
            <a:fillRect/>
          </a:stretch>
        </p:blipFill>
        <p:spPr>
          <a:xfrm>
            <a:off x="9757021" y="5392641"/>
            <a:ext cx="1585097" cy="762066"/>
          </a:xfrm>
          <a:prstGeom prst="rect">
            <a:avLst/>
          </a:prstGeom>
        </p:spPr>
      </p:pic>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Introduction from the Chief Executive</a:t>
            </a:r>
          </a:p>
        </p:txBody>
      </p:sp>
      <p:sp>
        <p:nvSpPr>
          <p:cNvPr id="4" name="TextBox 3">
            <a:extLst>
              <a:ext uri="{FF2B5EF4-FFF2-40B4-BE49-F238E27FC236}">
                <a16:creationId xmlns:a16="http://schemas.microsoft.com/office/drawing/2014/main" id="{93C22571-F94D-362C-BC60-2D9DD6BBF64C}"/>
              </a:ext>
            </a:extLst>
          </p:cNvPr>
          <p:cNvSpPr txBox="1"/>
          <p:nvPr/>
        </p:nvSpPr>
        <p:spPr>
          <a:xfrm>
            <a:off x="360191" y="4255673"/>
            <a:ext cx="2040835"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fontAlgn="base">
              <a:defRPr/>
            </a:pPr>
            <a:r>
              <a:rPr lang="en-US" sz="1400" dirty="0">
                <a:solidFill>
                  <a:srgbClr val="2F5597"/>
                </a:solidFill>
                <a:latin typeface="Arial"/>
                <a:cs typeface="Arial"/>
              </a:rPr>
              <a:t>Dr David Prout</a:t>
            </a:r>
            <a:r>
              <a:rPr kumimoji="0" lang="en-US" sz="1400" b="0" i="0" u="none" strike="noStrike" kern="1200" cap="none" spc="0" normalizeH="0" baseline="0" noProof="0" dirty="0">
                <a:ln>
                  <a:noFill/>
                </a:ln>
                <a:solidFill>
                  <a:srgbClr val="2F5597"/>
                </a:solidFill>
                <a:effectLst/>
                <a:uLnTx/>
                <a:uFillTx/>
                <a:latin typeface="Arial"/>
                <a:cs typeface="Arial"/>
              </a:rPr>
              <a:t>​</a:t>
            </a:r>
            <a:endParaRPr kumimoji="0" lang="en-US" sz="1400" b="0" i="0" u="none" strike="noStrike" kern="1200" cap="none" spc="0" normalizeH="0" baseline="0" noProof="0" dirty="0">
              <a:ln>
                <a:noFill/>
              </a:ln>
              <a:solidFill>
                <a:srgbClr val="000000"/>
              </a:solidFill>
              <a:effectLst/>
              <a:uLnTx/>
              <a:uFillTx/>
              <a:latin typeface="Arial"/>
              <a:cs typeface="Arial"/>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F5597"/>
                </a:solidFill>
                <a:effectLst/>
                <a:uLnTx/>
                <a:uFillTx/>
                <a:latin typeface="Arial"/>
                <a:cs typeface="Arial"/>
              </a:rPr>
              <a:t>​</a:t>
            </a:r>
            <a:endParaRPr kumimoji="0" lang="en-US" sz="1400" b="0" i="0" u="none" strike="noStrike" kern="1200" cap="none" spc="0" normalizeH="0" baseline="0" noProof="0">
              <a:ln>
                <a:noFill/>
              </a:ln>
              <a:solidFill>
                <a:srgbClr val="000000"/>
              </a:solidFill>
              <a:effectLst/>
              <a:uLnTx/>
              <a:uFillTx/>
              <a:latin typeface="Arial"/>
              <a:cs typeface="Arial"/>
            </a:endParaRPr>
          </a:p>
          <a:p>
            <a:pPr algn="ctr">
              <a:defRPr/>
            </a:pPr>
            <a:r>
              <a:rPr lang="en-US" sz="1400" dirty="0">
                <a:solidFill>
                  <a:srgbClr val="2F5597"/>
                </a:solidFill>
                <a:latin typeface="Arial"/>
                <a:cs typeface="Arial"/>
              </a:rPr>
              <a:t>Chair of the EDC Board</a:t>
            </a:r>
            <a:endParaRPr lang="en-US" dirty="0">
              <a:ea typeface="+mn-ea"/>
            </a:endParaRPr>
          </a:p>
        </p:txBody>
      </p:sp>
      <p:sp>
        <p:nvSpPr>
          <p:cNvPr id="5" name="TextBox 4">
            <a:extLst>
              <a:ext uri="{FF2B5EF4-FFF2-40B4-BE49-F238E27FC236}">
                <a16:creationId xmlns:a16="http://schemas.microsoft.com/office/drawing/2014/main" id="{9C106570-DDE2-EA9F-C5AE-3D80BC582C35}"/>
              </a:ext>
            </a:extLst>
          </p:cNvPr>
          <p:cNvSpPr txBox="1"/>
          <p:nvPr/>
        </p:nvSpPr>
        <p:spPr>
          <a:xfrm>
            <a:off x="2615287" y="1527280"/>
            <a:ext cx="9112476" cy="52219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100"/>
              </a:spcBef>
              <a:spcAft>
                <a:spcPts val="100"/>
              </a:spcAft>
            </a:pPr>
            <a:r>
              <a:rPr lang="en-GB" sz="1600" dirty="0"/>
              <a:t>Ebbsfleet Development Corporation (EDC) was established in 2015 to deliver a new community of up to 15,000 homes, as well as new schools, parks, health facilities and a new civic and commercial centre. EDC is the planning authority for the development area with Development Management powers having transferred from Dartford Borough Council and Gravesham Borough Council. </a:t>
            </a:r>
            <a:endParaRPr lang="en-GB" sz="1600" dirty="0">
              <a:cs typeface="Arial"/>
            </a:endParaRPr>
          </a:p>
          <a:p>
            <a:pPr>
              <a:spcBef>
                <a:spcPts val="100"/>
              </a:spcBef>
              <a:spcAft>
                <a:spcPts val="100"/>
              </a:spcAft>
            </a:pPr>
            <a:endParaRPr lang="en-GB" sz="1600">
              <a:cs typeface="Arial"/>
            </a:endParaRPr>
          </a:p>
          <a:p>
            <a:pPr>
              <a:spcBef>
                <a:spcPts val="100"/>
              </a:spcBef>
              <a:spcAft>
                <a:spcPts val="100"/>
              </a:spcAft>
            </a:pPr>
            <a:r>
              <a:rPr lang="en-GB" sz="1600" dirty="0"/>
              <a:t>EDC is an inclusive organisation, and we actively promote equality of opportunity for everybody who has dealings with us.  </a:t>
            </a:r>
            <a:endParaRPr lang="en-GB" sz="1600" dirty="0">
              <a:cs typeface="Arial"/>
            </a:endParaRPr>
          </a:p>
          <a:p>
            <a:pPr>
              <a:spcBef>
                <a:spcPts val="100"/>
              </a:spcBef>
              <a:spcAft>
                <a:spcPts val="100"/>
              </a:spcAft>
            </a:pPr>
            <a:endParaRPr lang="en-GB" sz="1600">
              <a:cs typeface="Arial"/>
            </a:endParaRPr>
          </a:p>
          <a:p>
            <a:pPr>
              <a:spcBef>
                <a:spcPts val="100"/>
              </a:spcBef>
              <a:spcAft>
                <a:spcPts val="100"/>
              </a:spcAft>
            </a:pPr>
            <a:r>
              <a:rPr lang="en-GB" sz="1600" dirty="0"/>
              <a:t>I would like to encourage you to consider applying to join EDC’s Board to help us to realise the exciting opportunities and meet the challenges of delivering a new community, based on garden city principles, across 2,500 acres of brownfield land on the Kent Thames riverside.   </a:t>
            </a:r>
            <a:endParaRPr lang="en-GB" sz="1600" dirty="0">
              <a:cs typeface="Arial"/>
            </a:endParaRPr>
          </a:p>
          <a:p>
            <a:pPr>
              <a:spcBef>
                <a:spcPts val="100"/>
              </a:spcBef>
              <a:spcAft>
                <a:spcPts val="100"/>
              </a:spcAft>
            </a:pPr>
            <a:endParaRPr lang="en-GB" sz="1600">
              <a:cs typeface="Arial"/>
            </a:endParaRPr>
          </a:p>
          <a:p>
            <a:pPr>
              <a:spcBef>
                <a:spcPts val="100"/>
              </a:spcBef>
              <a:spcAft>
                <a:spcPts val="100"/>
              </a:spcAft>
            </a:pPr>
            <a:r>
              <a:rPr lang="en-GB" sz="1600" dirty="0"/>
              <a:t>This is a fascinating role and offers a rare opportunity to help shape a whole new place.  Ebbsfleet is an area with incredible economic potential, and its development will bring new investment for the benefit of the new and existing local communities. </a:t>
            </a:r>
            <a:endParaRPr lang="en-GB" sz="1600" dirty="0">
              <a:cs typeface="Arial"/>
            </a:endParaRPr>
          </a:p>
          <a:p>
            <a:pPr>
              <a:spcBef>
                <a:spcPts val="100"/>
              </a:spcBef>
              <a:spcAft>
                <a:spcPts val="100"/>
              </a:spcAft>
            </a:pPr>
            <a:endParaRPr lang="en-GB" sz="1600">
              <a:cs typeface="Arial"/>
            </a:endParaRPr>
          </a:p>
          <a:p>
            <a:pPr>
              <a:spcBef>
                <a:spcPts val="100"/>
              </a:spcBef>
              <a:spcAft>
                <a:spcPts val="100"/>
              </a:spcAft>
            </a:pPr>
            <a:r>
              <a:rPr lang="en-GB" sz="1600" dirty="0"/>
              <a:t>We hope to receive applications from a wide range of individuals and would particularly welcome candidates that would broaden the diversity of the Board, including from an ethnic minority background. </a:t>
            </a:r>
            <a:endParaRPr lang="en-GB" sz="1600" dirty="0">
              <a:cs typeface="Arial"/>
            </a:endParaRPr>
          </a:p>
        </p:txBody>
      </p:sp>
      <p:pic>
        <p:nvPicPr>
          <p:cNvPr id="9" name="Picture 8" descr="A person standing in front of a large window&#10;&#10;AI-generated content may be incorrect.">
            <a:extLst>
              <a:ext uri="{FF2B5EF4-FFF2-40B4-BE49-F238E27FC236}">
                <a16:creationId xmlns:a16="http://schemas.microsoft.com/office/drawing/2014/main" id="{F5FBD37A-8CEE-6C0E-D589-AAC4F6162369}"/>
              </a:ext>
            </a:extLst>
          </p:cNvPr>
          <p:cNvPicPr>
            <a:picLocks noChangeAspect="1"/>
          </p:cNvPicPr>
          <p:nvPr/>
        </p:nvPicPr>
        <p:blipFill>
          <a:blip r:embed="rId2"/>
          <a:stretch>
            <a:fillRect/>
          </a:stretch>
        </p:blipFill>
        <p:spPr>
          <a:xfrm>
            <a:off x="195264" y="1709739"/>
            <a:ext cx="2317592" cy="2317592"/>
          </a:xfrm>
          <a:prstGeom prst="rect">
            <a:avLst/>
          </a:prstGeom>
        </p:spPr>
      </p:pic>
    </p:spTree>
    <p:extLst>
      <p:ext uri="{BB962C8B-B14F-4D97-AF65-F5344CB8AC3E}">
        <p14:creationId xmlns:p14="http://schemas.microsoft.com/office/powerpoint/2010/main" val="144260452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About EDC</a:t>
            </a:r>
          </a:p>
        </p:txBody>
      </p:sp>
      <p:sp>
        <p:nvSpPr>
          <p:cNvPr id="7" name="Content Placeholder 2">
            <a:extLst>
              <a:ext uri="{FF2B5EF4-FFF2-40B4-BE49-F238E27FC236}">
                <a16:creationId xmlns:a16="http://schemas.microsoft.com/office/drawing/2014/main" id="{59E06EA2-74D4-E341-169F-58D51C7D456B}"/>
              </a:ext>
            </a:extLst>
          </p:cNvPr>
          <p:cNvSpPr txBox="1">
            <a:spLocks noChangeAspect="1"/>
          </p:cNvSpPr>
          <p:nvPr/>
        </p:nvSpPr>
        <p:spPr>
          <a:xfrm>
            <a:off x="233432" y="1717031"/>
            <a:ext cx="11725274" cy="4680769"/>
          </a:xfrm>
          <a:prstGeom prst="rect">
            <a:avLst/>
          </a:prstGeom>
          <a:noFill/>
        </p:spPr>
        <p:txBody>
          <a:bodyPr vert="horz" wrap="square" lIns="91440" tIns="45720" rIns="91440" bIns="45720" rtlCol="0" anchor="t">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a:latin typeface="Arial"/>
                <a:cs typeface="Arial"/>
              </a:rPr>
              <a:t>The Secretary of State for the Ministry of Housing, Communities and Local Government (MHCLG) </a:t>
            </a:r>
            <a:r>
              <a:rPr lang="en-GB" sz="1500">
                <a:solidFill>
                  <a:srgbClr val="000000"/>
                </a:solidFill>
                <a:latin typeface="Arial"/>
                <a:cs typeface="Arial"/>
              </a:rPr>
              <a:t>is seeking </a:t>
            </a:r>
            <a:r>
              <a:rPr lang="en-GB" sz="1500">
                <a:solidFill>
                  <a:srgbClr val="0B0C0C"/>
                </a:solidFill>
                <a:latin typeface="Arial"/>
                <a:cs typeface="Arial"/>
              </a:rPr>
              <a:t>to appoint two Non- Executive Board Members to the Ebbsfleet Development Corporation, which plays an essential role in supporting the government’s ambition to build 1.5 million homes in this parliament.  We will be looking to appoint one of the successful candidates to the role of Audit and Risk Assurance Committee (ARAC) Chair.</a:t>
            </a:r>
            <a:endParaRPr lang="en-GB">
              <a:solidFill>
                <a:srgbClr val="000000"/>
              </a:solidFill>
              <a:latin typeface="Arial"/>
              <a:cs typeface="Arial"/>
            </a:endParaRPr>
          </a:p>
          <a:p>
            <a:pPr marL="0" indent="0">
              <a:buNone/>
            </a:pPr>
            <a:r>
              <a:rPr lang="en-GB" sz="1500">
                <a:solidFill>
                  <a:srgbClr val="0B0C0C"/>
                </a:solidFill>
                <a:latin typeface="Arial"/>
                <a:cs typeface="Arial"/>
              </a:rPr>
              <a:t>Ebbsfleet Development Corporation was established in 2015 as a non-departmental public body responsible for the regeneration of the new garden city and the delivery of up to 15,000 new homes as well as new schools, parks, health facilities and a new commercial centre. EDC is the planning authority for the development area with planning powers transferred from Dartford Borough Council and Gravesham Borough Council. </a:t>
            </a:r>
            <a:endParaRPr lang="en-GB">
              <a:cs typeface="Arial" panose="020B0604020202020204"/>
            </a:endParaRPr>
          </a:p>
          <a:p>
            <a:pPr marL="0" indent="0">
              <a:buNone/>
            </a:pPr>
            <a:r>
              <a:rPr lang="en-GB" sz="1500">
                <a:solidFill>
                  <a:srgbClr val="0B0C0C"/>
                </a:solidFill>
                <a:latin typeface="Arial"/>
                <a:cs typeface="Arial"/>
              </a:rPr>
              <a:t>Ebbsfleet Garden City is being created across 2,500 acres of brownfield land on the Kent Thames riverside. There are now 5,000 completed homes at Ebbsfleet, three primary schools, with two more under construction, and in September the first pupils will start at the new </a:t>
            </a:r>
            <a:r>
              <a:rPr lang="en-GB" sz="1500" err="1">
                <a:solidFill>
                  <a:srgbClr val="0B0C0C"/>
                </a:solidFill>
                <a:latin typeface="Arial"/>
                <a:cs typeface="Arial"/>
              </a:rPr>
              <a:t>Alkerden</a:t>
            </a:r>
            <a:r>
              <a:rPr lang="en-GB" sz="1500">
                <a:solidFill>
                  <a:srgbClr val="0B0C0C"/>
                </a:solidFill>
                <a:latin typeface="Arial"/>
                <a:cs typeface="Arial"/>
              </a:rPr>
              <a:t> education campus before a full opening in 2026. </a:t>
            </a:r>
            <a:endParaRPr lang="en-GB">
              <a:cs typeface="Arial" panose="020B0604020202020204"/>
            </a:endParaRPr>
          </a:p>
          <a:p>
            <a:pPr marL="0" indent="0">
              <a:buNone/>
            </a:pPr>
            <a:r>
              <a:rPr lang="en-GB" sz="1500">
                <a:solidFill>
                  <a:srgbClr val="0B0C0C"/>
                </a:solidFill>
                <a:latin typeface="Arial"/>
                <a:cs typeface="Arial"/>
              </a:rPr>
              <a:t>The new board members would be joining a high performing organisation, which leveraged c.£507m of private sector investment into the area  in the most recent financial year and which has succeeded in the delivery of core infrastructure – including a new transport infrastructure, increased electrical capacity through the provision of a whole new grid system under an innovative agreement with UK Power Networks, and a number of parks and open spaces.</a:t>
            </a:r>
            <a:endParaRPr lang="en-GB">
              <a:solidFill>
                <a:srgbClr val="000000"/>
              </a:solidFill>
              <a:latin typeface="Arial"/>
              <a:cs typeface="Arial"/>
            </a:endParaRPr>
          </a:p>
          <a:p>
            <a:pPr marL="0" indent="0">
              <a:buNone/>
            </a:pPr>
            <a:r>
              <a:rPr lang="en-GB" sz="1500">
                <a:solidFill>
                  <a:srgbClr val="0B0C0C"/>
                </a:solidFill>
                <a:latin typeface="Arial"/>
                <a:cs typeface="Arial"/>
              </a:rPr>
              <a:t>Ebbsfleet Garden City consistently scores above average resident satisfaction results, with 84% satisfied with their local area and 90% with their homes in the most recent survey. This impressive community engagement is a source of pride for the development corporation and any new board member will be expected to ensure that this strong community engagement continues.  </a:t>
            </a:r>
            <a:endParaRPr lang="en-GB">
              <a:cs typeface="Arial" panose="020B0604020202020204"/>
            </a:endParaRPr>
          </a:p>
          <a:p>
            <a:pPr marL="0" indent="0">
              <a:buFont typeface="Arial" panose="020B0604020202020204" pitchFamily="34" charset="0"/>
              <a:buNone/>
            </a:pPr>
            <a:r>
              <a:rPr lang="en-GB" sz="1500">
                <a:latin typeface="Arial"/>
                <a:cs typeface="Arial"/>
              </a:rPr>
              <a:t>Information about the Corporation, Board members and more can be found on the EDC </a:t>
            </a:r>
            <a:r>
              <a:rPr lang="en-GB" sz="1500">
                <a:solidFill>
                  <a:srgbClr val="009999"/>
                </a:solidFill>
                <a:latin typeface="Arial"/>
                <a:cs typeface="Arial"/>
                <a:hlinkClick r:id="rId2">
                  <a:extLst>
                    <a:ext uri="{A12FA001-AC4F-418D-AE19-62706E023703}">
                      <ahyp:hlinkClr xmlns:ahyp="http://schemas.microsoft.com/office/drawing/2018/hyperlinkcolor" val="tx"/>
                    </a:ext>
                  </a:extLst>
                </a:hlinkClick>
              </a:rPr>
              <a:t>website</a:t>
            </a:r>
            <a:r>
              <a:rPr lang="en-GB" sz="1500">
                <a:latin typeface="Arial"/>
                <a:cs typeface="Arial"/>
              </a:rPr>
              <a:t>. </a:t>
            </a:r>
            <a:endParaRPr lang="en-GB" sz="1500">
              <a:solidFill>
                <a:srgbClr val="009999"/>
              </a:solidFill>
              <a:latin typeface="Arial"/>
              <a:cs typeface="Arial"/>
            </a:endParaRPr>
          </a:p>
        </p:txBody>
      </p:sp>
    </p:spTree>
    <p:extLst>
      <p:ext uri="{BB962C8B-B14F-4D97-AF65-F5344CB8AC3E}">
        <p14:creationId xmlns:p14="http://schemas.microsoft.com/office/powerpoint/2010/main" val="109893566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latin typeface="Arial"/>
                <a:cs typeface="Arial"/>
              </a:rPr>
              <a:t>About the roles</a:t>
            </a:r>
            <a:endParaRPr lang="en-US"/>
          </a:p>
        </p:txBody>
      </p:sp>
      <p:sp>
        <p:nvSpPr>
          <p:cNvPr id="5" name="TextBox 4">
            <a:extLst>
              <a:ext uri="{FF2B5EF4-FFF2-40B4-BE49-F238E27FC236}">
                <a16:creationId xmlns:a16="http://schemas.microsoft.com/office/drawing/2014/main" id="{367C013A-D588-6436-95C8-55E55B737F78}"/>
              </a:ext>
            </a:extLst>
          </p:cNvPr>
          <p:cNvSpPr txBox="1"/>
          <p:nvPr/>
        </p:nvSpPr>
        <p:spPr>
          <a:xfrm>
            <a:off x="257175" y="1714500"/>
            <a:ext cx="11468100"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kern="0">
                <a:solidFill>
                  <a:srgbClr val="0B0C0C"/>
                </a:solidFill>
                <a:cs typeface="Arial"/>
              </a:rPr>
              <a:t>Board members have collective corporate responsibility for ensuring that the Corporation discharges its functions effectively and efficiently; that it fulfils the overall aims, objectives and priorities set out in its corporate plan; and that it complies with all statutory or administrative requirements relating to the use of public funds.</a:t>
            </a:r>
          </a:p>
          <a:p>
            <a:endParaRPr lang="en-US" kern="0">
              <a:solidFill>
                <a:srgbClr val="0B0C0C"/>
              </a:solidFill>
              <a:cs typeface="Arial"/>
            </a:endParaRPr>
          </a:p>
          <a:p>
            <a:r>
              <a:rPr lang="en-US" kern="0">
                <a:solidFill>
                  <a:srgbClr val="0B0C0C"/>
                </a:solidFill>
                <a:cs typeface="Arial"/>
              </a:rPr>
              <a:t>Board members are responsible for:</a:t>
            </a:r>
          </a:p>
          <a:p>
            <a:pPr marL="742950" lvl="1" indent="-285750">
              <a:buFont typeface="Courier New"/>
              <a:buChar char="o"/>
            </a:pPr>
            <a:r>
              <a:rPr lang="en-US" kern="0">
                <a:solidFill>
                  <a:srgbClr val="0B0C0C"/>
                </a:solidFill>
                <a:cs typeface="Arial"/>
              </a:rPr>
              <a:t>Setting the strategic direction for the Corporation;</a:t>
            </a:r>
            <a:endParaRPr lang="en-US">
              <a:cs typeface="Arial" panose="020B0604020202020204"/>
            </a:endParaRPr>
          </a:p>
          <a:p>
            <a:pPr marL="742950" lvl="1" indent="-285750">
              <a:buFont typeface="Courier New"/>
              <a:buChar char="o"/>
            </a:pPr>
            <a:r>
              <a:rPr lang="en-US" kern="0">
                <a:solidFill>
                  <a:srgbClr val="0B0C0C"/>
                </a:solidFill>
                <a:cs typeface="Arial"/>
              </a:rPr>
              <a:t>Overseeing and driving the successful delivery of the Corporation’s remit;</a:t>
            </a:r>
          </a:p>
          <a:p>
            <a:pPr marL="742950" lvl="1" indent="-285750">
              <a:buFont typeface="Courier New"/>
              <a:buChar char="o"/>
            </a:pPr>
            <a:r>
              <a:rPr lang="en-US" kern="0">
                <a:solidFill>
                  <a:srgbClr val="0B0C0C"/>
                </a:solidFill>
                <a:cs typeface="Arial"/>
              </a:rPr>
              <a:t>Holding the Corporation’s management to account for the effective use of public funds and driving value for money by receiving and reviewing regular financial data and other information concerning the management of the Corporation;</a:t>
            </a:r>
          </a:p>
          <a:p>
            <a:pPr marL="742950" lvl="1" indent="-285750">
              <a:buFont typeface="Courier New"/>
              <a:buChar char="o"/>
            </a:pPr>
            <a:r>
              <a:rPr lang="en-US" kern="0">
                <a:solidFill>
                  <a:srgbClr val="0B0C0C"/>
                </a:solidFill>
                <a:cs typeface="Arial"/>
              </a:rPr>
              <a:t>Ensuring that the Corporation’s affairs are conducted with probity and that high standards of corporate governance are observed at all times – abiding by the framework agreement with MHCLG and any subsidiary documents thereof;</a:t>
            </a:r>
          </a:p>
          <a:p>
            <a:pPr marL="742950" lvl="1" indent="-285750">
              <a:buFont typeface="Courier New"/>
              <a:buChar char="o"/>
            </a:pPr>
            <a:r>
              <a:rPr lang="en-US" kern="0">
                <a:solidFill>
                  <a:srgbClr val="0B0C0C"/>
                </a:solidFill>
                <a:cs typeface="Arial"/>
              </a:rPr>
              <a:t>Ensuring that the Board operates within the limits of its statutory authority and in accordance with the authority delegated from its sponsoring Department and with guidance issued by it;</a:t>
            </a:r>
          </a:p>
          <a:p>
            <a:pPr marL="742950" lvl="1" indent="-285750">
              <a:buFont typeface="Courier New"/>
              <a:buChar char="o"/>
            </a:pPr>
            <a:r>
              <a:rPr lang="en-US" kern="0">
                <a:solidFill>
                  <a:srgbClr val="0B0C0C"/>
                </a:solidFill>
                <a:cs typeface="Arial"/>
              </a:rPr>
              <a:t>Complying at all times with the rules relating to the use of public funds and to conflicts of interest; and</a:t>
            </a:r>
          </a:p>
          <a:p>
            <a:pPr marL="742950" lvl="1" indent="-285750">
              <a:buFont typeface="Courier New"/>
              <a:buChar char="o"/>
            </a:pPr>
            <a:r>
              <a:rPr lang="en-US" kern="0">
                <a:solidFill>
                  <a:srgbClr val="0B0C0C"/>
                </a:solidFill>
                <a:cs typeface="Arial"/>
              </a:rPr>
              <a:t>Acting in accordance with the Seven Principles of Public Life (the “Nolan Principles”).</a:t>
            </a:r>
          </a:p>
        </p:txBody>
      </p:sp>
    </p:spTree>
    <p:extLst>
      <p:ext uri="{BB962C8B-B14F-4D97-AF65-F5344CB8AC3E}">
        <p14:creationId xmlns:p14="http://schemas.microsoft.com/office/powerpoint/2010/main" val="42277203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48BB5-C677-1512-52CD-BAB1E2B94E03}"/>
            </a:ext>
          </a:extLst>
        </p:cNvPr>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FA507082-286F-5E5D-C9BD-4C38145387E8}"/>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ext Placeholder 3">
            <a:extLst>
              <a:ext uri="{FF2B5EF4-FFF2-40B4-BE49-F238E27FC236}">
                <a16:creationId xmlns:a16="http://schemas.microsoft.com/office/drawing/2014/main" id="{1FB8A97F-090F-7663-59E5-F3AA40348681}"/>
              </a:ext>
            </a:extLst>
          </p:cNvPr>
          <p:cNvSpPr>
            <a:spLocks noGrp="1"/>
          </p:cNvSpPr>
          <p:nvPr>
            <p:ph type="body" sz="quarter" idx="21"/>
          </p:nvPr>
        </p:nvSpPr>
        <p:spPr/>
        <p:txBody>
          <a:bodyPr/>
          <a:lstStyle/>
          <a:p>
            <a:r>
              <a:rPr lang="en-US"/>
              <a:t>Desirable Criteria</a:t>
            </a:r>
          </a:p>
        </p:txBody>
      </p:sp>
      <p:sp>
        <p:nvSpPr>
          <p:cNvPr id="2" name="Text Placeholder 1">
            <a:extLst>
              <a:ext uri="{FF2B5EF4-FFF2-40B4-BE49-F238E27FC236}">
                <a16:creationId xmlns:a16="http://schemas.microsoft.com/office/drawing/2014/main" id="{E61E876B-DD27-BB7C-C882-A300201C18CC}"/>
              </a:ext>
            </a:extLst>
          </p:cNvPr>
          <p:cNvSpPr>
            <a:spLocks noGrp="1"/>
          </p:cNvSpPr>
          <p:nvPr>
            <p:ph type="body" sz="quarter" idx="19"/>
          </p:nvPr>
        </p:nvSpPr>
        <p:spPr/>
        <p:txBody>
          <a:bodyPr/>
          <a:lstStyle/>
          <a:p>
            <a:r>
              <a:rPr lang="en-US"/>
              <a:t>Essential Criteria</a:t>
            </a:r>
          </a:p>
        </p:txBody>
      </p:sp>
      <p:sp>
        <p:nvSpPr>
          <p:cNvPr id="7" name="Text Placeholder 6">
            <a:extLst>
              <a:ext uri="{FF2B5EF4-FFF2-40B4-BE49-F238E27FC236}">
                <a16:creationId xmlns:a16="http://schemas.microsoft.com/office/drawing/2014/main" id="{E24834F3-58CC-FFDE-C1FE-AAF8C2673BD1}"/>
              </a:ext>
            </a:extLst>
          </p:cNvPr>
          <p:cNvSpPr>
            <a:spLocks noGrp="1"/>
          </p:cNvSpPr>
          <p:nvPr>
            <p:ph type="body" sz="quarter" idx="18"/>
          </p:nvPr>
        </p:nvSpPr>
        <p:spPr>
          <a:xfrm>
            <a:off x="2151141" y="1064174"/>
            <a:ext cx="9565719" cy="221599"/>
          </a:xfrm>
        </p:spPr>
        <p:txBody>
          <a:bodyPr/>
          <a:lstStyle/>
          <a:p>
            <a:r>
              <a:rPr lang="en-GB" sz="1200">
                <a:effectLst/>
                <a:latin typeface="Arial"/>
                <a:ea typeface="Calibri" panose="020F0502020204030204" pitchFamily="34" charset="0"/>
                <a:cs typeface="Arial"/>
              </a:rPr>
              <a:t>All candidates must demonstrate, in their CV and supporting letter, how they meet the selection criteria for the roles, through their knowledge, skills and experience.</a:t>
            </a:r>
            <a:r>
              <a:rPr lang="en-GB" sz="1200">
                <a:latin typeface="Arial"/>
                <a:ea typeface="Calibri" panose="020F0502020204030204" pitchFamily="34" charset="0"/>
                <a:cs typeface="Arial"/>
              </a:rPr>
              <a:t> </a:t>
            </a:r>
            <a:endParaRPr lang="en-GB" sz="1200">
              <a:latin typeface="Arial" panose="020B0604020202020204" pitchFamily="34" charset="0"/>
              <a:ea typeface="Calibri" panose="020F0502020204030204" pitchFamily="34" charset="0"/>
              <a:cs typeface="Arial" panose="020B0604020202020204" pitchFamily="34" charset="0"/>
            </a:endParaRPr>
          </a:p>
          <a:p>
            <a:endParaRPr lang="en-US"/>
          </a:p>
        </p:txBody>
      </p:sp>
      <p:sp>
        <p:nvSpPr>
          <p:cNvPr id="6" name="Title 5">
            <a:extLst>
              <a:ext uri="{FF2B5EF4-FFF2-40B4-BE49-F238E27FC236}">
                <a16:creationId xmlns:a16="http://schemas.microsoft.com/office/drawing/2014/main" id="{4EFFC04B-C99F-35C4-BAF3-79DD6C264071}"/>
              </a:ext>
            </a:extLst>
          </p:cNvPr>
          <p:cNvSpPr>
            <a:spLocks noGrp="1"/>
          </p:cNvSpPr>
          <p:nvPr>
            <p:ph type="title"/>
          </p:nvPr>
        </p:nvSpPr>
        <p:spPr>
          <a:xfrm>
            <a:off x="4109014" y="504000"/>
            <a:ext cx="7615048" cy="387798"/>
          </a:xfrm>
        </p:spPr>
        <p:txBody>
          <a:bodyPr/>
          <a:lstStyle/>
          <a:p>
            <a:r>
              <a:rPr lang="en-GB">
                <a:latin typeface="Arial"/>
                <a:cs typeface="Arial"/>
              </a:rPr>
              <a:t>Selection Criteria</a:t>
            </a:r>
            <a:endParaRPr lang="en-US">
              <a:latin typeface="Arial"/>
              <a:cs typeface="Arial"/>
            </a:endParaRPr>
          </a:p>
        </p:txBody>
      </p:sp>
      <p:sp>
        <p:nvSpPr>
          <p:cNvPr id="12" name="Text Placeholder 11">
            <a:extLst>
              <a:ext uri="{FF2B5EF4-FFF2-40B4-BE49-F238E27FC236}">
                <a16:creationId xmlns:a16="http://schemas.microsoft.com/office/drawing/2014/main" id="{1DA2036D-8DF9-8869-D146-94EA47849FBB}"/>
              </a:ext>
            </a:extLst>
          </p:cNvPr>
          <p:cNvSpPr>
            <a:spLocks noGrp="1"/>
          </p:cNvSpPr>
          <p:nvPr>
            <p:ph type="body" sz="quarter" idx="22"/>
          </p:nvPr>
        </p:nvSpPr>
        <p:spPr>
          <a:xfrm>
            <a:off x="6692112" y="2639188"/>
            <a:ext cx="4675586" cy="3139321"/>
          </a:xfrm>
        </p:spPr>
        <p:txBody>
          <a:bodyPr wrap="square" lIns="0" tIns="0" rIns="0" bIns="0" anchor="t">
            <a:spAutoFit/>
          </a:bodyPr>
          <a:lstStyle/>
          <a:p>
            <a:pPr marL="283845" indent="-283845"/>
            <a:r>
              <a:rPr lang="en-GB" sz="1400" dirty="0">
                <a:solidFill>
                  <a:srgbClr val="0B0C0C"/>
                </a:solidFill>
                <a:cs typeface="Arial" panose="020B0604020202020204"/>
              </a:rPr>
              <a:t>A good understanding of regeneration and the land-use planning system.</a:t>
            </a:r>
            <a:endParaRPr lang="en-GB" sz="1400" dirty="0">
              <a:cs typeface="Arial" panose="020B0604020202020204"/>
            </a:endParaRPr>
          </a:p>
          <a:p>
            <a:pPr marL="283845" indent="-283845"/>
            <a:r>
              <a:rPr lang="en-GB" sz="1400" dirty="0">
                <a:solidFill>
                  <a:srgbClr val="0B0C0C"/>
                </a:solidFill>
                <a:cs typeface="Arial" panose="020B0604020202020204"/>
              </a:rPr>
              <a:t>Experience of development and development finance – ideally in large development projects or in the house building sector.</a:t>
            </a:r>
            <a:endParaRPr lang="en-GB" dirty="0"/>
          </a:p>
          <a:p>
            <a:pPr marL="283845" indent="-283845"/>
            <a:r>
              <a:rPr lang="en-GB" sz="1400" dirty="0">
                <a:solidFill>
                  <a:srgbClr val="0B0C0C"/>
                </a:solidFill>
                <a:cs typeface="Arial" panose="020B0604020202020204"/>
              </a:rPr>
              <a:t>Experience of working with local community or residents' groups to facilitate strong outcomes.</a:t>
            </a:r>
          </a:p>
          <a:p>
            <a:pPr marL="283845" indent="-283845"/>
            <a:r>
              <a:rPr lang="en-GB" sz="1400" dirty="0">
                <a:solidFill>
                  <a:srgbClr val="0B0C0C"/>
                </a:solidFill>
                <a:cs typeface="Arial" panose="020B0604020202020204"/>
              </a:rPr>
              <a:t>Experience of working in the property sector.</a:t>
            </a:r>
          </a:p>
          <a:p>
            <a:pPr marL="283845" indent="-283845"/>
            <a:r>
              <a:rPr lang="en-GB" sz="1400" b="1" dirty="0">
                <a:solidFill>
                  <a:srgbClr val="0B0C0C"/>
                </a:solidFill>
                <a:latin typeface="Arial"/>
                <a:cs typeface="Arial" panose="020B0604020202020204"/>
              </a:rPr>
              <a:t>FOR ARAC CHAIR</a:t>
            </a:r>
            <a:r>
              <a:rPr lang="en-GB" sz="1400" dirty="0">
                <a:solidFill>
                  <a:srgbClr val="0B0C0C"/>
                </a:solidFill>
                <a:latin typeface="Arial"/>
                <a:cs typeface="Arial" panose="020B0604020202020204"/>
              </a:rPr>
              <a:t>: An understanding of the economics of property development.</a:t>
            </a:r>
          </a:p>
          <a:p>
            <a:pPr marL="342900" indent="-342900">
              <a:buAutoNum type="arabicPeriod"/>
            </a:pPr>
            <a:endParaRPr lang="en-GB" sz="1400" dirty="0">
              <a:cs typeface="Arial" panose="020B0604020202020204"/>
            </a:endParaRPr>
          </a:p>
        </p:txBody>
      </p:sp>
      <p:sp>
        <p:nvSpPr>
          <p:cNvPr id="3" name="Text Placeholder 9">
            <a:extLst>
              <a:ext uri="{FF2B5EF4-FFF2-40B4-BE49-F238E27FC236}">
                <a16:creationId xmlns:a16="http://schemas.microsoft.com/office/drawing/2014/main" id="{DCD597A9-FA14-07E8-314A-AAFEE412B6A2}"/>
              </a:ext>
            </a:extLst>
          </p:cNvPr>
          <p:cNvSpPr>
            <a:spLocks noGrp="1"/>
          </p:cNvSpPr>
          <p:nvPr/>
        </p:nvSpPr>
        <p:spPr>
          <a:xfrm>
            <a:off x="744897" y="2442775"/>
            <a:ext cx="4781688" cy="3785652"/>
          </a:xfrm>
          <a:prstGeom prst="rect">
            <a:avLst/>
          </a:prstGeom>
        </p:spPr>
        <p:txBody>
          <a:bodyPr wrap="square" lIns="0" tIns="0" rIns="0" bIns="0" anchor="t">
            <a:spAutoFit/>
          </a:bodyPr>
          <a:lstStyle>
            <a:lvl1pPr marL="284400" indent="-284400" algn="l" defTabSz="914400" rtl="0" eaLnBrk="1" latinLnBrk="0" hangingPunct="1">
              <a:lnSpc>
                <a:spcPct val="100000"/>
              </a:lnSpc>
              <a:spcBef>
                <a:spcPts val="0"/>
              </a:spcBef>
              <a:spcAft>
                <a:spcPts val="1200"/>
              </a:spcAft>
              <a:buFont typeface="Arial" panose="020B0604020202020204" pitchFamily="34" charset="0"/>
              <a:buChar char="•"/>
              <a:defRPr lang="en-US" sz="16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1400" kern="1200" dirty="0" smtClean="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1400" kern="1200" dirty="0" smtClean="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400" kern="1200" dirty="0" smtClean="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4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spcAft>
                <a:spcPts val="0"/>
              </a:spcAft>
            </a:pPr>
            <a:r>
              <a:rPr lang="en-GB" sz="1200" dirty="0">
                <a:cs typeface="Arial"/>
              </a:rPr>
              <a:t>A strong track record of making effective decisions on significant issues within the private, public or voluntary sectors;</a:t>
            </a:r>
            <a:endParaRPr lang="en-US" sz="1200" dirty="0">
              <a:cs typeface="Arial" panose="020B0604020202020204"/>
            </a:endParaRPr>
          </a:p>
          <a:p>
            <a:pPr marL="342900" indent="-342900">
              <a:spcAft>
                <a:spcPts val="0"/>
              </a:spcAft>
            </a:pPr>
            <a:endParaRPr lang="en-GB" sz="1200" dirty="0">
              <a:solidFill>
                <a:srgbClr val="0B0C0C"/>
              </a:solidFill>
              <a:cs typeface="Arial"/>
            </a:endParaRPr>
          </a:p>
          <a:p>
            <a:pPr marL="342900" indent="-342900">
              <a:spcAft>
                <a:spcPts val="0"/>
              </a:spcAft>
            </a:pPr>
            <a:r>
              <a:rPr lang="en-GB" sz="1200" dirty="0">
                <a:solidFill>
                  <a:srgbClr val="0B0C0C"/>
                </a:solidFill>
                <a:cs typeface="Arial"/>
              </a:rPr>
              <a:t>Excellent communication and stakeholder engagement skills with the ability to command the respect of, and to challenge, fellow Board members, staff and senior stakeholders in both the public and private sectors.</a:t>
            </a:r>
            <a:endParaRPr lang="en-GB" sz="1200" dirty="0">
              <a:solidFill>
                <a:srgbClr val="000000"/>
              </a:solidFill>
              <a:cs typeface="Arial"/>
            </a:endParaRPr>
          </a:p>
          <a:p>
            <a:pPr marL="342900" indent="-342900">
              <a:spcAft>
                <a:spcPts val="0"/>
              </a:spcAft>
            </a:pPr>
            <a:endParaRPr lang="en-GB" sz="1200" dirty="0">
              <a:solidFill>
                <a:srgbClr val="0B0C0C"/>
              </a:solidFill>
              <a:cs typeface="Arial"/>
            </a:endParaRPr>
          </a:p>
          <a:p>
            <a:pPr marL="342900" indent="-342900">
              <a:spcAft>
                <a:spcPts val="0"/>
              </a:spcAft>
            </a:pPr>
            <a:r>
              <a:rPr lang="en-GB" sz="1200" dirty="0">
                <a:solidFill>
                  <a:srgbClr val="0B0C0C"/>
                </a:solidFill>
                <a:cs typeface="Arial"/>
              </a:rPr>
              <a:t>Strong commercial and financial acumen.</a:t>
            </a:r>
            <a:endParaRPr lang="en-GB" sz="1200" dirty="0">
              <a:solidFill>
                <a:srgbClr val="000000"/>
              </a:solidFill>
              <a:cs typeface="Arial"/>
            </a:endParaRPr>
          </a:p>
          <a:p>
            <a:pPr marL="342900" indent="-342900">
              <a:spcAft>
                <a:spcPts val="0"/>
              </a:spcAft>
            </a:pPr>
            <a:endParaRPr lang="en-GB" sz="1200" dirty="0">
              <a:solidFill>
                <a:srgbClr val="0B0C0C"/>
              </a:solidFill>
              <a:cs typeface="Arial"/>
            </a:endParaRPr>
          </a:p>
          <a:p>
            <a:pPr marL="342900" indent="-342900">
              <a:spcAft>
                <a:spcPts val="0"/>
              </a:spcAft>
            </a:pPr>
            <a:r>
              <a:rPr lang="en-GB" sz="1200" dirty="0">
                <a:solidFill>
                  <a:srgbClr val="0B0C0C"/>
                </a:solidFill>
                <a:cs typeface="Arial"/>
              </a:rPr>
              <a:t>Strong analytical skills with an ability to get to grips with complex issues.</a:t>
            </a:r>
            <a:endParaRPr lang="en-GB" sz="1200" dirty="0">
              <a:solidFill>
                <a:srgbClr val="000000"/>
              </a:solidFill>
              <a:cs typeface="Arial"/>
            </a:endParaRPr>
          </a:p>
          <a:p>
            <a:pPr marL="342900" indent="-342900">
              <a:spcAft>
                <a:spcPts val="0"/>
              </a:spcAft>
            </a:pPr>
            <a:endParaRPr lang="en-GB" sz="1200" dirty="0">
              <a:solidFill>
                <a:srgbClr val="0B0C0C"/>
              </a:solidFill>
              <a:cs typeface="Arial" panose="020B0604020202020204"/>
            </a:endParaRPr>
          </a:p>
          <a:p>
            <a:pPr marL="342900" indent="-342900">
              <a:spcAft>
                <a:spcPts val="0"/>
              </a:spcAft>
            </a:pPr>
            <a:r>
              <a:rPr lang="en-GB" sz="1200" b="1" dirty="0">
                <a:solidFill>
                  <a:srgbClr val="0B0C0C"/>
                </a:solidFill>
                <a:cs typeface="Arial" panose="020B0604020202020204"/>
              </a:rPr>
              <a:t>FOR ARAC CHAIR</a:t>
            </a:r>
            <a:r>
              <a:rPr lang="en-GB" sz="1200" dirty="0">
                <a:solidFill>
                  <a:srgbClr val="0B0C0C"/>
                </a:solidFill>
                <a:cs typeface="Arial" panose="020B0604020202020204"/>
              </a:rPr>
              <a:t>: Experience of, or demonstrable understanding of, finance, audit, risk, governance and assurance, preferably in the public sector.</a:t>
            </a:r>
          </a:p>
          <a:p>
            <a:pPr marL="342900" indent="-342900">
              <a:spcAft>
                <a:spcPts val="0"/>
              </a:spcAft>
            </a:pPr>
            <a:endParaRPr lang="en-GB" sz="1200" dirty="0">
              <a:solidFill>
                <a:srgbClr val="0B0C0C"/>
              </a:solidFill>
              <a:cs typeface="Arial" panose="020B0604020202020204"/>
            </a:endParaRPr>
          </a:p>
          <a:p>
            <a:pPr marL="342900" indent="-342900">
              <a:spcAft>
                <a:spcPts val="0"/>
              </a:spcAft>
            </a:pPr>
            <a:r>
              <a:rPr lang="en-GB" sz="1200" b="1" dirty="0">
                <a:solidFill>
                  <a:srgbClr val="0B0C0C"/>
                </a:solidFill>
                <a:cs typeface="Arial" panose="020B0604020202020204"/>
              </a:rPr>
              <a:t>FOR NED: </a:t>
            </a:r>
            <a:r>
              <a:rPr lang="en-GB" sz="1200" dirty="0">
                <a:solidFill>
                  <a:srgbClr val="0B0C0C"/>
                </a:solidFill>
                <a:cs typeface="Arial" panose="020B0604020202020204"/>
              </a:rPr>
              <a:t>A background or experience in commercial or mixed-use property development.</a:t>
            </a:r>
          </a:p>
          <a:p>
            <a:pPr marL="0" indent="0">
              <a:spcAft>
                <a:spcPts val="0"/>
              </a:spcAft>
              <a:buNone/>
            </a:pPr>
            <a:endParaRPr lang="en-GB" sz="1800" dirty="0">
              <a:cs typeface="Arial" panose="020B0604020202020204"/>
            </a:endParaRPr>
          </a:p>
        </p:txBody>
      </p:sp>
    </p:spTree>
    <p:extLst>
      <p:ext uri="{BB962C8B-B14F-4D97-AF65-F5344CB8AC3E}">
        <p14:creationId xmlns:p14="http://schemas.microsoft.com/office/powerpoint/2010/main" val="1733903162"/>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7C375E97-9BD0-5F8E-CA55-2964CD234CA3}"/>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5" name="Text Placeholder 4">
            <a:extLst>
              <a:ext uri="{FF2B5EF4-FFF2-40B4-BE49-F238E27FC236}">
                <a16:creationId xmlns:a16="http://schemas.microsoft.com/office/drawing/2014/main" id="{5974CDB0-F4A4-F308-A02D-FCA57A16F7AD}"/>
              </a:ext>
            </a:extLst>
          </p:cNvPr>
          <p:cNvSpPr>
            <a:spLocks noGrp="1"/>
          </p:cNvSpPr>
          <p:nvPr>
            <p:ph type="body" sz="quarter" idx="22"/>
          </p:nvPr>
        </p:nvSpPr>
        <p:spPr>
          <a:xfrm>
            <a:off x="6615073" y="1961367"/>
            <a:ext cx="4819296" cy="4352474"/>
          </a:xfrm>
        </p:spPr>
        <p:txBody>
          <a:bodyPr wrap="square" lIns="0" tIns="0" rIns="0" bIns="0" anchor="t">
            <a:spAutoFit/>
          </a:bodyPr>
          <a:lstStyle/>
          <a:p>
            <a:pPr marL="0" marR="21590" indent="0">
              <a:lnSpc>
                <a:spcPct val="106100"/>
              </a:lnSpc>
              <a:spcBef>
                <a:spcPts val="100"/>
              </a:spcBef>
              <a:buNone/>
              <a:tabLst>
                <a:tab pos="139700" algn="l"/>
              </a:tabLst>
              <a:defRPr/>
            </a:pPr>
            <a:r>
              <a:rPr kumimoji="0" lang="en-GB" sz="1100" b="1" i="0" u="none" strike="noStrike" kern="1200" cap="none" normalizeH="0" baseline="0" noProof="0" dirty="0">
                <a:ln>
                  <a:noFill/>
                </a:ln>
                <a:solidFill>
                  <a:schemeClr val="accent1">
                    <a:lumMod val="75000"/>
                  </a:schemeClr>
                </a:solidFill>
                <a:effectLst/>
                <a:uLnTx/>
                <a:uFillTx/>
                <a:latin typeface="Arial"/>
                <a:cs typeface="Arial"/>
              </a:rPr>
              <a:t>Expenses and Subsistence:</a:t>
            </a:r>
            <a:r>
              <a:rPr lang="en-GB" sz="1100" dirty="0">
                <a:solidFill>
                  <a:schemeClr val="accent1">
                    <a:lumMod val="75000"/>
                  </a:schemeClr>
                </a:solidFill>
                <a:latin typeface="Arial"/>
                <a:cs typeface="Arial"/>
              </a:rPr>
              <a:t> </a:t>
            </a:r>
            <a:r>
              <a:rPr lang="en-GB" sz="1100" spc="5" dirty="0">
                <a:latin typeface="Arial"/>
                <a:cs typeface="Arial"/>
              </a:rPr>
              <a:t>Reasonable travel and subsistence expenses incurred on EDC business will be reimbursed in accordance with EDC policies.</a:t>
            </a:r>
            <a:endParaRPr lang="en-GB" sz="1100">
              <a:solidFill>
                <a:prstClr val="black"/>
              </a:solidFill>
              <a:latin typeface="Arial" panose="020B0604020202020204" pitchFamily="34" charset="0"/>
              <a:cs typeface="Arial" panose="020B0604020202020204" pitchFamily="34" charset="0"/>
            </a:endParaRPr>
          </a:p>
          <a:p>
            <a:pPr marL="0" marR="21590" indent="0">
              <a:lnSpc>
                <a:spcPct val="106100"/>
              </a:lnSpc>
              <a:spcBef>
                <a:spcPts val="100"/>
              </a:spcBef>
              <a:buNone/>
              <a:tabLst>
                <a:tab pos="139700" algn="l"/>
              </a:tabLst>
            </a:pPr>
            <a:r>
              <a:rPr lang="en-GB" sz="1100" b="1" dirty="0">
                <a:solidFill>
                  <a:schemeClr val="accent1">
                    <a:lumMod val="75000"/>
                  </a:schemeClr>
                </a:solidFill>
                <a:latin typeface="Arial"/>
                <a:cs typeface="Arial"/>
              </a:rPr>
              <a:t>Conduct:</a:t>
            </a:r>
            <a:r>
              <a:rPr lang="en-GB" sz="1100" dirty="0">
                <a:solidFill>
                  <a:schemeClr val="accent1">
                    <a:lumMod val="75000"/>
                  </a:schemeClr>
                </a:solidFill>
                <a:latin typeface="Arial"/>
                <a:cs typeface="Arial"/>
              </a:rPr>
              <a:t> </a:t>
            </a:r>
            <a:r>
              <a:rPr lang="en-GB" sz="1100" dirty="0">
                <a:solidFill>
                  <a:prstClr val="black"/>
                </a:solidFill>
                <a:latin typeface="Arial"/>
                <a:cs typeface="Arial"/>
              </a:rPr>
              <a:t>Members will be expected to act in accordance with: </a:t>
            </a:r>
            <a:endParaRPr lang="en-GB" sz="1100">
              <a:solidFill>
                <a:prstClr val="black"/>
              </a:solidFill>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100" dirty="0">
                <a:solidFill>
                  <a:prstClr val="black"/>
                </a:solidFill>
                <a:latin typeface="Arial"/>
                <a:cs typeface="Arial"/>
              </a:rPr>
              <a:t>The principles set out in </a:t>
            </a:r>
            <a:r>
              <a:rPr lang="en-GB" sz="1100" dirty="0">
                <a:solidFill>
                  <a:prstClr val="black"/>
                </a:solidFill>
                <a:latin typeface="Arial"/>
                <a:ea typeface="Times New Roman" panose="02020603050405020304" pitchFamily="18" charset="0"/>
                <a:cs typeface="Arial"/>
              </a:rPr>
              <a:t>the Cabinet Office’s </a:t>
            </a:r>
            <a:r>
              <a:rPr lang="en-GB" sz="1100" u="sng" dirty="0">
                <a:solidFill>
                  <a:prstClr val="black"/>
                </a:solidFill>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lang="en-GB" sz="1100" dirty="0">
                <a:solidFill>
                  <a:prstClr val="black"/>
                </a:solidFill>
                <a:latin typeface="Arial"/>
                <a:cs typeface="Arial"/>
              </a:rPr>
              <a:t> The Code sets out, clearly and openly, the standards expected from those who serve on the boards of UK public bodies and will form part of individual members’ terms and conditions of appointment; </a:t>
            </a:r>
            <a:endParaRPr lang="en-GB" sz="1100">
              <a:solidFill>
                <a:prstClr val="black"/>
              </a:solidFill>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100" dirty="0">
                <a:latin typeface="Arial"/>
                <a:cs typeface="Arial"/>
              </a:rPr>
              <a:t>The </a:t>
            </a:r>
            <a:r>
              <a:rPr lang="en-GB" sz="1100" dirty="0">
                <a:latin typeface="Arial"/>
                <a:cs typeface="Arial"/>
                <a:hlinkClick r:id="rId3"/>
              </a:rPr>
              <a:t>Seven Principles of Public Life</a:t>
            </a:r>
            <a:r>
              <a:rPr lang="en-GB" sz="1100" dirty="0">
                <a:solidFill>
                  <a:schemeClr val="bg1">
                    <a:lumMod val="50000"/>
                  </a:schemeClr>
                </a:solidFill>
                <a:latin typeface="Arial"/>
                <a:cs typeface="Arial"/>
              </a:rPr>
              <a:t>; </a:t>
            </a:r>
            <a:r>
              <a:rPr lang="en-GB" sz="1100" dirty="0">
                <a:latin typeface="Arial"/>
                <a:cs typeface="Arial"/>
              </a:rPr>
              <a:t>and  </a:t>
            </a:r>
            <a:endParaRPr lang="en-GB" sz="11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100" dirty="0">
                <a:latin typeface="Arial"/>
                <a:cs typeface="Arial"/>
              </a:rPr>
              <a:t>Any applicable EDC guidance and policies. </a:t>
            </a:r>
            <a:endParaRPr lang="en-GB" sz="1100">
              <a:solidFill>
                <a:prstClr val="black"/>
              </a:solidFill>
              <a:latin typeface="Arial" panose="020B0604020202020204" pitchFamily="34" charset="0"/>
              <a:cs typeface="Arial" panose="020B0604020202020204" pitchFamily="34" charset="0"/>
            </a:endParaRPr>
          </a:p>
          <a:p>
            <a:pPr marL="0" marR="21590" indent="0">
              <a:lnSpc>
                <a:spcPct val="106100"/>
              </a:lnSpc>
              <a:spcBef>
                <a:spcPts val="100"/>
              </a:spcBef>
              <a:buNone/>
              <a:tabLst>
                <a:tab pos="139700" algn="l"/>
              </a:tabLst>
            </a:pPr>
            <a:r>
              <a:rPr lang="en-GB" sz="1100" b="1" dirty="0">
                <a:solidFill>
                  <a:schemeClr val="accent1">
                    <a:lumMod val="75000"/>
                  </a:schemeClr>
                </a:solidFill>
                <a:latin typeface="Arial"/>
                <a:cs typeface="Arial"/>
              </a:rPr>
              <a:t>Nationality: </a:t>
            </a:r>
            <a:r>
              <a:rPr lang="en-GB" sz="1100" dirty="0">
                <a:solidFill>
                  <a:prstClr val="black"/>
                </a:solidFill>
                <a:latin typeface="Arial"/>
                <a:cs typeface="Arial"/>
              </a:rPr>
              <a:t>You must have a right to work in the UK, there must be no employment restrictions, or limit on your permitted stay in the UK.</a:t>
            </a:r>
            <a:endParaRPr lang="en-GB" sz="1100">
              <a:solidFill>
                <a:prstClr val="black"/>
              </a:solidFill>
              <a:latin typeface="Arial" panose="020B0604020202020204" pitchFamily="34" charset="0"/>
              <a:cs typeface="Arial" panose="020B0604020202020204" pitchFamily="34" charset="0"/>
            </a:endParaRPr>
          </a:p>
          <a:p>
            <a:pPr marL="0" marR="21590" indent="0">
              <a:lnSpc>
                <a:spcPct val="106100"/>
              </a:lnSpc>
              <a:spcBef>
                <a:spcPts val="100"/>
              </a:spcBef>
              <a:buNone/>
              <a:tabLst>
                <a:tab pos="139700" algn="l"/>
              </a:tabLst>
            </a:pPr>
            <a:r>
              <a:rPr lang="en-GB" sz="1100" b="1" dirty="0">
                <a:solidFill>
                  <a:schemeClr val="accent1">
                    <a:lumMod val="75000"/>
                  </a:schemeClr>
                </a:solidFill>
                <a:latin typeface="Arial"/>
                <a:cs typeface="Arial"/>
              </a:rPr>
              <a:t>Annual Performance Review and Reappointment: </a:t>
            </a:r>
            <a:r>
              <a:rPr lang="en-GB" sz="1100" dirty="0">
                <a:solidFill>
                  <a:prstClr val="black"/>
                </a:solidFill>
                <a:latin typeface="Arial"/>
                <a:cs typeface="Arial"/>
              </a:rPr>
              <a:t>Annual performance reviews are expected to be undertaken. Reappointments are not automatic and will only be considered subject to satisfactory performance reviews</a:t>
            </a:r>
            <a:r>
              <a:rPr lang="en-GB" sz="1100" i="1" dirty="0">
                <a:latin typeface="Arial"/>
                <a:cs typeface="Arial"/>
              </a:rPr>
              <a:t>.</a:t>
            </a:r>
          </a:p>
          <a:p>
            <a:pPr marL="283845" indent="-283845"/>
            <a:endParaRPr lang="en-US" dirty="0">
              <a:cs typeface="Arial" panose="020B0604020202020204"/>
            </a:endParaRPr>
          </a:p>
        </p:txBody>
      </p:sp>
      <p:sp>
        <p:nvSpPr>
          <p:cNvPr id="3" name="Text Placeholder 2">
            <a:extLst>
              <a:ext uri="{FF2B5EF4-FFF2-40B4-BE49-F238E27FC236}">
                <a16:creationId xmlns:a16="http://schemas.microsoft.com/office/drawing/2014/main" id="{B4CAAF1F-C424-BB0A-5C1F-AE6EC9706EB1}"/>
              </a:ext>
            </a:extLst>
          </p:cNvPr>
          <p:cNvSpPr>
            <a:spLocks noGrp="1"/>
          </p:cNvSpPr>
          <p:nvPr>
            <p:ph type="body" sz="quarter" idx="20"/>
          </p:nvPr>
        </p:nvSpPr>
        <p:spPr>
          <a:xfrm>
            <a:off x="730686" y="1960082"/>
            <a:ext cx="4874607" cy="4292842"/>
          </a:xfrm>
        </p:spPr>
        <p:txBody>
          <a:bodyPr wrap="square" lIns="0" tIns="0" rIns="0" bIns="0" anchor="t">
            <a:spAutoFit/>
          </a:bodyPr>
          <a:lstStyle/>
          <a:p>
            <a:pPr marL="0" marR="21590" indent="0">
              <a:lnSpc>
                <a:spcPct val="106100"/>
              </a:lnSpc>
              <a:spcBef>
                <a:spcPts val="100"/>
              </a:spcBef>
              <a:buNone/>
              <a:tabLst>
                <a:tab pos="139700" algn="l"/>
              </a:tabLst>
            </a:pPr>
            <a:r>
              <a:rPr lang="en-GB" b="1" dirty="0">
                <a:solidFill>
                  <a:schemeClr val="accent1">
                    <a:lumMod val="75000"/>
                  </a:schemeClr>
                </a:solidFill>
                <a:latin typeface="Arial"/>
                <a:cs typeface="Arial"/>
              </a:rPr>
              <a:t>Remuneration:</a:t>
            </a:r>
            <a:r>
              <a:rPr lang="en-GB" b="1" dirty="0">
                <a:solidFill>
                  <a:srgbClr val="009999"/>
                </a:solidFill>
                <a:latin typeface="Arial"/>
                <a:cs typeface="Arial"/>
              </a:rPr>
              <a:t> </a:t>
            </a:r>
            <a:r>
              <a:rPr lang="en-GB" spc="-70" dirty="0">
                <a:latin typeface="Arial"/>
                <a:cs typeface="Arial"/>
              </a:rPr>
              <a:t>£12,000 per annum, plus a supplement of £3,000 per annum for the ARAC Chair. </a:t>
            </a:r>
            <a:r>
              <a:rPr lang="en-GB" dirty="0">
                <a:latin typeface="Arial"/>
                <a:cs typeface="Arial"/>
              </a:rPr>
              <a:t>This remuneration is treated as employment income and will be subject to tax and National Insurance contributions, both of which will be deducted at source under PAYE before you are paid. </a:t>
            </a:r>
          </a:p>
          <a:p>
            <a:pPr marL="0" marR="21590" indent="0">
              <a:lnSpc>
                <a:spcPct val="106100"/>
              </a:lnSpc>
              <a:spcBef>
                <a:spcPts val="100"/>
              </a:spcBef>
              <a:buNone/>
              <a:tabLst>
                <a:tab pos="139700" algn="l"/>
              </a:tabLst>
            </a:pPr>
            <a:r>
              <a:rPr lang="en-GB" b="1" spc="-70" dirty="0">
                <a:solidFill>
                  <a:schemeClr val="accent1">
                    <a:lumMod val="75000"/>
                  </a:schemeClr>
                </a:solidFill>
                <a:latin typeface="Arial"/>
                <a:cs typeface="Arial"/>
              </a:rPr>
              <a:t>Time Commitment: </a:t>
            </a:r>
            <a:r>
              <a:rPr lang="en-GB" dirty="0">
                <a:solidFill>
                  <a:schemeClr val="tx1">
                    <a:lumMod val="95000"/>
                    <a:lumOff val="5000"/>
                  </a:schemeClr>
                </a:solidFill>
                <a:latin typeface="Arial"/>
                <a:cs typeface="Arial"/>
              </a:rPr>
              <a:t>Your time commitment is expected to be 2 days per month or 2.5 days per month for the ARAC Chair. </a:t>
            </a:r>
          </a:p>
          <a:p>
            <a:pPr marL="0" marR="21590" indent="0">
              <a:lnSpc>
                <a:spcPct val="106100"/>
              </a:lnSpc>
              <a:spcBef>
                <a:spcPts val="100"/>
              </a:spcBef>
              <a:buNone/>
              <a:tabLst>
                <a:tab pos="139700" algn="l"/>
              </a:tabLst>
            </a:pPr>
            <a:r>
              <a:rPr lang="en-GB" b="1" spc="-70" dirty="0">
                <a:solidFill>
                  <a:schemeClr val="accent1">
                    <a:lumMod val="75000"/>
                  </a:schemeClr>
                </a:solidFill>
                <a:latin typeface="Arial"/>
                <a:cs typeface="Arial"/>
              </a:rPr>
              <a:t>Term: </a:t>
            </a:r>
            <a:r>
              <a:rPr lang="en-GB" spc="5" dirty="0">
                <a:latin typeface="Arial"/>
                <a:cs typeface="Arial"/>
              </a:rPr>
              <a:t>Appointments are made by Ministers for a period of up to 4 years.</a:t>
            </a:r>
          </a:p>
          <a:p>
            <a:pPr marL="0" marR="21590" indent="0">
              <a:lnSpc>
                <a:spcPct val="106100"/>
              </a:lnSpc>
              <a:spcBef>
                <a:spcPts val="100"/>
              </a:spcBef>
              <a:buNone/>
              <a:tabLst>
                <a:tab pos="139700" algn="l"/>
              </a:tabLst>
            </a:pPr>
            <a:r>
              <a:rPr lang="en-GB" b="1" spc="-70" dirty="0">
                <a:solidFill>
                  <a:schemeClr val="accent1">
                    <a:lumMod val="75000"/>
                  </a:schemeClr>
                </a:solidFill>
                <a:latin typeface="Arial"/>
                <a:cs typeface="Arial"/>
              </a:rPr>
              <a:t>Location: </a:t>
            </a:r>
            <a:r>
              <a:rPr lang="en-GB" spc="5" dirty="0">
                <a:latin typeface="Arial"/>
                <a:cs typeface="Arial"/>
              </a:rPr>
              <a:t>Board meetings will normally be held in Ebbsfleet or the local area</a:t>
            </a:r>
            <a:r>
              <a:rPr lang="en-GB" spc="-70" dirty="0">
                <a:latin typeface="Arial"/>
                <a:cs typeface="Arial"/>
              </a:rPr>
              <a:t>.</a:t>
            </a:r>
          </a:p>
          <a:p>
            <a:pPr marL="0" indent="0">
              <a:buNone/>
            </a:pPr>
            <a:endParaRPr lang="en-US"/>
          </a:p>
        </p:txBody>
      </p:sp>
      <p:sp>
        <p:nvSpPr>
          <p:cNvPr id="6" name="Title 5">
            <a:extLst>
              <a:ext uri="{FF2B5EF4-FFF2-40B4-BE49-F238E27FC236}">
                <a16:creationId xmlns:a16="http://schemas.microsoft.com/office/drawing/2014/main" id="{B2828507-1687-BC2E-6473-567639FFE619}"/>
              </a:ext>
            </a:extLst>
          </p:cNvPr>
          <p:cNvSpPr>
            <a:spLocks noGrp="1"/>
          </p:cNvSpPr>
          <p:nvPr>
            <p:ph type="title"/>
          </p:nvPr>
        </p:nvSpPr>
        <p:spPr>
          <a:xfrm>
            <a:off x="4109014" y="504000"/>
            <a:ext cx="7615048" cy="387798"/>
          </a:xfrm>
        </p:spPr>
        <p:txBody>
          <a:bodyPr/>
          <a:lstStyle/>
          <a:p>
            <a:r>
              <a:rPr lang="en-US" dirty="0">
                <a:latin typeface="Arial"/>
                <a:cs typeface="Arial"/>
              </a:rPr>
              <a:t>Outline of Terms and Conditions</a:t>
            </a:r>
            <a:endParaRPr lang="en-US" dirty="0"/>
          </a:p>
        </p:txBody>
      </p:sp>
    </p:spTree>
    <p:extLst>
      <p:ext uri="{BB962C8B-B14F-4D97-AF65-F5344CB8AC3E}">
        <p14:creationId xmlns:p14="http://schemas.microsoft.com/office/powerpoint/2010/main" val="4044576913"/>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How to apply</a:t>
            </a:r>
          </a:p>
        </p:txBody>
      </p:sp>
      <p:sp>
        <p:nvSpPr>
          <p:cNvPr id="5" name="TextBox 4">
            <a:extLst>
              <a:ext uri="{FF2B5EF4-FFF2-40B4-BE49-F238E27FC236}">
                <a16:creationId xmlns:a16="http://schemas.microsoft.com/office/drawing/2014/main" id="{EF6C60A0-C962-E741-9AD5-8CE5C91C093E}"/>
              </a:ext>
            </a:extLst>
          </p:cNvPr>
          <p:cNvSpPr txBox="1"/>
          <p:nvPr/>
        </p:nvSpPr>
        <p:spPr>
          <a:xfrm>
            <a:off x="370612" y="1591979"/>
            <a:ext cx="11587492" cy="4970591"/>
          </a:xfrm>
          <a:prstGeom prst="rect">
            <a:avLst/>
          </a:prstGeom>
          <a:noFill/>
        </p:spPr>
        <p:txBody>
          <a:bodyPr wrap="square" lIns="91440" tIns="45720" rIns="91440" bIns="45720" rtlCol="0" anchor="t">
            <a:spAutoFit/>
          </a:bodyPr>
          <a:lstStyle/>
          <a:p>
            <a:pPr>
              <a:defRPr/>
            </a:pPr>
            <a:r>
              <a:rPr lang="en-GB" sz="1300" kern="0">
                <a:latin typeface="Arial"/>
                <a:cs typeface="Arial"/>
              </a:rPr>
              <a:t>The new Public Appointments website is open for this vacancy and candidates will need to apply for this role using the </a:t>
            </a:r>
            <a:r>
              <a:rPr lang="en-GB" sz="1300" kern="0">
                <a:latin typeface="Arial"/>
                <a:cs typeface="Arial"/>
                <a:hlinkClick r:id="rId2"/>
              </a:rPr>
              <a:t>Public Appointments website</a:t>
            </a:r>
            <a:r>
              <a:rPr lang="en-GB" sz="1300" kern="0">
                <a:latin typeface="Arial"/>
                <a:cs typeface="Arial"/>
              </a:rPr>
              <a:t>.</a:t>
            </a:r>
            <a:endParaRPr lang="en-US" sz="1300"/>
          </a:p>
          <a:p>
            <a:pPr>
              <a:defRPr/>
            </a:pPr>
            <a:r>
              <a:rPr lang="en-GB" sz="1300" kern="0">
                <a:latin typeface="Arial"/>
                <a:cs typeface="Arial"/>
              </a:rPr>
              <a:t>To apply you will need to </a:t>
            </a:r>
            <a:r>
              <a:rPr lang="en-GB" sz="1300" kern="0">
                <a:latin typeface="Arial"/>
                <a:cs typeface="Arial"/>
                <a:hlinkClick r:id="rId3"/>
              </a:rPr>
              <a:t>create an account</a:t>
            </a:r>
            <a:r>
              <a:rPr lang="en-GB" sz="1300" kern="0">
                <a:latin typeface="Arial"/>
                <a:cs typeface="Arial"/>
              </a:rPr>
              <a:t> or </a:t>
            </a:r>
            <a:r>
              <a:rPr lang="en-GB" sz="1300" kern="0">
                <a:latin typeface="Arial"/>
                <a:cs typeface="Arial"/>
                <a:hlinkClick r:id="rId4"/>
              </a:rPr>
              <a:t>sign in</a:t>
            </a:r>
            <a:r>
              <a:rPr lang="en-GB" sz="1300" kern="0">
                <a:latin typeface="Arial"/>
                <a:cs typeface="Arial"/>
              </a:rPr>
              <a:t>.</a:t>
            </a:r>
            <a:endParaRPr lang="en-US" sz="1300">
              <a:latin typeface="Arial"/>
              <a:cs typeface="Arial"/>
            </a:endParaRPr>
          </a:p>
          <a:p>
            <a:pPr>
              <a:defRPr/>
            </a:pPr>
            <a:r>
              <a:rPr lang="en-GB" sz="1300" kern="0">
                <a:latin typeface="Arial"/>
                <a:cs typeface="Arial"/>
              </a:rPr>
              <a:t>Once you are logged into your account, click on 'apply for this role' and follow the on-screen instructions. To apply, all candidates are required to provide:</a:t>
            </a:r>
            <a:endParaRPr lang="en-GB" sz="1300">
              <a:latin typeface="Arial"/>
              <a:cs typeface="Arial"/>
            </a:endParaRPr>
          </a:p>
          <a:p>
            <a:pPr>
              <a:defRPr/>
            </a:pPr>
            <a:endParaRPr lang="en-GB" sz="1300" kern="0">
              <a:latin typeface="Arial"/>
              <a:cs typeface="Arial"/>
            </a:endParaRPr>
          </a:p>
          <a:p>
            <a:pPr marL="342900" indent="-342900">
              <a:buAutoNum type="arabicPeriod"/>
              <a:defRPr/>
            </a:pPr>
            <a:r>
              <a:rPr kumimoji="0" lang="en-GB" sz="1300" b="1" i="0" u="none" strike="noStrike" kern="0" cap="none" spc="0" normalizeH="0" baseline="0" noProof="0">
                <a:ln>
                  <a:noFill/>
                </a:ln>
                <a:effectLst/>
                <a:uLnTx/>
                <a:uFillTx/>
                <a:latin typeface="Arial"/>
                <a:cs typeface="Arial"/>
              </a:rPr>
              <a:t>Curriculum Vitae</a:t>
            </a:r>
            <a:r>
              <a:rPr lang="en-GB" sz="1300" b="1" kern="0">
                <a:latin typeface="Arial"/>
                <a:cs typeface="Arial"/>
              </a:rPr>
              <a:t> </a:t>
            </a:r>
            <a:r>
              <a:rPr kumimoji="0" lang="en-GB" sz="1300" b="1" i="0" u="none" strike="noStrike" kern="0" cap="none" spc="0" normalizeH="0" baseline="0" noProof="0">
                <a:ln>
                  <a:noFill/>
                </a:ln>
                <a:effectLst/>
                <a:uLnTx/>
                <a:uFillTx/>
                <a:latin typeface="Arial"/>
                <a:cs typeface="Arial"/>
              </a:rPr>
              <a:t> </a:t>
            </a:r>
            <a:r>
              <a:rPr kumimoji="0" lang="en-GB" sz="1300" b="0" i="1" u="none" strike="noStrike" kern="0" cap="none" spc="0" normalizeH="0" baseline="0" noProof="0">
                <a:ln>
                  <a:noFill/>
                </a:ln>
                <a:effectLst/>
                <a:uLnTx/>
                <a:uFillTx/>
                <a:latin typeface="Arial"/>
                <a:cs typeface="Arial"/>
              </a:rPr>
              <a:t>(maximum 2 pages). </a:t>
            </a:r>
            <a:r>
              <a:rPr kumimoji="0" lang="en-GB" sz="1300" b="0" i="0" u="none" strike="noStrike" kern="0" cap="none" spc="0" normalizeH="0" baseline="0" noProof="0">
                <a:ln>
                  <a:noFill/>
                </a:ln>
                <a:effectLst/>
                <a:uLnTx/>
                <a:uFillTx/>
                <a:latin typeface="Arial"/>
                <a:cs typeface="Arial"/>
              </a:rPr>
              <a:t>Include</a:t>
            </a:r>
            <a:r>
              <a:rPr kumimoji="0" lang="en-GB" sz="1300" b="0" i="1" u="none" strike="noStrike" kern="0" cap="none" spc="0" normalizeH="0" baseline="0" noProof="0">
                <a:ln>
                  <a:noFill/>
                </a:ln>
                <a:effectLst/>
                <a:uLnTx/>
                <a:uFillTx/>
                <a:latin typeface="Arial"/>
                <a:cs typeface="Arial"/>
              </a:rPr>
              <a:t> </a:t>
            </a:r>
            <a:r>
              <a:rPr kumimoji="0" lang="en-GB" sz="1300" b="0" i="0" u="none" strike="noStrike" kern="0" cap="none" spc="0" normalizeH="0" baseline="0" noProof="0">
                <a:ln>
                  <a:noFill/>
                </a:ln>
                <a:effectLst/>
                <a:uLnTx/>
                <a:uFillTx/>
                <a:latin typeface="Arial"/>
                <a:cs typeface="Arial"/>
              </a:rPr>
              <a:t>your education, professional qualifications and full employment history</a:t>
            </a:r>
            <a:r>
              <a:rPr kumimoji="0" lang="en-GB" sz="1300" b="0" i="0" u="none" strike="noStrike" kern="0" cap="none" spc="0" normalizeH="0" baseline="0" noProof="0">
                <a:ln>
                  <a:noFill/>
                </a:ln>
                <a:solidFill>
                  <a:srgbClr val="0070C0"/>
                </a:solidFill>
                <a:effectLst/>
                <a:uLnTx/>
                <a:uFillTx/>
                <a:latin typeface="Arial"/>
                <a:cs typeface="Arial"/>
              </a:rPr>
              <a:t>.</a:t>
            </a:r>
            <a:r>
              <a:rPr lang="en-GB" sz="1300" kern="0">
                <a:solidFill>
                  <a:srgbClr val="0070C0"/>
                </a:solidFill>
                <a:latin typeface="Arial"/>
                <a:cs typeface="Arial"/>
              </a:rPr>
              <a:t> </a:t>
            </a:r>
            <a:endParaRPr lang="en-GB" sz="1300" kern="0">
              <a:latin typeface="Arial" panose="020B0604020202020204" pitchFamily="34" charset="0"/>
              <a:cs typeface="Arial" panose="020B0604020202020204" pitchFamily="34" charset="0"/>
            </a:endParaRPr>
          </a:p>
          <a:p>
            <a:pPr marL="342900" indent="-342900">
              <a:buAutoNum type="arabicPeriod"/>
              <a:defRPr/>
            </a:pPr>
            <a:r>
              <a:rPr lang="en-GB" sz="1300" b="1" kern="0">
                <a:latin typeface="Arial"/>
                <a:cs typeface="Arial"/>
              </a:rPr>
              <a:t>Supporting</a:t>
            </a:r>
            <a:r>
              <a:rPr kumimoji="0" lang="en-GB" sz="1300" b="1" i="0" u="none" strike="noStrike" kern="0" cap="none" spc="0" normalizeH="0" baseline="0" noProof="0">
                <a:ln>
                  <a:noFill/>
                </a:ln>
                <a:effectLst/>
                <a:uLnTx/>
                <a:uFillTx/>
                <a:latin typeface="Arial"/>
                <a:cs typeface="Arial"/>
              </a:rPr>
              <a:t> </a:t>
            </a:r>
            <a:r>
              <a:rPr lang="en-GB" sz="1300" b="1" kern="0">
                <a:latin typeface="Arial"/>
                <a:cs typeface="Arial"/>
              </a:rPr>
              <a:t>Statement </a:t>
            </a:r>
            <a:r>
              <a:rPr kumimoji="0" lang="en-GB" sz="1300" b="0" i="1" u="none" strike="noStrike" kern="0" cap="none" spc="0" normalizeH="0" baseline="0" noProof="0">
                <a:ln>
                  <a:noFill/>
                </a:ln>
                <a:effectLst/>
                <a:uLnTx/>
                <a:uFillTx/>
                <a:latin typeface="Arial"/>
                <a:cs typeface="Arial"/>
              </a:rPr>
              <a:t>(maximum 2 pages)</a:t>
            </a:r>
            <a:r>
              <a:rPr kumimoji="0" lang="en-GB" sz="1300" b="0" i="0" u="none" strike="noStrike" kern="0" cap="none" spc="0" normalizeH="0" baseline="0" noProof="0">
                <a:ln>
                  <a:noFill/>
                </a:ln>
                <a:effectLst/>
                <a:uLnTx/>
                <a:uFillTx/>
                <a:latin typeface="Arial"/>
                <a:cs typeface="Arial"/>
              </a:rPr>
              <a:t>. Please tailor setting out your suitability for the role and how you meet the Selection Criteria. We suggest you use specific examples to demonstrate how you meet the Criteria. If you can offer the experience in more than one of the areas referenced above, </a:t>
            </a:r>
            <a:r>
              <a:rPr lang="en-GB" sz="1300" kern="0">
                <a:latin typeface="Arial"/>
                <a:cs typeface="Arial"/>
              </a:rPr>
              <a:t>please clearly</a:t>
            </a:r>
            <a:r>
              <a:rPr kumimoji="0" lang="en-GB" sz="1300" b="0" i="0" u="none" strike="noStrike" kern="0" cap="none" spc="0" normalizeH="0" baseline="0" noProof="0">
                <a:ln>
                  <a:noFill/>
                </a:ln>
                <a:effectLst/>
                <a:uLnTx/>
                <a:uFillTx/>
                <a:latin typeface="Arial"/>
                <a:cs typeface="Arial"/>
              </a:rPr>
              <a:t> reference and example those Criteria in a single supporting </a:t>
            </a:r>
            <a:r>
              <a:rPr lang="en-GB" sz="1300" kern="0">
                <a:latin typeface="Arial"/>
                <a:cs typeface="Arial"/>
              </a:rPr>
              <a:t>statement</a:t>
            </a:r>
            <a:r>
              <a:rPr kumimoji="0" lang="en-GB" sz="1300" b="0" i="0" u="none" strike="noStrike" kern="0" cap="none" spc="0" normalizeH="0" baseline="0" noProof="0">
                <a:ln>
                  <a:noFill/>
                </a:ln>
                <a:effectLst/>
                <a:uLnTx/>
                <a:uFillTx/>
                <a:latin typeface="Arial"/>
                <a:cs typeface="Arial"/>
              </a:rPr>
              <a:t>.</a:t>
            </a:r>
            <a:r>
              <a:rPr lang="en-GB" sz="1300" kern="0">
                <a:latin typeface="Arial"/>
                <a:cs typeface="Arial"/>
              </a:rPr>
              <a:t> </a:t>
            </a:r>
            <a:r>
              <a:rPr lang="en-GB" sz="1300" b="1" kern="0">
                <a:solidFill>
                  <a:srgbClr val="FF0000"/>
                </a:solidFill>
                <a:latin typeface="Arial"/>
                <a:cs typeface="Arial"/>
              </a:rPr>
              <a:t>Please make it clear on your Supporting Statement if you would like to be considered for the ARAC Chair.</a:t>
            </a:r>
            <a:endParaRPr lang="en-GB" sz="1300" b="1" kern="0">
              <a:solidFill>
                <a:srgbClr val="FF0000"/>
              </a:solidFill>
              <a:latin typeface="Arial" panose="020B0604020202020204" pitchFamily="34" charset="0"/>
              <a:cs typeface="Arial" panose="020B0604020202020204" pitchFamily="34" charset="0"/>
            </a:endParaRPr>
          </a:p>
          <a:p>
            <a:pPr marL="342900" indent="-342900">
              <a:buAutoNum type="arabicPeriod"/>
              <a:defRPr/>
            </a:pPr>
            <a:r>
              <a:rPr lang="en-GB" sz="1300" b="1" kern="0">
                <a:latin typeface="Arial"/>
                <a:cs typeface="Arial"/>
              </a:rPr>
              <a:t>Equality Information </a:t>
            </a:r>
            <a:r>
              <a:rPr lang="en-GB" sz="1300" kern="0">
                <a:latin typeface="Arial"/>
                <a:cs typeface="Arial"/>
              </a:rPr>
              <a:t>The information you provide will not be used as part of the selection process and will not be seen by the interview panel.</a:t>
            </a:r>
            <a:endParaRPr lang="en-GB" sz="1300" i="1" kern="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300" b="1" kern="0">
                <a:latin typeface="Arial"/>
                <a:cs typeface="Arial"/>
              </a:rPr>
              <a:t>Information relating to any outside interests or reputational issues </a:t>
            </a:r>
            <a:r>
              <a:rPr kumimoji="0" lang="en-GB" sz="1300" b="0" i="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300" kern="0">
                <a:latin typeface="Arial"/>
                <a:cs typeface="Arial"/>
              </a:rPr>
              <a:t>EDC, Ministry for Housing, Communities and Local Government,</a:t>
            </a:r>
            <a:r>
              <a:rPr kumimoji="0" lang="en-GB" sz="1300" b="0" i="0" u="none" strike="noStrike" kern="0" cap="none" spc="0" normalizeH="0" baseline="0" noProof="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300" b="0" i="1"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3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3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300" kern="0">
                <a:latin typeface="Arial"/>
                <a:cs typeface="Arial"/>
              </a:rPr>
              <a:t>  </a:t>
            </a:r>
            <a:endParaRPr lang="en-GB" sz="13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3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300" kern="0">
                <a:latin typeface="Arial"/>
                <a:cs typeface="Arial"/>
              </a:rPr>
              <a:t> </a:t>
            </a:r>
          </a:p>
          <a:p>
            <a:pPr>
              <a:defRPr/>
            </a:pPr>
            <a:endParaRPr lang="en-GB" sz="1300" kern="0">
              <a:latin typeface="Arial"/>
              <a:cs typeface="Arial"/>
            </a:endParaRPr>
          </a:p>
          <a:p>
            <a:pPr>
              <a:defRPr/>
            </a:pPr>
            <a:r>
              <a:rPr lang="en-GB" sz="1300" kern="0">
                <a:latin typeface="Arial"/>
                <a:cs typeface="Arial"/>
              </a:rPr>
              <a:t>We will ask you to check and confirm your personal details to ensure your application is accurate. We are unable to accept late applications.</a:t>
            </a:r>
            <a:endParaRPr lang="en-GB" sz="1300"/>
          </a:p>
          <a:p>
            <a:pPr>
              <a:defRPr/>
            </a:pPr>
            <a:endParaRPr lang="en-GB" sz="1300" kern="0">
              <a:latin typeface="Arial"/>
              <a:cs typeface="Arial"/>
            </a:endParaRPr>
          </a:p>
          <a:p>
            <a:pPr>
              <a:defRPr/>
            </a:pPr>
            <a:r>
              <a:rPr lang="en-GB" sz="1300" kern="0">
                <a:latin typeface="Arial"/>
                <a:cs typeface="Arial"/>
              </a:rPr>
              <a:t>You will have the opportunity to make a reasonable adjustment request or apply under the disability confident scheme before you submit your application.</a:t>
            </a:r>
            <a:endParaRPr lang="en-GB" sz="1300">
              <a:cs typeface="Calibri" panose="020F0502020204030204"/>
            </a:endParaRPr>
          </a:p>
          <a:p>
            <a:endParaRPr lang="en-GB"/>
          </a:p>
        </p:txBody>
      </p:sp>
    </p:spTree>
    <p:extLst>
      <p:ext uri="{BB962C8B-B14F-4D97-AF65-F5344CB8AC3E}">
        <p14:creationId xmlns:p14="http://schemas.microsoft.com/office/powerpoint/2010/main" val="218519100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p:txBody>
          <a:bodyPr/>
          <a:lstStyle/>
          <a:p>
            <a:r>
              <a:rPr lang="en-US"/>
              <a:t>Assessment Process: Overview</a:t>
            </a:r>
          </a:p>
        </p:txBody>
      </p:sp>
      <p:sp>
        <p:nvSpPr>
          <p:cNvPr id="4" name="Content Placeholder 2">
            <a:extLst>
              <a:ext uri="{FF2B5EF4-FFF2-40B4-BE49-F238E27FC236}">
                <a16:creationId xmlns:a16="http://schemas.microsoft.com/office/drawing/2014/main" id="{FC185634-DFF0-13B6-FD04-6EEC67526536}"/>
              </a:ext>
            </a:extLst>
          </p:cNvPr>
          <p:cNvSpPr txBox="1">
            <a:spLocks/>
          </p:cNvSpPr>
          <p:nvPr/>
        </p:nvSpPr>
        <p:spPr>
          <a:xfrm>
            <a:off x="512530" y="1681525"/>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8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800" spc="10">
              <a:latin typeface="Arial" panose="020B0604020202020204" pitchFamily="34" charset="0"/>
              <a:cs typeface="Arial" panose="020B0604020202020204" pitchFamily="34" charset="0"/>
            </a:endParaRPr>
          </a:p>
          <a:p>
            <a:pPr marL="0" indent="0">
              <a:lnSpc>
                <a:spcPct val="100000"/>
              </a:lnSpc>
              <a:spcBef>
                <a:spcPts val="0"/>
              </a:spcBef>
              <a:buNone/>
            </a:pPr>
            <a:r>
              <a:rPr lang="en-GB" sz="1800" spc="10" dirty="0">
                <a:latin typeface="Arial"/>
                <a:cs typeface="Arial"/>
              </a:rPr>
              <a:t>The timeline provided is indicative and could be subject to change. If you are unable to meet these timeframes, please let us know by contacting PublicAppointments@communities.gov.uk.  </a:t>
            </a:r>
            <a:endParaRPr lang="en-GB" sz="18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8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800" spc="10" dirty="0">
                <a:solidFill>
                  <a:schemeClr val="accent1">
                    <a:lumMod val="75000"/>
                  </a:schemeClr>
                </a:solidFill>
                <a:latin typeface="Arial"/>
                <a:cs typeface="Arial"/>
              </a:rPr>
              <a:t>The Advisory Assessment Panel will be:</a:t>
            </a:r>
          </a:p>
          <a:p>
            <a:pPr marL="285750" indent="-285750"/>
            <a:r>
              <a:rPr lang="en-GB" sz="1800" spc="10" dirty="0">
                <a:latin typeface="Arial"/>
                <a:ea typeface="Calibri"/>
                <a:cs typeface="Calibri"/>
              </a:rPr>
              <a:t>Lise-Anne Boissiere, MHCLG Director for New Towns, Infrastructure and Housing Delivery, as Panel Chair;  </a:t>
            </a:r>
            <a:endParaRPr lang="en-GB" dirty="0">
              <a:latin typeface="Arial"/>
              <a:ea typeface="Calibri"/>
              <a:cs typeface="Calibri"/>
            </a:endParaRPr>
          </a:p>
          <a:p>
            <a:pPr marL="285750" indent="-285750"/>
            <a:r>
              <a:rPr lang="en-GB" sz="1800" spc="10" dirty="0">
                <a:latin typeface="Arial"/>
                <a:ea typeface="Calibri"/>
                <a:cs typeface="Calibri"/>
              </a:rPr>
              <a:t>Dr David Prout CB, Chair of the Ebbsfleet Development Corporation Board; and  </a:t>
            </a:r>
            <a:endParaRPr lang="en-GB" dirty="0">
              <a:latin typeface="Arial"/>
              <a:ea typeface="Calibri" panose="020F0502020204030204"/>
              <a:cs typeface="Calibri" panose="020F0502020204030204"/>
            </a:endParaRPr>
          </a:p>
          <a:p>
            <a:pPr marL="285750" indent="-285750">
              <a:lnSpc>
                <a:spcPct val="100000"/>
              </a:lnSpc>
              <a:spcBef>
                <a:spcPts val="0"/>
              </a:spcBef>
            </a:pPr>
            <a:r>
              <a:rPr lang="en-GB" sz="1800" spc="10" dirty="0">
                <a:latin typeface="Arial"/>
                <a:ea typeface="Calibri"/>
                <a:cs typeface="Calibri"/>
              </a:rPr>
              <a:t>Rosie Varley, Independent Panel Member</a:t>
            </a:r>
            <a:endParaRPr lang="en-GB" sz="1800" dirty="0">
              <a:latin typeface="Arial"/>
              <a:ea typeface="Calibri" panose="020F0502020204030204"/>
              <a:cs typeface="Calibri" panose="020F0502020204030204"/>
            </a:endParaRPr>
          </a:p>
          <a:p>
            <a:pPr marL="0" indent="0">
              <a:lnSpc>
                <a:spcPct val="100000"/>
              </a:lnSpc>
              <a:spcBef>
                <a:spcPts val="0"/>
              </a:spcBef>
              <a:buNone/>
            </a:pPr>
            <a:endParaRPr lang="en-GB" sz="1800" spc="10">
              <a:solidFill>
                <a:srgbClr val="000000"/>
              </a:solidFill>
              <a:latin typeface="Arial"/>
              <a:cs typeface="Arial"/>
            </a:endParaRPr>
          </a:p>
          <a:p>
            <a:pPr marL="0" indent="0">
              <a:lnSpc>
                <a:spcPct val="100000"/>
              </a:lnSpc>
              <a:spcBef>
                <a:spcPts val="0"/>
              </a:spcBef>
              <a:buNone/>
            </a:pPr>
            <a:r>
              <a:rPr lang="en-GB" sz="1800" spc="10" dirty="0">
                <a:latin typeface="Arial"/>
                <a:cs typeface="Arial"/>
              </a:rPr>
              <a:t>Due to the high volume of applications we receive, we only provide feedback to candidates who reach the interview stage and will only be provided once the campaign has concluded.  </a:t>
            </a:r>
            <a:endParaRPr lang="en-GB" sz="18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060318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Assessment Process: Indicative Timeline</a:t>
            </a:r>
          </a:p>
        </p:txBody>
      </p:sp>
      <p:sp>
        <p:nvSpPr>
          <p:cNvPr id="5" name="Content Placeholder 2">
            <a:extLst>
              <a:ext uri="{FF2B5EF4-FFF2-40B4-BE49-F238E27FC236}">
                <a16:creationId xmlns:a16="http://schemas.microsoft.com/office/drawing/2014/main" id="{439C73A8-8974-F35D-DA89-27AA621CE5FC}"/>
              </a:ext>
            </a:extLst>
          </p:cNvPr>
          <p:cNvSpPr txBox="1">
            <a:spLocks/>
          </p:cNvSpPr>
          <p:nvPr/>
        </p:nvSpPr>
        <p:spPr>
          <a:xfrm>
            <a:off x="622764" y="1624930"/>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PublicAppointments@communities.gov.uk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spc="10" dirty="0">
                <a:latin typeface="Arial"/>
                <a:cs typeface="Arial"/>
              </a:rPr>
              <a:t>20 December 2025 at 4pm</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 </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a:t>
            </a:r>
            <a:r>
              <a:rPr lang="en-GB" sz="1600" spc="10" dirty="0">
                <a:latin typeface="Arial"/>
                <a:cs typeface="Arial"/>
              </a:rPr>
              <a:t>  January 2026 </a:t>
            </a: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 </a:t>
            </a:r>
            <a:r>
              <a:rPr lang="en-GB" sz="1600" spc="10" dirty="0">
                <a:latin typeface="Arial"/>
                <a:cs typeface="Arial"/>
              </a:rPr>
              <a:t>February-March 2026.</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Interviews</a:t>
            </a:r>
            <a:r>
              <a:rPr kumimoji="0" lang="en-GB" sz="1600" b="0" i="0" u="none" strike="noStrike" kern="1200" cap="none" spc="0" normalizeH="0" baseline="0" noProof="0" dirty="0">
                <a:ln>
                  <a:noFill/>
                </a:ln>
                <a:effectLst/>
                <a:uLnTx/>
                <a:uFillTx/>
                <a:latin typeface="Arial"/>
                <a:ea typeface="+mn-ea"/>
                <a:cs typeface="Arial"/>
              </a:rPr>
              <a:t> will </a:t>
            </a:r>
            <a:r>
              <a:rPr lang="en-GB" sz="1600" dirty="0">
                <a:latin typeface="Arial"/>
                <a:cs typeface="Arial"/>
              </a:rPr>
              <a:t>be conducted</a:t>
            </a:r>
            <a:r>
              <a:rPr kumimoji="0" lang="en-GB" sz="1600" b="0" i="0" u="none" strike="noStrike" kern="1200" cap="none" spc="0" normalizeH="0" baseline="0" noProof="0" dirty="0">
                <a:ln>
                  <a:noFill/>
                </a:ln>
                <a:effectLst/>
                <a:uLnTx/>
                <a:uFillTx/>
                <a:latin typeface="Arial"/>
                <a:ea typeface="+mn-ea"/>
                <a:cs typeface="Arial"/>
              </a:rPr>
              <a:t> remotely. </a:t>
            </a:r>
            <a:endParaRPr lang="en-GB" sz="1600" b="0" i="0" u="none" strike="noStrike" kern="1200" cap="none" spc="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b="0" i="0" u="none" strike="noStrike" kern="1200" cap="none" spc="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0" normalizeH="0" baseline="0" noProof="0" dirty="0">
                <a:ln>
                  <a:noFill/>
                </a:ln>
                <a:effectLst/>
                <a:uLnTx/>
                <a:uFillTx/>
                <a:latin typeface="Arial"/>
                <a:cs typeface="Arial"/>
              </a:rPr>
              <a:t>	</a:t>
            </a: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 </a:t>
            </a:r>
            <a:endParaRPr lang="en-GB" sz="1600" b="0" i="0" u="none" strike="noStrike" kern="1200" cap="none"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endParaRPr lang="en-GB" sz="1600" spc="10" dirty="0">
              <a:latin typeface="Arial"/>
              <a:cs typeface="Arial"/>
            </a:endParaRPr>
          </a:p>
          <a:p>
            <a:pPr marL="0" indent="0">
              <a:lnSpc>
                <a:spcPct val="100000"/>
              </a:lnSpc>
              <a:spcBef>
                <a:spcPts val="0"/>
              </a:spcBef>
              <a:buNone/>
              <a:defRPr/>
            </a:pPr>
            <a:endParaRPr lang="en-GB" sz="1600" spc="10" dirty="0">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The Minister may choose to meet with candidates before making a decision.</a:t>
            </a:r>
            <a:endParaRPr lang="en-GB">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 </a:t>
            </a:r>
            <a:r>
              <a:rPr lang="en-GB" sz="1600" spc="10" dirty="0">
                <a:latin typeface="Arial"/>
                <a:cs typeface="Arial"/>
              </a:rPr>
              <a:t>April 2026 </a:t>
            </a:r>
            <a:r>
              <a:rPr kumimoji="0" lang="en-GB" sz="1600" b="0" i="0" u="none" strike="noStrike" kern="1200" cap="none" spc="10" normalizeH="0" baseline="0" noProof="0" dirty="0">
                <a:ln>
                  <a:noFill/>
                </a:ln>
                <a:effectLst/>
                <a:uLnTx/>
                <a:uFillTx/>
                <a:latin typeface="Arial"/>
                <a:ea typeface="+mn-ea"/>
                <a:cs typeface="Arial"/>
              </a:rPr>
              <a:t>(TBC)</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6" name="Arrow: Chevron 5">
            <a:extLst>
              <a:ext uri="{FF2B5EF4-FFF2-40B4-BE49-F238E27FC236}">
                <a16:creationId xmlns:a16="http://schemas.microsoft.com/office/drawing/2014/main" id="{550DC298-25DE-B7C0-31C9-8E9B8AC644F4}"/>
              </a:ext>
            </a:extLst>
          </p:cNvPr>
          <p:cNvSpPr/>
          <p:nvPr/>
        </p:nvSpPr>
        <p:spPr>
          <a:xfrm rot="5400000">
            <a:off x="932562" y="2372141"/>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81E01092-4A4F-2C74-9649-1C2B2E7F5912}"/>
              </a:ext>
            </a:extLst>
          </p:cNvPr>
          <p:cNvSpPr/>
          <p:nvPr/>
        </p:nvSpPr>
        <p:spPr>
          <a:xfrm rot="5400000">
            <a:off x="925888" y="3015713"/>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1BF21CC4-48BE-2C94-1B66-F8D4EA55A9F7}"/>
              </a:ext>
            </a:extLst>
          </p:cNvPr>
          <p:cNvSpPr/>
          <p:nvPr/>
        </p:nvSpPr>
        <p:spPr>
          <a:xfrm rot="5400000">
            <a:off x="932562" y="3864356"/>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Arrow: Chevron 8">
            <a:extLst>
              <a:ext uri="{FF2B5EF4-FFF2-40B4-BE49-F238E27FC236}">
                <a16:creationId xmlns:a16="http://schemas.microsoft.com/office/drawing/2014/main" id="{345F9ACE-1ADC-70BC-64A1-AC97F82EB028}"/>
              </a:ext>
            </a:extLst>
          </p:cNvPr>
          <p:cNvSpPr/>
          <p:nvPr/>
        </p:nvSpPr>
        <p:spPr>
          <a:xfrm rot="5400000">
            <a:off x="945911" y="4898401"/>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Tree>
    <p:extLst>
      <p:ext uri="{BB962C8B-B14F-4D97-AF65-F5344CB8AC3E}">
        <p14:creationId xmlns:p14="http://schemas.microsoft.com/office/powerpoint/2010/main" val="690176307"/>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Diversity and Equal Opportunities</a:t>
            </a:r>
          </a:p>
        </p:txBody>
      </p:sp>
      <p:sp>
        <p:nvSpPr>
          <p:cNvPr id="5" name="Content Placeholder 2">
            <a:extLst>
              <a:ext uri="{FF2B5EF4-FFF2-40B4-BE49-F238E27FC236}">
                <a16:creationId xmlns:a16="http://schemas.microsoft.com/office/drawing/2014/main" id="{09078126-4FEC-8C8E-79A1-4772CBC44ECA}"/>
              </a:ext>
            </a:extLst>
          </p:cNvPr>
          <p:cNvSpPr txBox="1">
            <a:spLocks/>
          </p:cNvSpPr>
          <p:nvPr/>
        </p:nvSpPr>
        <p:spPr>
          <a:xfrm>
            <a:off x="486029" y="1626435"/>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r>
              <a:rPr lang="en-GB" sz="1600">
                <a:latin typeface="Arial"/>
                <a:cs typeface="Arial"/>
              </a:rPr>
              <a:t>EDC is based in Ebbsfleet,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Disability Confident</a:t>
            </a:r>
          </a:p>
          <a:p>
            <a:pPr marL="0" indent="0">
              <a:buNone/>
            </a:pPr>
            <a:r>
              <a:rPr lang="en-GB" sz="16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a:cs typeface="Arial"/>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PublicAppointments@communities.gov.uk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1184464"/>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Further Information</a:t>
            </a:r>
          </a:p>
        </p:txBody>
      </p:sp>
      <p:sp>
        <p:nvSpPr>
          <p:cNvPr id="4" name="Content Placeholder 2">
            <a:extLst>
              <a:ext uri="{FF2B5EF4-FFF2-40B4-BE49-F238E27FC236}">
                <a16:creationId xmlns:a16="http://schemas.microsoft.com/office/drawing/2014/main" id="{62964C89-1F72-4E13-30FD-5717B468DE4F}"/>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a:solidFill>
                  <a:schemeClr val="accent1">
                    <a:lumMod val="75000"/>
                  </a:schemeClr>
                </a:solidFill>
                <a:latin typeface="Arial"/>
                <a:cs typeface="Arial"/>
              </a:rPr>
              <a:t>Contact: </a:t>
            </a:r>
            <a:r>
              <a:rPr lang="en-GB" sz="1600">
                <a:latin typeface="Arial"/>
                <a:cs typeface="Arial"/>
              </a:rPr>
              <a:t>For further information about the roles or application process please contact </a:t>
            </a:r>
            <a:r>
              <a:rPr lang="en-GB" sz="1600">
                <a:latin typeface="Arial"/>
                <a:cs typeface="Arial"/>
                <a:hlinkClick r:id="rId2"/>
              </a:rPr>
              <a:t>PublicAppointments@communities.gov.uk</a:t>
            </a:r>
            <a:r>
              <a:rPr lang="en-GB" sz="1600">
                <a:latin typeface="Arial"/>
                <a:cs typeface="Arial"/>
              </a:rPr>
              <a:t>. Please put ‘EDC ARAC Chair and Non-Executive Director</a:t>
            </a:r>
            <a:r>
              <a:rPr lang="en-GB" sz="1600" b="1">
                <a:latin typeface="Arial"/>
                <a:cs typeface="Arial"/>
              </a:rPr>
              <a:t>’ </a:t>
            </a:r>
            <a:r>
              <a:rPr lang="en-GB" sz="1600">
                <a:latin typeface="Arial"/>
                <a:cs typeface="Arial"/>
              </a:rPr>
              <a:t>as the subject line of your email. </a:t>
            </a:r>
            <a:endParaRPr lang="en-GB" sz="16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a:latin typeface="Arial"/>
                <a:cs typeface="Arial"/>
              </a:rPr>
              <a:t>We aim to process all applications as quickly as possible and to treat all applicants with courtesy. If you have any complaints about the way your application has been handled, please contact </a:t>
            </a:r>
            <a:r>
              <a:rPr lang="en-GB" sz="1600">
                <a:latin typeface="Arial"/>
                <a:cs typeface="Arial"/>
                <a:hlinkClick r:id="rId2"/>
              </a:rPr>
              <a:t>PublicAppointments@communities.gov.uk</a:t>
            </a:r>
            <a:r>
              <a:rPr lang="en-GB" sz="1600">
                <a:latin typeface="Arial"/>
                <a:cs typeface="Arial"/>
              </a:rPr>
              <a:t>.</a:t>
            </a:r>
          </a:p>
          <a:p>
            <a:pPr marL="0" indent="0">
              <a:buFont typeface="Arial" panose="020B0604020202020204" pitchFamily="34" charset="0"/>
              <a:buNone/>
            </a:pPr>
            <a:r>
              <a:rPr lang="en-GB" sz="1600" b="1">
                <a:solidFill>
                  <a:schemeClr val="accent1">
                    <a:lumMod val="75000"/>
                  </a:schemeClr>
                </a:solidFill>
                <a:latin typeface="Arial"/>
                <a:cs typeface="Arial"/>
              </a:rPr>
              <a:t>Complaints: </a:t>
            </a:r>
            <a:r>
              <a:rPr lang="en-GB" sz="1600">
                <a:latin typeface="Arial"/>
                <a:cs typeface="Arial"/>
              </a:rPr>
              <a:t>If you feel this competition has not been conducted fairly and you wish to make a complaint, you should initially contact the Appointments Team at </a:t>
            </a:r>
            <a:r>
              <a:rPr lang="en-GB" sz="1600">
                <a:latin typeface="Arial"/>
                <a:cs typeface="Arial"/>
                <a:hlinkClick r:id="rId3"/>
              </a:rPr>
              <a:t>PublicAppointments@communities.gov.uk</a:t>
            </a:r>
            <a:r>
              <a:rPr lang="en-GB" sz="1600">
                <a:latin typeface="Arial"/>
                <a:cs typeface="Arial"/>
              </a:rPr>
              <a:t>.</a:t>
            </a:r>
          </a:p>
          <a:p>
            <a:pPr marL="0" indent="0">
              <a:buFont typeface="Arial" panose="020B0604020202020204" pitchFamily="34" charset="0"/>
              <a:buNone/>
            </a:pPr>
            <a:r>
              <a:rPr lang="en-GB" sz="1600">
                <a:latin typeface="Arial"/>
                <a:cs typeface="Arial"/>
              </a:rPr>
              <a:t>If after investigation by the Ministry you remain dissatisfied, you may take your complaint to the Commissioner for Public Appointments at </a:t>
            </a:r>
            <a:r>
              <a:rPr lang="en-GB" sz="1600">
                <a:latin typeface="Arial"/>
                <a:cs typeface="Arial"/>
                <a:hlinkClick r:id="rId4"/>
              </a:rPr>
              <a:t>publicappointments@csc.gov.uk</a:t>
            </a:r>
            <a:r>
              <a:rPr lang="en-GB" sz="1600">
                <a:latin typeface="Arial"/>
                <a:cs typeface="Arial"/>
              </a:rPr>
              <a:t> details on how to make a complaint can be found on the Commissioner’s website at: </a:t>
            </a:r>
            <a:r>
              <a:rPr lang="en-GB" sz="1600">
                <a:latin typeface="Arial"/>
                <a:cs typeface="Arial"/>
                <a:hlinkClick r:id="rId5"/>
              </a:rPr>
              <a:t>https://publicappointmentscommissioner.independent.gov.uk/regulating-appointments/investigating-complaints/</a:t>
            </a:r>
            <a:endParaRPr lang="en-GB" sz="160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Tree>
    <p:extLst>
      <p:ext uri="{BB962C8B-B14F-4D97-AF65-F5344CB8AC3E}">
        <p14:creationId xmlns:p14="http://schemas.microsoft.com/office/powerpoint/2010/main" val="291726633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GDPR</a:t>
            </a:r>
          </a:p>
        </p:txBody>
      </p:sp>
      <p:sp>
        <p:nvSpPr>
          <p:cNvPr id="5" name="Content Placeholder 2">
            <a:extLst>
              <a:ext uri="{FF2B5EF4-FFF2-40B4-BE49-F238E27FC236}">
                <a16:creationId xmlns:a16="http://schemas.microsoft.com/office/drawing/2014/main" id="{5F1AE60C-2C2B-D804-3EA9-8875858E6B5D}"/>
              </a:ext>
            </a:extLst>
          </p:cNvPr>
          <p:cNvSpPr txBox="1">
            <a:spLocks/>
          </p:cNvSpPr>
          <p:nvPr/>
        </p:nvSpPr>
        <p:spPr>
          <a:xfrm>
            <a:off x="467206" y="1612141"/>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4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4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4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a:latin typeface="Arial"/>
                <a:cs typeface="Arial"/>
                <a:hlinkClick r:id="rId2"/>
              </a:rPr>
              <a:t>PublicAppointments@communities.gov.uk</a:t>
            </a:r>
            <a:r>
              <a:rPr lang="en-GB" sz="1400">
                <a:latin typeface="Arial"/>
                <a:cs typeface="Arial"/>
              </a:rPr>
              <a:t>. </a:t>
            </a:r>
          </a:p>
          <a:p>
            <a:pPr marL="0" indent="0">
              <a:lnSpc>
                <a:spcPct val="100000"/>
              </a:lnSpc>
              <a:spcBef>
                <a:spcPts val="0"/>
              </a:spcBef>
              <a:buFont typeface="Arial" panose="020B0604020202020204" pitchFamily="34" charset="0"/>
              <a:buNone/>
            </a:pPr>
            <a:r>
              <a:rPr lang="en-GB" sz="14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4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400">
                <a:latin typeface="Arial"/>
                <a:cs typeface="Arial"/>
              </a:rPr>
              <a:t>	Information Commissioners Office</a:t>
            </a:r>
          </a:p>
          <a:p>
            <a:pPr marL="0" indent="0">
              <a:lnSpc>
                <a:spcPct val="100000"/>
              </a:lnSpc>
              <a:spcBef>
                <a:spcPts val="0"/>
              </a:spcBef>
              <a:buFont typeface="Arial" panose="020B0604020202020204" pitchFamily="34" charset="0"/>
              <a:buNone/>
            </a:pPr>
            <a:r>
              <a:rPr lang="en-GB" sz="1400">
                <a:latin typeface="Arial"/>
                <a:cs typeface="Arial"/>
              </a:rPr>
              <a:t>	Wycliffe House</a:t>
            </a:r>
          </a:p>
          <a:p>
            <a:pPr marL="0" indent="0">
              <a:lnSpc>
                <a:spcPct val="100000"/>
              </a:lnSpc>
              <a:spcBef>
                <a:spcPts val="0"/>
              </a:spcBef>
              <a:buFont typeface="Arial" panose="020B0604020202020204" pitchFamily="34" charset="0"/>
              <a:buNone/>
            </a:pPr>
            <a:r>
              <a:rPr lang="en-GB" sz="1400">
                <a:latin typeface="Arial"/>
                <a:cs typeface="Arial"/>
              </a:rPr>
              <a:t>	Water Lane</a:t>
            </a:r>
          </a:p>
          <a:p>
            <a:pPr marL="0" indent="0">
              <a:lnSpc>
                <a:spcPct val="100000"/>
              </a:lnSpc>
              <a:spcBef>
                <a:spcPts val="0"/>
              </a:spcBef>
              <a:buFont typeface="Arial" panose="020B0604020202020204" pitchFamily="34" charset="0"/>
              <a:buNone/>
            </a:pPr>
            <a:r>
              <a:rPr lang="en-GB" sz="1400">
                <a:latin typeface="Arial"/>
                <a:cs typeface="Arial"/>
              </a:rPr>
              <a:t>	Wilmslow</a:t>
            </a:r>
          </a:p>
          <a:p>
            <a:pPr marL="0" indent="0">
              <a:lnSpc>
                <a:spcPct val="100000"/>
              </a:lnSpc>
              <a:spcBef>
                <a:spcPts val="0"/>
              </a:spcBef>
              <a:buFont typeface="Arial" panose="020B0604020202020204" pitchFamily="34" charset="0"/>
              <a:buNone/>
            </a:pPr>
            <a:r>
              <a:rPr lang="en-GB" sz="1400">
                <a:latin typeface="Arial"/>
                <a:cs typeface="Arial"/>
              </a:rPr>
              <a:t>	Cheshire</a:t>
            </a:r>
          </a:p>
          <a:p>
            <a:pPr marL="0" indent="0">
              <a:lnSpc>
                <a:spcPct val="100000"/>
              </a:lnSpc>
              <a:spcBef>
                <a:spcPts val="0"/>
              </a:spcBef>
              <a:buFont typeface="Arial" panose="020B0604020202020204" pitchFamily="34" charset="0"/>
              <a:buNone/>
            </a:pPr>
            <a:r>
              <a:rPr lang="en-GB" sz="1400">
                <a:latin typeface="Arial"/>
                <a:cs typeface="Arial"/>
              </a:rPr>
              <a:t>	SK9 5AF</a:t>
            </a:r>
          </a:p>
          <a:p>
            <a:pPr marL="0" indent="0">
              <a:lnSpc>
                <a:spcPct val="100000"/>
              </a:lnSpc>
              <a:spcBef>
                <a:spcPts val="0"/>
              </a:spcBef>
              <a:buFont typeface="Arial" panose="020B0604020202020204" pitchFamily="34" charset="0"/>
              <a:buNone/>
            </a:pPr>
            <a:r>
              <a:rPr lang="en-GB" sz="1400">
                <a:latin typeface="Arial"/>
                <a:cs typeface="Arial"/>
              </a:rPr>
              <a:t>0303 123 1113 email: </a:t>
            </a:r>
            <a:r>
              <a:rPr lang="en-GB" sz="1400">
                <a:latin typeface="Arial"/>
                <a:cs typeface="Arial"/>
                <a:hlinkClick r:id="rId3"/>
              </a:rPr>
              <a:t>casework@ico.org.uk</a:t>
            </a:r>
            <a:r>
              <a:rPr lang="en-GB" sz="1400">
                <a:latin typeface="Arial"/>
                <a:cs typeface="Arial"/>
              </a:rPr>
              <a:t>. </a:t>
            </a:r>
          </a:p>
          <a:p>
            <a:pPr marL="0" indent="0">
              <a:lnSpc>
                <a:spcPct val="100000"/>
              </a:lnSpc>
              <a:spcBef>
                <a:spcPts val="0"/>
              </a:spcBef>
              <a:buNone/>
            </a:pPr>
            <a:r>
              <a:rPr lang="en-GB" sz="1400">
                <a:latin typeface="Arial"/>
                <a:cs typeface="Arial"/>
              </a:rPr>
              <a:t>The data controller for Public Appointments is joint between MHCLG, OCPA and the Cabinet Office</a:t>
            </a:r>
            <a:endParaRPr lang="en-GB" sz="1400">
              <a:solidFill>
                <a:schemeClr val="bg1">
                  <a:lumMod val="50000"/>
                </a:schemeClr>
              </a:solidFill>
              <a:latin typeface="Arial"/>
              <a:cs typeface="Arial"/>
            </a:endParaRPr>
          </a:p>
          <a:p>
            <a:pPr marL="0" indent="0">
              <a:buFont typeface="Arial" panose="020B0604020202020204" pitchFamily="34" charset="0"/>
              <a:buNone/>
            </a:pPr>
            <a:endParaRPr lang="en-GB" sz="1600">
              <a:latin typeface="Arial"/>
              <a:cs typeface="Arial"/>
            </a:endParaRPr>
          </a:p>
        </p:txBody>
      </p:sp>
    </p:spTree>
    <p:extLst>
      <p:ext uri="{BB962C8B-B14F-4D97-AF65-F5344CB8AC3E}">
        <p14:creationId xmlns:p14="http://schemas.microsoft.com/office/powerpoint/2010/main" val="1175529097"/>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16D7591-1A0A-4FF5-9247-8C166AD5C249}" type="slidenum">
              <a:rPr kumimoji="0" lang="en-GB"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a:t>Seven Principles of Public Life</a:t>
            </a:r>
          </a:p>
        </p:txBody>
      </p:sp>
      <p:sp>
        <p:nvSpPr>
          <p:cNvPr id="4" name="Content Placeholder 2">
            <a:extLst>
              <a:ext uri="{FF2B5EF4-FFF2-40B4-BE49-F238E27FC236}">
                <a16:creationId xmlns:a16="http://schemas.microsoft.com/office/drawing/2014/main" id="{89463C00-8BBB-6A89-F302-3F2D7FEE97B4}"/>
              </a:ext>
            </a:extLst>
          </p:cNvPr>
          <p:cNvSpPr txBox="1">
            <a:spLocks/>
          </p:cNvSpPr>
          <p:nvPr/>
        </p:nvSpPr>
        <p:spPr>
          <a:xfrm>
            <a:off x="317890" y="1612904"/>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400">
                <a:latin typeface="Arial"/>
                <a:cs typeface="Arial"/>
                <a:hlinkClick r:id="rId2"/>
              </a:rPr>
              <a:t>PublicAppointments@communities.gov.uk</a:t>
            </a:r>
            <a:r>
              <a:rPr lang="en-GB" sz="1400">
                <a:latin typeface="Arial"/>
                <a:cs typeface="Arial"/>
              </a:rPr>
              <a:t> in the first instance.</a:t>
            </a:r>
          </a:p>
          <a:p>
            <a:pPr marL="0" indent="0">
              <a:buFont typeface="Arial" panose="020B0604020202020204" pitchFamily="34" charset="0"/>
              <a:buNone/>
            </a:pPr>
            <a:r>
              <a:rPr lang="en-GB" sz="1400" b="1">
                <a:solidFill>
                  <a:schemeClr val="accent1">
                    <a:lumMod val="75000"/>
                  </a:schemeClr>
                </a:solidFill>
                <a:latin typeface="Arial"/>
                <a:cs typeface="Arial"/>
              </a:rPr>
              <a:t>Selflessness</a:t>
            </a:r>
            <a:r>
              <a:rPr lang="en-GB" sz="1400">
                <a:latin typeface="Arial"/>
                <a:cs typeface="Arial"/>
              </a:rPr>
              <a:t> Holders of public office should act solely in terms of the public interest.</a:t>
            </a:r>
          </a:p>
          <a:p>
            <a:pPr marL="0" indent="0">
              <a:buFont typeface="Arial" panose="020B0604020202020204" pitchFamily="34" charset="0"/>
              <a:buNone/>
            </a:pPr>
            <a:r>
              <a:rPr lang="en-GB" sz="1400" b="1">
                <a:solidFill>
                  <a:schemeClr val="accent1">
                    <a:lumMod val="75000"/>
                  </a:schemeClr>
                </a:solidFill>
                <a:latin typeface="Arial"/>
                <a:cs typeface="Arial"/>
              </a:rPr>
              <a:t>Integrity</a:t>
            </a:r>
            <a:r>
              <a:rPr lang="en-GB" sz="14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400" b="1">
                <a:solidFill>
                  <a:schemeClr val="accent1">
                    <a:lumMod val="75000"/>
                  </a:schemeClr>
                </a:solidFill>
                <a:latin typeface="Arial"/>
                <a:cs typeface="Arial"/>
              </a:rPr>
              <a:t>Objectivity</a:t>
            </a:r>
            <a:r>
              <a:rPr lang="en-GB" sz="14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400" b="1">
                <a:solidFill>
                  <a:schemeClr val="accent1">
                    <a:lumMod val="75000"/>
                  </a:schemeClr>
                </a:solidFill>
                <a:latin typeface="Arial"/>
                <a:cs typeface="Arial"/>
              </a:rPr>
              <a:t>Accountability</a:t>
            </a:r>
            <a:r>
              <a:rPr lang="en-GB" sz="14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400" b="1">
                <a:solidFill>
                  <a:schemeClr val="accent1">
                    <a:lumMod val="75000"/>
                  </a:schemeClr>
                </a:solidFill>
                <a:latin typeface="Arial"/>
                <a:cs typeface="Arial"/>
              </a:rPr>
              <a:t>Openness</a:t>
            </a:r>
            <a:r>
              <a:rPr lang="en-GB" sz="1400">
                <a:solidFill>
                  <a:schemeClr val="accent1">
                    <a:lumMod val="75000"/>
                  </a:schemeClr>
                </a:solidFill>
                <a:latin typeface="Arial"/>
                <a:cs typeface="Arial"/>
              </a:rPr>
              <a:t> </a:t>
            </a:r>
            <a:r>
              <a:rPr lang="en-GB" sz="14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400" b="1">
                <a:solidFill>
                  <a:schemeClr val="accent1">
                    <a:lumMod val="75000"/>
                  </a:schemeClr>
                </a:solidFill>
                <a:latin typeface="Arial"/>
                <a:cs typeface="Arial"/>
              </a:rPr>
              <a:t>Honesty</a:t>
            </a:r>
            <a:r>
              <a:rPr lang="en-GB" sz="1400">
                <a:latin typeface="Arial"/>
                <a:cs typeface="Arial"/>
              </a:rPr>
              <a:t> Holders of public office should be truthful.</a:t>
            </a:r>
          </a:p>
          <a:p>
            <a:pPr marL="0" indent="0">
              <a:buFont typeface="Arial" panose="020B0604020202020204" pitchFamily="34" charset="0"/>
              <a:buNone/>
            </a:pPr>
            <a:r>
              <a:rPr lang="en-GB" sz="1400" b="1">
                <a:solidFill>
                  <a:schemeClr val="accent1">
                    <a:lumMod val="75000"/>
                  </a:schemeClr>
                </a:solidFill>
                <a:latin typeface="Arial"/>
                <a:cs typeface="Arial"/>
              </a:rPr>
              <a:t>Leadership</a:t>
            </a:r>
            <a:r>
              <a:rPr lang="en-GB" sz="1400">
                <a:solidFill>
                  <a:schemeClr val="accent1">
                    <a:lumMod val="75000"/>
                  </a:schemeClr>
                </a:solidFill>
                <a:latin typeface="Arial"/>
                <a:cs typeface="Arial"/>
              </a:rPr>
              <a:t> </a:t>
            </a:r>
            <a:r>
              <a:rPr lang="en-GB" sz="14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Tree>
    <p:extLst>
      <p:ext uri="{BB962C8B-B14F-4D97-AF65-F5344CB8AC3E}">
        <p14:creationId xmlns:p14="http://schemas.microsoft.com/office/powerpoint/2010/main" val="2717700111"/>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b8f63c1dd7c79fcc7f60771e3b9b3972">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b617a5d451127cfbfee94891ce63bf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UserInfo>
        <DisplayName>Daniel Fawcett</DisplayName>
        <AccountId>2078</AccountId>
        <AccountType/>
      </UserInfo>
      <UserInfo>
        <DisplayName>Suzanne Kochanowski</DisplayName>
        <AccountId>588</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5BFA49-49E3-4EA8-8355-185759B7CB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2DA017-9312-4D8E-80E3-69D500114230}">
  <ds:schemaRefs>
    <ds:schemaRef ds:uri="http://purl.org/dc/elements/1.1/"/>
    <ds:schemaRef ds:uri="http://schemas.microsoft.com/office/2006/metadata/properties"/>
    <ds:schemaRef ds:uri="http://schemas.microsoft.com/sharepoint/v3"/>
    <ds:schemaRef ds:uri="http://schemas.microsoft.com/office/infopath/2007/PartnerControls"/>
    <ds:schemaRef ds:uri="http://purl.org/dc/terms/"/>
    <ds:schemaRef ds:uri="http://schemas.openxmlformats.org/package/2006/metadata/core-properties"/>
    <ds:schemaRef ds:uri="dd9fbe8f-b81d-48be-b625-331cabbad704"/>
    <ds:schemaRef ds:uri="http://schemas.microsoft.com/office/2006/documentManagement/types"/>
    <ds:schemaRef ds:uri="83a87e31-bf32-46ab-8e70-9fa18461fa4d"/>
    <ds:schemaRef ds:uri="2bf8cc3f-2dd4-46fc-bd57-e9d20c4f7845"/>
    <ds:schemaRef ds:uri="http://www.w3.org/XML/1998/namespace"/>
    <ds:schemaRef ds:uri="http://purl.org/dc/dcmitype/"/>
  </ds:schemaRefs>
</ds:datastoreItem>
</file>

<file path=customXml/itemProps3.xml><?xml version="1.0" encoding="utf-8"?>
<ds:datastoreItem xmlns:ds="http://schemas.openxmlformats.org/officeDocument/2006/customXml" ds:itemID="{048BA291-B884-4A1C-8D71-18ED0D378997}">
  <ds:schemaRefs>
    <ds:schemaRef ds:uri="http://schemas.microsoft.com/sharepoint/v3/contenttype/forms"/>
  </ds:schemaRefs>
</ds:datastoreItem>
</file>

<file path=docMetadata/LabelInfo.xml><?xml version="1.0" encoding="utf-8"?>
<clbl:labelList xmlns:clbl="http://schemas.microsoft.com/office/2020/mipLabelMetadata">
  <clbl:label id="{247d46da-5217-4778-863d-a406d1533580}" enabled="1" method="Privileged" siteId="{bf346810-9c7d-43de-a872-24a2ef3995a8}" contentBits="3" removed="0"/>
</clbl:labelList>
</file>

<file path=docProps/app.xml><?xml version="1.0" encoding="utf-8"?>
<Properties xmlns="http://schemas.openxmlformats.org/officeDocument/2006/extended-properties" xmlns:vt="http://schemas.openxmlformats.org/officeDocument/2006/docPropsVTypes">
  <Template/>
  <TotalTime>0</TotalTime>
  <Words>3165</Words>
  <Application>Microsoft Office PowerPoint</Application>
  <PresentationFormat>Widescreen</PresentationFormat>
  <Paragraphs>161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Custom Design</vt:lpstr>
      <vt:lpstr>Ebbsfleet Development Corporation – 1x ARAC Chair and 1x Non-Executive Director </vt:lpstr>
      <vt:lpstr>Introduction from the Chief Executive</vt:lpstr>
      <vt:lpstr>About EDC</vt:lpstr>
      <vt:lpstr>About the roles</vt:lpstr>
      <vt:lpstr>Selection Criteria</vt:lpstr>
      <vt:lpstr>Outline of Terms and Conditions</vt:lpstr>
      <vt:lpstr>How to apply</vt:lpstr>
      <vt:lpstr>Assessment Process: Overview</vt:lpstr>
      <vt:lpstr>Assessment Process: Indicative Timeline</vt:lpstr>
      <vt:lpstr>Diversity and Equal Opportunities</vt:lpstr>
      <vt:lpstr>Further Information</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lastModifiedBy>Memphis Bradley</cp:lastModifiedBy>
  <cp:revision>77</cp:revision>
  <dcterms:created xsi:type="dcterms:W3CDTF">2021-11-05T11:45:51Z</dcterms:created>
  <dcterms:modified xsi:type="dcterms:W3CDTF">2025-11-18T12:47:46Z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OFFICIAL-SENSITIVE</vt:lpwstr>
  </property>
  <property fmtid="{D5CDD505-2E9C-101B-9397-08002B2CF9AE}" pid="6" name="ClassificationContentMarkingHeaderLocations">
    <vt:lpwstr>Office Theme:9</vt:lpwstr>
  </property>
  <property fmtid="{D5CDD505-2E9C-101B-9397-08002B2CF9AE}" pid="7" name="ClassificationContentMarkingHeaderText">
    <vt:lpwstr>OFFICIAL-SENSITIVE</vt:lpwstr>
  </property>
</Properties>
</file>