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3">
  <p:sldMasterIdLst>
    <p:sldMasterId id="2147483648" r:id="rId5"/>
  </p:sldMasterIdLst>
  <p:notesMasterIdLst>
    <p:notesMasterId r:id="rId23"/>
  </p:notesMasterIdLst>
  <p:handoutMasterIdLst>
    <p:handoutMasterId r:id="rId24"/>
  </p:handoutMasterIdLst>
  <p:sldIdLst>
    <p:sldId id="256" r:id="rId6"/>
    <p:sldId id="257" r:id="rId7"/>
    <p:sldId id="258" r:id="rId8"/>
    <p:sldId id="260" r:id="rId9"/>
    <p:sldId id="262" r:id="rId10"/>
    <p:sldId id="263" r:id="rId11"/>
    <p:sldId id="288" r:id="rId12"/>
    <p:sldId id="290" r:id="rId13"/>
    <p:sldId id="269" r:id="rId14"/>
    <p:sldId id="291" r:id="rId15"/>
    <p:sldId id="285" r:id="rId16"/>
    <p:sldId id="289" r:id="rId17"/>
    <p:sldId id="267" r:id="rId18"/>
    <p:sldId id="268" r:id="rId19"/>
    <p:sldId id="282" r:id="rId20"/>
    <p:sldId id="292" r:id="rId21"/>
    <p:sldId id="271" r:id="rId22"/>
  </p:sldIdLst>
  <p:sldSz cx="10693400" cy="7562850"/>
  <p:notesSz cx="10693400" cy="756285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712F0B-5A5A-88E8-A486-60347974F43A}" name="Inman, Amber" initials="IA" userId="S::amber.inman@defra.gov.uk::da4c34ee-1c22-4001-95b4-a7260dafc8b9" providerId="AD"/>
  <p188:author id="{94FBCE0B-BE4C-D121-5BE8-7CBDEDED3ECA}" name="Inman, Amber" initials="AI" userId="S::Amber.Inman@defra.gov.uk::da4c34ee-1c22-4001-95b4-a7260dafc8b9" providerId="AD"/>
  <p188:author id="{BF0B8B26-A6A0-C08C-9A06-5C20A519FF1B}" name="Weston, Julia" initials="WJ" userId="S::julia.weston@defra.gov.uk::5ef1d0fb-85d8-444d-8d99-6a07a74758af" providerId="AD"/>
  <p188:author id="{0066482E-822C-CB95-5CDD-49DBD97F055B}" name="Morris, Andrew" initials="MA" userId="S::andrew.morris2@defra.gov.uk::ab0f28a2-a987-4184-914f-fe623dac4b50" providerId="AD"/>
  <p188:author id="{68EB7A48-EFB1-BAF5-2170-78F0A2E8091F}" name="Nicky Gee" initials="NG" userId="S::Nicky.Gee@defra.gov.uk::ff331cea-2679-4023-a94e-44fe25427b8c" providerId="AD"/>
  <p188:author id="{EA4DF84F-3A0C-8311-7811-22C5DE5B1349}" name="Weston, Julia" initials="JW" userId="S::Julia.Weston@defra.gov.uk::5ef1d0fb-85d8-444d-8d99-6a07a74758af" providerId="AD"/>
  <p188:author id="{5A9A838A-1EA8-6868-9DE2-C63D4A1BEFDD}" name="Dunton, Phoebe" initials="DP" userId="S::phoebe.dunton@defra.gov.uk::8b57cb52-bc3f-4f8f-a364-5873d5479825" providerId="AD"/>
  <p188:author id="{4210C398-98E2-E5EA-5E88-20DFDBFAA7F1}" name="Morris, Andrew" initials="AM" userId="S::Andrew.Morris2@defra.gov.uk::ab0f28a2-a987-4184-914f-fe623dac4b50" providerId="AD"/>
  <p188:author id="{8DD326EF-9E98-D365-28F5-AF31BAC8E036}" name="Muckle, Rachel" initials="MR" userId="S::rachel.muckle@defra.gov.uk::7692f166-70d3-405f-8923-d44226f268f7" providerId="AD"/>
  <p188:author id="{0C1B70EF-9251-E9A6-453C-99CC954A674B}" name="Patrick Schneiders" initials="PS" userId="S::Patrick.Schneiders@marinemanagement.org.uk::063cee0f-390e-4ba8-a4fa-f1a7cd27e9db" providerId="AD"/>
  <p188:author id="{F94618FA-F41B-D750-93BD-19C9397AAD48}" name="Julia Templeton" initials="JT" userId="S::julia.templeton@marinemanagement.org.uk::e3f68520-3b39-407c-bd04-cbcc25cbd7b2" providerId="AD"/>
  <p188:author id="{A7F04CFB-6C1D-3D06-3EC6-4866428253DD}" name="Nick Jenkins" initials="NJ" userId="S::Nick.Jenkins@defra.gov.uk::bf231f60-efca-4bb1-a305-303a344a8100" providerId="AD"/>
  <p188:author id="{86038CFE-4BC0-1131-691A-E79FF2099EE3}" name="Banks, Kara" initials="" userId="S::Kara.Banks@defra.gov.uk::cb3c86bf-4fb1-44fc-8ad6-790a363eb5e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938"/>
    <a:srgbClr val="FFFFFF"/>
    <a:srgbClr val="CFD3D4"/>
    <a:srgbClr val="B9CDFB"/>
    <a:srgbClr val="00A33B"/>
    <a:srgbClr val="D6C288"/>
    <a:srgbClr val="8C9C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3C36AA-8970-6E99-3918-E3245F1AD54D}" v="1" dt="2025-06-11T16:38:44.964"/>
    <p1510:client id="{574884B9-A812-E96E-C5AA-2BB2D407A14C}" v="2" dt="2025-06-10T12:39:07.068"/>
    <p1510:client id="{D33DBF9C-F11E-630F-0F9B-D3577225C655}" v="20" dt="2025-06-11T17:17:10.171"/>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5" d="100"/>
          <a:sy n="55" d="100"/>
        </p:scale>
        <p:origin x="1572" y="72"/>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handoutMaster" Target="handoutMasters/handout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 Id="rId30" Type="http://schemas.microsoft.com/office/2018/10/relationships/authors" Target="authors.xml"/></Relationships>
</file>

<file path=ppt/diagrams/_rels/data3.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3" Type="http://schemas.openxmlformats.org/officeDocument/2006/relationships/hyperlink" Target="https://www.gov.uk/government/people/david-lyall" TargetMode="External"/><Relationship Id="rId7" Type="http://schemas.openxmlformats.org/officeDocument/2006/relationships/hyperlink" Target="https://www.gov.uk/government/people/rob-wilson" TargetMode="External"/><Relationship Id="rId12" Type="http://schemas.openxmlformats.org/officeDocument/2006/relationships/image" Target="../media/image18.png"/><Relationship Id="rId2" Type="http://schemas.openxmlformats.org/officeDocument/2006/relationships/hyperlink" Target="https://www.gov.uk/government/people/belinda-howell" TargetMode="External"/><Relationship Id="rId1" Type="http://schemas.openxmlformats.org/officeDocument/2006/relationships/hyperlink" Target="https://www.gov.uk/government/people/tony-delahunty" TargetMode="External"/><Relationship Id="rId6" Type="http://schemas.openxmlformats.org/officeDocument/2006/relationships/hyperlink" Target="https://www.gov.uk/government/people/judith-petts" TargetMode="External"/><Relationship Id="rId11" Type="http://schemas.openxmlformats.org/officeDocument/2006/relationships/image" Target="../media/image17.png"/><Relationship Id="rId5" Type="http://schemas.openxmlformats.org/officeDocument/2006/relationships/hyperlink" Target="https://www.gov.uk/government/people/peter-judge" TargetMode="External"/><Relationship Id="rId10" Type="http://schemas.openxmlformats.org/officeDocument/2006/relationships/image" Target="../media/image16.png"/><Relationship Id="rId4" Type="http://schemas.openxmlformats.org/officeDocument/2006/relationships/hyperlink" Target="https://www.gov.uk/government/people/mark-ripley" TargetMode="External"/><Relationship Id="rId9" Type="http://schemas.openxmlformats.org/officeDocument/2006/relationships/image" Target="../media/image15.png"/><Relationship Id="rId14" Type="http://schemas.openxmlformats.org/officeDocument/2006/relationships/image" Target="../media/image20.png"/></Relationships>
</file>

<file path=ppt/diagrams/_rels/drawing3.xml.rels><?xml version="1.0" encoding="UTF-8" standalone="yes"?>
<Relationships xmlns="http://schemas.openxmlformats.org/package/2006/relationships"><Relationship Id="rId8" Type="http://schemas.openxmlformats.org/officeDocument/2006/relationships/hyperlink" Target="https://www.gov.uk/government/people/mark-ripley" TargetMode="External"/><Relationship Id="rId13"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7.png"/><Relationship Id="rId12" Type="http://schemas.openxmlformats.org/officeDocument/2006/relationships/hyperlink" Target="https://www.gov.uk/government/people/judith-petts" TargetMode="External"/><Relationship Id="rId2" Type="http://schemas.openxmlformats.org/officeDocument/2006/relationships/hyperlink" Target="https://www.gov.uk/government/people/tony-delahunty" TargetMode="External"/><Relationship Id="rId1" Type="http://schemas.openxmlformats.org/officeDocument/2006/relationships/image" Target="../media/image14.png"/><Relationship Id="rId6" Type="http://schemas.openxmlformats.org/officeDocument/2006/relationships/hyperlink" Target="https://www.gov.uk/government/people/david-lyall" TargetMode="External"/><Relationship Id="rId11" Type="http://schemas.openxmlformats.org/officeDocument/2006/relationships/image" Target="../media/image19.png"/><Relationship Id="rId5" Type="http://schemas.openxmlformats.org/officeDocument/2006/relationships/image" Target="../media/image16.png"/><Relationship Id="rId10" Type="http://schemas.openxmlformats.org/officeDocument/2006/relationships/hyperlink" Target="https://www.gov.uk/government/people/peter-judge" TargetMode="External"/><Relationship Id="rId4" Type="http://schemas.openxmlformats.org/officeDocument/2006/relationships/hyperlink" Target="https://www.gov.uk/government/people/belinda-howell" TargetMode="External"/><Relationship Id="rId9" Type="http://schemas.openxmlformats.org/officeDocument/2006/relationships/image" Target="../media/image18.png"/><Relationship Id="rId14" Type="http://schemas.openxmlformats.org/officeDocument/2006/relationships/hyperlink" Target="https://www.gov.uk/government/people/rob-wilson" TargetMode="Externa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3A2BA7-6201-4836-A06B-468AE50CA660}" type="doc">
      <dgm:prSet loTypeId="urn:microsoft.com/office/officeart/2011/layout/CircleProcess" loCatId="process" qsTypeId="urn:microsoft.com/office/officeart/2005/8/quickstyle/simple1" qsCatId="simple" csTypeId="urn:microsoft.com/office/officeart/2005/8/colors/accent3_2" csCatId="accent3" phldr="1"/>
      <dgm:spPr/>
      <dgm:t>
        <a:bodyPr/>
        <a:lstStyle/>
        <a:p>
          <a:endParaRPr lang="en-GB"/>
        </a:p>
      </dgm:t>
    </dgm:pt>
    <dgm:pt modelId="{4570B3A1-DBC1-4EE7-8F30-2A93601AF8D3}">
      <dgm:prSet phldrT="[Text]" custT="1"/>
      <dgm:spPr/>
      <dgm:t>
        <a:bodyPr/>
        <a:lstStyle/>
        <a:p>
          <a:r>
            <a:rPr lang="en-GB" sz="1600" b="1">
              <a:latin typeface="Aptos" panose="020B0004020202020204" pitchFamily="34" charset="0"/>
            </a:rPr>
            <a:t>Remuneration</a:t>
          </a:r>
          <a:endParaRPr lang="en-GB" sz="1800" b="1">
            <a:latin typeface="Aptos" panose="020B0004020202020204" pitchFamily="34" charset="0"/>
          </a:endParaRPr>
        </a:p>
        <a:p>
          <a:r>
            <a:rPr lang="en-GB" sz="1400">
              <a:latin typeface="Aptos" panose="020B0004020202020204" pitchFamily="34" charset="0"/>
            </a:rPr>
            <a:t>£11,040 per annum</a:t>
          </a:r>
          <a:endParaRPr lang="en-GB" sz="1800">
            <a:latin typeface="Aptos" panose="020B0004020202020204" pitchFamily="34" charset="0"/>
          </a:endParaRPr>
        </a:p>
      </dgm:t>
    </dgm:pt>
    <dgm:pt modelId="{08898FD3-4F09-438B-BEA4-2D175D487987}" type="parTrans" cxnId="{E9402C29-F9D6-471D-98BD-9FF3EC30B776}">
      <dgm:prSet/>
      <dgm:spPr/>
      <dgm:t>
        <a:bodyPr/>
        <a:lstStyle/>
        <a:p>
          <a:endParaRPr lang="en-GB"/>
        </a:p>
      </dgm:t>
    </dgm:pt>
    <dgm:pt modelId="{4E0B9F3C-5D6E-4A94-8FB5-F71C686D0D81}" type="sibTrans" cxnId="{E9402C29-F9D6-471D-98BD-9FF3EC30B776}">
      <dgm:prSet/>
      <dgm:spPr/>
      <dgm:t>
        <a:bodyPr/>
        <a:lstStyle/>
        <a:p>
          <a:endParaRPr lang="en-GB"/>
        </a:p>
      </dgm:t>
    </dgm:pt>
    <dgm:pt modelId="{C0F2F661-E789-48EA-BD89-F1850F4FA202}">
      <dgm:prSet phldrT="[Text]" custT="1"/>
      <dgm:spPr/>
      <dgm:t>
        <a:bodyPr/>
        <a:lstStyle/>
        <a:p>
          <a:r>
            <a:rPr lang="en-GB" sz="1600" b="1">
              <a:latin typeface="Aptos" panose="020B0004020202020204" pitchFamily="34" charset="0"/>
            </a:rPr>
            <a:t>Time commitment</a:t>
          </a:r>
        </a:p>
        <a:p>
          <a:r>
            <a:rPr lang="en-GB" sz="1200" b="0">
              <a:latin typeface="Aptos" panose="020B0004020202020204" pitchFamily="34" charset="0"/>
            </a:rPr>
            <a:t>3 days per month</a:t>
          </a:r>
          <a:endParaRPr lang="en-GB" sz="900" b="0">
            <a:latin typeface="Aptos" panose="020B0004020202020204" pitchFamily="34" charset="0"/>
          </a:endParaRPr>
        </a:p>
      </dgm:t>
    </dgm:pt>
    <dgm:pt modelId="{8BEA3E9F-C2FF-4763-94DD-988E81E1C01A}" type="parTrans" cxnId="{5F6A1955-01FF-44F8-8365-B421F0990D74}">
      <dgm:prSet/>
      <dgm:spPr/>
      <dgm:t>
        <a:bodyPr/>
        <a:lstStyle/>
        <a:p>
          <a:endParaRPr lang="en-GB"/>
        </a:p>
      </dgm:t>
    </dgm:pt>
    <dgm:pt modelId="{88E38E07-C939-4657-9EBA-26ACB5BA3B46}" type="sibTrans" cxnId="{5F6A1955-01FF-44F8-8365-B421F0990D74}">
      <dgm:prSet/>
      <dgm:spPr/>
      <dgm:t>
        <a:bodyPr/>
        <a:lstStyle/>
        <a:p>
          <a:endParaRPr lang="en-GB"/>
        </a:p>
      </dgm:t>
    </dgm:pt>
    <dgm:pt modelId="{37CEA8B0-7157-4F8E-9C8D-1BFFB9276E0F}">
      <dgm:prSet phldrT="[Text]" custT="1"/>
      <dgm:spPr/>
      <dgm:t>
        <a:bodyPr/>
        <a:lstStyle/>
        <a:p>
          <a:r>
            <a:rPr lang="en-GB" sz="1600" b="1">
              <a:latin typeface="Aptos" panose="020B0004020202020204" pitchFamily="34" charset="0"/>
            </a:rPr>
            <a:t>Term length</a:t>
          </a:r>
        </a:p>
        <a:p>
          <a:r>
            <a:rPr lang="en-GB" sz="1200" b="0">
              <a:latin typeface="Aptos" panose="020B0004020202020204" pitchFamily="34" charset="0"/>
            </a:rPr>
            <a:t>Initial appointment for 3 years</a:t>
          </a:r>
          <a:endParaRPr lang="en-GB" sz="1600" b="0">
            <a:latin typeface="Aptos" panose="020B0004020202020204" pitchFamily="34" charset="0"/>
          </a:endParaRPr>
        </a:p>
      </dgm:t>
    </dgm:pt>
    <dgm:pt modelId="{0AA7F918-5EA1-4294-8114-C14978F92124}" type="parTrans" cxnId="{7C5FB8D8-23B3-4138-A9CE-7377A2C4214D}">
      <dgm:prSet/>
      <dgm:spPr/>
      <dgm:t>
        <a:bodyPr/>
        <a:lstStyle/>
        <a:p>
          <a:endParaRPr lang="en-GB"/>
        </a:p>
      </dgm:t>
    </dgm:pt>
    <dgm:pt modelId="{938889D2-69AC-49F3-9E71-2B3F43CB2C34}" type="sibTrans" cxnId="{7C5FB8D8-23B3-4138-A9CE-7377A2C4214D}">
      <dgm:prSet/>
      <dgm:spPr/>
      <dgm:t>
        <a:bodyPr/>
        <a:lstStyle/>
        <a:p>
          <a:endParaRPr lang="en-GB"/>
        </a:p>
      </dgm:t>
    </dgm:pt>
    <dgm:pt modelId="{42CC0BD9-A93C-40E5-A3FA-E138D4AE157E}">
      <dgm:prSet phldrT="[Text]" custT="1"/>
      <dgm:spPr/>
      <dgm:t>
        <a:bodyPr/>
        <a:lstStyle/>
        <a:p>
          <a:r>
            <a:rPr lang="en-GB" sz="1600" b="1">
              <a:latin typeface="Aptos" panose="020B0004020202020204" pitchFamily="34" charset="0"/>
            </a:rPr>
            <a:t>Location</a:t>
          </a:r>
          <a:endParaRPr lang="en-GB" sz="1200" b="1">
            <a:latin typeface="Aptos" panose="020B0004020202020204" pitchFamily="34" charset="0"/>
          </a:endParaRPr>
        </a:p>
        <a:p>
          <a:r>
            <a:rPr lang="en-GB" sz="1200" b="0" i="0">
              <a:latin typeface="Aptos" panose="020B0004020202020204" pitchFamily="34" charset="0"/>
            </a:rPr>
            <a:t>Regular travel to the Head Office in Newcastle upon Tyne as well as to other MMO offices nationwide </a:t>
          </a:r>
          <a:endParaRPr lang="en-GB" sz="900" b="0">
            <a:latin typeface="Aptos" panose="020B0004020202020204" pitchFamily="34" charset="0"/>
          </a:endParaRPr>
        </a:p>
      </dgm:t>
    </dgm:pt>
    <dgm:pt modelId="{76672030-5519-4377-9D68-A5FDA132B83A}" type="parTrans" cxnId="{C228DABB-6C4A-4DD3-A9AD-97CAA4619CB7}">
      <dgm:prSet/>
      <dgm:spPr/>
      <dgm:t>
        <a:bodyPr/>
        <a:lstStyle/>
        <a:p>
          <a:endParaRPr lang="en-GB"/>
        </a:p>
      </dgm:t>
    </dgm:pt>
    <dgm:pt modelId="{A4BCC3BA-DB02-4620-A1B5-CB6F119AEF3E}" type="sibTrans" cxnId="{C228DABB-6C4A-4DD3-A9AD-97CAA4619CB7}">
      <dgm:prSet/>
      <dgm:spPr/>
      <dgm:t>
        <a:bodyPr/>
        <a:lstStyle/>
        <a:p>
          <a:endParaRPr lang="en-GB"/>
        </a:p>
      </dgm:t>
    </dgm:pt>
    <dgm:pt modelId="{1BAE1E9A-64A0-42B7-AFE9-804582AC47BB}" type="pres">
      <dgm:prSet presAssocID="{7F3A2BA7-6201-4836-A06B-468AE50CA660}" presName="Name0" presStyleCnt="0">
        <dgm:presLayoutVars>
          <dgm:chMax val="11"/>
          <dgm:chPref val="11"/>
          <dgm:dir/>
          <dgm:resizeHandles/>
        </dgm:presLayoutVars>
      </dgm:prSet>
      <dgm:spPr/>
    </dgm:pt>
    <dgm:pt modelId="{417050D8-4634-433B-96F3-30FC213AD248}" type="pres">
      <dgm:prSet presAssocID="{42CC0BD9-A93C-40E5-A3FA-E138D4AE157E}" presName="Accent4" presStyleCnt="0"/>
      <dgm:spPr/>
    </dgm:pt>
    <dgm:pt modelId="{1080C0E3-681E-443A-998C-121D7EBA17CB}" type="pres">
      <dgm:prSet presAssocID="{42CC0BD9-A93C-40E5-A3FA-E138D4AE157E}" presName="Accent" presStyleLbl="node1" presStyleIdx="0" presStyleCnt="4"/>
      <dgm:spPr>
        <a:solidFill>
          <a:srgbClr val="008938"/>
        </a:solidFill>
      </dgm:spPr>
    </dgm:pt>
    <dgm:pt modelId="{0A1C0803-A5F7-46DC-A8F7-DACF5A7323DB}" type="pres">
      <dgm:prSet presAssocID="{42CC0BD9-A93C-40E5-A3FA-E138D4AE157E}" presName="ParentBackground4" presStyleCnt="0"/>
      <dgm:spPr/>
    </dgm:pt>
    <dgm:pt modelId="{68BFF5EE-284D-4AA3-AE58-D75F9A95ADF0}" type="pres">
      <dgm:prSet presAssocID="{42CC0BD9-A93C-40E5-A3FA-E138D4AE157E}" presName="ParentBackground" presStyleLbl="fgAcc1" presStyleIdx="0" presStyleCnt="4"/>
      <dgm:spPr/>
    </dgm:pt>
    <dgm:pt modelId="{8178B703-E235-46C9-946F-E9B62814CEA7}" type="pres">
      <dgm:prSet presAssocID="{42CC0BD9-A93C-40E5-A3FA-E138D4AE157E}" presName="Parent4" presStyleLbl="revTx" presStyleIdx="0" presStyleCnt="0">
        <dgm:presLayoutVars>
          <dgm:chMax val="1"/>
          <dgm:chPref val="1"/>
          <dgm:bulletEnabled val="1"/>
        </dgm:presLayoutVars>
      </dgm:prSet>
      <dgm:spPr/>
    </dgm:pt>
    <dgm:pt modelId="{EBFAC120-4AD2-4743-B49E-1914091A4348}" type="pres">
      <dgm:prSet presAssocID="{37CEA8B0-7157-4F8E-9C8D-1BFFB9276E0F}" presName="Accent3" presStyleCnt="0"/>
      <dgm:spPr/>
    </dgm:pt>
    <dgm:pt modelId="{54F4C627-2648-4E11-BDDA-3E4F30E9353F}" type="pres">
      <dgm:prSet presAssocID="{37CEA8B0-7157-4F8E-9C8D-1BFFB9276E0F}" presName="Accent" presStyleLbl="node1" presStyleIdx="1" presStyleCnt="4"/>
      <dgm:spPr>
        <a:solidFill>
          <a:srgbClr val="008938"/>
        </a:solidFill>
      </dgm:spPr>
    </dgm:pt>
    <dgm:pt modelId="{C1154B4D-315F-442D-89C0-73CC7A3FCD42}" type="pres">
      <dgm:prSet presAssocID="{37CEA8B0-7157-4F8E-9C8D-1BFFB9276E0F}" presName="ParentBackground3" presStyleCnt="0"/>
      <dgm:spPr/>
    </dgm:pt>
    <dgm:pt modelId="{ECB0B0A7-0780-47F0-9052-84C036B4E255}" type="pres">
      <dgm:prSet presAssocID="{37CEA8B0-7157-4F8E-9C8D-1BFFB9276E0F}" presName="ParentBackground" presStyleLbl="fgAcc1" presStyleIdx="1" presStyleCnt="4"/>
      <dgm:spPr/>
    </dgm:pt>
    <dgm:pt modelId="{0F1FE6C4-CB60-4CFD-B6B9-A290921E28B6}" type="pres">
      <dgm:prSet presAssocID="{37CEA8B0-7157-4F8E-9C8D-1BFFB9276E0F}" presName="Parent3" presStyleLbl="revTx" presStyleIdx="0" presStyleCnt="0">
        <dgm:presLayoutVars>
          <dgm:chMax val="1"/>
          <dgm:chPref val="1"/>
          <dgm:bulletEnabled val="1"/>
        </dgm:presLayoutVars>
      </dgm:prSet>
      <dgm:spPr/>
    </dgm:pt>
    <dgm:pt modelId="{38631386-CB38-41FB-9A29-A2A81FDD9E08}" type="pres">
      <dgm:prSet presAssocID="{C0F2F661-E789-48EA-BD89-F1850F4FA202}" presName="Accent2" presStyleCnt="0"/>
      <dgm:spPr/>
    </dgm:pt>
    <dgm:pt modelId="{F8BBF441-3BA2-49DA-9A54-B07F504BEDCE}" type="pres">
      <dgm:prSet presAssocID="{C0F2F661-E789-48EA-BD89-F1850F4FA202}" presName="Accent" presStyleLbl="node1" presStyleIdx="2" presStyleCnt="4"/>
      <dgm:spPr>
        <a:solidFill>
          <a:srgbClr val="008938"/>
        </a:solidFill>
      </dgm:spPr>
    </dgm:pt>
    <dgm:pt modelId="{2BF21FD5-FC11-4101-982F-F7862B3B0810}" type="pres">
      <dgm:prSet presAssocID="{C0F2F661-E789-48EA-BD89-F1850F4FA202}" presName="ParentBackground2" presStyleCnt="0"/>
      <dgm:spPr/>
    </dgm:pt>
    <dgm:pt modelId="{CE45A22E-0969-4C76-AF6F-F3FCB876F33A}" type="pres">
      <dgm:prSet presAssocID="{C0F2F661-E789-48EA-BD89-F1850F4FA202}" presName="ParentBackground" presStyleLbl="fgAcc1" presStyleIdx="2" presStyleCnt="4"/>
      <dgm:spPr/>
    </dgm:pt>
    <dgm:pt modelId="{66CD0B7F-6ED3-42C5-85B5-5AF137DE349D}" type="pres">
      <dgm:prSet presAssocID="{C0F2F661-E789-48EA-BD89-F1850F4FA202}" presName="Parent2" presStyleLbl="revTx" presStyleIdx="0" presStyleCnt="0">
        <dgm:presLayoutVars>
          <dgm:chMax val="1"/>
          <dgm:chPref val="1"/>
          <dgm:bulletEnabled val="1"/>
        </dgm:presLayoutVars>
      </dgm:prSet>
      <dgm:spPr/>
    </dgm:pt>
    <dgm:pt modelId="{3B72FE30-456B-402D-8069-E4B12D100D94}" type="pres">
      <dgm:prSet presAssocID="{4570B3A1-DBC1-4EE7-8F30-2A93601AF8D3}" presName="Accent1" presStyleCnt="0"/>
      <dgm:spPr/>
    </dgm:pt>
    <dgm:pt modelId="{0F76F502-319E-41D5-81B3-606540425E4F}" type="pres">
      <dgm:prSet presAssocID="{4570B3A1-DBC1-4EE7-8F30-2A93601AF8D3}" presName="Accent" presStyleLbl="node1" presStyleIdx="3" presStyleCnt="4"/>
      <dgm:spPr>
        <a:solidFill>
          <a:srgbClr val="008938"/>
        </a:solidFill>
      </dgm:spPr>
    </dgm:pt>
    <dgm:pt modelId="{C8F46E06-727F-43FA-8FAA-8087B045B6A4}" type="pres">
      <dgm:prSet presAssocID="{4570B3A1-DBC1-4EE7-8F30-2A93601AF8D3}" presName="ParentBackground1" presStyleCnt="0"/>
      <dgm:spPr/>
    </dgm:pt>
    <dgm:pt modelId="{092C7AF1-E173-445F-A2AE-FA7DECD6027A}" type="pres">
      <dgm:prSet presAssocID="{4570B3A1-DBC1-4EE7-8F30-2A93601AF8D3}" presName="ParentBackground" presStyleLbl="fgAcc1" presStyleIdx="3" presStyleCnt="4"/>
      <dgm:spPr/>
    </dgm:pt>
    <dgm:pt modelId="{62899FC6-D40A-4E24-9F18-95B12EAC40A3}" type="pres">
      <dgm:prSet presAssocID="{4570B3A1-DBC1-4EE7-8F30-2A93601AF8D3}" presName="Parent1" presStyleLbl="revTx" presStyleIdx="0" presStyleCnt="0">
        <dgm:presLayoutVars>
          <dgm:chMax val="1"/>
          <dgm:chPref val="1"/>
          <dgm:bulletEnabled val="1"/>
        </dgm:presLayoutVars>
      </dgm:prSet>
      <dgm:spPr/>
    </dgm:pt>
  </dgm:ptLst>
  <dgm:cxnLst>
    <dgm:cxn modelId="{F72AA009-FA12-4C8E-9577-A7E699C2CDAB}" type="presOf" srcId="{42CC0BD9-A93C-40E5-A3FA-E138D4AE157E}" destId="{68BFF5EE-284D-4AA3-AE58-D75F9A95ADF0}" srcOrd="0" destOrd="0" presId="urn:microsoft.com/office/officeart/2011/layout/CircleProcess"/>
    <dgm:cxn modelId="{E9402C29-F9D6-471D-98BD-9FF3EC30B776}" srcId="{7F3A2BA7-6201-4836-A06B-468AE50CA660}" destId="{4570B3A1-DBC1-4EE7-8F30-2A93601AF8D3}" srcOrd="0" destOrd="0" parTransId="{08898FD3-4F09-438B-BEA4-2D175D487987}" sibTransId="{4E0B9F3C-5D6E-4A94-8FB5-F71C686D0D81}"/>
    <dgm:cxn modelId="{2370DD5E-BFA7-4E6D-B72B-AEEB063C3B99}" type="presOf" srcId="{42CC0BD9-A93C-40E5-A3FA-E138D4AE157E}" destId="{8178B703-E235-46C9-946F-E9B62814CEA7}" srcOrd="1" destOrd="0" presId="urn:microsoft.com/office/officeart/2011/layout/CircleProcess"/>
    <dgm:cxn modelId="{5F6A1955-01FF-44F8-8365-B421F0990D74}" srcId="{7F3A2BA7-6201-4836-A06B-468AE50CA660}" destId="{C0F2F661-E789-48EA-BD89-F1850F4FA202}" srcOrd="1" destOrd="0" parTransId="{8BEA3E9F-C2FF-4763-94DD-988E81E1C01A}" sibTransId="{88E38E07-C939-4657-9EBA-26ACB5BA3B46}"/>
    <dgm:cxn modelId="{8DE27A93-24A3-4AB2-956F-64BB69B97858}" type="presOf" srcId="{C0F2F661-E789-48EA-BD89-F1850F4FA202}" destId="{66CD0B7F-6ED3-42C5-85B5-5AF137DE349D}" srcOrd="1" destOrd="0" presId="urn:microsoft.com/office/officeart/2011/layout/CircleProcess"/>
    <dgm:cxn modelId="{2E9F2BA8-58F7-41B2-82C9-92F296277371}" type="presOf" srcId="{4570B3A1-DBC1-4EE7-8F30-2A93601AF8D3}" destId="{62899FC6-D40A-4E24-9F18-95B12EAC40A3}" srcOrd="1" destOrd="0" presId="urn:microsoft.com/office/officeart/2011/layout/CircleProcess"/>
    <dgm:cxn modelId="{C228DABB-6C4A-4DD3-A9AD-97CAA4619CB7}" srcId="{7F3A2BA7-6201-4836-A06B-468AE50CA660}" destId="{42CC0BD9-A93C-40E5-A3FA-E138D4AE157E}" srcOrd="3" destOrd="0" parTransId="{76672030-5519-4377-9D68-A5FDA132B83A}" sibTransId="{A4BCC3BA-DB02-4620-A1B5-CB6F119AEF3E}"/>
    <dgm:cxn modelId="{5693D3C3-4396-44B4-B916-05386083D939}" type="presOf" srcId="{4570B3A1-DBC1-4EE7-8F30-2A93601AF8D3}" destId="{092C7AF1-E173-445F-A2AE-FA7DECD6027A}" srcOrd="0" destOrd="0" presId="urn:microsoft.com/office/officeart/2011/layout/CircleProcess"/>
    <dgm:cxn modelId="{CFFA73D1-11D3-44FD-9D1A-3D5FE02A4B86}" type="presOf" srcId="{7F3A2BA7-6201-4836-A06B-468AE50CA660}" destId="{1BAE1E9A-64A0-42B7-AFE9-804582AC47BB}" srcOrd="0" destOrd="0" presId="urn:microsoft.com/office/officeart/2011/layout/CircleProcess"/>
    <dgm:cxn modelId="{B812A7D8-35E5-4178-9963-B0744ACFCC4A}" type="presOf" srcId="{C0F2F661-E789-48EA-BD89-F1850F4FA202}" destId="{CE45A22E-0969-4C76-AF6F-F3FCB876F33A}" srcOrd="0" destOrd="0" presId="urn:microsoft.com/office/officeart/2011/layout/CircleProcess"/>
    <dgm:cxn modelId="{7C5FB8D8-23B3-4138-A9CE-7377A2C4214D}" srcId="{7F3A2BA7-6201-4836-A06B-468AE50CA660}" destId="{37CEA8B0-7157-4F8E-9C8D-1BFFB9276E0F}" srcOrd="2" destOrd="0" parTransId="{0AA7F918-5EA1-4294-8114-C14978F92124}" sibTransId="{938889D2-69AC-49F3-9E71-2B3F43CB2C34}"/>
    <dgm:cxn modelId="{4F1700DC-0085-42BB-864A-814F1ADA7B1B}" type="presOf" srcId="{37CEA8B0-7157-4F8E-9C8D-1BFFB9276E0F}" destId="{ECB0B0A7-0780-47F0-9052-84C036B4E255}" srcOrd="0" destOrd="0" presId="urn:microsoft.com/office/officeart/2011/layout/CircleProcess"/>
    <dgm:cxn modelId="{76EA11EC-546C-474D-954F-6063D5F4ACA8}" type="presOf" srcId="{37CEA8B0-7157-4F8E-9C8D-1BFFB9276E0F}" destId="{0F1FE6C4-CB60-4CFD-B6B9-A290921E28B6}" srcOrd="1" destOrd="0" presId="urn:microsoft.com/office/officeart/2011/layout/CircleProcess"/>
    <dgm:cxn modelId="{F89CCF0F-3ACC-434A-9054-47BE1D668E74}" type="presParOf" srcId="{1BAE1E9A-64A0-42B7-AFE9-804582AC47BB}" destId="{417050D8-4634-433B-96F3-30FC213AD248}" srcOrd="0" destOrd="0" presId="urn:microsoft.com/office/officeart/2011/layout/CircleProcess"/>
    <dgm:cxn modelId="{59C6A9E2-86F3-464E-96B6-4CA47355436B}" type="presParOf" srcId="{417050D8-4634-433B-96F3-30FC213AD248}" destId="{1080C0E3-681E-443A-998C-121D7EBA17CB}" srcOrd="0" destOrd="0" presId="urn:microsoft.com/office/officeart/2011/layout/CircleProcess"/>
    <dgm:cxn modelId="{D243876A-DC2A-4586-9305-F69CF66C106A}" type="presParOf" srcId="{1BAE1E9A-64A0-42B7-AFE9-804582AC47BB}" destId="{0A1C0803-A5F7-46DC-A8F7-DACF5A7323DB}" srcOrd="1" destOrd="0" presId="urn:microsoft.com/office/officeart/2011/layout/CircleProcess"/>
    <dgm:cxn modelId="{B8DAF855-0FEE-4E02-81CF-2A2103000660}" type="presParOf" srcId="{0A1C0803-A5F7-46DC-A8F7-DACF5A7323DB}" destId="{68BFF5EE-284D-4AA3-AE58-D75F9A95ADF0}" srcOrd="0" destOrd="0" presId="urn:microsoft.com/office/officeart/2011/layout/CircleProcess"/>
    <dgm:cxn modelId="{1B13EA2D-5B9A-4F79-ADC4-2BDD3E337094}" type="presParOf" srcId="{1BAE1E9A-64A0-42B7-AFE9-804582AC47BB}" destId="{8178B703-E235-46C9-946F-E9B62814CEA7}" srcOrd="2" destOrd="0" presId="urn:microsoft.com/office/officeart/2011/layout/CircleProcess"/>
    <dgm:cxn modelId="{EBFEFAE3-E810-4524-BA2A-A6B66D3B7C1D}" type="presParOf" srcId="{1BAE1E9A-64A0-42B7-AFE9-804582AC47BB}" destId="{EBFAC120-4AD2-4743-B49E-1914091A4348}" srcOrd="3" destOrd="0" presId="urn:microsoft.com/office/officeart/2011/layout/CircleProcess"/>
    <dgm:cxn modelId="{9615A6CE-C502-4FE8-8DC4-0595AD72E873}" type="presParOf" srcId="{EBFAC120-4AD2-4743-B49E-1914091A4348}" destId="{54F4C627-2648-4E11-BDDA-3E4F30E9353F}" srcOrd="0" destOrd="0" presId="urn:microsoft.com/office/officeart/2011/layout/CircleProcess"/>
    <dgm:cxn modelId="{D4BD35CF-DF1D-4F00-BA32-42D455FAB4A6}" type="presParOf" srcId="{1BAE1E9A-64A0-42B7-AFE9-804582AC47BB}" destId="{C1154B4D-315F-442D-89C0-73CC7A3FCD42}" srcOrd="4" destOrd="0" presId="urn:microsoft.com/office/officeart/2011/layout/CircleProcess"/>
    <dgm:cxn modelId="{97987488-50BA-47C1-81F2-346EFFBE871C}" type="presParOf" srcId="{C1154B4D-315F-442D-89C0-73CC7A3FCD42}" destId="{ECB0B0A7-0780-47F0-9052-84C036B4E255}" srcOrd="0" destOrd="0" presId="urn:microsoft.com/office/officeart/2011/layout/CircleProcess"/>
    <dgm:cxn modelId="{73CC8AA4-8473-46DB-95F9-71677138826F}" type="presParOf" srcId="{1BAE1E9A-64A0-42B7-AFE9-804582AC47BB}" destId="{0F1FE6C4-CB60-4CFD-B6B9-A290921E28B6}" srcOrd="5" destOrd="0" presId="urn:microsoft.com/office/officeart/2011/layout/CircleProcess"/>
    <dgm:cxn modelId="{FAB763B7-85C9-4D28-9492-87D16C65A5D0}" type="presParOf" srcId="{1BAE1E9A-64A0-42B7-AFE9-804582AC47BB}" destId="{38631386-CB38-41FB-9A29-A2A81FDD9E08}" srcOrd="6" destOrd="0" presId="urn:microsoft.com/office/officeart/2011/layout/CircleProcess"/>
    <dgm:cxn modelId="{06B36B4B-41C1-4D22-90DF-FC19A7DE799D}" type="presParOf" srcId="{38631386-CB38-41FB-9A29-A2A81FDD9E08}" destId="{F8BBF441-3BA2-49DA-9A54-B07F504BEDCE}" srcOrd="0" destOrd="0" presId="urn:microsoft.com/office/officeart/2011/layout/CircleProcess"/>
    <dgm:cxn modelId="{00D69253-1B6E-4C1A-9487-971B07C09525}" type="presParOf" srcId="{1BAE1E9A-64A0-42B7-AFE9-804582AC47BB}" destId="{2BF21FD5-FC11-4101-982F-F7862B3B0810}" srcOrd="7" destOrd="0" presId="urn:microsoft.com/office/officeart/2011/layout/CircleProcess"/>
    <dgm:cxn modelId="{7A9BA7F4-3E98-4A68-9BC9-2DD829C5B768}" type="presParOf" srcId="{2BF21FD5-FC11-4101-982F-F7862B3B0810}" destId="{CE45A22E-0969-4C76-AF6F-F3FCB876F33A}" srcOrd="0" destOrd="0" presId="urn:microsoft.com/office/officeart/2011/layout/CircleProcess"/>
    <dgm:cxn modelId="{38BE0068-3155-47F1-A070-4A7182F7E456}" type="presParOf" srcId="{1BAE1E9A-64A0-42B7-AFE9-804582AC47BB}" destId="{66CD0B7F-6ED3-42C5-85B5-5AF137DE349D}" srcOrd="8" destOrd="0" presId="urn:microsoft.com/office/officeart/2011/layout/CircleProcess"/>
    <dgm:cxn modelId="{70CB70F1-BB92-488F-96BA-150134DFE5CB}" type="presParOf" srcId="{1BAE1E9A-64A0-42B7-AFE9-804582AC47BB}" destId="{3B72FE30-456B-402D-8069-E4B12D100D94}" srcOrd="9" destOrd="0" presId="urn:microsoft.com/office/officeart/2011/layout/CircleProcess"/>
    <dgm:cxn modelId="{5F36FC08-0871-4653-B0D3-BF523BBBD4DA}" type="presParOf" srcId="{3B72FE30-456B-402D-8069-E4B12D100D94}" destId="{0F76F502-319E-41D5-81B3-606540425E4F}" srcOrd="0" destOrd="0" presId="urn:microsoft.com/office/officeart/2011/layout/CircleProcess"/>
    <dgm:cxn modelId="{43E1844B-DB21-433D-870A-5EC68A42501F}" type="presParOf" srcId="{1BAE1E9A-64A0-42B7-AFE9-804582AC47BB}" destId="{C8F46E06-727F-43FA-8FAA-8087B045B6A4}" srcOrd="10" destOrd="0" presId="urn:microsoft.com/office/officeart/2011/layout/CircleProcess"/>
    <dgm:cxn modelId="{3EF11743-0C06-4A55-9B85-D709935DE3D4}" type="presParOf" srcId="{C8F46E06-727F-43FA-8FAA-8087B045B6A4}" destId="{092C7AF1-E173-445F-A2AE-FA7DECD6027A}" srcOrd="0" destOrd="0" presId="urn:microsoft.com/office/officeart/2011/layout/CircleProcess"/>
    <dgm:cxn modelId="{DDB6BE1A-D828-436F-ACDF-485F84ABB38D}" type="presParOf" srcId="{1BAE1E9A-64A0-42B7-AFE9-804582AC47BB}" destId="{62899FC6-D40A-4E24-9F18-95B12EAC40A3}" srcOrd="11"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779696B6-0047-4244-9107-6263979FAEB2}" type="doc">
      <dgm:prSet loTypeId="urn:microsoft.com/office/officeart/2011/layout/CircleProcess" loCatId="officeonline" qsTypeId="urn:microsoft.com/office/officeart/2005/8/quickstyle/simple1" qsCatId="simple" csTypeId="urn:microsoft.com/office/officeart/2005/8/colors/accent3_1" csCatId="accent3" phldr="1"/>
      <dgm:spPr/>
      <dgm:t>
        <a:bodyPr/>
        <a:lstStyle/>
        <a:p>
          <a:endParaRPr lang="en-GB"/>
        </a:p>
      </dgm:t>
    </dgm:pt>
    <dgm:pt modelId="{9F7AC19D-EB85-4ED1-8C1F-2C8729F03787}">
      <dgm:prSet phldrT="[Text]" custT="1"/>
      <dgm:spPr/>
      <dgm:t>
        <a:bodyPr/>
        <a:lstStyle/>
        <a:p>
          <a:pPr rtl="0">
            <a:buFont typeface="Times New Roman" panose="02020603050405020304" pitchFamily="18" charset="0"/>
            <a:buChar char="•"/>
          </a:pPr>
          <a:r>
            <a:rPr lang="en-US" sz="1500" b="1" dirty="0">
              <a:latin typeface="Aptos"/>
            </a:rPr>
            <a:t>Advert close </a:t>
          </a:r>
          <a:r>
            <a:rPr lang="en-US" sz="1500" b="0" dirty="0">
              <a:latin typeface="Aptos"/>
            </a:rPr>
            <a:t>25 July 2025</a:t>
          </a:r>
        </a:p>
      </dgm:t>
    </dgm:pt>
    <dgm:pt modelId="{D5813005-3923-4CA7-A868-B2E6AA1E2BC1}" type="sibTrans" cxnId="{37EC4E7B-5A25-4F89-B662-DF7907387AEE}">
      <dgm:prSet/>
      <dgm:spPr/>
      <dgm:t>
        <a:bodyPr/>
        <a:lstStyle/>
        <a:p>
          <a:endParaRPr lang="en-GB">
            <a:latin typeface="Aptos" panose="020B0004020202020204" pitchFamily="34" charset="0"/>
          </a:endParaRPr>
        </a:p>
      </dgm:t>
    </dgm:pt>
    <dgm:pt modelId="{95D827AC-D504-41EE-A897-BFCD1F5E4393}" type="parTrans" cxnId="{37EC4E7B-5A25-4F89-B662-DF7907387AEE}">
      <dgm:prSet/>
      <dgm:spPr/>
      <dgm:t>
        <a:bodyPr/>
        <a:lstStyle/>
        <a:p>
          <a:endParaRPr lang="en-GB">
            <a:latin typeface="Aptos" panose="020B0004020202020204" pitchFamily="34" charset="0"/>
          </a:endParaRPr>
        </a:p>
      </dgm:t>
    </dgm:pt>
    <dgm:pt modelId="{3DDB3C70-6D06-4B06-90E1-9A808981FF1B}">
      <dgm:prSet custT="1"/>
      <dgm:spPr/>
      <dgm:t>
        <a:bodyPr/>
        <a:lstStyle/>
        <a:p>
          <a:pPr>
            <a:buClr>
              <a:schemeClr val="tx1"/>
            </a:buClr>
            <a:buFont typeface="Arial" panose="020B0604020202020204" pitchFamily="34" charset="0"/>
            <a:buChar char="•"/>
          </a:pPr>
          <a:r>
            <a:rPr lang="en-GB" sz="1200" b="0" dirty="0">
              <a:latin typeface="Aptos"/>
            </a:rPr>
            <a:t>Detailed feedback will not be provided at this stage</a:t>
          </a:r>
        </a:p>
      </dgm:t>
    </dgm:pt>
    <dgm:pt modelId="{60C5BAB5-EC50-4784-AD2E-18DB157374CC}" type="sibTrans" cxnId="{ECD5507F-8E9E-47E8-9DE5-5CB01D9663AA}">
      <dgm:prSet/>
      <dgm:spPr/>
      <dgm:t>
        <a:bodyPr/>
        <a:lstStyle/>
        <a:p>
          <a:endParaRPr lang="en-GB">
            <a:latin typeface="Aptos" panose="020B0004020202020204" pitchFamily="34" charset="0"/>
          </a:endParaRPr>
        </a:p>
      </dgm:t>
    </dgm:pt>
    <dgm:pt modelId="{2D13C548-A614-462D-8323-89466FBF8C97}" type="parTrans" cxnId="{ECD5507F-8E9E-47E8-9DE5-5CB01D9663AA}">
      <dgm:prSet/>
      <dgm:spPr/>
      <dgm:t>
        <a:bodyPr/>
        <a:lstStyle/>
        <a:p>
          <a:endParaRPr lang="en-GB">
            <a:latin typeface="Aptos" panose="020B0004020202020204" pitchFamily="34" charset="0"/>
          </a:endParaRPr>
        </a:p>
      </dgm:t>
    </dgm:pt>
    <dgm:pt modelId="{42012725-A540-4CEA-9374-72683E4901B0}">
      <dgm:prSet custT="1"/>
      <dgm:spPr/>
      <dgm:t>
        <a:bodyPr/>
        <a:lstStyle/>
        <a:p>
          <a:pPr rtl="0">
            <a:buFont typeface="Times New Roman" panose="02020603050405020304" pitchFamily="18" charset="0"/>
            <a:buChar char="•"/>
          </a:pPr>
          <a:r>
            <a:rPr lang="en-US" sz="1500" b="1" dirty="0">
              <a:latin typeface="Aptos"/>
            </a:rPr>
            <a:t>Interviews </a:t>
          </a:r>
          <a:r>
            <a:rPr lang="en-US" sz="1500" b="0" dirty="0">
              <a:latin typeface="Aptos"/>
            </a:rPr>
            <a:t>from 22 August to 5 September 2025</a:t>
          </a:r>
        </a:p>
      </dgm:t>
    </dgm:pt>
    <dgm:pt modelId="{C7B463CE-C873-4107-BC48-7F22E2D1CC08}" type="sibTrans" cxnId="{020C2A3D-5CDF-4C87-802A-70CE6952D1FC}">
      <dgm:prSet/>
      <dgm:spPr/>
      <dgm:t>
        <a:bodyPr/>
        <a:lstStyle/>
        <a:p>
          <a:endParaRPr lang="en-GB">
            <a:latin typeface="Aptos" panose="020B0004020202020204" pitchFamily="34" charset="0"/>
          </a:endParaRPr>
        </a:p>
      </dgm:t>
    </dgm:pt>
    <dgm:pt modelId="{44560338-9FB7-4737-AC9F-B9584AB2DEE1}" type="parTrans" cxnId="{020C2A3D-5CDF-4C87-802A-70CE6952D1FC}">
      <dgm:prSet/>
      <dgm:spPr/>
      <dgm:t>
        <a:bodyPr/>
        <a:lstStyle/>
        <a:p>
          <a:endParaRPr lang="en-GB">
            <a:latin typeface="Aptos" panose="020B0004020202020204" pitchFamily="34" charset="0"/>
          </a:endParaRPr>
        </a:p>
      </dgm:t>
    </dgm:pt>
    <dgm:pt modelId="{4BE41921-5DC8-471C-ADA5-629A237A680B}">
      <dgm:prSet custT="1"/>
      <dgm:spPr/>
      <dgm:t>
        <a:bodyPr/>
        <a:lstStyle/>
        <a:p>
          <a:pPr>
            <a:buClrTx/>
            <a:buFont typeface="Arial" panose="020B0604020202020204" pitchFamily="34" charset="0"/>
            <a:buChar char="•"/>
          </a:pPr>
          <a:r>
            <a:rPr lang="en-US" sz="1200" b="0" dirty="0">
              <a:latin typeface="Aptos"/>
            </a:rPr>
            <a:t>Held at 2 Marsham Street, Westminster</a:t>
          </a:r>
          <a:endParaRPr lang="en-GB" sz="1200" b="0" dirty="0">
            <a:latin typeface="Aptos"/>
          </a:endParaRPr>
        </a:p>
      </dgm:t>
    </dgm:pt>
    <dgm:pt modelId="{BB22C6C7-A491-471B-B957-2BD74F8FE8F5}" type="sibTrans" cxnId="{0194D8DA-28FA-40A4-8D38-299B0CA20866}">
      <dgm:prSet/>
      <dgm:spPr/>
      <dgm:t>
        <a:bodyPr/>
        <a:lstStyle/>
        <a:p>
          <a:endParaRPr lang="en-GB">
            <a:latin typeface="Aptos" panose="020B0004020202020204" pitchFamily="34" charset="0"/>
          </a:endParaRPr>
        </a:p>
      </dgm:t>
    </dgm:pt>
    <dgm:pt modelId="{3B36C4EF-3491-4868-906B-2391A1BE218F}" type="parTrans" cxnId="{0194D8DA-28FA-40A4-8D38-299B0CA20866}">
      <dgm:prSet/>
      <dgm:spPr/>
      <dgm:t>
        <a:bodyPr/>
        <a:lstStyle/>
        <a:p>
          <a:endParaRPr lang="en-GB">
            <a:latin typeface="Aptos" panose="020B0004020202020204" pitchFamily="34" charset="0"/>
          </a:endParaRPr>
        </a:p>
      </dgm:t>
    </dgm:pt>
    <dgm:pt modelId="{E09A33C7-7F81-450E-89BC-CD5C392E93E1}">
      <dgm:prSet custT="1"/>
      <dgm:spPr/>
      <dgm:t>
        <a:bodyPr/>
        <a:lstStyle/>
        <a:p>
          <a:pPr>
            <a:buClrTx/>
            <a:buFont typeface="Arial" panose="020B0604020202020204" pitchFamily="34" charset="0"/>
            <a:buChar char="•"/>
          </a:pPr>
          <a:r>
            <a:rPr lang="en-US" sz="1200" b="0" dirty="0">
              <a:latin typeface="Aptos"/>
            </a:rPr>
            <a:t>Will last approximately 45 minutes</a:t>
          </a:r>
          <a:endParaRPr lang="en-GB" sz="1200" b="0" dirty="0">
            <a:latin typeface="Aptos"/>
          </a:endParaRPr>
        </a:p>
      </dgm:t>
    </dgm:pt>
    <dgm:pt modelId="{C820EC66-2DE5-4ACA-AE60-4540F1E7ACC0}" type="sibTrans" cxnId="{85758799-C613-46F0-8994-3E1A1402096F}">
      <dgm:prSet/>
      <dgm:spPr/>
      <dgm:t>
        <a:bodyPr/>
        <a:lstStyle/>
        <a:p>
          <a:endParaRPr lang="en-GB">
            <a:latin typeface="Aptos" panose="020B0004020202020204" pitchFamily="34" charset="0"/>
          </a:endParaRPr>
        </a:p>
      </dgm:t>
    </dgm:pt>
    <dgm:pt modelId="{7EA5D89A-0788-4FB6-A434-5D951DD860B2}" type="parTrans" cxnId="{85758799-C613-46F0-8994-3E1A1402096F}">
      <dgm:prSet/>
      <dgm:spPr/>
      <dgm:t>
        <a:bodyPr/>
        <a:lstStyle/>
        <a:p>
          <a:endParaRPr lang="en-GB">
            <a:latin typeface="Aptos" panose="020B0004020202020204" pitchFamily="34" charset="0"/>
          </a:endParaRPr>
        </a:p>
      </dgm:t>
    </dgm:pt>
    <dgm:pt modelId="{8F9B5DA7-DAFB-4AEF-9D04-DE4E7D835461}">
      <dgm:prSet custT="1"/>
      <dgm:spPr/>
      <dgm:t>
        <a:bodyPr/>
        <a:lstStyle/>
        <a:p>
          <a:pPr rtl="0">
            <a:buFont typeface="Times New Roman" panose="02020603050405020304" pitchFamily="18" charset="0"/>
            <a:buChar char="•"/>
          </a:pPr>
          <a:r>
            <a:rPr lang="en-US" sz="1500" b="1" dirty="0">
              <a:latin typeface="Aptos"/>
            </a:rPr>
            <a:t>Ministers’ decision </a:t>
          </a:r>
          <a:r>
            <a:rPr lang="en-US" sz="1500" b="0" dirty="0">
              <a:latin typeface="Aptos"/>
            </a:rPr>
            <a:t>October 2025</a:t>
          </a:r>
        </a:p>
      </dgm:t>
    </dgm:pt>
    <dgm:pt modelId="{C780840C-A9A9-4A6B-99E4-1CDA2B9186C8}" type="sibTrans" cxnId="{049C5042-699F-4941-95F4-97476809607F}">
      <dgm:prSet/>
      <dgm:spPr/>
      <dgm:t>
        <a:bodyPr/>
        <a:lstStyle/>
        <a:p>
          <a:endParaRPr lang="en-GB">
            <a:latin typeface="Aptos" panose="020B0004020202020204" pitchFamily="34" charset="0"/>
          </a:endParaRPr>
        </a:p>
      </dgm:t>
    </dgm:pt>
    <dgm:pt modelId="{F37A5C5B-E969-4BD6-8E18-47DDD18E7A57}" type="parTrans" cxnId="{049C5042-699F-4941-95F4-97476809607F}">
      <dgm:prSet/>
      <dgm:spPr/>
      <dgm:t>
        <a:bodyPr/>
        <a:lstStyle/>
        <a:p>
          <a:endParaRPr lang="en-GB">
            <a:latin typeface="Aptos" panose="020B0004020202020204" pitchFamily="34" charset="0"/>
          </a:endParaRPr>
        </a:p>
      </dgm:t>
    </dgm:pt>
    <dgm:pt modelId="{1FF54261-E738-44EE-B5D0-09E0A3785A9C}">
      <dgm:prSet custT="1"/>
      <dgm:spPr/>
      <dgm:t>
        <a:bodyPr/>
        <a:lstStyle/>
        <a:p>
          <a:pPr rtl="0">
            <a:buClrTx/>
            <a:buFont typeface="Arial" panose="020B0604020202020204" pitchFamily="34" charset="0"/>
            <a:buChar char="•"/>
          </a:pPr>
          <a:r>
            <a:rPr lang="en-US" sz="1200" b="0" dirty="0">
              <a:latin typeface="Aptos"/>
            </a:rPr>
            <a:t>The Panel will determine which candidates are appointable and put this list forward to Ministers.   Ministers decide who they would like to appoint </a:t>
          </a:r>
          <a:endParaRPr lang="en-GB" sz="1200" b="0" dirty="0">
            <a:latin typeface="Aptos"/>
          </a:endParaRPr>
        </a:p>
      </dgm:t>
    </dgm:pt>
    <dgm:pt modelId="{B21B96B2-A94D-44EA-B4AE-5F7FEA9F8AF2}" type="sibTrans" cxnId="{D14E65D8-6A87-47E4-8413-AFCA7C6BEE34}">
      <dgm:prSet/>
      <dgm:spPr/>
      <dgm:t>
        <a:bodyPr/>
        <a:lstStyle/>
        <a:p>
          <a:endParaRPr lang="en-GB">
            <a:latin typeface="Aptos" panose="020B0004020202020204" pitchFamily="34" charset="0"/>
          </a:endParaRPr>
        </a:p>
      </dgm:t>
    </dgm:pt>
    <dgm:pt modelId="{FFEE7A91-AB89-47A9-91B3-A77146A1DB15}" type="parTrans" cxnId="{D14E65D8-6A87-47E4-8413-AFCA7C6BEE34}">
      <dgm:prSet/>
      <dgm:spPr/>
      <dgm:t>
        <a:bodyPr/>
        <a:lstStyle/>
        <a:p>
          <a:endParaRPr lang="en-GB">
            <a:latin typeface="Aptos" panose="020B0004020202020204" pitchFamily="34" charset="0"/>
          </a:endParaRPr>
        </a:p>
      </dgm:t>
    </dgm:pt>
    <dgm:pt modelId="{BA3A79ED-1C74-45D1-BD36-38693F5E51E5}">
      <dgm:prSet custT="1"/>
      <dgm:spPr/>
      <dgm:t>
        <a:bodyPr/>
        <a:lstStyle/>
        <a:p>
          <a:pPr>
            <a:buClrTx/>
            <a:buFont typeface="Arial" panose="020B0604020202020204" pitchFamily="34" charset="0"/>
            <a:buChar char="•"/>
          </a:pPr>
          <a:r>
            <a:rPr lang="en-US" sz="1200" b="0" dirty="0">
              <a:latin typeface="Aptos"/>
            </a:rPr>
            <a:t>Ministers may wish to meet candidates before deciding</a:t>
          </a:r>
          <a:endParaRPr lang="en-GB" sz="1200" b="0" dirty="0">
            <a:latin typeface="Aptos"/>
          </a:endParaRPr>
        </a:p>
      </dgm:t>
    </dgm:pt>
    <dgm:pt modelId="{A66D0DE8-43AD-4AE3-BD74-A787FD135071}" type="sibTrans" cxnId="{D3DB5DA3-2DE8-47AF-AD34-3F2E8691DC29}">
      <dgm:prSet/>
      <dgm:spPr/>
      <dgm:t>
        <a:bodyPr/>
        <a:lstStyle/>
        <a:p>
          <a:endParaRPr lang="en-GB">
            <a:latin typeface="Aptos" panose="020B0004020202020204" pitchFamily="34" charset="0"/>
          </a:endParaRPr>
        </a:p>
      </dgm:t>
    </dgm:pt>
    <dgm:pt modelId="{7748BDD3-E519-44DE-9D1A-AAD80D75A5AD}" type="parTrans" cxnId="{D3DB5DA3-2DE8-47AF-AD34-3F2E8691DC29}">
      <dgm:prSet/>
      <dgm:spPr/>
      <dgm:t>
        <a:bodyPr/>
        <a:lstStyle/>
        <a:p>
          <a:endParaRPr lang="en-GB">
            <a:latin typeface="Aptos" panose="020B0004020202020204" pitchFamily="34" charset="0"/>
          </a:endParaRPr>
        </a:p>
      </dgm:t>
    </dgm:pt>
    <dgm:pt modelId="{04B3CD1D-9EB5-4A61-BD6F-0A163C08B440}">
      <dgm:prSet custT="1"/>
      <dgm:spPr>
        <a:solidFill>
          <a:srgbClr val="008938"/>
        </a:solidFill>
      </dgm:spPr>
      <dgm:t>
        <a:bodyPr/>
        <a:lstStyle/>
        <a:p>
          <a:pPr>
            <a:buFont typeface="Times New Roman" panose="02020603050405020304" pitchFamily="18" charset="0"/>
            <a:buChar char="•"/>
          </a:pPr>
          <a:r>
            <a:rPr lang="en-GB" sz="1500" b="1" dirty="0">
              <a:solidFill>
                <a:schemeClr val="bg1"/>
              </a:solidFill>
              <a:latin typeface="Aptos"/>
            </a:rPr>
            <a:t>Successful candidate in post</a:t>
          </a:r>
        </a:p>
      </dgm:t>
    </dgm:pt>
    <dgm:pt modelId="{BD7EB7AC-CB47-459C-9B80-E1B4B0D9A413}" type="sibTrans" cxnId="{9717EA54-4F01-41FC-9A2A-06D37562FA32}">
      <dgm:prSet/>
      <dgm:spPr/>
      <dgm:t>
        <a:bodyPr/>
        <a:lstStyle/>
        <a:p>
          <a:endParaRPr lang="en-GB">
            <a:latin typeface="Aptos" panose="020B0004020202020204" pitchFamily="34" charset="0"/>
          </a:endParaRPr>
        </a:p>
      </dgm:t>
    </dgm:pt>
    <dgm:pt modelId="{9B34A8E9-E07E-4751-8860-046540B3F623}" type="parTrans" cxnId="{9717EA54-4F01-41FC-9A2A-06D37562FA32}">
      <dgm:prSet/>
      <dgm:spPr/>
      <dgm:t>
        <a:bodyPr/>
        <a:lstStyle/>
        <a:p>
          <a:endParaRPr lang="en-GB">
            <a:latin typeface="Aptos" panose="020B0004020202020204" pitchFamily="34" charset="0"/>
          </a:endParaRPr>
        </a:p>
      </dgm:t>
    </dgm:pt>
    <dgm:pt modelId="{7B276253-09DA-43FB-8CD7-EE3455842381}">
      <dgm:prSet custT="1"/>
      <dgm:spPr/>
      <dgm:t>
        <a:bodyPr/>
        <a:lstStyle/>
        <a:p>
          <a:pPr>
            <a:buClr>
              <a:schemeClr val="tx1"/>
            </a:buClr>
            <a:buFont typeface="Arial" panose="020B0604020202020204" pitchFamily="34" charset="0"/>
            <a:buChar char="•"/>
          </a:pPr>
          <a:r>
            <a:rPr lang="en-US" sz="1200" b="0" dirty="0">
              <a:latin typeface="Aptos"/>
            </a:rPr>
            <a:t>Ministers must be consulted on the shortlist before we can confirm who has been successful at this stage.</a:t>
          </a:r>
          <a:endParaRPr lang="en-GB" sz="1200" b="0" dirty="0">
            <a:latin typeface="Aptos"/>
          </a:endParaRPr>
        </a:p>
      </dgm:t>
    </dgm:pt>
    <dgm:pt modelId="{0D9469A0-5F7B-4293-A83E-5E0D6DB16916}" type="sibTrans" cxnId="{585575FC-E90A-4DA2-AE2B-85155402693F}">
      <dgm:prSet/>
      <dgm:spPr/>
      <dgm:t>
        <a:bodyPr/>
        <a:lstStyle/>
        <a:p>
          <a:endParaRPr lang="en-GB">
            <a:latin typeface="Aptos" panose="020B0004020202020204" pitchFamily="34" charset="0"/>
          </a:endParaRPr>
        </a:p>
      </dgm:t>
    </dgm:pt>
    <dgm:pt modelId="{E04ACB0F-12B3-4FDD-9428-7E2D07D18570}" type="parTrans" cxnId="{585575FC-E90A-4DA2-AE2B-85155402693F}">
      <dgm:prSet/>
      <dgm:spPr/>
      <dgm:t>
        <a:bodyPr/>
        <a:lstStyle/>
        <a:p>
          <a:endParaRPr lang="en-GB">
            <a:latin typeface="Aptos" panose="020B0004020202020204" pitchFamily="34" charset="0"/>
          </a:endParaRPr>
        </a:p>
      </dgm:t>
    </dgm:pt>
    <dgm:pt modelId="{2755F582-CCDD-4788-BEBA-040E07B9A4D5}">
      <dgm:prSet custT="1"/>
      <dgm:spPr/>
      <dgm:t>
        <a:bodyPr/>
        <a:lstStyle/>
        <a:p>
          <a:pPr rtl="0">
            <a:buClr>
              <a:schemeClr val="tx1"/>
            </a:buClr>
            <a:buFont typeface="Arial" panose="020B0604020202020204" pitchFamily="34" charset="0"/>
            <a:buChar char="•"/>
          </a:pPr>
          <a:r>
            <a:rPr lang="en-US" sz="1200" b="0" dirty="0">
              <a:latin typeface="Aptos"/>
            </a:rPr>
            <a:t>The Panel will assess all applications against the criteria and select suitable people to invite for interview</a:t>
          </a:r>
          <a:endParaRPr lang="en-GB" sz="1200" b="0" dirty="0">
            <a:latin typeface="Aptos"/>
          </a:endParaRPr>
        </a:p>
      </dgm:t>
    </dgm:pt>
    <dgm:pt modelId="{76DE01AA-1B3E-4037-BFC3-A6D0EB09696A}" type="sibTrans" cxnId="{98DA63CE-52F9-4501-AB16-9892C7DBEED3}">
      <dgm:prSet/>
      <dgm:spPr/>
      <dgm:t>
        <a:bodyPr/>
        <a:lstStyle/>
        <a:p>
          <a:endParaRPr lang="en-GB">
            <a:latin typeface="Aptos" panose="020B0004020202020204" pitchFamily="34" charset="0"/>
          </a:endParaRPr>
        </a:p>
      </dgm:t>
    </dgm:pt>
    <dgm:pt modelId="{99ABC860-66AB-4789-B309-A10C17421863}" type="parTrans" cxnId="{98DA63CE-52F9-4501-AB16-9892C7DBEED3}">
      <dgm:prSet/>
      <dgm:spPr/>
      <dgm:t>
        <a:bodyPr/>
        <a:lstStyle/>
        <a:p>
          <a:endParaRPr lang="en-GB">
            <a:latin typeface="Aptos" panose="020B0004020202020204" pitchFamily="34" charset="0"/>
          </a:endParaRPr>
        </a:p>
      </dgm:t>
    </dgm:pt>
    <dgm:pt modelId="{5B70A4B5-B149-4AD5-8DD0-CD29024ED80A}">
      <dgm:prSet custT="1"/>
      <dgm:spPr/>
      <dgm:t>
        <a:bodyPr/>
        <a:lstStyle/>
        <a:p>
          <a:pPr>
            <a:buFont typeface="Times New Roman" panose="02020603050405020304" pitchFamily="18" charset="0"/>
            <a:buChar char="•"/>
          </a:pPr>
          <a:r>
            <a:rPr lang="en-US" sz="1500" b="1" dirty="0">
              <a:latin typeface="Aptos"/>
            </a:rPr>
            <a:t>Shortlist</a:t>
          </a:r>
        </a:p>
      </dgm:t>
    </dgm:pt>
    <dgm:pt modelId="{9ED0B62F-2AAD-45B6-B201-E258D067F482}" type="sibTrans" cxnId="{47D3930A-9230-4225-930B-E4499CCC06A4}">
      <dgm:prSet/>
      <dgm:spPr/>
      <dgm:t>
        <a:bodyPr/>
        <a:lstStyle/>
        <a:p>
          <a:endParaRPr lang="en-GB">
            <a:latin typeface="Aptos" panose="020B0004020202020204" pitchFamily="34" charset="0"/>
          </a:endParaRPr>
        </a:p>
      </dgm:t>
    </dgm:pt>
    <dgm:pt modelId="{C453E5BC-F234-44D7-B9F5-049519E8F8D6}" type="parTrans" cxnId="{47D3930A-9230-4225-930B-E4499CCC06A4}">
      <dgm:prSet/>
      <dgm:spPr/>
      <dgm:t>
        <a:bodyPr/>
        <a:lstStyle/>
        <a:p>
          <a:endParaRPr lang="en-GB">
            <a:latin typeface="Aptos" panose="020B0004020202020204" pitchFamily="34" charset="0"/>
          </a:endParaRPr>
        </a:p>
      </dgm:t>
    </dgm:pt>
    <dgm:pt modelId="{316EF7E1-9B9E-489E-9812-D0860E6FA347}">
      <dgm:prSet phldrT="[Text]" custT="1"/>
      <dgm:spPr/>
      <dgm:t>
        <a:bodyPr/>
        <a:lstStyle/>
        <a:p>
          <a:pPr>
            <a:buFont typeface="Times New Roman" panose="02020603050405020304" pitchFamily="18" charset="0"/>
            <a:buChar char="•"/>
          </a:pPr>
          <a:r>
            <a:rPr lang="en-GB" sz="1200" b="0" dirty="0">
              <a:latin typeface="Aptos"/>
            </a:rPr>
            <a:t>Candidates must demonstrate how they meet the essential criteria. Refer to the ‘Recruitment Process’ section to understand how to apply</a:t>
          </a:r>
        </a:p>
      </dgm:t>
    </dgm:pt>
    <dgm:pt modelId="{69859697-B081-4C1B-A5B9-4EFEDE07E7D3}" type="sibTrans" cxnId="{BC6EB4C1-E6B8-45AF-8E81-EB4985AB5FD7}">
      <dgm:prSet/>
      <dgm:spPr/>
      <dgm:t>
        <a:bodyPr/>
        <a:lstStyle/>
        <a:p>
          <a:endParaRPr lang="en-GB"/>
        </a:p>
      </dgm:t>
    </dgm:pt>
    <dgm:pt modelId="{F9071742-986A-498B-BA67-1DB43EE09FA9}" type="parTrans" cxnId="{BC6EB4C1-E6B8-45AF-8E81-EB4985AB5FD7}">
      <dgm:prSet/>
      <dgm:spPr/>
      <dgm:t>
        <a:bodyPr/>
        <a:lstStyle/>
        <a:p>
          <a:endParaRPr lang="en-GB"/>
        </a:p>
      </dgm:t>
    </dgm:pt>
    <dgm:pt modelId="{B7E649E3-2E5D-45A9-BB09-53157E815E38}">
      <dgm:prSet custT="1"/>
      <dgm:spPr/>
      <dgm:t>
        <a:bodyPr/>
        <a:lstStyle/>
        <a:p>
          <a:pPr>
            <a:buClrTx/>
            <a:buFont typeface="Arial" panose="020B0604020202020204" pitchFamily="34" charset="0"/>
            <a:buChar char="•"/>
          </a:pPr>
          <a:r>
            <a:rPr lang="en-GB" sz="1200" b="0" dirty="0">
              <a:latin typeface="Aptos"/>
            </a:rPr>
            <a:t>Will include a brief presentation</a:t>
          </a:r>
        </a:p>
      </dgm:t>
    </dgm:pt>
    <dgm:pt modelId="{E97EFEF7-92ED-4A0A-AADB-53C08A5C6FB4}" type="parTrans" cxnId="{FF705C7D-3714-4808-A0C9-1C3AC16101D9}">
      <dgm:prSet/>
      <dgm:spPr/>
      <dgm:t>
        <a:bodyPr/>
        <a:lstStyle/>
        <a:p>
          <a:endParaRPr lang="en-GB"/>
        </a:p>
      </dgm:t>
    </dgm:pt>
    <dgm:pt modelId="{CAD5C5E0-8710-4AB8-83E4-BF6193B250C1}" type="sibTrans" cxnId="{FF705C7D-3714-4808-A0C9-1C3AC16101D9}">
      <dgm:prSet/>
      <dgm:spPr/>
      <dgm:t>
        <a:bodyPr/>
        <a:lstStyle/>
        <a:p>
          <a:endParaRPr lang="en-GB"/>
        </a:p>
      </dgm:t>
    </dgm:pt>
    <dgm:pt modelId="{CE484F08-5A7B-4110-8C8D-9E144785CD70}" type="pres">
      <dgm:prSet presAssocID="{779696B6-0047-4244-9107-6263979FAEB2}" presName="Name0" presStyleCnt="0">
        <dgm:presLayoutVars>
          <dgm:chMax val="11"/>
          <dgm:chPref val="11"/>
          <dgm:dir/>
          <dgm:resizeHandles/>
        </dgm:presLayoutVars>
      </dgm:prSet>
      <dgm:spPr/>
    </dgm:pt>
    <dgm:pt modelId="{2E582C83-DF5D-4CFF-A22B-300150F8335E}" type="pres">
      <dgm:prSet presAssocID="{04B3CD1D-9EB5-4A61-BD6F-0A163C08B440}" presName="Accent5" presStyleCnt="0"/>
      <dgm:spPr/>
    </dgm:pt>
    <dgm:pt modelId="{6BBE12D2-D069-401E-83CD-DB19197AAB9B}" type="pres">
      <dgm:prSet presAssocID="{04B3CD1D-9EB5-4A61-BD6F-0A163C08B440}" presName="Accent" presStyleLbl="node1" presStyleIdx="0" presStyleCnt="5"/>
      <dgm:spPr/>
    </dgm:pt>
    <dgm:pt modelId="{E59D5150-C518-4E95-BC70-070A0FAE12AB}" type="pres">
      <dgm:prSet presAssocID="{04B3CD1D-9EB5-4A61-BD6F-0A163C08B440}" presName="ParentBackground5" presStyleCnt="0"/>
      <dgm:spPr/>
    </dgm:pt>
    <dgm:pt modelId="{4DD7C217-536D-431F-A4C8-69E0579365DB}" type="pres">
      <dgm:prSet presAssocID="{04B3CD1D-9EB5-4A61-BD6F-0A163C08B440}" presName="ParentBackground" presStyleLbl="fgAcc1" presStyleIdx="0" presStyleCnt="5"/>
      <dgm:spPr/>
    </dgm:pt>
    <dgm:pt modelId="{0AC1B220-4D7F-4EC0-B2B4-ED20E961A7A4}" type="pres">
      <dgm:prSet presAssocID="{04B3CD1D-9EB5-4A61-BD6F-0A163C08B440}" presName="Parent5" presStyleLbl="revTx" presStyleIdx="0" presStyleCnt="4">
        <dgm:presLayoutVars>
          <dgm:chMax val="1"/>
          <dgm:chPref val="1"/>
          <dgm:bulletEnabled val="1"/>
        </dgm:presLayoutVars>
      </dgm:prSet>
      <dgm:spPr/>
    </dgm:pt>
    <dgm:pt modelId="{D3AA485E-126D-4C21-8E35-7455FD4F7059}" type="pres">
      <dgm:prSet presAssocID="{8F9B5DA7-DAFB-4AEF-9D04-DE4E7D835461}" presName="Accent4" presStyleCnt="0"/>
      <dgm:spPr/>
    </dgm:pt>
    <dgm:pt modelId="{449E1749-7D35-445A-BE9E-28FB5D658E18}" type="pres">
      <dgm:prSet presAssocID="{8F9B5DA7-DAFB-4AEF-9D04-DE4E7D835461}" presName="Accent" presStyleLbl="node1" presStyleIdx="1" presStyleCnt="5"/>
      <dgm:spPr>
        <a:solidFill>
          <a:srgbClr val="008938"/>
        </a:solidFill>
      </dgm:spPr>
    </dgm:pt>
    <dgm:pt modelId="{06BD468C-81B7-41D2-98CE-860B326A3209}" type="pres">
      <dgm:prSet presAssocID="{8F9B5DA7-DAFB-4AEF-9D04-DE4E7D835461}" presName="ParentBackground4" presStyleCnt="0"/>
      <dgm:spPr/>
    </dgm:pt>
    <dgm:pt modelId="{6233AEB0-E80E-4541-9A34-7787F2FA3CED}" type="pres">
      <dgm:prSet presAssocID="{8F9B5DA7-DAFB-4AEF-9D04-DE4E7D835461}" presName="ParentBackground" presStyleLbl="fgAcc1" presStyleIdx="1" presStyleCnt="5"/>
      <dgm:spPr/>
    </dgm:pt>
    <dgm:pt modelId="{FABE26D2-8B13-4F81-ACEB-022CE15981AB}" type="pres">
      <dgm:prSet presAssocID="{8F9B5DA7-DAFB-4AEF-9D04-DE4E7D835461}" presName="Child4" presStyleLbl="revTx" presStyleIdx="0" presStyleCnt="4">
        <dgm:presLayoutVars>
          <dgm:chMax val="0"/>
          <dgm:chPref val="0"/>
          <dgm:bulletEnabled val="1"/>
        </dgm:presLayoutVars>
      </dgm:prSet>
      <dgm:spPr/>
    </dgm:pt>
    <dgm:pt modelId="{66E2B256-0EA8-43E4-A96C-9A1BB2204CAA}" type="pres">
      <dgm:prSet presAssocID="{8F9B5DA7-DAFB-4AEF-9D04-DE4E7D835461}" presName="Parent4" presStyleLbl="revTx" presStyleIdx="0" presStyleCnt="4">
        <dgm:presLayoutVars>
          <dgm:chMax val="1"/>
          <dgm:chPref val="1"/>
          <dgm:bulletEnabled val="1"/>
        </dgm:presLayoutVars>
      </dgm:prSet>
      <dgm:spPr/>
    </dgm:pt>
    <dgm:pt modelId="{E451D5CF-3310-44C6-B1DD-37D7BFBA47A2}" type="pres">
      <dgm:prSet presAssocID="{42012725-A540-4CEA-9374-72683E4901B0}" presName="Accent3" presStyleCnt="0"/>
      <dgm:spPr/>
    </dgm:pt>
    <dgm:pt modelId="{C3B354CE-3C23-4736-A704-81B30295F426}" type="pres">
      <dgm:prSet presAssocID="{42012725-A540-4CEA-9374-72683E4901B0}" presName="Accent" presStyleLbl="node1" presStyleIdx="2" presStyleCnt="5"/>
      <dgm:spPr>
        <a:solidFill>
          <a:srgbClr val="008938"/>
        </a:solidFill>
      </dgm:spPr>
    </dgm:pt>
    <dgm:pt modelId="{21D6DAD2-08AD-464C-A5E7-67203127C652}" type="pres">
      <dgm:prSet presAssocID="{42012725-A540-4CEA-9374-72683E4901B0}" presName="ParentBackground3" presStyleCnt="0"/>
      <dgm:spPr/>
    </dgm:pt>
    <dgm:pt modelId="{57092344-E893-4FFA-BB56-0AF1428B79CF}" type="pres">
      <dgm:prSet presAssocID="{42012725-A540-4CEA-9374-72683E4901B0}" presName="ParentBackground" presStyleLbl="fgAcc1" presStyleIdx="2" presStyleCnt="5" custLinFactNeighborX="-269" custLinFactNeighborY="-1870"/>
      <dgm:spPr/>
    </dgm:pt>
    <dgm:pt modelId="{5602F9EF-1181-4071-956F-626E542CA851}" type="pres">
      <dgm:prSet presAssocID="{42012725-A540-4CEA-9374-72683E4901B0}" presName="Child3" presStyleLbl="revTx" presStyleIdx="1" presStyleCnt="4">
        <dgm:presLayoutVars>
          <dgm:chMax val="0"/>
          <dgm:chPref val="0"/>
          <dgm:bulletEnabled val="1"/>
        </dgm:presLayoutVars>
      </dgm:prSet>
      <dgm:spPr/>
    </dgm:pt>
    <dgm:pt modelId="{AD53A51B-8F18-4A6C-81E2-440B888A9613}" type="pres">
      <dgm:prSet presAssocID="{42012725-A540-4CEA-9374-72683E4901B0}" presName="Parent3" presStyleLbl="revTx" presStyleIdx="1" presStyleCnt="4">
        <dgm:presLayoutVars>
          <dgm:chMax val="1"/>
          <dgm:chPref val="1"/>
          <dgm:bulletEnabled val="1"/>
        </dgm:presLayoutVars>
      </dgm:prSet>
      <dgm:spPr/>
    </dgm:pt>
    <dgm:pt modelId="{1B122C73-0FD2-4142-927D-AF90F6B55EB7}" type="pres">
      <dgm:prSet presAssocID="{5B70A4B5-B149-4AD5-8DD0-CD29024ED80A}" presName="Accent2" presStyleCnt="0"/>
      <dgm:spPr/>
    </dgm:pt>
    <dgm:pt modelId="{46FFD603-029B-4A8D-AC25-2665F3F59AE0}" type="pres">
      <dgm:prSet presAssocID="{5B70A4B5-B149-4AD5-8DD0-CD29024ED80A}" presName="Accent" presStyleLbl="node1" presStyleIdx="3" presStyleCnt="5"/>
      <dgm:spPr>
        <a:solidFill>
          <a:srgbClr val="008938"/>
        </a:solidFill>
      </dgm:spPr>
    </dgm:pt>
    <dgm:pt modelId="{216710C2-55D7-4976-90BB-5AD631226912}" type="pres">
      <dgm:prSet presAssocID="{5B70A4B5-B149-4AD5-8DD0-CD29024ED80A}" presName="ParentBackground2" presStyleCnt="0"/>
      <dgm:spPr/>
    </dgm:pt>
    <dgm:pt modelId="{501CB962-0B4B-45F8-B9D7-A25136C04237}" type="pres">
      <dgm:prSet presAssocID="{5B70A4B5-B149-4AD5-8DD0-CD29024ED80A}" presName="ParentBackground" presStyleLbl="fgAcc1" presStyleIdx="3" presStyleCnt="5"/>
      <dgm:spPr/>
    </dgm:pt>
    <dgm:pt modelId="{96BFDC66-B230-4A74-B245-0AD2C334777E}" type="pres">
      <dgm:prSet presAssocID="{5B70A4B5-B149-4AD5-8DD0-CD29024ED80A}" presName="Child2" presStyleLbl="revTx" presStyleIdx="2" presStyleCnt="4">
        <dgm:presLayoutVars>
          <dgm:chMax val="0"/>
          <dgm:chPref val="0"/>
          <dgm:bulletEnabled val="1"/>
        </dgm:presLayoutVars>
      </dgm:prSet>
      <dgm:spPr/>
    </dgm:pt>
    <dgm:pt modelId="{D0C76182-3C80-4794-B495-530BF5149FFC}" type="pres">
      <dgm:prSet presAssocID="{5B70A4B5-B149-4AD5-8DD0-CD29024ED80A}" presName="Parent2" presStyleLbl="revTx" presStyleIdx="2" presStyleCnt="4">
        <dgm:presLayoutVars>
          <dgm:chMax val="1"/>
          <dgm:chPref val="1"/>
          <dgm:bulletEnabled val="1"/>
        </dgm:presLayoutVars>
      </dgm:prSet>
      <dgm:spPr/>
    </dgm:pt>
    <dgm:pt modelId="{4AFB2235-7FE0-4DDF-9773-8FF2FD6DA937}" type="pres">
      <dgm:prSet presAssocID="{9F7AC19D-EB85-4ED1-8C1F-2C8729F03787}" presName="Accent1" presStyleCnt="0"/>
      <dgm:spPr/>
    </dgm:pt>
    <dgm:pt modelId="{F7934C96-8825-4F35-B25F-1B5DFD6F2167}" type="pres">
      <dgm:prSet presAssocID="{9F7AC19D-EB85-4ED1-8C1F-2C8729F03787}" presName="Accent" presStyleLbl="node1" presStyleIdx="4" presStyleCnt="5"/>
      <dgm:spPr>
        <a:solidFill>
          <a:srgbClr val="008938"/>
        </a:solidFill>
      </dgm:spPr>
    </dgm:pt>
    <dgm:pt modelId="{6F9153A1-2B69-4748-8272-DB51AF247C3E}" type="pres">
      <dgm:prSet presAssocID="{9F7AC19D-EB85-4ED1-8C1F-2C8729F03787}" presName="ParentBackground1" presStyleCnt="0"/>
      <dgm:spPr/>
    </dgm:pt>
    <dgm:pt modelId="{183B0E67-F7FE-4B90-BBEE-231F4F0C0D33}" type="pres">
      <dgm:prSet presAssocID="{9F7AC19D-EB85-4ED1-8C1F-2C8729F03787}" presName="ParentBackground" presStyleLbl="fgAcc1" presStyleIdx="4" presStyleCnt="5"/>
      <dgm:spPr/>
    </dgm:pt>
    <dgm:pt modelId="{FA902A41-11A3-4306-B73A-02E8D4AEAED4}" type="pres">
      <dgm:prSet presAssocID="{9F7AC19D-EB85-4ED1-8C1F-2C8729F03787}" presName="Child1" presStyleLbl="revTx" presStyleIdx="3" presStyleCnt="4">
        <dgm:presLayoutVars>
          <dgm:chMax val="0"/>
          <dgm:chPref val="0"/>
          <dgm:bulletEnabled val="1"/>
        </dgm:presLayoutVars>
      </dgm:prSet>
      <dgm:spPr/>
    </dgm:pt>
    <dgm:pt modelId="{94E1C6E0-FC61-4F0C-B31C-C1C8F311368E}" type="pres">
      <dgm:prSet presAssocID="{9F7AC19D-EB85-4ED1-8C1F-2C8729F03787}" presName="Parent1" presStyleLbl="revTx" presStyleIdx="3" presStyleCnt="4">
        <dgm:presLayoutVars>
          <dgm:chMax val="1"/>
          <dgm:chPref val="1"/>
          <dgm:bulletEnabled val="1"/>
        </dgm:presLayoutVars>
      </dgm:prSet>
      <dgm:spPr/>
    </dgm:pt>
  </dgm:ptLst>
  <dgm:cxnLst>
    <dgm:cxn modelId="{53283401-D7F9-4D60-9676-E0EAEF9AF5C5}" type="presOf" srcId="{779696B6-0047-4244-9107-6263979FAEB2}" destId="{CE484F08-5A7B-4110-8C8D-9E144785CD70}" srcOrd="0" destOrd="0" presId="urn:microsoft.com/office/officeart/2011/layout/CircleProcess"/>
    <dgm:cxn modelId="{18ED6903-B231-4424-8464-054ABD441E4A}" type="presOf" srcId="{42012725-A540-4CEA-9374-72683E4901B0}" destId="{57092344-E893-4FFA-BB56-0AF1428B79CF}" srcOrd="0" destOrd="0" presId="urn:microsoft.com/office/officeart/2011/layout/CircleProcess"/>
    <dgm:cxn modelId="{4C80CB04-5249-4F7F-A9AD-B76B3E79293F}" type="presOf" srcId="{2755F582-CCDD-4788-BEBA-040E07B9A4D5}" destId="{96BFDC66-B230-4A74-B245-0AD2C334777E}" srcOrd="0" destOrd="0" presId="urn:microsoft.com/office/officeart/2011/layout/CircleProcess"/>
    <dgm:cxn modelId="{47D3930A-9230-4225-930B-E4499CCC06A4}" srcId="{779696B6-0047-4244-9107-6263979FAEB2}" destId="{5B70A4B5-B149-4AD5-8DD0-CD29024ED80A}" srcOrd="1" destOrd="0" parTransId="{C453E5BC-F234-44D7-B9F5-049519E8F8D6}" sibTransId="{9ED0B62F-2AAD-45B6-B201-E258D067F482}"/>
    <dgm:cxn modelId="{199FC40A-407F-4B1A-A1F4-9B8EAB384B33}" type="presOf" srcId="{B7E649E3-2E5D-45A9-BB09-53157E815E38}" destId="{5602F9EF-1181-4071-956F-626E542CA851}" srcOrd="0" destOrd="2" presId="urn:microsoft.com/office/officeart/2011/layout/CircleProcess"/>
    <dgm:cxn modelId="{919B6E0D-3203-4D6D-A1DA-EB41183AAF9F}" type="presOf" srcId="{42012725-A540-4CEA-9374-72683E4901B0}" destId="{AD53A51B-8F18-4A6C-81E2-440B888A9613}" srcOrd="1" destOrd="0" presId="urn:microsoft.com/office/officeart/2011/layout/CircleProcess"/>
    <dgm:cxn modelId="{4B317914-140E-4BE6-B2E0-2AD24FFCB998}" type="presOf" srcId="{5B70A4B5-B149-4AD5-8DD0-CD29024ED80A}" destId="{D0C76182-3C80-4794-B495-530BF5149FFC}" srcOrd="1" destOrd="0" presId="urn:microsoft.com/office/officeart/2011/layout/CircleProcess"/>
    <dgm:cxn modelId="{AAF88517-7014-40C9-A13F-6C7601A77735}" type="presOf" srcId="{9F7AC19D-EB85-4ED1-8C1F-2C8729F03787}" destId="{183B0E67-F7FE-4B90-BBEE-231F4F0C0D33}" srcOrd="0" destOrd="0" presId="urn:microsoft.com/office/officeart/2011/layout/CircleProcess"/>
    <dgm:cxn modelId="{40F3C122-07F1-44FB-A270-617BAFD29525}" type="presOf" srcId="{04B3CD1D-9EB5-4A61-BD6F-0A163C08B440}" destId="{0AC1B220-4D7F-4EC0-B2B4-ED20E961A7A4}" srcOrd="1" destOrd="0" presId="urn:microsoft.com/office/officeart/2011/layout/CircleProcess"/>
    <dgm:cxn modelId="{235D133A-5158-40C9-A90A-18D9E6E0FAFD}" type="presOf" srcId="{9F7AC19D-EB85-4ED1-8C1F-2C8729F03787}" destId="{94E1C6E0-FC61-4F0C-B31C-C1C8F311368E}" srcOrd="1" destOrd="0" presId="urn:microsoft.com/office/officeart/2011/layout/CircleProcess"/>
    <dgm:cxn modelId="{020C2A3D-5CDF-4C87-802A-70CE6952D1FC}" srcId="{779696B6-0047-4244-9107-6263979FAEB2}" destId="{42012725-A540-4CEA-9374-72683E4901B0}" srcOrd="2" destOrd="0" parTransId="{44560338-9FB7-4737-AC9F-B9584AB2DEE1}" sibTransId="{C7B463CE-C873-4107-BC48-7F22E2D1CC08}"/>
    <dgm:cxn modelId="{6D01595B-A4C4-460B-9FCC-9724F64C9774}" type="presOf" srcId="{BA3A79ED-1C74-45D1-BD36-38693F5E51E5}" destId="{FABE26D2-8B13-4F81-ACEB-022CE15981AB}" srcOrd="0" destOrd="1" presId="urn:microsoft.com/office/officeart/2011/layout/CircleProcess"/>
    <dgm:cxn modelId="{09C93341-DAF5-473D-B63B-614337CE97EC}" type="presOf" srcId="{5B70A4B5-B149-4AD5-8DD0-CD29024ED80A}" destId="{501CB962-0B4B-45F8-B9D7-A25136C04237}" srcOrd="0" destOrd="0" presId="urn:microsoft.com/office/officeart/2011/layout/CircleProcess"/>
    <dgm:cxn modelId="{049C5042-699F-4941-95F4-97476809607F}" srcId="{779696B6-0047-4244-9107-6263979FAEB2}" destId="{8F9B5DA7-DAFB-4AEF-9D04-DE4E7D835461}" srcOrd="3" destOrd="0" parTransId="{F37A5C5B-E969-4BD6-8E18-47DDD18E7A57}" sibTransId="{C780840C-A9A9-4A6B-99E4-1CDA2B9186C8}"/>
    <dgm:cxn modelId="{3E992A4D-181B-4C88-AF19-FB7DE2C9DD3A}" type="presOf" srcId="{8F9B5DA7-DAFB-4AEF-9D04-DE4E7D835461}" destId="{6233AEB0-E80E-4541-9A34-7787F2FA3CED}" srcOrd="0" destOrd="0" presId="urn:microsoft.com/office/officeart/2011/layout/CircleProcess"/>
    <dgm:cxn modelId="{9717EA54-4F01-41FC-9A2A-06D37562FA32}" srcId="{779696B6-0047-4244-9107-6263979FAEB2}" destId="{04B3CD1D-9EB5-4A61-BD6F-0A163C08B440}" srcOrd="4" destOrd="0" parTransId="{9B34A8E9-E07E-4751-8860-046540B3F623}" sibTransId="{BD7EB7AC-CB47-459C-9B80-E1B4B0D9A413}"/>
    <dgm:cxn modelId="{7ED1057B-972F-4039-A403-FF7FA3A8A813}" type="presOf" srcId="{7B276253-09DA-43FB-8CD7-EE3455842381}" destId="{96BFDC66-B230-4A74-B245-0AD2C334777E}" srcOrd="0" destOrd="1" presId="urn:microsoft.com/office/officeart/2011/layout/CircleProcess"/>
    <dgm:cxn modelId="{37EC4E7B-5A25-4F89-B662-DF7907387AEE}" srcId="{779696B6-0047-4244-9107-6263979FAEB2}" destId="{9F7AC19D-EB85-4ED1-8C1F-2C8729F03787}" srcOrd="0" destOrd="0" parTransId="{95D827AC-D504-41EE-A897-BFCD1F5E4393}" sibTransId="{D5813005-3923-4CA7-A868-B2E6AA1E2BC1}"/>
    <dgm:cxn modelId="{FF705C7D-3714-4808-A0C9-1C3AC16101D9}" srcId="{42012725-A540-4CEA-9374-72683E4901B0}" destId="{B7E649E3-2E5D-45A9-BB09-53157E815E38}" srcOrd="2" destOrd="0" parTransId="{E97EFEF7-92ED-4A0A-AADB-53C08A5C6FB4}" sibTransId="{CAD5C5E0-8710-4AB8-83E4-BF6193B250C1}"/>
    <dgm:cxn modelId="{ECD5507F-8E9E-47E8-9DE5-5CB01D9663AA}" srcId="{5B70A4B5-B149-4AD5-8DD0-CD29024ED80A}" destId="{3DDB3C70-6D06-4B06-90E1-9A808981FF1B}" srcOrd="2" destOrd="0" parTransId="{2D13C548-A614-462D-8323-89466FBF8C97}" sibTransId="{60C5BAB5-EC50-4784-AD2E-18DB157374CC}"/>
    <dgm:cxn modelId="{85758799-C613-46F0-8994-3E1A1402096F}" srcId="{42012725-A540-4CEA-9374-72683E4901B0}" destId="{E09A33C7-7F81-450E-89BC-CD5C392E93E1}" srcOrd="1" destOrd="0" parTransId="{7EA5D89A-0788-4FB6-A434-5D951DD860B2}" sibTransId="{C820EC66-2DE5-4ACA-AE60-4540F1E7ACC0}"/>
    <dgm:cxn modelId="{D3DB5DA3-2DE8-47AF-AD34-3F2E8691DC29}" srcId="{8F9B5DA7-DAFB-4AEF-9D04-DE4E7D835461}" destId="{BA3A79ED-1C74-45D1-BD36-38693F5E51E5}" srcOrd="1" destOrd="0" parTransId="{7748BDD3-E519-44DE-9D1A-AAD80D75A5AD}" sibTransId="{A66D0DE8-43AD-4AE3-BD74-A787FD135071}"/>
    <dgm:cxn modelId="{A7D0EBA6-6403-439F-98F4-88E555E846B3}" type="presOf" srcId="{4BE41921-5DC8-471C-ADA5-629A237A680B}" destId="{5602F9EF-1181-4071-956F-626E542CA851}" srcOrd="0" destOrd="0" presId="urn:microsoft.com/office/officeart/2011/layout/CircleProcess"/>
    <dgm:cxn modelId="{726CC0B5-B895-465C-A81C-A61DDE6BE5E3}" type="presOf" srcId="{04B3CD1D-9EB5-4A61-BD6F-0A163C08B440}" destId="{4DD7C217-536D-431F-A4C8-69E0579365DB}" srcOrd="0" destOrd="0" presId="urn:microsoft.com/office/officeart/2011/layout/CircleProcess"/>
    <dgm:cxn modelId="{E5D3EFBE-F147-4E02-B669-173B4C4177D6}" type="presOf" srcId="{1FF54261-E738-44EE-B5D0-09E0A3785A9C}" destId="{FABE26D2-8B13-4F81-ACEB-022CE15981AB}" srcOrd="0" destOrd="0" presId="urn:microsoft.com/office/officeart/2011/layout/CircleProcess"/>
    <dgm:cxn modelId="{BC6EB4C1-E6B8-45AF-8E81-EB4985AB5FD7}" srcId="{9F7AC19D-EB85-4ED1-8C1F-2C8729F03787}" destId="{316EF7E1-9B9E-489E-9812-D0860E6FA347}" srcOrd="0" destOrd="0" parTransId="{F9071742-986A-498B-BA67-1DB43EE09FA9}" sibTransId="{69859697-B081-4C1B-A5B9-4EFEDE07E7D3}"/>
    <dgm:cxn modelId="{98DA63CE-52F9-4501-AB16-9892C7DBEED3}" srcId="{5B70A4B5-B149-4AD5-8DD0-CD29024ED80A}" destId="{2755F582-CCDD-4788-BEBA-040E07B9A4D5}" srcOrd="0" destOrd="0" parTransId="{99ABC860-66AB-4789-B309-A10C17421863}" sibTransId="{76DE01AA-1B3E-4037-BFC3-A6D0EB09696A}"/>
    <dgm:cxn modelId="{D14E65D8-6A87-47E4-8413-AFCA7C6BEE34}" srcId="{8F9B5DA7-DAFB-4AEF-9D04-DE4E7D835461}" destId="{1FF54261-E738-44EE-B5D0-09E0A3785A9C}" srcOrd="0" destOrd="0" parTransId="{FFEE7A91-AB89-47A9-91B3-A77146A1DB15}" sibTransId="{B21B96B2-A94D-44EA-B4AE-5F7FEA9F8AF2}"/>
    <dgm:cxn modelId="{0194D8DA-28FA-40A4-8D38-299B0CA20866}" srcId="{42012725-A540-4CEA-9374-72683E4901B0}" destId="{4BE41921-5DC8-471C-ADA5-629A237A680B}" srcOrd="0" destOrd="0" parTransId="{3B36C4EF-3491-4868-906B-2391A1BE218F}" sibTransId="{BB22C6C7-A491-471B-B957-2BD74F8FE8F5}"/>
    <dgm:cxn modelId="{137B77F3-47DB-4B09-8843-76CF87C5215D}" type="presOf" srcId="{3DDB3C70-6D06-4B06-90E1-9A808981FF1B}" destId="{96BFDC66-B230-4A74-B245-0AD2C334777E}" srcOrd="0" destOrd="2" presId="urn:microsoft.com/office/officeart/2011/layout/CircleProcess"/>
    <dgm:cxn modelId="{3C62CEF4-6C41-4FAD-9A12-2054B8A2F1E0}" type="presOf" srcId="{8F9B5DA7-DAFB-4AEF-9D04-DE4E7D835461}" destId="{66E2B256-0EA8-43E4-A96C-9A1BB2204CAA}" srcOrd="1" destOrd="0" presId="urn:microsoft.com/office/officeart/2011/layout/CircleProcess"/>
    <dgm:cxn modelId="{9F5C17F5-9BA4-4DEA-BA53-25DC9410D519}" type="presOf" srcId="{316EF7E1-9B9E-489E-9812-D0860E6FA347}" destId="{FA902A41-11A3-4306-B73A-02E8D4AEAED4}" srcOrd="0" destOrd="0" presId="urn:microsoft.com/office/officeart/2011/layout/CircleProcess"/>
    <dgm:cxn modelId="{4084A1FA-ECCE-4D9A-9F41-145E830116BC}" type="presOf" srcId="{E09A33C7-7F81-450E-89BC-CD5C392E93E1}" destId="{5602F9EF-1181-4071-956F-626E542CA851}" srcOrd="0" destOrd="1" presId="urn:microsoft.com/office/officeart/2011/layout/CircleProcess"/>
    <dgm:cxn modelId="{585575FC-E90A-4DA2-AE2B-85155402693F}" srcId="{5B70A4B5-B149-4AD5-8DD0-CD29024ED80A}" destId="{7B276253-09DA-43FB-8CD7-EE3455842381}" srcOrd="1" destOrd="0" parTransId="{E04ACB0F-12B3-4FDD-9428-7E2D07D18570}" sibTransId="{0D9469A0-5F7B-4293-A83E-5E0D6DB16916}"/>
    <dgm:cxn modelId="{6C651FAD-5917-4C8B-990F-AA9E9ACF6532}" type="presParOf" srcId="{CE484F08-5A7B-4110-8C8D-9E144785CD70}" destId="{2E582C83-DF5D-4CFF-A22B-300150F8335E}" srcOrd="0" destOrd="0" presId="urn:microsoft.com/office/officeart/2011/layout/CircleProcess"/>
    <dgm:cxn modelId="{5DAC6431-5751-4ABE-80C6-BB96723D49FC}" type="presParOf" srcId="{2E582C83-DF5D-4CFF-A22B-300150F8335E}" destId="{6BBE12D2-D069-401E-83CD-DB19197AAB9B}" srcOrd="0" destOrd="0" presId="urn:microsoft.com/office/officeart/2011/layout/CircleProcess"/>
    <dgm:cxn modelId="{5031C9C5-36B8-42E9-9C62-B63D465CBCBD}" type="presParOf" srcId="{CE484F08-5A7B-4110-8C8D-9E144785CD70}" destId="{E59D5150-C518-4E95-BC70-070A0FAE12AB}" srcOrd="1" destOrd="0" presId="urn:microsoft.com/office/officeart/2011/layout/CircleProcess"/>
    <dgm:cxn modelId="{7B80FBD0-C249-4C8C-8C1A-9982BFA5D8B2}" type="presParOf" srcId="{E59D5150-C518-4E95-BC70-070A0FAE12AB}" destId="{4DD7C217-536D-431F-A4C8-69E0579365DB}" srcOrd="0" destOrd="0" presId="urn:microsoft.com/office/officeart/2011/layout/CircleProcess"/>
    <dgm:cxn modelId="{5350B9A6-563A-4415-A822-9AB2003A9A1E}" type="presParOf" srcId="{CE484F08-5A7B-4110-8C8D-9E144785CD70}" destId="{0AC1B220-4D7F-4EC0-B2B4-ED20E961A7A4}" srcOrd="2" destOrd="0" presId="urn:microsoft.com/office/officeart/2011/layout/CircleProcess"/>
    <dgm:cxn modelId="{B798F776-0BA3-45CA-AACD-227157FCD569}" type="presParOf" srcId="{CE484F08-5A7B-4110-8C8D-9E144785CD70}" destId="{D3AA485E-126D-4C21-8E35-7455FD4F7059}" srcOrd="3" destOrd="0" presId="urn:microsoft.com/office/officeart/2011/layout/CircleProcess"/>
    <dgm:cxn modelId="{8BCE00E0-45FF-4316-B5F3-875EE1A547C7}" type="presParOf" srcId="{D3AA485E-126D-4C21-8E35-7455FD4F7059}" destId="{449E1749-7D35-445A-BE9E-28FB5D658E18}" srcOrd="0" destOrd="0" presId="urn:microsoft.com/office/officeart/2011/layout/CircleProcess"/>
    <dgm:cxn modelId="{554B5361-03B6-4E31-8249-3A9CFCCDEEF6}" type="presParOf" srcId="{CE484F08-5A7B-4110-8C8D-9E144785CD70}" destId="{06BD468C-81B7-41D2-98CE-860B326A3209}" srcOrd="4" destOrd="0" presId="urn:microsoft.com/office/officeart/2011/layout/CircleProcess"/>
    <dgm:cxn modelId="{EF517766-D68A-416D-988E-ECAD9C564F66}" type="presParOf" srcId="{06BD468C-81B7-41D2-98CE-860B326A3209}" destId="{6233AEB0-E80E-4541-9A34-7787F2FA3CED}" srcOrd="0" destOrd="0" presId="urn:microsoft.com/office/officeart/2011/layout/CircleProcess"/>
    <dgm:cxn modelId="{4A0BDC7F-C163-4206-B7E1-E34A6201FD1E}" type="presParOf" srcId="{CE484F08-5A7B-4110-8C8D-9E144785CD70}" destId="{FABE26D2-8B13-4F81-ACEB-022CE15981AB}" srcOrd="5" destOrd="0" presId="urn:microsoft.com/office/officeart/2011/layout/CircleProcess"/>
    <dgm:cxn modelId="{0306EFF7-F814-4D47-B64E-38AE68662B98}" type="presParOf" srcId="{CE484F08-5A7B-4110-8C8D-9E144785CD70}" destId="{66E2B256-0EA8-43E4-A96C-9A1BB2204CAA}" srcOrd="6" destOrd="0" presId="urn:microsoft.com/office/officeart/2011/layout/CircleProcess"/>
    <dgm:cxn modelId="{257869AD-9B03-4BFF-8E19-61A9CF24B2B5}" type="presParOf" srcId="{CE484F08-5A7B-4110-8C8D-9E144785CD70}" destId="{E451D5CF-3310-44C6-B1DD-37D7BFBA47A2}" srcOrd="7" destOrd="0" presId="urn:microsoft.com/office/officeart/2011/layout/CircleProcess"/>
    <dgm:cxn modelId="{3E6A90B6-C32E-445A-82FE-454F3C617393}" type="presParOf" srcId="{E451D5CF-3310-44C6-B1DD-37D7BFBA47A2}" destId="{C3B354CE-3C23-4736-A704-81B30295F426}" srcOrd="0" destOrd="0" presId="urn:microsoft.com/office/officeart/2011/layout/CircleProcess"/>
    <dgm:cxn modelId="{B96DA5E0-9FD1-45E5-A71D-5279C87B8C76}" type="presParOf" srcId="{CE484F08-5A7B-4110-8C8D-9E144785CD70}" destId="{21D6DAD2-08AD-464C-A5E7-67203127C652}" srcOrd="8" destOrd="0" presId="urn:microsoft.com/office/officeart/2011/layout/CircleProcess"/>
    <dgm:cxn modelId="{3839A929-EDDF-4DF2-9F42-26BB410725D6}" type="presParOf" srcId="{21D6DAD2-08AD-464C-A5E7-67203127C652}" destId="{57092344-E893-4FFA-BB56-0AF1428B79CF}" srcOrd="0" destOrd="0" presId="urn:microsoft.com/office/officeart/2011/layout/CircleProcess"/>
    <dgm:cxn modelId="{7263F9C2-7E23-40E3-ADB3-346B5EC677D4}" type="presParOf" srcId="{CE484F08-5A7B-4110-8C8D-9E144785CD70}" destId="{5602F9EF-1181-4071-956F-626E542CA851}" srcOrd="9" destOrd="0" presId="urn:microsoft.com/office/officeart/2011/layout/CircleProcess"/>
    <dgm:cxn modelId="{6FF0DE25-AE67-4126-A8D8-7F1393F65071}" type="presParOf" srcId="{CE484F08-5A7B-4110-8C8D-9E144785CD70}" destId="{AD53A51B-8F18-4A6C-81E2-440B888A9613}" srcOrd="10" destOrd="0" presId="urn:microsoft.com/office/officeart/2011/layout/CircleProcess"/>
    <dgm:cxn modelId="{79BD258D-F454-4B92-ADBC-226E0FFA3A3E}" type="presParOf" srcId="{CE484F08-5A7B-4110-8C8D-9E144785CD70}" destId="{1B122C73-0FD2-4142-927D-AF90F6B55EB7}" srcOrd="11" destOrd="0" presId="urn:microsoft.com/office/officeart/2011/layout/CircleProcess"/>
    <dgm:cxn modelId="{6017B91E-6A09-42FE-8E18-B99FDAC165C9}" type="presParOf" srcId="{1B122C73-0FD2-4142-927D-AF90F6B55EB7}" destId="{46FFD603-029B-4A8D-AC25-2665F3F59AE0}" srcOrd="0" destOrd="0" presId="urn:microsoft.com/office/officeart/2011/layout/CircleProcess"/>
    <dgm:cxn modelId="{8ECAD683-4D20-4921-9AA5-46AAC95C0919}" type="presParOf" srcId="{CE484F08-5A7B-4110-8C8D-9E144785CD70}" destId="{216710C2-55D7-4976-90BB-5AD631226912}" srcOrd="12" destOrd="0" presId="urn:microsoft.com/office/officeart/2011/layout/CircleProcess"/>
    <dgm:cxn modelId="{125354ED-CB5B-43AD-91B3-F0B1D7155EE5}" type="presParOf" srcId="{216710C2-55D7-4976-90BB-5AD631226912}" destId="{501CB962-0B4B-45F8-B9D7-A25136C04237}" srcOrd="0" destOrd="0" presId="urn:microsoft.com/office/officeart/2011/layout/CircleProcess"/>
    <dgm:cxn modelId="{DAE44C33-BAF0-4A42-8168-FC0ADBF234FC}" type="presParOf" srcId="{CE484F08-5A7B-4110-8C8D-9E144785CD70}" destId="{96BFDC66-B230-4A74-B245-0AD2C334777E}" srcOrd="13" destOrd="0" presId="urn:microsoft.com/office/officeart/2011/layout/CircleProcess"/>
    <dgm:cxn modelId="{2A6A015C-3E62-4502-89B6-555A792CEE6F}" type="presParOf" srcId="{CE484F08-5A7B-4110-8C8D-9E144785CD70}" destId="{D0C76182-3C80-4794-B495-530BF5149FFC}" srcOrd="14" destOrd="0" presId="urn:microsoft.com/office/officeart/2011/layout/CircleProcess"/>
    <dgm:cxn modelId="{5379A099-5527-4EEC-B0D7-D45B3ECC963E}" type="presParOf" srcId="{CE484F08-5A7B-4110-8C8D-9E144785CD70}" destId="{4AFB2235-7FE0-4DDF-9773-8FF2FD6DA937}" srcOrd="15" destOrd="0" presId="urn:microsoft.com/office/officeart/2011/layout/CircleProcess"/>
    <dgm:cxn modelId="{B0C429D1-CFBD-4DEF-A16D-A4FD1D41C710}" type="presParOf" srcId="{4AFB2235-7FE0-4DDF-9773-8FF2FD6DA937}" destId="{F7934C96-8825-4F35-B25F-1B5DFD6F2167}" srcOrd="0" destOrd="0" presId="urn:microsoft.com/office/officeart/2011/layout/CircleProcess"/>
    <dgm:cxn modelId="{17AB17DE-439C-4E23-8A0D-F173BA5089B3}" type="presParOf" srcId="{CE484F08-5A7B-4110-8C8D-9E144785CD70}" destId="{6F9153A1-2B69-4748-8272-DB51AF247C3E}" srcOrd="16" destOrd="0" presId="urn:microsoft.com/office/officeart/2011/layout/CircleProcess"/>
    <dgm:cxn modelId="{0CE07884-A2C6-4439-8B26-4719E11310A1}" type="presParOf" srcId="{6F9153A1-2B69-4748-8272-DB51AF247C3E}" destId="{183B0E67-F7FE-4B90-BBEE-231F4F0C0D33}" srcOrd="0" destOrd="0" presId="urn:microsoft.com/office/officeart/2011/layout/CircleProcess"/>
    <dgm:cxn modelId="{DB173A07-AAAF-47E2-8ED8-5E31648C2BAC}" type="presParOf" srcId="{CE484F08-5A7B-4110-8C8D-9E144785CD70}" destId="{FA902A41-11A3-4306-B73A-02E8D4AEAED4}" srcOrd="17" destOrd="0" presId="urn:microsoft.com/office/officeart/2011/layout/CircleProcess"/>
    <dgm:cxn modelId="{E7425A71-04C3-4250-A132-0C15393D5BEE}" type="presParOf" srcId="{CE484F08-5A7B-4110-8C8D-9E144785CD70}" destId="{94E1C6E0-FC61-4F0C-B31C-C1C8F311368E}" srcOrd="18" destOrd="0" presId="urn:microsoft.com/office/officeart/2011/layout/Circle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F2F92A9-6172-49A4-BAE8-9486C14FA7BC}" type="doc">
      <dgm:prSet loTypeId="urn:microsoft.com/office/officeart/2008/layout/CaptionedPictures" loCatId="picture" qsTypeId="urn:microsoft.com/office/officeart/2005/8/quickstyle/simple1" qsCatId="simple" csTypeId="urn:microsoft.com/office/officeart/2005/8/colors/accent1_2" csCatId="accent1" phldr="1"/>
      <dgm:spPr/>
      <dgm:t>
        <a:bodyPr/>
        <a:lstStyle/>
        <a:p>
          <a:endParaRPr lang="en-GB"/>
        </a:p>
      </dgm:t>
    </dgm:pt>
    <dgm:pt modelId="{2762879E-542E-4477-A2E9-BEF36B848808}">
      <dgm:prSet phldrT="[Text]" custT="1"/>
      <dgm:spPr/>
      <dgm:t>
        <a:bodyPr/>
        <a:lstStyle/>
        <a:p>
          <a:r>
            <a:rPr lang="en-GB" sz="1400">
              <a:solidFill>
                <a:schemeClr val="tx1"/>
              </a:solidFill>
              <a:latin typeface="Aptos"/>
              <a:hlinkClick xmlns:r="http://schemas.openxmlformats.org/officeDocument/2006/relationships" r:id="rId1">
                <a:extLst>
                  <a:ext uri="{A12FA001-AC4F-418D-AE19-62706E023703}">
                    <ahyp:hlinkClr xmlns:ahyp="http://schemas.microsoft.com/office/drawing/2018/hyperlinkcolor" val="tx"/>
                  </a:ext>
                </a:extLst>
              </a:hlinkClick>
            </a:rPr>
            <a:t>Tony Delahunty (interim chair)</a:t>
          </a:r>
          <a:endParaRPr lang="en-GB" sz="1400">
            <a:solidFill>
              <a:schemeClr val="tx1"/>
            </a:solidFill>
            <a:latin typeface="Aptos"/>
          </a:endParaRPr>
        </a:p>
      </dgm:t>
    </dgm:pt>
    <dgm:pt modelId="{41ECFAB0-7B44-4BB7-9E78-B9DCAEA71427}" type="parTrans" cxnId="{A5708895-81D8-495B-BA83-39B18D7E9C89}">
      <dgm:prSet/>
      <dgm:spPr/>
      <dgm:t>
        <a:bodyPr/>
        <a:lstStyle/>
        <a:p>
          <a:endParaRPr lang="en-GB" sz="1400">
            <a:solidFill>
              <a:schemeClr val="tx1"/>
            </a:solidFill>
            <a:latin typeface="Aptos" panose="020B0004020202020204" pitchFamily="34" charset="0"/>
          </a:endParaRPr>
        </a:p>
      </dgm:t>
    </dgm:pt>
    <dgm:pt modelId="{A1CF825E-C94A-41F1-B8D1-88D095EA0960}" type="sibTrans" cxnId="{A5708895-81D8-495B-BA83-39B18D7E9C89}">
      <dgm:prSet/>
      <dgm:spPr/>
      <dgm:t>
        <a:bodyPr/>
        <a:lstStyle/>
        <a:p>
          <a:endParaRPr lang="en-GB" sz="1400">
            <a:solidFill>
              <a:schemeClr val="tx1"/>
            </a:solidFill>
            <a:latin typeface="Aptos" panose="020B0004020202020204" pitchFamily="34" charset="0"/>
          </a:endParaRPr>
        </a:p>
      </dgm:t>
    </dgm:pt>
    <dgm:pt modelId="{60CA94A1-3F05-47EA-B3C2-4307D2234E03}">
      <dgm:prSet phldrT="[Text]" custT="1"/>
      <dgm:spPr/>
      <dgm:t>
        <a:bodyPr/>
        <a:lstStyle/>
        <a:p>
          <a:pPr>
            <a:buFont typeface="Arial" panose="020B0604020202020204" pitchFamily="34" charset="0"/>
            <a:buChar char="•"/>
          </a:pPr>
          <a:r>
            <a:rPr lang="en-GB" sz="1400" b="0" i="0">
              <a:solidFill>
                <a:schemeClr val="tx1"/>
              </a:solidFill>
              <a:latin typeface="Aptos"/>
              <a:hlinkClick xmlns:r="http://schemas.openxmlformats.org/officeDocument/2006/relationships" r:id="rId2">
                <a:extLst>
                  <a:ext uri="{A12FA001-AC4F-418D-AE19-62706E023703}">
                    <ahyp:hlinkClr xmlns:ahyp="http://schemas.microsoft.com/office/drawing/2018/hyperlinkcolor" val="tx"/>
                  </a:ext>
                </a:extLst>
              </a:hlinkClick>
            </a:rPr>
            <a:t>Belinda Howell</a:t>
          </a:r>
          <a:endParaRPr lang="en-GB" sz="1400">
            <a:solidFill>
              <a:schemeClr val="tx1"/>
            </a:solidFill>
            <a:latin typeface="Aptos"/>
          </a:endParaRPr>
        </a:p>
      </dgm:t>
    </dgm:pt>
    <dgm:pt modelId="{BC847A34-6C6C-47DB-BA6B-6E1DECAFF2F7}" type="parTrans" cxnId="{D782B469-B7E9-47EF-90E3-C41D7E6C45B0}">
      <dgm:prSet/>
      <dgm:spPr/>
      <dgm:t>
        <a:bodyPr/>
        <a:lstStyle/>
        <a:p>
          <a:endParaRPr lang="en-GB" sz="1400">
            <a:solidFill>
              <a:schemeClr val="tx1"/>
            </a:solidFill>
            <a:latin typeface="Aptos" panose="020B0004020202020204" pitchFamily="34" charset="0"/>
          </a:endParaRPr>
        </a:p>
      </dgm:t>
    </dgm:pt>
    <dgm:pt modelId="{B1546E05-ADFC-47C6-B9B6-0DA92206C543}" type="sibTrans" cxnId="{D782B469-B7E9-47EF-90E3-C41D7E6C45B0}">
      <dgm:prSet/>
      <dgm:spPr/>
      <dgm:t>
        <a:bodyPr/>
        <a:lstStyle/>
        <a:p>
          <a:endParaRPr lang="en-GB" sz="1400">
            <a:solidFill>
              <a:schemeClr val="tx1"/>
            </a:solidFill>
            <a:latin typeface="Aptos" panose="020B0004020202020204" pitchFamily="34" charset="0"/>
          </a:endParaRPr>
        </a:p>
      </dgm:t>
    </dgm:pt>
    <dgm:pt modelId="{2E2510FF-1102-4A44-BA6F-5C135469E741}">
      <dgm:prSet custT="1"/>
      <dgm:spPr/>
      <dgm:t>
        <a:bodyPr/>
        <a:lstStyle/>
        <a:p>
          <a:pPr>
            <a:buFont typeface="Arial" panose="020B0604020202020204" pitchFamily="34" charset="0"/>
            <a:buChar char="•"/>
          </a:pPr>
          <a:r>
            <a:rPr lang="en-GB" sz="1400" b="0" i="0">
              <a:solidFill>
                <a:schemeClr val="tx1"/>
              </a:solidFill>
              <a:latin typeface="Aptos"/>
              <a:hlinkClick xmlns:r="http://schemas.openxmlformats.org/officeDocument/2006/relationships" r:id="rId3">
                <a:extLst>
                  <a:ext uri="{A12FA001-AC4F-418D-AE19-62706E023703}">
                    <ahyp:hlinkClr xmlns:ahyp="http://schemas.microsoft.com/office/drawing/2018/hyperlinkcolor" val="tx"/>
                  </a:ext>
                </a:extLst>
              </a:hlinkClick>
            </a:rPr>
            <a:t>David Lyall</a:t>
          </a:r>
          <a:endParaRPr lang="en-GB" sz="1400" b="0" i="0">
            <a:solidFill>
              <a:schemeClr val="tx1"/>
            </a:solidFill>
            <a:latin typeface="Aptos"/>
          </a:endParaRPr>
        </a:p>
      </dgm:t>
    </dgm:pt>
    <dgm:pt modelId="{A40E7F16-B57B-4EBD-A04F-63E9C6ECD461}" type="parTrans" cxnId="{855FCDC0-633E-4D02-A772-65AA0BCF50F2}">
      <dgm:prSet/>
      <dgm:spPr/>
      <dgm:t>
        <a:bodyPr/>
        <a:lstStyle/>
        <a:p>
          <a:endParaRPr lang="en-GB" sz="1400">
            <a:solidFill>
              <a:schemeClr val="tx1"/>
            </a:solidFill>
            <a:latin typeface="Aptos" panose="020B0004020202020204" pitchFamily="34" charset="0"/>
          </a:endParaRPr>
        </a:p>
      </dgm:t>
    </dgm:pt>
    <dgm:pt modelId="{DDA8DAB4-A33F-4E19-8E4B-5FF4E6EFA058}" type="sibTrans" cxnId="{855FCDC0-633E-4D02-A772-65AA0BCF50F2}">
      <dgm:prSet/>
      <dgm:spPr/>
      <dgm:t>
        <a:bodyPr/>
        <a:lstStyle/>
        <a:p>
          <a:endParaRPr lang="en-GB" sz="1400">
            <a:solidFill>
              <a:schemeClr val="tx1"/>
            </a:solidFill>
            <a:latin typeface="Aptos" panose="020B0004020202020204" pitchFamily="34" charset="0"/>
          </a:endParaRPr>
        </a:p>
      </dgm:t>
    </dgm:pt>
    <dgm:pt modelId="{ACB2C785-07B6-4623-9185-E2DD1CF0E3F8}">
      <dgm:prSet custT="1"/>
      <dgm:spPr/>
      <dgm:t>
        <a:bodyPr/>
        <a:lstStyle/>
        <a:p>
          <a:pPr>
            <a:buFont typeface="Arial" panose="020B0604020202020204" pitchFamily="34" charset="0"/>
            <a:buChar char="•"/>
          </a:pPr>
          <a:r>
            <a:rPr lang="en-GB" sz="1400" b="0" i="0">
              <a:solidFill>
                <a:schemeClr val="tx1"/>
              </a:solidFill>
              <a:latin typeface="Aptos"/>
              <a:hlinkClick xmlns:r="http://schemas.openxmlformats.org/officeDocument/2006/relationships" r:id="rId4">
                <a:extLst>
                  <a:ext uri="{A12FA001-AC4F-418D-AE19-62706E023703}">
                    <ahyp:hlinkClr xmlns:ahyp="http://schemas.microsoft.com/office/drawing/2018/hyperlinkcolor" val="tx"/>
                  </a:ext>
                </a:extLst>
              </a:hlinkClick>
            </a:rPr>
            <a:t>Mark Ripley</a:t>
          </a:r>
          <a:endParaRPr lang="en-GB" sz="1400" b="0" i="0">
            <a:solidFill>
              <a:schemeClr val="tx1"/>
            </a:solidFill>
            <a:latin typeface="Aptos"/>
          </a:endParaRPr>
        </a:p>
      </dgm:t>
    </dgm:pt>
    <dgm:pt modelId="{66F24A12-4C73-4186-8B6E-605A0FEB9121}" type="parTrans" cxnId="{4E1DA132-8D1A-4D42-9935-646F8C94F135}">
      <dgm:prSet/>
      <dgm:spPr/>
      <dgm:t>
        <a:bodyPr/>
        <a:lstStyle/>
        <a:p>
          <a:endParaRPr lang="en-GB" sz="1400">
            <a:solidFill>
              <a:schemeClr val="tx1"/>
            </a:solidFill>
            <a:latin typeface="Aptos" panose="020B0004020202020204" pitchFamily="34" charset="0"/>
          </a:endParaRPr>
        </a:p>
      </dgm:t>
    </dgm:pt>
    <dgm:pt modelId="{56FFF128-BBA6-42AF-8CE8-9C1006D85D09}" type="sibTrans" cxnId="{4E1DA132-8D1A-4D42-9935-646F8C94F135}">
      <dgm:prSet/>
      <dgm:spPr/>
      <dgm:t>
        <a:bodyPr/>
        <a:lstStyle/>
        <a:p>
          <a:endParaRPr lang="en-GB" sz="1400">
            <a:solidFill>
              <a:schemeClr val="tx1"/>
            </a:solidFill>
            <a:latin typeface="Aptos" panose="020B0004020202020204" pitchFamily="34" charset="0"/>
          </a:endParaRPr>
        </a:p>
      </dgm:t>
    </dgm:pt>
    <dgm:pt modelId="{CFB69E75-3939-4F8E-BC31-79D9E5241145}">
      <dgm:prSet custT="1"/>
      <dgm:spPr/>
      <dgm:t>
        <a:bodyPr/>
        <a:lstStyle/>
        <a:p>
          <a:pPr>
            <a:buFont typeface="Arial" panose="020B0604020202020204" pitchFamily="34" charset="0"/>
            <a:buChar char="•"/>
          </a:pPr>
          <a:r>
            <a:rPr lang="en-GB" sz="1400" b="0" i="0">
              <a:solidFill>
                <a:schemeClr val="tx1"/>
              </a:solidFill>
              <a:latin typeface="Aptos"/>
              <a:hlinkClick xmlns:r="http://schemas.openxmlformats.org/officeDocument/2006/relationships" r:id="rId5">
                <a:extLst>
                  <a:ext uri="{A12FA001-AC4F-418D-AE19-62706E023703}">
                    <ahyp:hlinkClr xmlns:ahyp="http://schemas.microsoft.com/office/drawing/2018/hyperlinkcolor" val="tx"/>
                  </a:ext>
                </a:extLst>
              </a:hlinkClick>
            </a:rPr>
            <a:t>Peter Judge</a:t>
          </a:r>
          <a:endParaRPr lang="en-GB" sz="1400" b="0" i="0">
            <a:solidFill>
              <a:schemeClr val="tx1"/>
            </a:solidFill>
            <a:latin typeface="Aptos" panose="020B0004020202020204" pitchFamily="34" charset="0"/>
          </a:endParaRPr>
        </a:p>
      </dgm:t>
    </dgm:pt>
    <dgm:pt modelId="{D241A15E-5372-47A5-813C-BCBB403690C1}" type="parTrans" cxnId="{F26AC94E-CBF9-4DE0-8DEF-1FE4962E3613}">
      <dgm:prSet/>
      <dgm:spPr/>
      <dgm:t>
        <a:bodyPr/>
        <a:lstStyle/>
        <a:p>
          <a:endParaRPr lang="en-GB" sz="1400">
            <a:solidFill>
              <a:schemeClr val="tx1"/>
            </a:solidFill>
            <a:latin typeface="Aptos" panose="020B0004020202020204" pitchFamily="34" charset="0"/>
          </a:endParaRPr>
        </a:p>
      </dgm:t>
    </dgm:pt>
    <dgm:pt modelId="{0B619A4A-825E-4DE5-B1F3-CF47B00AABB0}" type="sibTrans" cxnId="{F26AC94E-CBF9-4DE0-8DEF-1FE4962E3613}">
      <dgm:prSet/>
      <dgm:spPr/>
      <dgm:t>
        <a:bodyPr/>
        <a:lstStyle/>
        <a:p>
          <a:endParaRPr lang="en-GB" sz="1400">
            <a:solidFill>
              <a:schemeClr val="tx1"/>
            </a:solidFill>
            <a:latin typeface="Aptos" panose="020B0004020202020204" pitchFamily="34" charset="0"/>
          </a:endParaRPr>
        </a:p>
      </dgm:t>
    </dgm:pt>
    <dgm:pt modelId="{18E970B4-AF0C-4134-8197-A2DCF1EC4E63}">
      <dgm:prSet custT="1"/>
      <dgm:spPr/>
      <dgm:t>
        <a:bodyPr/>
        <a:lstStyle/>
        <a:p>
          <a:pPr>
            <a:buFont typeface="Arial" panose="020B0604020202020204" pitchFamily="34" charset="0"/>
            <a:buChar char="•"/>
          </a:pPr>
          <a:r>
            <a:rPr lang="en-GB" sz="1400" b="0" i="0">
              <a:solidFill>
                <a:schemeClr val="tx1"/>
              </a:solidFill>
              <a:latin typeface="Aptos"/>
              <a:hlinkClick xmlns:r="http://schemas.openxmlformats.org/officeDocument/2006/relationships" r:id="rId6">
                <a:extLst>
                  <a:ext uri="{A12FA001-AC4F-418D-AE19-62706E023703}">
                    <ahyp:hlinkClr xmlns:ahyp="http://schemas.microsoft.com/office/drawing/2018/hyperlinkcolor" val="tx"/>
                  </a:ext>
                </a:extLst>
              </a:hlinkClick>
            </a:rPr>
            <a:t>Professor Dame Judith Petts</a:t>
          </a:r>
          <a:endParaRPr lang="en-GB" sz="1400" b="0" i="0">
            <a:solidFill>
              <a:schemeClr val="tx1"/>
            </a:solidFill>
            <a:latin typeface="Aptos"/>
          </a:endParaRPr>
        </a:p>
      </dgm:t>
    </dgm:pt>
    <dgm:pt modelId="{955214F6-A5E4-4792-BFB1-DA2E48F35E12}" type="parTrans" cxnId="{2C5D0306-0483-439D-AA79-A0D6D4E17057}">
      <dgm:prSet/>
      <dgm:spPr/>
      <dgm:t>
        <a:bodyPr/>
        <a:lstStyle/>
        <a:p>
          <a:endParaRPr lang="en-GB" sz="1400">
            <a:solidFill>
              <a:schemeClr val="tx1"/>
            </a:solidFill>
            <a:latin typeface="Aptos" panose="020B0004020202020204" pitchFamily="34" charset="0"/>
          </a:endParaRPr>
        </a:p>
      </dgm:t>
    </dgm:pt>
    <dgm:pt modelId="{34633004-EC8B-479B-9404-143D7D2B6B8A}" type="sibTrans" cxnId="{2C5D0306-0483-439D-AA79-A0D6D4E17057}">
      <dgm:prSet/>
      <dgm:spPr/>
      <dgm:t>
        <a:bodyPr/>
        <a:lstStyle/>
        <a:p>
          <a:endParaRPr lang="en-GB" sz="1400">
            <a:solidFill>
              <a:schemeClr val="tx1"/>
            </a:solidFill>
            <a:latin typeface="Aptos" panose="020B0004020202020204" pitchFamily="34" charset="0"/>
          </a:endParaRPr>
        </a:p>
      </dgm:t>
    </dgm:pt>
    <dgm:pt modelId="{B5826070-1E66-4365-9A4A-AD3CDEAEFF6F}">
      <dgm:prSet custT="1"/>
      <dgm:spPr/>
      <dgm:t>
        <a:bodyPr/>
        <a:lstStyle/>
        <a:p>
          <a:pPr>
            <a:buFont typeface="Arial" panose="020B0604020202020204" pitchFamily="34" charset="0"/>
            <a:buChar char="•"/>
          </a:pPr>
          <a:r>
            <a:rPr lang="en-GB" sz="1400" b="0" i="0">
              <a:solidFill>
                <a:schemeClr val="tx1"/>
              </a:solidFill>
              <a:latin typeface="Aptos"/>
              <a:hlinkClick xmlns:r="http://schemas.openxmlformats.org/officeDocument/2006/relationships" r:id="rId7">
                <a:extLst>
                  <a:ext uri="{A12FA001-AC4F-418D-AE19-62706E023703}">
                    <ahyp:hlinkClr xmlns:ahyp="http://schemas.microsoft.com/office/drawing/2018/hyperlinkcolor" val="tx"/>
                  </a:ext>
                </a:extLst>
              </a:hlinkClick>
            </a:rPr>
            <a:t>Rob Wilson</a:t>
          </a:r>
          <a:r>
            <a:rPr lang="en-GB" sz="1400" b="0" i="0">
              <a:solidFill>
                <a:schemeClr val="tx1"/>
              </a:solidFill>
              <a:latin typeface="Aptos"/>
            </a:rPr>
            <a:t> </a:t>
          </a:r>
        </a:p>
      </dgm:t>
    </dgm:pt>
    <dgm:pt modelId="{AB39BA72-A61C-4CD7-8552-61FA1650F15D}" type="parTrans" cxnId="{CDF685EF-F1D1-42F5-97F7-61DCA0A5BCDE}">
      <dgm:prSet/>
      <dgm:spPr/>
      <dgm:t>
        <a:bodyPr/>
        <a:lstStyle/>
        <a:p>
          <a:endParaRPr lang="en-GB" sz="1400">
            <a:solidFill>
              <a:schemeClr val="tx1"/>
            </a:solidFill>
            <a:latin typeface="Aptos" panose="020B0004020202020204" pitchFamily="34" charset="0"/>
          </a:endParaRPr>
        </a:p>
      </dgm:t>
    </dgm:pt>
    <dgm:pt modelId="{C36B6778-48E8-414D-A76B-C301EC7D555D}" type="sibTrans" cxnId="{CDF685EF-F1D1-42F5-97F7-61DCA0A5BCDE}">
      <dgm:prSet/>
      <dgm:spPr/>
      <dgm:t>
        <a:bodyPr/>
        <a:lstStyle/>
        <a:p>
          <a:endParaRPr lang="en-GB" sz="1400">
            <a:solidFill>
              <a:schemeClr val="tx1"/>
            </a:solidFill>
            <a:latin typeface="Aptos" panose="020B0004020202020204" pitchFamily="34" charset="0"/>
          </a:endParaRPr>
        </a:p>
      </dgm:t>
    </dgm:pt>
    <dgm:pt modelId="{9922F3FB-D624-443F-A186-AB49DA227836}" type="pres">
      <dgm:prSet presAssocID="{EF2F92A9-6172-49A4-BAE8-9486C14FA7BC}" presName="Name0" presStyleCnt="0">
        <dgm:presLayoutVars>
          <dgm:chMax/>
          <dgm:chPref/>
          <dgm:dir/>
        </dgm:presLayoutVars>
      </dgm:prSet>
      <dgm:spPr/>
    </dgm:pt>
    <dgm:pt modelId="{CE1EBEC6-87E0-4C18-8211-84ADE134B3EE}" type="pres">
      <dgm:prSet presAssocID="{2762879E-542E-4477-A2E9-BEF36B848808}" presName="composite" presStyleCnt="0">
        <dgm:presLayoutVars>
          <dgm:chMax val="1"/>
          <dgm:chPref val="1"/>
        </dgm:presLayoutVars>
      </dgm:prSet>
      <dgm:spPr/>
    </dgm:pt>
    <dgm:pt modelId="{8FE3DC29-4057-4979-A49D-74F45E1B3B1B}" type="pres">
      <dgm:prSet presAssocID="{2762879E-542E-4477-A2E9-BEF36B848808}" presName="Accent" presStyleLbl="trAlignAcc1" presStyleIdx="0" presStyleCnt="7">
        <dgm:presLayoutVars>
          <dgm:chMax val="0"/>
          <dgm:chPref val="0"/>
        </dgm:presLayoutVars>
      </dgm:prSet>
      <dgm:spPr>
        <a:ln w="28575">
          <a:solidFill>
            <a:srgbClr val="008938"/>
          </a:solidFill>
        </a:ln>
      </dgm:spPr>
    </dgm:pt>
    <dgm:pt modelId="{B81B41AD-A627-40C4-B3C1-5ED3F56246A5}" type="pres">
      <dgm:prSet presAssocID="{2762879E-542E-4477-A2E9-BEF36B848808}" presName="Image" presStyleLbl="alignImgPlace1" presStyleIdx="0" presStyleCnt="7">
        <dgm:presLayoutVars>
          <dgm:chMax val="0"/>
          <dgm:chPref val="0"/>
        </dgm:presLayoutVars>
      </dgm:prSet>
      <dgm:spPr>
        <a:blipFill rotWithShape="1">
          <a:blip xmlns:r="http://schemas.openxmlformats.org/officeDocument/2006/relationships" r:embed="rId8"/>
          <a:srcRect/>
          <a:stretch>
            <a:fillRect l="-14000" r="-14000"/>
          </a:stretch>
        </a:blipFill>
      </dgm:spPr>
    </dgm:pt>
    <dgm:pt modelId="{1DEDBD41-44CD-43A0-9A60-D7B8E5A3DCA2}" type="pres">
      <dgm:prSet presAssocID="{2762879E-542E-4477-A2E9-BEF36B848808}" presName="ChildComposite" presStyleCnt="0"/>
      <dgm:spPr/>
    </dgm:pt>
    <dgm:pt modelId="{06CAF857-C589-479A-9A24-F238B9C9AFAA}" type="pres">
      <dgm:prSet presAssocID="{2762879E-542E-4477-A2E9-BEF36B848808}" presName="Child" presStyleLbl="node1" presStyleIdx="0" presStyleCnt="0">
        <dgm:presLayoutVars>
          <dgm:chMax val="0"/>
          <dgm:chPref val="0"/>
          <dgm:bulletEnabled val="1"/>
        </dgm:presLayoutVars>
      </dgm:prSet>
      <dgm:spPr/>
    </dgm:pt>
    <dgm:pt modelId="{B92C4FB2-BF4D-49CF-A8E9-8AD3102BB5AE}" type="pres">
      <dgm:prSet presAssocID="{2762879E-542E-4477-A2E9-BEF36B848808}" presName="Parent" presStyleLbl="revTx" presStyleIdx="0" presStyleCnt="7">
        <dgm:presLayoutVars>
          <dgm:chMax val="1"/>
          <dgm:chPref val="0"/>
          <dgm:bulletEnabled val="1"/>
        </dgm:presLayoutVars>
      </dgm:prSet>
      <dgm:spPr/>
    </dgm:pt>
    <dgm:pt modelId="{5E510D7C-DD9E-4B0D-AABC-ACDA2EEC49D0}" type="pres">
      <dgm:prSet presAssocID="{A1CF825E-C94A-41F1-B8D1-88D095EA0960}" presName="sibTrans" presStyleCnt="0"/>
      <dgm:spPr/>
    </dgm:pt>
    <dgm:pt modelId="{C8F4362D-EF9B-4313-840E-454AD05D9726}" type="pres">
      <dgm:prSet presAssocID="{60CA94A1-3F05-47EA-B3C2-4307D2234E03}" presName="composite" presStyleCnt="0">
        <dgm:presLayoutVars>
          <dgm:chMax val="1"/>
          <dgm:chPref val="1"/>
        </dgm:presLayoutVars>
      </dgm:prSet>
      <dgm:spPr/>
    </dgm:pt>
    <dgm:pt modelId="{61879507-7EC7-4BFA-925E-10BCD8668A2E}" type="pres">
      <dgm:prSet presAssocID="{60CA94A1-3F05-47EA-B3C2-4307D2234E03}" presName="Accent" presStyleLbl="trAlignAcc1" presStyleIdx="1" presStyleCnt="7">
        <dgm:presLayoutVars>
          <dgm:chMax val="0"/>
          <dgm:chPref val="0"/>
        </dgm:presLayoutVars>
      </dgm:prSet>
      <dgm:spPr>
        <a:ln w="28575">
          <a:solidFill>
            <a:srgbClr val="008938"/>
          </a:solidFill>
        </a:ln>
      </dgm:spPr>
    </dgm:pt>
    <dgm:pt modelId="{5B5D4E3B-FD1F-4F8E-8EA1-AECAB740D5DC}" type="pres">
      <dgm:prSet presAssocID="{60CA94A1-3F05-47EA-B3C2-4307D2234E03}" presName="Image" presStyleLbl="alignImgPlace1" presStyleIdx="1" presStyleCnt="7">
        <dgm:presLayoutVars>
          <dgm:chMax val="0"/>
          <dgm:chPref val="0"/>
        </dgm:presLayoutVars>
      </dgm:prSet>
      <dgm:spPr>
        <a:blipFill rotWithShape="1">
          <a:blip xmlns:r="http://schemas.openxmlformats.org/officeDocument/2006/relationships" r:embed="rId9"/>
          <a:srcRect/>
          <a:stretch>
            <a:fillRect l="-14000" r="-14000"/>
          </a:stretch>
        </a:blipFill>
      </dgm:spPr>
    </dgm:pt>
    <dgm:pt modelId="{5E27C11F-A183-44D7-BD9A-A58328D7CB04}" type="pres">
      <dgm:prSet presAssocID="{60CA94A1-3F05-47EA-B3C2-4307D2234E03}" presName="ChildComposite" presStyleCnt="0"/>
      <dgm:spPr/>
    </dgm:pt>
    <dgm:pt modelId="{94336661-FC21-4ED0-A738-092F8C0103D7}" type="pres">
      <dgm:prSet presAssocID="{60CA94A1-3F05-47EA-B3C2-4307D2234E03}" presName="Child" presStyleLbl="node1" presStyleIdx="0" presStyleCnt="0">
        <dgm:presLayoutVars>
          <dgm:chMax val="0"/>
          <dgm:chPref val="0"/>
          <dgm:bulletEnabled val="1"/>
        </dgm:presLayoutVars>
      </dgm:prSet>
      <dgm:spPr/>
    </dgm:pt>
    <dgm:pt modelId="{92996194-7C57-427D-95C0-020E5C0E6EA9}" type="pres">
      <dgm:prSet presAssocID="{60CA94A1-3F05-47EA-B3C2-4307D2234E03}" presName="Parent" presStyleLbl="revTx" presStyleIdx="1" presStyleCnt="7">
        <dgm:presLayoutVars>
          <dgm:chMax val="1"/>
          <dgm:chPref val="0"/>
          <dgm:bulletEnabled val="1"/>
        </dgm:presLayoutVars>
      </dgm:prSet>
      <dgm:spPr/>
    </dgm:pt>
    <dgm:pt modelId="{430CC493-08F2-4B4B-9CE3-976A996FD535}" type="pres">
      <dgm:prSet presAssocID="{B1546E05-ADFC-47C6-B9B6-0DA92206C543}" presName="sibTrans" presStyleCnt="0"/>
      <dgm:spPr/>
    </dgm:pt>
    <dgm:pt modelId="{1D47BBD4-83E2-4FE1-9FE0-FE76F5386B37}" type="pres">
      <dgm:prSet presAssocID="{2E2510FF-1102-4A44-BA6F-5C135469E741}" presName="composite" presStyleCnt="0">
        <dgm:presLayoutVars>
          <dgm:chMax val="1"/>
          <dgm:chPref val="1"/>
        </dgm:presLayoutVars>
      </dgm:prSet>
      <dgm:spPr/>
    </dgm:pt>
    <dgm:pt modelId="{FCAEBCD5-5AA9-4875-A075-C7568B149742}" type="pres">
      <dgm:prSet presAssocID="{2E2510FF-1102-4A44-BA6F-5C135469E741}" presName="Accent" presStyleLbl="trAlignAcc1" presStyleIdx="2" presStyleCnt="7">
        <dgm:presLayoutVars>
          <dgm:chMax val="0"/>
          <dgm:chPref val="0"/>
        </dgm:presLayoutVars>
      </dgm:prSet>
      <dgm:spPr>
        <a:ln w="28575">
          <a:solidFill>
            <a:srgbClr val="008938"/>
          </a:solidFill>
        </a:ln>
      </dgm:spPr>
    </dgm:pt>
    <dgm:pt modelId="{5E75ECA8-53CD-4693-B61E-F02BAC17BADC}" type="pres">
      <dgm:prSet presAssocID="{2E2510FF-1102-4A44-BA6F-5C135469E741}" presName="Image" presStyleLbl="alignImgPlace1" presStyleIdx="2" presStyleCnt="7">
        <dgm:presLayoutVars>
          <dgm:chMax val="0"/>
          <dgm:chPref val="0"/>
        </dgm:presLayoutVars>
      </dgm:prSet>
      <dgm:spPr>
        <a:blipFill rotWithShape="1">
          <a:blip xmlns:r="http://schemas.openxmlformats.org/officeDocument/2006/relationships" r:embed="rId10"/>
          <a:srcRect/>
          <a:stretch>
            <a:fillRect l="-14000" r="-14000"/>
          </a:stretch>
        </a:blipFill>
      </dgm:spPr>
    </dgm:pt>
    <dgm:pt modelId="{1B9244EB-6C44-4406-B249-40330E7EAE68}" type="pres">
      <dgm:prSet presAssocID="{2E2510FF-1102-4A44-BA6F-5C135469E741}" presName="ChildComposite" presStyleCnt="0"/>
      <dgm:spPr/>
    </dgm:pt>
    <dgm:pt modelId="{BE7CB7B2-8D0A-4014-9E0B-FB860636CDD1}" type="pres">
      <dgm:prSet presAssocID="{2E2510FF-1102-4A44-BA6F-5C135469E741}" presName="Child" presStyleLbl="node1" presStyleIdx="0" presStyleCnt="0">
        <dgm:presLayoutVars>
          <dgm:chMax val="0"/>
          <dgm:chPref val="0"/>
          <dgm:bulletEnabled val="1"/>
        </dgm:presLayoutVars>
      </dgm:prSet>
      <dgm:spPr/>
    </dgm:pt>
    <dgm:pt modelId="{AC4699ED-7799-4F8D-A301-89D49330EF6B}" type="pres">
      <dgm:prSet presAssocID="{2E2510FF-1102-4A44-BA6F-5C135469E741}" presName="Parent" presStyleLbl="revTx" presStyleIdx="2" presStyleCnt="7">
        <dgm:presLayoutVars>
          <dgm:chMax val="1"/>
          <dgm:chPref val="0"/>
          <dgm:bulletEnabled val="1"/>
        </dgm:presLayoutVars>
      </dgm:prSet>
      <dgm:spPr/>
    </dgm:pt>
    <dgm:pt modelId="{561FA4D9-73B0-4F4F-BD27-E54568182754}" type="pres">
      <dgm:prSet presAssocID="{DDA8DAB4-A33F-4E19-8E4B-5FF4E6EFA058}" presName="sibTrans" presStyleCnt="0"/>
      <dgm:spPr/>
    </dgm:pt>
    <dgm:pt modelId="{398640EE-FA77-47B2-8963-714B50B86231}" type="pres">
      <dgm:prSet presAssocID="{ACB2C785-07B6-4623-9185-E2DD1CF0E3F8}" presName="composite" presStyleCnt="0">
        <dgm:presLayoutVars>
          <dgm:chMax val="1"/>
          <dgm:chPref val="1"/>
        </dgm:presLayoutVars>
      </dgm:prSet>
      <dgm:spPr/>
    </dgm:pt>
    <dgm:pt modelId="{E6A66BD3-2CDA-4CCD-BFB6-C45DDC1DBD80}" type="pres">
      <dgm:prSet presAssocID="{ACB2C785-07B6-4623-9185-E2DD1CF0E3F8}" presName="Accent" presStyleLbl="trAlignAcc1" presStyleIdx="3" presStyleCnt="7">
        <dgm:presLayoutVars>
          <dgm:chMax val="0"/>
          <dgm:chPref val="0"/>
        </dgm:presLayoutVars>
      </dgm:prSet>
      <dgm:spPr>
        <a:ln w="28575">
          <a:solidFill>
            <a:srgbClr val="008938"/>
          </a:solidFill>
        </a:ln>
      </dgm:spPr>
    </dgm:pt>
    <dgm:pt modelId="{5ECFF8A1-B10B-4F83-A32E-FAE2E73FD649}" type="pres">
      <dgm:prSet presAssocID="{ACB2C785-07B6-4623-9185-E2DD1CF0E3F8}" presName="Image" presStyleLbl="alignImgPlace1" presStyleIdx="3" presStyleCnt="7">
        <dgm:presLayoutVars>
          <dgm:chMax val="0"/>
          <dgm:chPref val="0"/>
        </dgm:presLayoutVars>
      </dgm:prSet>
      <dgm:spPr>
        <a:blipFill rotWithShape="1">
          <a:blip xmlns:r="http://schemas.openxmlformats.org/officeDocument/2006/relationships" r:embed="rId11"/>
          <a:srcRect/>
          <a:stretch>
            <a:fillRect l="-14000" r="-14000"/>
          </a:stretch>
        </a:blipFill>
      </dgm:spPr>
    </dgm:pt>
    <dgm:pt modelId="{00035FE7-D38C-4FD8-8126-9D6DFC815A46}" type="pres">
      <dgm:prSet presAssocID="{ACB2C785-07B6-4623-9185-E2DD1CF0E3F8}" presName="ChildComposite" presStyleCnt="0"/>
      <dgm:spPr/>
    </dgm:pt>
    <dgm:pt modelId="{EBF3CB24-552C-4A2D-AC3C-302DC21F2230}" type="pres">
      <dgm:prSet presAssocID="{ACB2C785-07B6-4623-9185-E2DD1CF0E3F8}" presName="Child" presStyleLbl="node1" presStyleIdx="0" presStyleCnt="0">
        <dgm:presLayoutVars>
          <dgm:chMax val="0"/>
          <dgm:chPref val="0"/>
          <dgm:bulletEnabled val="1"/>
        </dgm:presLayoutVars>
      </dgm:prSet>
      <dgm:spPr/>
    </dgm:pt>
    <dgm:pt modelId="{31516E73-8C12-467F-9B62-4B728999E745}" type="pres">
      <dgm:prSet presAssocID="{ACB2C785-07B6-4623-9185-E2DD1CF0E3F8}" presName="Parent" presStyleLbl="revTx" presStyleIdx="3" presStyleCnt="7">
        <dgm:presLayoutVars>
          <dgm:chMax val="1"/>
          <dgm:chPref val="0"/>
          <dgm:bulletEnabled val="1"/>
        </dgm:presLayoutVars>
      </dgm:prSet>
      <dgm:spPr/>
    </dgm:pt>
    <dgm:pt modelId="{BAD77315-5D21-445D-A027-16940572016B}" type="pres">
      <dgm:prSet presAssocID="{56FFF128-BBA6-42AF-8CE8-9C1006D85D09}" presName="sibTrans" presStyleCnt="0"/>
      <dgm:spPr/>
    </dgm:pt>
    <dgm:pt modelId="{2794F6D8-6FBA-48F4-A6BB-796B14B2C6D5}" type="pres">
      <dgm:prSet presAssocID="{CFB69E75-3939-4F8E-BC31-79D9E5241145}" presName="composite" presStyleCnt="0">
        <dgm:presLayoutVars>
          <dgm:chMax val="1"/>
          <dgm:chPref val="1"/>
        </dgm:presLayoutVars>
      </dgm:prSet>
      <dgm:spPr/>
    </dgm:pt>
    <dgm:pt modelId="{7D22B33C-8AAD-4AE7-BAB1-F4152D0CE8F1}" type="pres">
      <dgm:prSet presAssocID="{CFB69E75-3939-4F8E-BC31-79D9E5241145}" presName="Accent" presStyleLbl="trAlignAcc1" presStyleIdx="4" presStyleCnt="7">
        <dgm:presLayoutVars>
          <dgm:chMax val="0"/>
          <dgm:chPref val="0"/>
        </dgm:presLayoutVars>
      </dgm:prSet>
      <dgm:spPr>
        <a:ln w="28575">
          <a:solidFill>
            <a:srgbClr val="008938"/>
          </a:solidFill>
        </a:ln>
      </dgm:spPr>
    </dgm:pt>
    <dgm:pt modelId="{CB8E584E-BE3C-4943-80E5-A82EBA9F6AD2}" type="pres">
      <dgm:prSet presAssocID="{CFB69E75-3939-4F8E-BC31-79D9E5241145}" presName="Image" presStyleLbl="alignImgPlace1" presStyleIdx="4" presStyleCnt="7">
        <dgm:presLayoutVars>
          <dgm:chMax val="0"/>
          <dgm:chPref val="0"/>
        </dgm:presLayoutVars>
      </dgm:prSet>
      <dgm:spPr>
        <a:blipFill rotWithShape="1">
          <a:blip xmlns:r="http://schemas.openxmlformats.org/officeDocument/2006/relationships" r:embed="rId12"/>
          <a:srcRect/>
          <a:stretch>
            <a:fillRect l="-14000" r="-14000"/>
          </a:stretch>
        </a:blipFill>
      </dgm:spPr>
    </dgm:pt>
    <dgm:pt modelId="{905D55B3-9DD5-4EC4-9995-3F2AC5EBDF44}" type="pres">
      <dgm:prSet presAssocID="{CFB69E75-3939-4F8E-BC31-79D9E5241145}" presName="ChildComposite" presStyleCnt="0"/>
      <dgm:spPr/>
    </dgm:pt>
    <dgm:pt modelId="{9E4E003A-2464-437F-B5BF-4A764CDC7903}" type="pres">
      <dgm:prSet presAssocID="{CFB69E75-3939-4F8E-BC31-79D9E5241145}" presName="Child" presStyleLbl="node1" presStyleIdx="0" presStyleCnt="0">
        <dgm:presLayoutVars>
          <dgm:chMax val="0"/>
          <dgm:chPref val="0"/>
          <dgm:bulletEnabled val="1"/>
        </dgm:presLayoutVars>
      </dgm:prSet>
      <dgm:spPr/>
    </dgm:pt>
    <dgm:pt modelId="{440BD7EA-B9B3-4ED0-A385-565A2FBBFA20}" type="pres">
      <dgm:prSet presAssocID="{CFB69E75-3939-4F8E-BC31-79D9E5241145}" presName="Parent" presStyleLbl="revTx" presStyleIdx="4" presStyleCnt="7">
        <dgm:presLayoutVars>
          <dgm:chMax val="1"/>
          <dgm:chPref val="0"/>
          <dgm:bulletEnabled val="1"/>
        </dgm:presLayoutVars>
      </dgm:prSet>
      <dgm:spPr/>
    </dgm:pt>
    <dgm:pt modelId="{79093736-9A21-4396-B7BA-09471FD5C699}" type="pres">
      <dgm:prSet presAssocID="{0B619A4A-825E-4DE5-B1F3-CF47B00AABB0}" presName="sibTrans" presStyleCnt="0"/>
      <dgm:spPr/>
    </dgm:pt>
    <dgm:pt modelId="{DF095756-5FEE-4A4D-82D4-D1A3B28D12A0}" type="pres">
      <dgm:prSet presAssocID="{18E970B4-AF0C-4134-8197-A2DCF1EC4E63}" presName="composite" presStyleCnt="0">
        <dgm:presLayoutVars>
          <dgm:chMax val="1"/>
          <dgm:chPref val="1"/>
        </dgm:presLayoutVars>
      </dgm:prSet>
      <dgm:spPr/>
    </dgm:pt>
    <dgm:pt modelId="{A548147C-911B-4406-AE43-C8CCE2AE01E2}" type="pres">
      <dgm:prSet presAssocID="{18E970B4-AF0C-4134-8197-A2DCF1EC4E63}" presName="Accent" presStyleLbl="trAlignAcc1" presStyleIdx="5" presStyleCnt="7">
        <dgm:presLayoutVars>
          <dgm:chMax val="0"/>
          <dgm:chPref val="0"/>
        </dgm:presLayoutVars>
      </dgm:prSet>
      <dgm:spPr>
        <a:ln w="28575">
          <a:solidFill>
            <a:srgbClr val="008938"/>
          </a:solidFill>
        </a:ln>
      </dgm:spPr>
    </dgm:pt>
    <dgm:pt modelId="{02FBE958-FD8B-401D-8C7D-2ED2892CC79D}" type="pres">
      <dgm:prSet presAssocID="{18E970B4-AF0C-4134-8197-A2DCF1EC4E63}" presName="Image" presStyleLbl="alignImgPlace1" presStyleIdx="5" presStyleCnt="7">
        <dgm:presLayoutVars>
          <dgm:chMax val="0"/>
          <dgm:chPref val="0"/>
        </dgm:presLayoutVars>
      </dgm:prSet>
      <dgm:spPr>
        <a:blipFill rotWithShape="1">
          <a:blip xmlns:r="http://schemas.openxmlformats.org/officeDocument/2006/relationships" r:embed="rId13"/>
          <a:srcRect/>
          <a:stretch>
            <a:fillRect l="-14000" r="-14000"/>
          </a:stretch>
        </a:blipFill>
      </dgm:spPr>
    </dgm:pt>
    <dgm:pt modelId="{426CCE8B-5EB6-48C6-AFBC-D4AD863997A8}" type="pres">
      <dgm:prSet presAssocID="{18E970B4-AF0C-4134-8197-A2DCF1EC4E63}" presName="ChildComposite" presStyleCnt="0"/>
      <dgm:spPr/>
    </dgm:pt>
    <dgm:pt modelId="{E3E55421-935A-4FF2-A826-2D3964779CC6}" type="pres">
      <dgm:prSet presAssocID="{18E970B4-AF0C-4134-8197-A2DCF1EC4E63}" presName="Child" presStyleLbl="node1" presStyleIdx="0" presStyleCnt="0">
        <dgm:presLayoutVars>
          <dgm:chMax val="0"/>
          <dgm:chPref val="0"/>
          <dgm:bulletEnabled val="1"/>
        </dgm:presLayoutVars>
      </dgm:prSet>
      <dgm:spPr/>
    </dgm:pt>
    <dgm:pt modelId="{388836E3-3A57-4D6E-997E-0DC79D96042B}" type="pres">
      <dgm:prSet presAssocID="{18E970B4-AF0C-4134-8197-A2DCF1EC4E63}" presName="Parent" presStyleLbl="revTx" presStyleIdx="5" presStyleCnt="7">
        <dgm:presLayoutVars>
          <dgm:chMax val="1"/>
          <dgm:chPref val="0"/>
          <dgm:bulletEnabled val="1"/>
        </dgm:presLayoutVars>
      </dgm:prSet>
      <dgm:spPr/>
    </dgm:pt>
    <dgm:pt modelId="{AC678438-C702-4A87-84BC-8E22025E7EB5}" type="pres">
      <dgm:prSet presAssocID="{34633004-EC8B-479B-9404-143D7D2B6B8A}" presName="sibTrans" presStyleCnt="0"/>
      <dgm:spPr/>
    </dgm:pt>
    <dgm:pt modelId="{8ED0C833-21AB-42C7-8EFE-28D9633134F0}" type="pres">
      <dgm:prSet presAssocID="{B5826070-1E66-4365-9A4A-AD3CDEAEFF6F}" presName="composite" presStyleCnt="0">
        <dgm:presLayoutVars>
          <dgm:chMax val="1"/>
          <dgm:chPref val="1"/>
        </dgm:presLayoutVars>
      </dgm:prSet>
      <dgm:spPr/>
    </dgm:pt>
    <dgm:pt modelId="{B2AC4298-8EB5-4C5C-AF9D-6714EB3C7A71}" type="pres">
      <dgm:prSet presAssocID="{B5826070-1E66-4365-9A4A-AD3CDEAEFF6F}" presName="Accent" presStyleLbl="trAlignAcc1" presStyleIdx="6" presStyleCnt="7">
        <dgm:presLayoutVars>
          <dgm:chMax val="0"/>
          <dgm:chPref val="0"/>
        </dgm:presLayoutVars>
      </dgm:prSet>
      <dgm:spPr>
        <a:ln w="28575">
          <a:solidFill>
            <a:srgbClr val="008938"/>
          </a:solidFill>
        </a:ln>
      </dgm:spPr>
    </dgm:pt>
    <dgm:pt modelId="{4B9AA296-F0CC-43B3-9A65-DB64064C634F}" type="pres">
      <dgm:prSet presAssocID="{B5826070-1E66-4365-9A4A-AD3CDEAEFF6F}" presName="Image" presStyleLbl="alignImgPlace1" presStyleIdx="6" presStyleCnt="7">
        <dgm:presLayoutVars>
          <dgm:chMax val="0"/>
          <dgm:chPref val="0"/>
        </dgm:presLayoutVars>
      </dgm:prSet>
      <dgm:spPr>
        <a:blipFill rotWithShape="1">
          <a:blip xmlns:r="http://schemas.openxmlformats.org/officeDocument/2006/relationships" r:embed="rId14"/>
          <a:srcRect/>
          <a:stretch>
            <a:fillRect l="-14000" r="-14000"/>
          </a:stretch>
        </a:blipFill>
      </dgm:spPr>
    </dgm:pt>
    <dgm:pt modelId="{B7399226-CDF5-469D-AD56-FE7AE6671741}" type="pres">
      <dgm:prSet presAssocID="{B5826070-1E66-4365-9A4A-AD3CDEAEFF6F}" presName="ChildComposite" presStyleCnt="0"/>
      <dgm:spPr/>
    </dgm:pt>
    <dgm:pt modelId="{235A54C4-2731-40BB-989A-55945F138A04}" type="pres">
      <dgm:prSet presAssocID="{B5826070-1E66-4365-9A4A-AD3CDEAEFF6F}" presName="Child" presStyleLbl="node1" presStyleIdx="0" presStyleCnt="0">
        <dgm:presLayoutVars>
          <dgm:chMax val="0"/>
          <dgm:chPref val="0"/>
          <dgm:bulletEnabled val="1"/>
        </dgm:presLayoutVars>
      </dgm:prSet>
      <dgm:spPr/>
    </dgm:pt>
    <dgm:pt modelId="{76769AE9-029C-46AB-BDA5-C8E78FCE916D}" type="pres">
      <dgm:prSet presAssocID="{B5826070-1E66-4365-9A4A-AD3CDEAEFF6F}" presName="Parent" presStyleLbl="revTx" presStyleIdx="6" presStyleCnt="7">
        <dgm:presLayoutVars>
          <dgm:chMax val="1"/>
          <dgm:chPref val="0"/>
          <dgm:bulletEnabled val="1"/>
        </dgm:presLayoutVars>
      </dgm:prSet>
      <dgm:spPr/>
    </dgm:pt>
  </dgm:ptLst>
  <dgm:cxnLst>
    <dgm:cxn modelId="{FBB94404-6F26-488B-9949-AF73AEE9A825}" type="presOf" srcId="{B5826070-1E66-4365-9A4A-AD3CDEAEFF6F}" destId="{76769AE9-029C-46AB-BDA5-C8E78FCE916D}" srcOrd="0" destOrd="0" presId="urn:microsoft.com/office/officeart/2008/layout/CaptionedPictures"/>
    <dgm:cxn modelId="{2C5D0306-0483-439D-AA79-A0D6D4E17057}" srcId="{EF2F92A9-6172-49A4-BAE8-9486C14FA7BC}" destId="{18E970B4-AF0C-4134-8197-A2DCF1EC4E63}" srcOrd="5" destOrd="0" parTransId="{955214F6-A5E4-4792-BFB1-DA2E48F35E12}" sibTransId="{34633004-EC8B-479B-9404-143D7D2B6B8A}"/>
    <dgm:cxn modelId="{021F9D12-F38D-4B7B-8B42-F025E6B8EBD6}" type="presOf" srcId="{2E2510FF-1102-4A44-BA6F-5C135469E741}" destId="{AC4699ED-7799-4F8D-A301-89D49330EF6B}" srcOrd="0" destOrd="0" presId="urn:microsoft.com/office/officeart/2008/layout/CaptionedPictures"/>
    <dgm:cxn modelId="{4E1DA132-8D1A-4D42-9935-646F8C94F135}" srcId="{EF2F92A9-6172-49A4-BAE8-9486C14FA7BC}" destId="{ACB2C785-07B6-4623-9185-E2DD1CF0E3F8}" srcOrd="3" destOrd="0" parTransId="{66F24A12-4C73-4186-8B6E-605A0FEB9121}" sibTransId="{56FFF128-BBA6-42AF-8CE8-9C1006D85D09}"/>
    <dgm:cxn modelId="{5C645D3E-5540-48B6-85AA-F01FE2D6ED2F}" type="presOf" srcId="{2762879E-542E-4477-A2E9-BEF36B848808}" destId="{B92C4FB2-BF4D-49CF-A8E9-8AD3102BB5AE}" srcOrd="0" destOrd="0" presId="urn:microsoft.com/office/officeart/2008/layout/CaptionedPictures"/>
    <dgm:cxn modelId="{58A0BE46-815F-4A39-BF00-68D3577A34F5}" type="presOf" srcId="{18E970B4-AF0C-4134-8197-A2DCF1EC4E63}" destId="{388836E3-3A57-4D6E-997E-0DC79D96042B}" srcOrd="0" destOrd="0" presId="urn:microsoft.com/office/officeart/2008/layout/CaptionedPictures"/>
    <dgm:cxn modelId="{D782B469-B7E9-47EF-90E3-C41D7E6C45B0}" srcId="{EF2F92A9-6172-49A4-BAE8-9486C14FA7BC}" destId="{60CA94A1-3F05-47EA-B3C2-4307D2234E03}" srcOrd="1" destOrd="0" parTransId="{BC847A34-6C6C-47DB-BA6B-6E1DECAFF2F7}" sibTransId="{B1546E05-ADFC-47C6-B9B6-0DA92206C543}"/>
    <dgm:cxn modelId="{F26AC94E-CBF9-4DE0-8DEF-1FE4962E3613}" srcId="{EF2F92A9-6172-49A4-BAE8-9486C14FA7BC}" destId="{CFB69E75-3939-4F8E-BC31-79D9E5241145}" srcOrd="4" destOrd="0" parTransId="{D241A15E-5372-47A5-813C-BCBB403690C1}" sibTransId="{0B619A4A-825E-4DE5-B1F3-CF47B00AABB0}"/>
    <dgm:cxn modelId="{65F0F988-653C-4E68-8FE5-3278341263F8}" type="presOf" srcId="{CFB69E75-3939-4F8E-BC31-79D9E5241145}" destId="{440BD7EA-B9B3-4ED0-A385-565A2FBBFA20}" srcOrd="0" destOrd="0" presId="urn:microsoft.com/office/officeart/2008/layout/CaptionedPictures"/>
    <dgm:cxn modelId="{A5708895-81D8-495B-BA83-39B18D7E9C89}" srcId="{EF2F92A9-6172-49A4-BAE8-9486C14FA7BC}" destId="{2762879E-542E-4477-A2E9-BEF36B848808}" srcOrd="0" destOrd="0" parTransId="{41ECFAB0-7B44-4BB7-9E78-B9DCAEA71427}" sibTransId="{A1CF825E-C94A-41F1-B8D1-88D095EA0960}"/>
    <dgm:cxn modelId="{2AEF89B1-5C26-4B76-9E46-CE5785D2F2B9}" type="presOf" srcId="{EF2F92A9-6172-49A4-BAE8-9486C14FA7BC}" destId="{9922F3FB-D624-443F-A186-AB49DA227836}" srcOrd="0" destOrd="0" presId="urn:microsoft.com/office/officeart/2008/layout/CaptionedPictures"/>
    <dgm:cxn modelId="{120A51BA-3DB1-4C5C-A4CD-F95902DC5934}" type="presOf" srcId="{ACB2C785-07B6-4623-9185-E2DD1CF0E3F8}" destId="{31516E73-8C12-467F-9B62-4B728999E745}" srcOrd="0" destOrd="0" presId="urn:microsoft.com/office/officeart/2008/layout/CaptionedPictures"/>
    <dgm:cxn modelId="{6893BBBE-D961-4248-BB55-1696C889B9D1}" type="presOf" srcId="{60CA94A1-3F05-47EA-B3C2-4307D2234E03}" destId="{92996194-7C57-427D-95C0-020E5C0E6EA9}" srcOrd="0" destOrd="0" presId="urn:microsoft.com/office/officeart/2008/layout/CaptionedPictures"/>
    <dgm:cxn modelId="{855FCDC0-633E-4D02-A772-65AA0BCF50F2}" srcId="{EF2F92A9-6172-49A4-BAE8-9486C14FA7BC}" destId="{2E2510FF-1102-4A44-BA6F-5C135469E741}" srcOrd="2" destOrd="0" parTransId="{A40E7F16-B57B-4EBD-A04F-63E9C6ECD461}" sibTransId="{DDA8DAB4-A33F-4E19-8E4B-5FF4E6EFA058}"/>
    <dgm:cxn modelId="{CDF685EF-F1D1-42F5-97F7-61DCA0A5BCDE}" srcId="{EF2F92A9-6172-49A4-BAE8-9486C14FA7BC}" destId="{B5826070-1E66-4365-9A4A-AD3CDEAEFF6F}" srcOrd="6" destOrd="0" parTransId="{AB39BA72-A61C-4CD7-8552-61FA1650F15D}" sibTransId="{C36B6778-48E8-414D-A76B-C301EC7D555D}"/>
    <dgm:cxn modelId="{5F4E0F7B-613F-47B6-BD60-457228203F46}" type="presParOf" srcId="{9922F3FB-D624-443F-A186-AB49DA227836}" destId="{CE1EBEC6-87E0-4C18-8211-84ADE134B3EE}" srcOrd="0" destOrd="0" presId="urn:microsoft.com/office/officeart/2008/layout/CaptionedPictures"/>
    <dgm:cxn modelId="{DEC86DC9-FC99-4252-8E72-6206722E853D}" type="presParOf" srcId="{CE1EBEC6-87E0-4C18-8211-84ADE134B3EE}" destId="{8FE3DC29-4057-4979-A49D-74F45E1B3B1B}" srcOrd="0" destOrd="0" presId="urn:microsoft.com/office/officeart/2008/layout/CaptionedPictures"/>
    <dgm:cxn modelId="{B2AC8121-2BF3-4127-8A9E-4BF52FC5C797}" type="presParOf" srcId="{CE1EBEC6-87E0-4C18-8211-84ADE134B3EE}" destId="{B81B41AD-A627-40C4-B3C1-5ED3F56246A5}" srcOrd="1" destOrd="0" presId="urn:microsoft.com/office/officeart/2008/layout/CaptionedPictures"/>
    <dgm:cxn modelId="{AE2C19BB-867E-48C8-8779-06CED16D7E9F}" type="presParOf" srcId="{CE1EBEC6-87E0-4C18-8211-84ADE134B3EE}" destId="{1DEDBD41-44CD-43A0-9A60-D7B8E5A3DCA2}" srcOrd="2" destOrd="0" presId="urn:microsoft.com/office/officeart/2008/layout/CaptionedPictures"/>
    <dgm:cxn modelId="{1B25A980-B3AC-47D2-AB6B-D530BCD6E750}" type="presParOf" srcId="{1DEDBD41-44CD-43A0-9A60-D7B8E5A3DCA2}" destId="{06CAF857-C589-479A-9A24-F238B9C9AFAA}" srcOrd="0" destOrd="0" presId="urn:microsoft.com/office/officeart/2008/layout/CaptionedPictures"/>
    <dgm:cxn modelId="{5EDCC94B-2D7A-4E39-A459-A252E37B82A8}" type="presParOf" srcId="{1DEDBD41-44CD-43A0-9A60-D7B8E5A3DCA2}" destId="{B92C4FB2-BF4D-49CF-A8E9-8AD3102BB5AE}" srcOrd="1" destOrd="0" presId="urn:microsoft.com/office/officeart/2008/layout/CaptionedPictures"/>
    <dgm:cxn modelId="{F152F10F-6109-47B5-8487-4F706077DFB9}" type="presParOf" srcId="{9922F3FB-D624-443F-A186-AB49DA227836}" destId="{5E510D7C-DD9E-4B0D-AABC-ACDA2EEC49D0}" srcOrd="1" destOrd="0" presId="urn:microsoft.com/office/officeart/2008/layout/CaptionedPictures"/>
    <dgm:cxn modelId="{221A8452-76B2-4914-BC59-5E7426B53690}" type="presParOf" srcId="{9922F3FB-D624-443F-A186-AB49DA227836}" destId="{C8F4362D-EF9B-4313-840E-454AD05D9726}" srcOrd="2" destOrd="0" presId="urn:microsoft.com/office/officeart/2008/layout/CaptionedPictures"/>
    <dgm:cxn modelId="{7B04048D-713C-45E8-AA73-954A4A455BEC}" type="presParOf" srcId="{C8F4362D-EF9B-4313-840E-454AD05D9726}" destId="{61879507-7EC7-4BFA-925E-10BCD8668A2E}" srcOrd="0" destOrd="0" presId="urn:microsoft.com/office/officeart/2008/layout/CaptionedPictures"/>
    <dgm:cxn modelId="{BE979527-1699-4360-985C-1383F5FF4E35}" type="presParOf" srcId="{C8F4362D-EF9B-4313-840E-454AD05D9726}" destId="{5B5D4E3B-FD1F-4F8E-8EA1-AECAB740D5DC}" srcOrd="1" destOrd="0" presId="urn:microsoft.com/office/officeart/2008/layout/CaptionedPictures"/>
    <dgm:cxn modelId="{C16A552F-A759-4EC5-A850-C63B88813ACD}" type="presParOf" srcId="{C8F4362D-EF9B-4313-840E-454AD05D9726}" destId="{5E27C11F-A183-44D7-BD9A-A58328D7CB04}" srcOrd="2" destOrd="0" presId="urn:microsoft.com/office/officeart/2008/layout/CaptionedPictures"/>
    <dgm:cxn modelId="{5937EF45-E4E0-461B-9103-00BB3E319BFC}" type="presParOf" srcId="{5E27C11F-A183-44D7-BD9A-A58328D7CB04}" destId="{94336661-FC21-4ED0-A738-092F8C0103D7}" srcOrd="0" destOrd="0" presId="urn:microsoft.com/office/officeart/2008/layout/CaptionedPictures"/>
    <dgm:cxn modelId="{8DF3093C-CD2E-4671-A7D4-769657D37DE0}" type="presParOf" srcId="{5E27C11F-A183-44D7-BD9A-A58328D7CB04}" destId="{92996194-7C57-427D-95C0-020E5C0E6EA9}" srcOrd="1" destOrd="0" presId="urn:microsoft.com/office/officeart/2008/layout/CaptionedPictures"/>
    <dgm:cxn modelId="{59729F0F-ABF7-44AE-A373-603F203B61D9}" type="presParOf" srcId="{9922F3FB-D624-443F-A186-AB49DA227836}" destId="{430CC493-08F2-4B4B-9CE3-976A996FD535}" srcOrd="3" destOrd="0" presId="urn:microsoft.com/office/officeart/2008/layout/CaptionedPictures"/>
    <dgm:cxn modelId="{EF13D8CF-E1C2-4817-AE8E-1EBF98A4D03D}" type="presParOf" srcId="{9922F3FB-D624-443F-A186-AB49DA227836}" destId="{1D47BBD4-83E2-4FE1-9FE0-FE76F5386B37}" srcOrd="4" destOrd="0" presId="urn:microsoft.com/office/officeart/2008/layout/CaptionedPictures"/>
    <dgm:cxn modelId="{156D97BD-B80B-4581-A455-A05EC945A027}" type="presParOf" srcId="{1D47BBD4-83E2-4FE1-9FE0-FE76F5386B37}" destId="{FCAEBCD5-5AA9-4875-A075-C7568B149742}" srcOrd="0" destOrd="0" presId="urn:microsoft.com/office/officeart/2008/layout/CaptionedPictures"/>
    <dgm:cxn modelId="{3EC11862-1577-4CF9-BCFE-43EFA2B9BCE8}" type="presParOf" srcId="{1D47BBD4-83E2-4FE1-9FE0-FE76F5386B37}" destId="{5E75ECA8-53CD-4693-B61E-F02BAC17BADC}" srcOrd="1" destOrd="0" presId="urn:microsoft.com/office/officeart/2008/layout/CaptionedPictures"/>
    <dgm:cxn modelId="{A51798D8-A22F-425E-816E-F38C0BB7BE92}" type="presParOf" srcId="{1D47BBD4-83E2-4FE1-9FE0-FE76F5386B37}" destId="{1B9244EB-6C44-4406-B249-40330E7EAE68}" srcOrd="2" destOrd="0" presId="urn:microsoft.com/office/officeart/2008/layout/CaptionedPictures"/>
    <dgm:cxn modelId="{355FD8C8-50B9-448E-8D5E-04DF1CF44DA3}" type="presParOf" srcId="{1B9244EB-6C44-4406-B249-40330E7EAE68}" destId="{BE7CB7B2-8D0A-4014-9E0B-FB860636CDD1}" srcOrd="0" destOrd="0" presId="urn:microsoft.com/office/officeart/2008/layout/CaptionedPictures"/>
    <dgm:cxn modelId="{D1BB2C58-8CD4-4DD8-8B59-001030AAB456}" type="presParOf" srcId="{1B9244EB-6C44-4406-B249-40330E7EAE68}" destId="{AC4699ED-7799-4F8D-A301-89D49330EF6B}" srcOrd="1" destOrd="0" presId="urn:microsoft.com/office/officeart/2008/layout/CaptionedPictures"/>
    <dgm:cxn modelId="{890AADA3-9227-4F7F-8231-8E6ED06DD9EE}" type="presParOf" srcId="{9922F3FB-D624-443F-A186-AB49DA227836}" destId="{561FA4D9-73B0-4F4F-BD27-E54568182754}" srcOrd="5" destOrd="0" presId="urn:microsoft.com/office/officeart/2008/layout/CaptionedPictures"/>
    <dgm:cxn modelId="{C946366E-9E43-41AF-BF70-EF94D182F306}" type="presParOf" srcId="{9922F3FB-D624-443F-A186-AB49DA227836}" destId="{398640EE-FA77-47B2-8963-714B50B86231}" srcOrd="6" destOrd="0" presId="urn:microsoft.com/office/officeart/2008/layout/CaptionedPictures"/>
    <dgm:cxn modelId="{EF6CB7B3-53CC-4288-9DC3-C4F2B663380F}" type="presParOf" srcId="{398640EE-FA77-47B2-8963-714B50B86231}" destId="{E6A66BD3-2CDA-4CCD-BFB6-C45DDC1DBD80}" srcOrd="0" destOrd="0" presId="urn:microsoft.com/office/officeart/2008/layout/CaptionedPictures"/>
    <dgm:cxn modelId="{80FE61A0-4879-4A5E-BFDA-13F7978BF94C}" type="presParOf" srcId="{398640EE-FA77-47B2-8963-714B50B86231}" destId="{5ECFF8A1-B10B-4F83-A32E-FAE2E73FD649}" srcOrd="1" destOrd="0" presId="urn:microsoft.com/office/officeart/2008/layout/CaptionedPictures"/>
    <dgm:cxn modelId="{EEBBE70D-458A-4EE0-AA90-9F03BBED0335}" type="presParOf" srcId="{398640EE-FA77-47B2-8963-714B50B86231}" destId="{00035FE7-D38C-4FD8-8126-9D6DFC815A46}" srcOrd="2" destOrd="0" presId="urn:microsoft.com/office/officeart/2008/layout/CaptionedPictures"/>
    <dgm:cxn modelId="{65846BD9-5712-4ECF-84C2-5B03542497CA}" type="presParOf" srcId="{00035FE7-D38C-4FD8-8126-9D6DFC815A46}" destId="{EBF3CB24-552C-4A2D-AC3C-302DC21F2230}" srcOrd="0" destOrd="0" presId="urn:microsoft.com/office/officeart/2008/layout/CaptionedPictures"/>
    <dgm:cxn modelId="{16463EA9-1AE4-4C25-9248-8CE450736C60}" type="presParOf" srcId="{00035FE7-D38C-4FD8-8126-9D6DFC815A46}" destId="{31516E73-8C12-467F-9B62-4B728999E745}" srcOrd="1" destOrd="0" presId="urn:microsoft.com/office/officeart/2008/layout/CaptionedPictures"/>
    <dgm:cxn modelId="{2707A6A7-79FA-46BF-ADE9-EED39AC6706A}" type="presParOf" srcId="{9922F3FB-D624-443F-A186-AB49DA227836}" destId="{BAD77315-5D21-445D-A027-16940572016B}" srcOrd="7" destOrd="0" presId="urn:microsoft.com/office/officeart/2008/layout/CaptionedPictures"/>
    <dgm:cxn modelId="{CA71D875-C175-426F-8812-849529113EA7}" type="presParOf" srcId="{9922F3FB-D624-443F-A186-AB49DA227836}" destId="{2794F6D8-6FBA-48F4-A6BB-796B14B2C6D5}" srcOrd="8" destOrd="0" presId="urn:microsoft.com/office/officeart/2008/layout/CaptionedPictures"/>
    <dgm:cxn modelId="{9FC2F538-09C8-4416-B158-8EC6F4B940B5}" type="presParOf" srcId="{2794F6D8-6FBA-48F4-A6BB-796B14B2C6D5}" destId="{7D22B33C-8AAD-4AE7-BAB1-F4152D0CE8F1}" srcOrd="0" destOrd="0" presId="urn:microsoft.com/office/officeart/2008/layout/CaptionedPictures"/>
    <dgm:cxn modelId="{04141449-A34B-4CEA-8004-77B492651AFB}" type="presParOf" srcId="{2794F6D8-6FBA-48F4-A6BB-796B14B2C6D5}" destId="{CB8E584E-BE3C-4943-80E5-A82EBA9F6AD2}" srcOrd="1" destOrd="0" presId="urn:microsoft.com/office/officeart/2008/layout/CaptionedPictures"/>
    <dgm:cxn modelId="{6295075A-1A25-45F9-BA3B-7C9B2B5B2730}" type="presParOf" srcId="{2794F6D8-6FBA-48F4-A6BB-796B14B2C6D5}" destId="{905D55B3-9DD5-4EC4-9995-3F2AC5EBDF44}" srcOrd="2" destOrd="0" presId="urn:microsoft.com/office/officeart/2008/layout/CaptionedPictures"/>
    <dgm:cxn modelId="{11BB59D7-35DF-464D-B6CC-7CD0745829F5}" type="presParOf" srcId="{905D55B3-9DD5-4EC4-9995-3F2AC5EBDF44}" destId="{9E4E003A-2464-437F-B5BF-4A764CDC7903}" srcOrd="0" destOrd="0" presId="urn:microsoft.com/office/officeart/2008/layout/CaptionedPictures"/>
    <dgm:cxn modelId="{EA64C9B3-6224-4AF9-94B6-D093049EF3FB}" type="presParOf" srcId="{905D55B3-9DD5-4EC4-9995-3F2AC5EBDF44}" destId="{440BD7EA-B9B3-4ED0-A385-565A2FBBFA20}" srcOrd="1" destOrd="0" presId="urn:microsoft.com/office/officeart/2008/layout/CaptionedPictures"/>
    <dgm:cxn modelId="{A0680C23-7522-44CA-A779-F0AC269E36BE}" type="presParOf" srcId="{9922F3FB-D624-443F-A186-AB49DA227836}" destId="{79093736-9A21-4396-B7BA-09471FD5C699}" srcOrd="9" destOrd="0" presId="urn:microsoft.com/office/officeart/2008/layout/CaptionedPictures"/>
    <dgm:cxn modelId="{D9CA9871-46A8-4B34-9658-16C15A62CEC6}" type="presParOf" srcId="{9922F3FB-D624-443F-A186-AB49DA227836}" destId="{DF095756-5FEE-4A4D-82D4-D1A3B28D12A0}" srcOrd="10" destOrd="0" presId="urn:microsoft.com/office/officeart/2008/layout/CaptionedPictures"/>
    <dgm:cxn modelId="{68E67C84-FC61-45CB-B14C-35658DBD56DB}" type="presParOf" srcId="{DF095756-5FEE-4A4D-82D4-D1A3B28D12A0}" destId="{A548147C-911B-4406-AE43-C8CCE2AE01E2}" srcOrd="0" destOrd="0" presId="urn:microsoft.com/office/officeart/2008/layout/CaptionedPictures"/>
    <dgm:cxn modelId="{B0F629A0-1C7B-40D6-BD56-557B188C9DDE}" type="presParOf" srcId="{DF095756-5FEE-4A4D-82D4-D1A3B28D12A0}" destId="{02FBE958-FD8B-401D-8C7D-2ED2892CC79D}" srcOrd="1" destOrd="0" presId="urn:microsoft.com/office/officeart/2008/layout/CaptionedPictures"/>
    <dgm:cxn modelId="{57130CCB-3FA0-457C-8D0C-CFA9C1345A71}" type="presParOf" srcId="{DF095756-5FEE-4A4D-82D4-D1A3B28D12A0}" destId="{426CCE8B-5EB6-48C6-AFBC-D4AD863997A8}" srcOrd="2" destOrd="0" presId="urn:microsoft.com/office/officeart/2008/layout/CaptionedPictures"/>
    <dgm:cxn modelId="{53A24486-EABA-4D91-9121-4C345F89C104}" type="presParOf" srcId="{426CCE8B-5EB6-48C6-AFBC-D4AD863997A8}" destId="{E3E55421-935A-4FF2-A826-2D3964779CC6}" srcOrd="0" destOrd="0" presId="urn:microsoft.com/office/officeart/2008/layout/CaptionedPictures"/>
    <dgm:cxn modelId="{FAA93A46-99A1-4A63-A8ED-83A2720AEC63}" type="presParOf" srcId="{426CCE8B-5EB6-48C6-AFBC-D4AD863997A8}" destId="{388836E3-3A57-4D6E-997E-0DC79D96042B}" srcOrd="1" destOrd="0" presId="urn:microsoft.com/office/officeart/2008/layout/CaptionedPictures"/>
    <dgm:cxn modelId="{972FB6B2-B301-45BA-93ED-D40A08C286D9}" type="presParOf" srcId="{9922F3FB-D624-443F-A186-AB49DA227836}" destId="{AC678438-C702-4A87-84BC-8E22025E7EB5}" srcOrd="11" destOrd="0" presId="urn:microsoft.com/office/officeart/2008/layout/CaptionedPictures"/>
    <dgm:cxn modelId="{B8A907E2-AB48-472A-913A-A3D02E8C30EF}" type="presParOf" srcId="{9922F3FB-D624-443F-A186-AB49DA227836}" destId="{8ED0C833-21AB-42C7-8EFE-28D9633134F0}" srcOrd="12" destOrd="0" presId="urn:microsoft.com/office/officeart/2008/layout/CaptionedPictures"/>
    <dgm:cxn modelId="{AD17FBE2-4CF6-49D0-A2F0-5F4945838561}" type="presParOf" srcId="{8ED0C833-21AB-42C7-8EFE-28D9633134F0}" destId="{B2AC4298-8EB5-4C5C-AF9D-6714EB3C7A71}" srcOrd="0" destOrd="0" presId="urn:microsoft.com/office/officeart/2008/layout/CaptionedPictures"/>
    <dgm:cxn modelId="{9B625553-75BB-4685-B976-1AF9581B2C73}" type="presParOf" srcId="{8ED0C833-21AB-42C7-8EFE-28D9633134F0}" destId="{4B9AA296-F0CC-43B3-9A65-DB64064C634F}" srcOrd="1" destOrd="0" presId="urn:microsoft.com/office/officeart/2008/layout/CaptionedPictures"/>
    <dgm:cxn modelId="{9EBAFA2A-E948-4BA1-8FEB-65714C2558C7}" type="presParOf" srcId="{8ED0C833-21AB-42C7-8EFE-28D9633134F0}" destId="{B7399226-CDF5-469D-AD56-FE7AE6671741}" srcOrd="2" destOrd="0" presId="urn:microsoft.com/office/officeart/2008/layout/CaptionedPictures"/>
    <dgm:cxn modelId="{0B4F5593-E6C6-4219-BA29-38364FAD415F}" type="presParOf" srcId="{B7399226-CDF5-469D-AD56-FE7AE6671741}" destId="{235A54C4-2731-40BB-989A-55945F138A04}" srcOrd="0" destOrd="0" presId="urn:microsoft.com/office/officeart/2008/layout/CaptionedPictures"/>
    <dgm:cxn modelId="{8A455A67-17FE-49F7-B675-AF3F071EAC34}" type="presParOf" srcId="{B7399226-CDF5-469D-AD56-FE7AE6671741}" destId="{76769AE9-029C-46AB-BDA5-C8E78FCE916D}" srcOrd="1" destOrd="0" presId="urn:microsoft.com/office/officeart/2008/layout/CaptionedPicture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80C0E3-681E-443A-998C-121D7EBA17CB}">
      <dsp:nvSpPr>
        <dsp:cNvPr id="0" name=""/>
        <dsp:cNvSpPr/>
      </dsp:nvSpPr>
      <dsp:spPr>
        <a:xfrm>
          <a:off x="6914888" y="1832830"/>
          <a:ext cx="2069473" cy="2069579"/>
        </a:xfrm>
        <a:prstGeom prst="ellipse">
          <a:avLst/>
        </a:prstGeom>
        <a:solidFill>
          <a:srgbClr val="00893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BFF5EE-284D-4AA3-AE58-D75F9A95ADF0}">
      <dsp:nvSpPr>
        <dsp:cNvPr id="0" name=""/>
        <dsp:cNvSpPr/>
      </dsp:nvSpPr>
      <dsp:spPr>
        <a:xfrm>
          <a:off x="6984107" y="1901828"/>
          <a:ext cx="1931922" cy="1931583"/>
        </a:xfrm>
        <a:prstGeom prst="ellipse">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a:latin typeface="Aptos" panose="020B0004020202020204" pitchFamily="34" charset="0"/>
            </a:rPr>
            <a:t>Location</a:t>
          </a:r>
          <a:endParaRPr lang="en-GB" sz="1200" b="1" kern="1200">
            <a:latin typeface="Aptos" panose="020B0004020202020204" pitchFamily="34" charset="0"/>
          </a:endParaRPr>
        </a:p>
        <a:p>
          <a:pPr marL="0" lvl="0" indent="0" algn="ctr" defTabSz="711200">
            <a:lnSpc>
              <a:spcPct val="90000"/>
            </a:lnSpc>
            <a:spcBef>
              <a:spcPct val="0"/>
            </a:spcBef>
            <a:spcAft>
              <a:spcPct val="35000"/>
            </a:spcAft>
            <a:buNone/>
          </a:pPr>
          <a:r>
            <a:rPr lang="en-GB" sz="1200" b="0" i="0" kern="1200">
              <a:latin typeface="Aptos" panose="020B0004020202020204" pitchFamily="34" charset="0"/>
            </a:rPr>
            <a:t>Regular travel to the Head Office in Newcastle upon Tyne as well as to other MMO offices nationwide </a:t>
          </a:r>
          <a:endParaRPr lang="en-GB" sz="900" b="0" kern="1200">
            <a:latin typeface="Aptos" panose="020B0004020202020204" pitchFamily="34" charset="0"/>
          </a:endParaRPr>
        </a:p>
      </dsp:txBody>
      <dsp:txXfrm>
        <a:off x="7260096" y="2177821"/>
        <a:ext cx="1379944" cy="1379598"/>
      </dsp:txXfrm>
    </dsp:sp>
    <dsp:sp modelId="{54F4C627-2648-4E11-BDDA-3E4F30E9353F}">
      <dsp:nvSpPr>
        <dsp:cNvPr id="0" name=""/>
        <dsp:cNvSpPr/>
      </dsp:nvSpPr>
      <dsp:spPr>
        <a:xfrm rot="2700000">
          <a:off x="4767304" y="1832685"/>
          <a:ext cx="2069507" cy="2069507"/>
        </a:xfrm>
        <a:prstGeom prst="teardrop">
          <a:avLst>
            <a:gd name="adj" fmla="val 100000"/>
          </a:avLst>
        </a:prstGeom>
        <a:solidFill>
          <a:srgbClr val="00893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B0B0A7-0780-47F0-9052-84C036B4E255}">
      <dsp:nvSpPr>
        <dsp:cNvPr id="0" name=""/>
        <dsp:cNvSpPr/>
      </dsp:nvSpPr>
      <dsp:spPr>
        <a:xfrm>
          <a:off x="4845415" y="1901828"/>
          <a:ext cx="1931922" cy="1931583"/>
        </a:xfrm>
        <a:prstGeom prst="ellipse">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a:latin typeface="Aptos" panose="020B0004020202020204" pitchFamily="34" charset="0"/>
            </a:rPr>
            <a:t>Term length</a:t>
          </a:r>
        </a:p>
        <a:p>
          <a:pPr marL="0" lvl="0" indent="0" algn="ctr" defTabSz="711200">
            <a:lnSpc>
              <a:spcPct val="90000"/>
            </a:lnSpc>
            <a:spcBef>
              <a:spcPct val="0"/>
            </a:spcBef>
            <a:spcAft>
              <a:spcPct val="35000"/>
            </a:spcAft>
            <a:buNone/>
          </a:pPr>
          <a:r>
            <a:rPr lang="en-GB" sz="1200" b="0" kern="1200">
              <a:latin typeface="Aptos" panose="020B0004020202020204" pitchFamily="34" charset="0"/>
            </a:rPr>
            <a:t>Initial appointment for 3 years</a:t>
          </a:r>
          <a:endParaRPr lang="en-GB" sz="1600" b="0" kern="1200">
            <a:latin typeface="Aptos" panose="020B0004020202020204" pitchFamily="34" charset="0"/>
          </a:endParaRPr>
        </a:p>
      </dsp:txBody>
      <dsp:txXfrm>
        <a:off x="5121404" y="2177821"/>
        <a:ext cx="1379944" cy="1379598"/>
      </dsp:txXfrm>
    </dsp:sp>
    <dsp:sp modelId="{F8BBF441-3BA2-49DA-9A54-B07F504BEDCE}">
      <dsp:nvSpPr>
        <dsp:cNvPr id="0" name=""/>
        <dsp:cNvSpPr/>
      </dsp:nvSpPr>
      <dsp:spPr>
        <a:xfrm rot="2700000">
          <a:off x="2637486" y="1832685"/>
          <a:ext cx="2069507" cy="2069507"/>
        </a:xfrm>
        <a:prstGeom prst="teardrop">
          <a:avLst>
            <a:gd name="adj" fmla="val 100000"/>
          </a:avLst>
        </a:prstGeom>
        <a:solidFill>
          <a:srgbClr val="00893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45A22E-0969-4C76-AF6F-F3FCB876F33A}">
      <dsp:nvSpPr>
        <dsp:cNvPr id="0" name=""/>
        <dsp:cNvSpPr/>
      </dsp:nvSpPr>
      <dsp:spPr>
        <a:xfrm>
          <a:off x="2706722" y="1901828"/>
          <a:ext cx="1931922" cy="1931583"/>
        </a:xfrm>
        <a:prstGeom prst="ellipse">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a:latin typeface="Aptos" panose="020B0004020202020204" pitchFamily="34" charset="0"/>
            </a:rPr>
            <a:t>Time commitment</a:t>
          </a:r>
        </a:p>
        <a:p>
          <a:pPr marL="0" lvl="0" indent="0" algn="ctr" defTabSz="711200">
            <a:lnSpc>
              <a:spcPct val="90000"/>
            </a:lnSpc>
            <a:spcBef>
              <a:spcPct val="0"/>
            </a:spcBef>
            <a:spcAft>
              <a:spcPct val="35000"/>
            </a:spcAft>
            <a:buNone/>
          </a:pPr>
          <a:r>
            <a:rPr lang="en-GB" sz="1200" b="0" kern="1200">
              <a:latin typeface="Aptos" panose="020B0004020202020204" pitchFamily="34" charset="0"/>
            </a:rPr>
            <a:t>3 days per month</a:t>
          </a:r>
          <a:endParaRPr lang="en-GB" sz="900" b="0" kern="1200">
            <a:latin typeface="Aptos" panose="020B0004020202020204" pitchFamily="34" charset="0"/>
          </a:endParaRPr>
        </a:p>
      </dsp:txBody>
      <dsp:txXfrm>
        <a:off x="2982711" y="2177821"/>
        <a:ext cx="1379944" cy="1379598"/>
      </dsp:txXfrm>
    </dsp:sp>
    <dsp:sp modelId="{0F76F502-319E-41D5-81B3-606540425E4F}">
      <dsp:nvSpPr>
        <dsp:cNvPr id="0" name=""/>
        <dsp:cNvSpPr/>
      </dsp:nvSpPr>
      <dsp:spPr>
        <a:xfrm rot="2700000">
          <a:off x="498793" y="1832685"/>
          <a:ext cx="2069507" cy="2069507"/>
        </a:xfrm>
        <a:prstGeom prst="teardrop">
          <a:avLst>
            <a:gd name="adj" fmla="val 100000"/>
          </a:avLst>
        </a:prstGeom>
        <a:solidFill>
          <a:srgbClr val="00893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2C7AF1-E173-445F-A2AE-FA7DECD6027A}">
      <dsp:nvSpPr>
        <dsp:cNvPr id="0" name=""/>
        <dsp:cNvSpPr/>
      </dsp:nvSpPr>
      <dsp:spPr>
        <a:xfrm>
          <a:off x="568029" y="1901828"/>
          <a:ext cx="1931922" cy="1931583"/>
        </a:xfrm>
        <a:prstGeom prst="ellipse">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a:latin typeface="Aptos" panose="020B0004020202020204" pitchFamily="34" charset="0"/>
            </a:rPr>
            <a:t>Remuneration</a:t>
          </a:r>
          <a:endParaRPr lang="en-GB" sz="1800" b="1" kern="1200">
            <a:latin typeface="Aptos" panose="020B0004020202020204" pitchFamily="34" charset="0"/>
          </a:endParaRPr>
        </a:p>
        <a:p>
          <a:pPr marL="0" lvl="0" indent="0" algn="ctr" defTabSz="711200">
            <a:lnSpc>
              <a:spcPct val="90000"/>
            </a:lnSpc>
            <a:spcBef>
              <a:spcPct val="0"/>
            </a:spcBef>
            <a:spcAft>
              <a:spcPct val="35000"/>
            </a:spcAft>
            <a:buNone/>
          </a:pPr>
          <a:r>
            <a:rPr lang="en-GB" sz="1400" kern="1200">
              <a:latin typeface="Aptos" panose="020B0004020202020204" pitchFamily="34" charset="0"/>
            </a:rPr>
            <a:t>£11,040 per annum</a:t>
          </a:r>
          <a:endParaRPr lang="en-GB" sz="1800" kern="1200">
            <a:latin typeface="Aptos" panose="020B0004020202020204" pitchFamily="34" charset="0"/>
          </a:endParaRPr>
        </a:p>
      </dsp:txBody>
      <dsp:txXfrm>
        <a:off x="844018" y="2177821"/>
        <a:ext cx="1379944" cy="13795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BE12D2-D069-401E-83CD-DB19197AAB9B}">
      <dsp:nvSpPr>
        <dsp:cNvPr id="0" name=""/>
        <dsp:cNvSpPr/>
      </dsp:nvSpPr>
      <dsp:spPr>
        <a:xfrm>
          <a:off x="7941316" y="1513273"/>
          <a:ext cx="1805385" cy="1805680"/>
        </a:xfrm>
        <a:prstGeom prst="ellipse">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DD7C217-536D-431F-A4C8-69E0579365DB}">
      <dsp:nvSpPr>
        <dsp:cNvPr id="0" name=""/>
        <dsp:cNvSpPr/>
      </dsp:nvSpPr>
      <dsp:spPr>
        <a:xfrm>
          <a:off x="8000887" y="1573473"/>
          <a:ext cx="1685282" cy="1685280"/>
        </a:xfrm>
        <a:prstGeom prst="ellipse">
          <a:avLst/>
        </a:prstGeom>
        <a:solidFill>
          <a:srgbClr val="008938"/>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Font typeface="Times New Roman" panose="02020603050405020304" pitchFamily="18" charset="0"/>
            <a:buNone/>
          </a:pPr>
          <a:r>
            <a:rPr lang="en-GB" sz="1500" b="1" kern="1200" dirty="0">
              <a:solidFill>
                <a:schemeClr val="bg1"/>
              </a:solidFill>
              <a:latin typeface="Aptos"/>
            </a:rPr>
            <a:t>Successful candidate in post</a:t>
          </a:r>
        </a:p>
      </dsp:txBody>
      <dsp:txXfrm>
        <a:off x="8242053" y="1814273"/>
        <a:ext cx="1203910" cy="1203681"/>
      </dsp:txXfrm>
    </dsp:sp>
    <dsp:sp modelId="{449E1749-7D35-445A-BE9E-28FB5D658E18}">
      <dsp:nvSpPr>
        <dsp:cNvPr id="0" name=""/>
        <dsp:cNvSpPr/>
      </dsp:nvSpPr>
      <dsp:spPr>
        <a:xfrm rot="2700000">
          <a:off x="6074542" y="1513367"/>
          <a:ext cx="1805176" cy="1805176"/>
        </a:xfrm>
        <a:prstGeom prst="teardrop">
          <a:avLst>
            <a:gd name="adj" fmla="val 100000"/>
          </a:avLst>
        </a:prstGeom>
        <a:solidFill>
          <a:srgbClr val="008938"/>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33AEB0-E80E-4541-9A34-7787F2FA3CED}">
      <dsp:nvSpPr>
        <dsp:cNvPr id="0" name=""/>
        <dsp:cNvSpPr/>
      </dsp:nvSpPr>
      <dsp:spPr>
        <a:xfrm>
          <a:off x="6135930" y="1573473"/>
          <a:ext cx="1685282" cy="1685280"/>
        </a:xfrm>
        <a:prstGeom prst="ellipse">
          <a:avLst/>
        </a:prstGeom>
        <a:solidFill>
          <a:schemeClr val="accent3">
            <a:alpha val="90000"/>
            <a:tint val="4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rtl="0">
            <a:lnSpc>
              <a:spcPct val="90000"/>
            </a:lnSpc>
            <a:spcBef>
              <a:spcPct val="0"/>
            </a:spcBef>
            <a:spcAft>
              <a:spcPct val="35000"/>
            </a:spcAft>
            <a:buFont typeface="Times New Roman" panose="02020603050405020304" pitchFamily="18" charset="0"/>
            <a:buNone/>
          </a:pPr>
          <a:r>
            <a:rPr lang="en-US" sz="1500" b="1" kern="1200" dirty="0">
              <a:latin typeface="Aptos"/>
            </a:rPr>
            <a:t>Ministers’ decision </a:t>
          </a:r>
          <a:r>
            <a:rPr lang="en-US" sz="1500" b="0" kern="1200" dirty="0">
              <a:latin typeface="Aptos"/>
            </a:rPr>
            <a:t>October 2025</a:t>
          </a:r>
        </a:p>
      </dsp:txBody>
      <dsp:txXfrm>
        <a:off x="6376136" y="1814273"/>
        <a:ext cx="1203910" cy="1203681"/>
      </dsp:txXfrm>
    </dsp:sp>
    <dsp:sp modelId="{FABE26D2-8B13-4F81-ACEB-022CE15981AB}">
      <dsp:nvSpPr>
        <dsp:cNvPr id="0" name=""/>
        <dsp:cNvSpPr/>
      </dsp:nvSpPr>
      <dsp:spPr>
        <a:xfrm>
          <a:off x="6135930" y="3352222"/>
          <a:ext cx="1685282" cy="989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114300" lvl="1" indent="-114300" algn="l" defTabSz="533400" rtl="0">
            <a:lnSpc>
              <a:spcPct val="90000"/>
            </a:lnSpc>
            <a:spcBef>
              <a:spcPct val="0"/>
            </a:spcBef>
            <a:spcAft>
              <a:spcPct val="15000"/>
            </a:spcAft>
            <a:buClrTx/>
            <a:buFont typeface="Arial" panose="020B0604020202020204" pitchFamily="34" charset="0"/>
            <a:buChar char="•"/>
          </a:pPr>
          <a:r>
            <a:rPr lang="en-US" sz="1200" b="0" kern="1200" dirty="0">
              <a:latin typeface="Aptos"/>
            </a:rPr>
            <a:t>The Panel will determine which candidates are appointable and put this list forward to Ministers.   Ministers decide who they would like to appoint </a:t>
          </a:r>
          <a:endParaRPr lang="en-GB" sz="1200" b="0" kern="1200" dirty="0">
            <a:latin typeface="Aptos"/>
          </a:endParaRPr>
        </a:p>
        <a:p>
          <a:pPr marL="114300" lvl="1" indent="-114300" algn="l" defTabSz="533400">
            <a:lnSpc>
              <a:spcPct val="90000"/>
            </a:lnSpc>
            <a:spcBef>
              <a:spcPct val="0"/>
            </a:spcBef>
            <a:spcAft>
              <a:spcPct val="15000"/>
            </a:spcAft>
            <a:buClrTx/>
            <a:buFont typeface="Arial" panose="020B0604020202020204" pitchFamily="34" charset="0"/>
            <a:buChar char="•"/>
          </a:pPr>
          <a:r>
            <a:rPr lang="en-US" sz="1200" b="0" kern="1200" dirty="0">
              <a:latin typeface="Aptos"/>
            </a:rPr>
            <a:t>Ministers may wish to meet candidates before deciding</a:t>
          </a:r>
          <a:endParaRPr lang="en-GB" sz="1200" b="0" kern="1200" dirty="0">
            <a:latin typeface="Aptos"/>
          </a:endParaRPr>
        </a:p>
      </dsp:txBody>
      <dsp:txXfrm>
        <a:off x="6135930" y="3352222"/>
        <a:ext cx="1685282" cy="989813"/>
      </dsp:txXfrm>
    </dsp:sp>
    <dsp:sp modelId="{C3B354CE-3C23-4736-A704-81B30295F426}">
      <dsp:nvSpPr>
        <dsp:cNvPr id="0" name=""/>
        <dsp:cNvSpPr/>
      </dsp:nvSpPr>
      <dsp:spPr>
        <a:xfrm rot="2700000">
          <a:off x="4209586" y="1513367"/>
          <a:ext cx="1805176" cy="1805176"/>
        </a:xfrm>
        <a:prstGeom prst="teardrop">
          <a:avLst>
            <a:gd name="adj" fmla="val 100000"/>
          </a:avLst>
        </a:prstGeom>
        <a:solidFill>
          <a:srgbClr val="008938"/>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092344-E893-4FFA-BB56-0AF1428B79CF}">
      <dsp:nvSpPr>
        <dsp:cNvPr id="0" name=""/>
        <dsp:cNvSpPr/>
      </dsp:nvSpPr>
      <dsp:spPr>
        <a:xfrm>
          <a:off x="4265480" y="1541958"/>
          <a:ext cx="1685282" cy="1685280"/>
        </a:xfrm>
        <a:prstGeom prst="ellipse">
          <a:avLst/>
        </a:prstGeom>
        <a:solidFill>
          <a:schemeClr val="accent3">
            <a:alpha val="90000"/>
            <a:tint val="4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rtl="0">
            <a:lnSpc>
              <a:spcPct val="90000"/>
            </a:lnSpc>
            <a:spcBef>
              <a:spcPct val="0"/>
            </a:spcBef>
            <a:spcAft>
              <a:spcPct val="35000"/>
            </a:spcAft>
            <a:buFont typeface="Times New Roman" panose="02020603050405020304" pitchFamily="18" charset="0"/>
            <a:buNone/>
          </a:pPr>
          <a:r>
            <a:rPr lang="en-US" sz="1500" b="1" kern="1200" dirty="0">
              <a:latin typeface="Aptos"/>
            </a:rPr>
            <a:t>Interviews </a:t>
          </a:r>
          <a:r>
            <a:rPr lang="en-US" sz="1500" b="0" kern="1200" dirty="0">
              <a:latin typeface="Aptos"/>
            </a:rPr>
            <a:t>from 22 August to 5 September 2025</a:t>
          </a:r>
        </a:p>
      </dsp:txBody>
      <dsp:txXfrm>
        <a:off x="4505685" y="1782758"/>
        <a:ext cx="1203910" cy="1203681"/>
      </dsp:txXfrm>
    </dsp:sp>
    <dsp:sp modelId="{5602F9EF-1181-4071-956F-626E542CA851}">
      <dsp:nvSpPr>
        <dsp:cNvPr id="0" name=""/>
        <dsp:cNvSpPr/>
      </dsp:nvSpPr>
      <dsp:spPr>
        <a:xfrm>
          <a:off x="4270013" y="3352222"/>
          <a:ext cx="1685282" cy="989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114300" lvl="1" indent="-114300" algn="l" defTabSz="533400">
            <a:lnSpc>
              <a:spcPct val="90000"/>
            </a:lnSpc>
            <a:spcBef>
              <a:spcPct val="0"/>
            </a:spcBef>
            <a:spcAft>
              <a:spcPct val="15000"/>
            </a:spcAft>
            <a:buClrTx/>
            <a:buFont typeface="Arial" panose="020B0604020202020204" pitchFamily="34" charset="0"/>
            <a:buChar char="•"/>
          </a:pPr>
          <a:r>
            <a:rPr lang="en-US" sz="1200" b="0" kern="1200" dirty="0">
              <a:latin typeface="Aptos"/>
            </a:rPr>
            <a:t>Held at 2 Marsham Street, Westminster</a:t>
          </a:r>
          <a:endParaRPr lang="en-GB" sz="1200" b="0" kern="1200" dirty="0">
            <a:latin typeface="Aptos"/>
          </a:endParaRPr>
        </a:p>
        <a:p>
          <a:pPr marL="114300" lvl="1" indent="-114300" algn="l" defTabSz="533400">
            <a:lnSpc>
              <a:spcPct val="90000"/>
            </a:lnSpc>
            <a:spcBef>
              <a:spcPct val="0"/>
            </a:spcBef>
            <a:spcAft>
              <a:spcPct val="15000"/>
            </a:spcAft>
            <a:buClrTx/>
            <a:buFont typeface="Arial" panose="020B0604020202020204" pitchFamily="34" charset="0"/>
            <a:buChar char="•"/>
          </a:pPr>
          <a:r>
            <a:rPr lang="en-US" sz="1200" b="0" kern="1200" dirty="0">
              <a:latin typeface="Aptos"/>
            </a:rPr>
            <a:t>Will last approximately 45 minutes</a:t>
          </a:r>
          <a:endParaRPr lang="en-GB" sz="1200" b="0" kern="1200" dirty="0">
            <a:latin typeface="Aptos"/>
          </a:endParaRPr>
        </a:p>
        <a:p>
          <a:pPr marL="114300" lvl="1" indent="-114300" algn="l" defTabSz="533400">
            <a:lnSpc>
              <a:spcPct val="90000"/>
            </a:lnSpc>
            <a:spcBef>
              <a:spcPct val="0"/>
            </a:spcBef>
            <a:spcAft>
              <a:spcPct val="15000"/>
            </a:spcAft>
            <a:buClrTx/>
            <a:buFont typeface="Arial" panose="020B0604020202020204" pitchFamily="34" charset="0"/>
            <a:buChar char="•"/>
          </a:pPr>
          <a:r>
            <a:rPr lang="en-GB" sz="1200" b="0" kern="1200" dirty="0">
              <a:latin typeface="Aptos"/>
            </a:rPr>
            <a:t>Will include a brief presentation</a:t>
          </a:r>
        </a:p>
      </dsp:txBody>
      <dsp:txXfrm>
        <a:off x="4270013" y="3352222"/>
        <a:ext cx="1685282" cy="989813"/>
      </dsp:txXfrm>
    </dsp:sp>
    <dsp:sp modelId="{46FFD603-029B-4A8D-AC25-2665F3F59AE0}">
      <dsp:nvSpPr>
        <dsp:cNvPr id="0" name=""/>
        <dsp:cNvSpPr/>
      </dsp:nvSpPr>
      <dsp:spPr>
        <a:xfrm rot="2700000">
          <a:off x="2343669" y="1513367"/>
          <a:ext cx="1805176" cy="1805176"/>
        </a:xfrm>
        <a:prstGeom prst="teardrop">
          <a:avLst>
            <a:gd name="adj" fmla="val 100000"/>
          </a:avLst>
        </a:prstGeom>
        <a:solidFill>
          <a:srgbClr val="008938"/>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1CB962-0B4B-45F8-B9D7-A25136C04237}">
      <dsp:nvSpPr>
        <dsp:cNvPr id="0" name=""/>
        <dsp:cNvSpPr/>
      </dsp:nvSpPr>
      <dsp:spPr>
        <a:xfrm>
          <a:off x="2404096" y="1573473"/>
          <a:ext cx="1685282" cy="1685280"/>
        </a:xfrm>
        <a:prstGeom prst="ellipse">
          <a:avLst/>
        </a:prstGeom>
        <a:solidFill>
          <a:schemeClr val="accent3">
            <a:alpha val="90000"/>
            <a:tint val="4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Font typeface="Times New Roman" panose="02020603050405020304" pitchFamily="18" charset="0"/>
            <a:buNone/>
          </a:pPr>
          <a:r>
            <a:rPr lang="en-US" sz="1500" b="1" kern="1200" dirty="0">
              <a:latin typeface="Aptos"/>
            </a:rPr>
            <a:t>Shortlist</a:t>
          </a:r>
        </a:p>
      </dsp:txBody>
      <dsp:txXfrm>
        <a:off x="2645262" y="1814273"/>
        <a:ext cx="1203910" cy="1203681"/>
      </dsp:txXfrm>
    </dsp:sp>
    <dsp:sp modelId="{96BFDC66-B230-4A74-B245-0AD2C334777E}">
      <dsp:nvSpPr>
        <dsp:cNvPr id="0" name=""/>
        <dsp:cNvSpPr/>
      </dsp:nvSpPr>
      <dsp:spPr>
        <a:xfrm>
          <a:off x="2404096" y="3352222"/>
          <a:ext cx="1685282" cy="989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114300" lvl="1" indent="-114300" algn="l" defTabSz="533400" rtl="0">
            <a:lnSpc>
              <a:spcPct val="90000"/>
            </a:lnSpc>
            <a:spcBef>
              <a:spcPct val="0"/>
            </a:spcBef>
            <a:spcAft>
              <a:spcPct val="15000"/>
            </a:spcAft>
            <a:buClr>
              <a:schemeClr val="tx1"/>
            </a:buClr>
            <a:buFont typeface="Arial" panose="020B0604020202020204" pitchFamily="34" charset="0"/>
            <a:buChar char="•"/>
          </a:pPr>
          <a:r>
            <a:rPr lang="en-US" sz="1200" b="0" kern="1200" dirty="0">
              <a:latin typeface="Aptos"/>
            </a:rPr>
            <a:t>The Panel will assess all applications against the criteria and select suitable people to invite for interview</a:t>
          </a:r>
          <a:endParaRPr lang="en-GB" sz="1200" b="0" kern="1200" dirty="0">
            <a:latin typeface="Aptos"/>
          </a:endParaRPr>
        </a:p>
        <a:p>
          <a:pPr marL="114300" lvl="1" indent="-114300" algn="l" defTabSz="533400">
            <a:lnSpc>
              <a:spcPct val="90000"/>
            </a:lnSpc>
            <a:spcBef>
              <a:spcPct val="0"/>
            </a:spcBef>
            <a:spcAft>
              <a:spcPct val="15000"/>
            </a:spcAft>
            <a:buClr>
              <a:schemeClr val="tx1"/>
            </a:buClr>
            <a:buFont typeface="Arial" panose="020B0604020202020204" pitchFamily="34" charset="0"/>
            <a:buChar char="•"/>
          </a:pPr>
          <a:r>
            <a:rPr lang="en-US" sz="1200" b="0" kern="1200" dirty="0">
              <a:latin typeface="Aptos"/>
            </a:rPr>
            <a:t>Ministers must be consulted on the shortlist before we can confirm who has been successful at this stage.</a:t>
          </a:r>
          <a:endParaRPr lang="en-GB" sz="1200" b="0" kern="1200" dirty="0">
            <a:latin typeface="Aptos"/>
          </a:endParaRPr>
        </a:p>
        <a:p>
          <a:pPr marL="114300" lvl="1" indent="-114300" algn="l" defTabSz="533400">
            <a:lnSpc>
              <a:spcPct val="90000"/>
            </a:lnSpc>
            <a:spcBef>
              <a:spcPct val="0"/>
            </a:spcBef>
            <a:spcAft>
              <a:spcPct val="15000"/>
            </a:spcAft>
            <a:buClr>
              <a:schemeClr val="tx1"/>
            </a:buClr>
            <a:buFont typeface="Arial" panose="020B0604020202020204" pitchFamily="34" charset="0"/>
            <a:buChar char="•"/>
          </a:pPr>
          <a:r>
            <a:rPr lang="en-GB" sz="1200" b="0" kern="1200" dirty="0">
              <a:latin typeface="Aptos"/>
            </a:rPr>
            <a:t>Detailed feedback will not be provided at this stage</a:t>
          </a:r>
        </a:p>
      </dsp:txBody>
      <dsp:txXfrm>
        <a:off x="2404096" y="3352222"/>
        <a:ext cx="1685282" cy="989813"/>
      </dsp:txXfrm>
    </dsp:sp>
    <dsp:sp modelId="{F7934C96-8825-4F35-B25F-1B5DFD6F2167}">
      <dsp:nvSpPr>
        <dsp:cNvPr id="0" name=""/>
        <dsp:cNvSpPr/>
      </dsp:nvSpPr>
      <dsp:spPr>
        <a:xfrm rot="2700000">
          <a:off x="477751" y="1513367"/>
          <a:ext cx="1805176" cy="1805176"/>
        </a:xfrm>
        <a:prstGeom prst="teardrop">
          <a:avLst>
            <a:gd name="adj" fmla="val 100000"/>
          </a:avLst>
        </a:prstGeom>
        <a:solidFill>
          <a:srgbClr val="008938"/>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3B0E67-F7FE-4B90-BBEE-231F4F0C0D33}">
      <dsp:nvSpPr>
        <dsp:cNvPr id="0" name=""/>
        <dsp:cNvSpPr/>
      </dsp:nvSpPr>
      <dsp:spPr>
        <a:xfrm>
          <a:off x="538179" y="1573473"/>
          <a:ext cx="1685282" cy="1685280"/>
        </a:xfrm>
        <a:prstGeom prst="ellipse">
          <a:avLst/>
        </a:prstGeom>
        <a:solidFill>
          <a:schemeClr val="accent3">
            <a:alpha val="90000"/>
            <a:tint val="4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rtl="0">
            <a:lnSpc>
              <a:spcPct val="90000"/>
            </a:lnSpc>
            <a:spcBef>
              <a:spcPct val="0"/>
            </a:spcBef>
            <a:spcAft>
              <a:spcPct val="35000"/>
            </a:spcAft>
            <a:buFont typeface="Times New Roman" panose="02020603050405020304" pitchFamily="18" charset="0"/>
            <a:buNone/>
          </a:pPr>
          <a:r>
            <a:rPr lang="en-US" sz="1500" b="1" kern="1200" dirty="0">
              <a:latin typeface="Aptos"/>
            </a:rPr>
            <a:t>Advert close </a:t>
          </a:r>
          <a:r>
            <a:rPr lang="en-US" sz="1500" b="0" kern="1200" dirty="0">
              <a:latin typeface="Aptos"/>
            </a:rPr>
            <a:t>25 July 2025</a:t>
          </a:r>
        </a:p>
      </dsp:txBody>
      <dsp:txXfrm>
        <a:off x="779345" y="1814273"/>
        <a:ext cx="1203910" cy="1203681"/>
      </dsp:txXfrm>
    </dsp:sp>
    <dsp:sp modelId="{FA902A41-11A3-4306-B73A-02E8D4AEAED4}">
      <dsp:nvSpPr>
        <dsp:cNvPr id="0" name=""/>
        <dsp:cNvSpPr/>
      </dsp:nvSpPr>
      <dsp:spPr>
        <a:xfrm>
          <a:off x="538179" y="3352222"/>
          <a:ext cx="1685282" cy="989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114300" lvl="1" indent="-114300" algn="l" defTabSz="533400">
            <a:lnSpc>
              <a:spcPct val="90000"/>
            </a:lnSpc>
            <a:spcBef>
              <a:spcPct val="0"/>
            </a:spcBef>
            <a:spcAft>
              <a:spcPct val="15000"/>
            </a:spcAft>
            <a:buFont typeface="Times New Roman" panose="02020603050405020304" pitchFamily="18" charset="0"/>
            <a:buChar char="•"/>
          </a:pPr>
          <a:r>
            <a:rPr lang="en-GB" sz="1200" b="0" kern="1200" dirty="0">
              <a:latin typeface="Aptos"/>
            </a:rPr>
            <a:t>Candidates must demonstrate how they meet the essential criteria. Refer to the ‘Recruitment Process’ section to understand how to apply</a:t>
          </a:r>
        </a:p>
      </dsp:txBody>
      <dsp:txXfrm>
        <a:off x="538179" y="3352222"/>
        <a:ext cx="1685282" cy="9898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E3DC29-4057-4979-A49D-74F45E1B3B1B}">
      <dsp:nvSpPr>
        <dsp:cNvPr id="0" name=""/>
        <dsp:cNvSpPr/>
      </dsp:nvSpPr>
      <dsp:spPr>
        <a:xfrm>
          <a:off x="4119" y="448174"/>
          <a:ext cx="1572101" cy="1849531"/>
        </a:xfrm>
        <a:prstGeom prst="rect">
          <a:avLst/>
        </a:prstGeom>
        <a:solidFill>
          <a:schemeClr val="lt1">
            <a:alpha val="40000"/>
            <a:hueOff val="0"/>
            <a:satOff val="0"/>
            <a:lumOff val="0"/>
            <a:alphaOff val="0"/>
          </a:schemeClr>
        </a:solidFill>
        <a:ln w="28575" cap="flat" cmpd="sng" algn="ctr">
          <a:solidFill>
            <a:srgbClr val="008938"/>
          </a:solidFill>
          <a:prstDash val="solid"/>
        </a:ln>
        <a:effectLst/>
      </dsp:spPr>
      <dsp:style>
        <a:lnRef idx="1">
          <a:scrgbClr r="0" g="0" b="0"/>
        </a:lnRef>
        <a:fillRef idx="1">
          <a:scrgbClr r="0" g="0" b="0"/>
        </a:fillRef>
        <a:effectRef idx="0">
          <a:scrgbClr r="0" g="0" b="0"/>
        </a:effectRef>
        <a:fontRef idx="minor"/>
      </dsp:style>
    </dsp:sp>
    <dsp:sp modelId="{B81B41AD-A627-40C4-B3C1-5ED3F56246A5}">
      <dsp:nvSpPr>
        <dsp:cNvPr id="0" name=""/>
        <dsp:cNvSpPr/>
      </dsp:nvSpPr>
      <dsp:spPr>
        <a:xfrm>
          <a:off x="82724" y="522156"/>
          <a:ext cx="1414891" cy="1202195"/>
        </a:xfrm>
        <a:prstGeom prst="rect">
          <a:avLst/>
        </a:prstGeom>
        <a:blipFill rotWithShape="1">
          <a:blip xmlns:r="http://schemas.openxmlformats.org/officeDocument/2006/relationships" r:embed="rId1"/>
          <a:srcRect/>
          <a:stretch>
            <a:fillRect l="-14000" r="-1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92C4FB2-BF4D-49CF-A8E9-8AD3102BB5AE}">
      <dsp:nvSpPr>
        <dsp:cNvPr id="0" name=""/>
        <dsp:cNvSpPr/>
      </dsp:nvSpPr>
      <dsp:spPr>
        <a:xfrm>
          <a:off x="82724" y="1724351"/>
          <a:ext cx="1414891" cy="4993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solidFill>
                <a:schemeClr val="tx1"/>
              </a:solidFill>
              <a:latin typeface="Aptos"/>
              <a:hlinkClick xmlns:r="http://schemas.openxmlformats.org/officeDocument/2006/relationships" r:id="rId2">
                <a:extLst>
                  <a:ext uri="{A12FA001-AC4F-418D-AE19-62706E023703}">
                    <ahyp:hlinkClr xmlns:ahyp="http://schemas.microsoft.com/office/drawing/2018/hyperlinkcolor" val="tx"/>
                  </a:ext>
                </a:extLst>
              </a:hlinkClick>
            </a:rPr>
            <a:t>Tony Delahunty (interim chair)</a:t>
          </a:r>
          <a:endParaRPr lang="en-GB" sz="1400" kern="1200">
            <a:solidFill>
              <a:schemeClr val="tx1"/>
            </a:solidFill>
            <a:latin typeface="Aptos"/>
          </a:endParaRPr>
        </a:p>
      </dsp:txBody>
      <dsp:txXfrm>
        <a:off x="82724" y="1724351"/>
        <a:ext cx="1414891" cy="499373"/>
      </dsp:txXfrm>
    </dsp:sp>
    <dsp:sp modelId="{61879507-7EC7-4BFA-925E-10BCD8668A2E}">
      <dsp:nvSpPr>
        <dsp:cNvPr id="0" name=""/>
        <dsp:cNvSpPr/>
      </dsp:nvSpPr>
      <dsp:spPr>
        <a:xfrm>
          <a:off x="1853650" y="448174"/>
          <a:ext cx="1572101" cy="1849531"/>
        </a:xfrm>
        <a:prstGeom prst="rect">
          <a:avLst/>
        </a:prstGeom>
        <a:solidFill>
          <a:schemeClr val="lt1">
            <a:alpha val="40000"/>
            <a:hueOff val="0"/>
            <a:satOff val="0"/>
            <a:lumOff val="0"/>
            <a:alphaOff val="0"/>
          </a:schemeClr>
        </a:solidFill>
        <a:ln w="28575" cap="flat" cmpd="sng" algn="ctr">
          <a:solidFill>
            <a:srgbClr val="008938"/>
          </a:solidFill>
          <a:prstDash val="solid"/>
        </a:ln>
        <a:effectLst/>
      </dsp:spPr>
      <dsp:style>
        <a:lnRef idx="1">
          <a:scrgbClr r="0" g="0" b="0"/>
        </a:lnRef>
        <a:fillRef idx="1">
          <a:scrgbClr r="0" g="0" b="0"/>
        </a:fillRef>
        <a:effectRef idx="0">
          <a:scrgbClr r="0" g="0" b="0"/>
        </a:effectRef>
        <a:fontRef idx="minor"/>
      </dsp:style>
    </dsp:sp>
    <dsp:sp modelId="{5B5D4E3B-FD1F-4F8E-8EA1-AECAB740D5DC}">
      <dsp:nvSpPr>
        <dsp:cNvPr id="0" name=""/>
        <dsp:cNvSpPr/>
      </dsp:nvSpPr>
      <dsp:spPr>
        <a:xfrm>
          <a:off x="1932255" y="522156"/>
          <a:ext cx="1414891" cy="1202195"/>
        </a:xfrm>
        <a:prstGeom prst="rect">
          <a:avLst/>
        </a:prstGeom>
        <a:blipFill rotWithShape="1">
          <a:blip xmlns:r="http://schemas.openxmlformats.org/officeDocument/2006/relationships" r:embed="rId3"/>
          <a:srcRect/>
          <a:stretch>
            <a:fillRect l="-14000" r="-1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2996194-7C57-427D-95C0-020E5C0E6EA9}">
      <dsp:nvSpPr>
        <dsp:cNvPr id="0" name=""/>
        <dsp:cNvSpPr/>
      </dsp:nvSpPr>
      <dsp:spPr>
        <a:xfrm>
          <a:off x="1932255" y="1724351"/>
          <a:ext cx="1414891" cy="4993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GB" sz="1400" b="0" i="0" kern="1200">
              <a:solidFill>
                <a:schemeClr val="tx1"/>
              </a:solidFill>
              <a:latin typeface="Aptos"/>
              <a:hlinkClick xmlns:r="http://schemas.openxmlformats.org/officeDocument/2006/relationships" r:id="rId4">
                <a:extLst>
                  <a:ext uri="{A12FA001-AC4F-418D-AE19-62706E023703}">
                    <ahyp:hlinkClr xmlns:ahyp="http://schemas.microsoft.com/office/drawing/2018/hyperlinkcolor" val="tx"/>
                  </a:ext>
                </a:extLst>
              </a:hlinkClick>
            </a:rPr>
            <a:t>Belinda Howell</a:t>
          </a:r>
          <a:endParaRPr lang="en-GB" sz="1400" kern="1200">
            <a:solidFill>
              <a:schemeClr val="tx1"/>
            </a:solidFill>
            <a:latin typeface="Aptos"/>
          </a:endParaRPr>
        </a:p>
      </dsp:txBody>
      <dsp:txXfrm>
        <a:off x="1932255" y="1724351"/>
        <a:ext cx="1414891" cy="499373"/>
      </dsp:txXfrm>
    </dsp:sp>
    <dsp:sp modelId="{FCAEBCD5-5AA9-4875-A075-C7568B149742}">
      <dsp:nvSpPr>
        <dsp:cNvPr id="0" name=""/>
        <dsp:cNvSpPr/>
      </dsp:nvSpPr>
      <dsp:spPr>
        <a:xfrm>
          <a:off x="3703181" y="448174"/>
          <a:ext cx="1572101" cy="1849531"/>
        </a:xfrm>
        <a:prstGeom prst="rect">
          <a:avLst/>
        </a:prstGeom>
        <a:solidFill>
          <a:schemeClr val="lt1">
            <a:alpha val="40000"/>
            <a:hueOff val="0"/>
            <a:satOff val="0"/>
            <a:lumOff val="0"/>
            <a:alphaOff val="0"/>
          </a:schemeClr>
        </a:solidFill>
        <a:ln w="28575" cap="flat" cmpd="sng" algn="ctr">
          <a:solidFill>
            <a:srgbClr val="008938"/>
          </a:solidFill>
          <a:prstDash val="solid"/>
        </a:ln>
        <a:effectLst/>
      </dsp:spPr>
      <dsp:style>
        <a:lnRef idx="1">
          <a:scrgbClr r="0" g="0" b="0"/>
        </a:lnRef>
        <a:fillRef idx="1">
          <a:scrgbClr r="0" g="0" b="0"/>
        </a:fillRef>
        <a:effectRef idx="0">
          <a:scrgbClr r="0" g="0" b="0"/>
        </a:effectRef>
        <a:fontRef idx="minor"/>
      </dsp:style>
    </dsp:sp>
    <dsp:sp modelId="{5E75ECA8-53CD-4693-B61E-F02BAC17BADC}">
      <dsp:nvSpPr>
        <dsp:cNvPr id="0" name=""/>
        <dsp:cNvSpPr/>
      </dsp:nvSpPr>
      <dsp:spPr>
        <a:xfrm>
          <a:off x="3781786" y="522156"/>
          <a:ext cx="1414891" cy="1202195"/>
        </a:xfrm>
        <a:prstGeom prst="rect">
          <a:avLst/>
        </a:prstGeom>
        <a:blipFill rotWithShape="1">
          <a:blip xmlns:r="http://schemas.openxmlformats.org/officeDocument/2006/relationships" r:embed="rId5"/>
          <a:srcRect/>
          <a:stretch>
            <a:fillRect l="-14000" r="-1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C4699ED-7799-4F8D-A301-89D49330EF6B}">
      <dsp:nvSpPr>
        <dsp:cNvPr id="0" name=""/>
        <dsp:cNvSpPr/>
      </dsp:nvSpPr>
      <dsp:spPr>
        <a:xfrm>
          <a:off x="3781786" y="1724351"/>
          <a:ext cx="1414891" cy="4993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GB" sz="1400" b="0" i="0" kern="1200">
              <a:solidFill>
                <a:schemeClr val="tx1"/>
              </a:solidFill>
              <a:latin typeface="Aptos"/>
              <a:hlinkClick xmlns:r="http://schemas.openxmlformats.org/officeDocument/2006/relationships" r:id="rId6">
                <a:extLst>
                  <a:ext uri="{A12FA001-AC4F-418D-AE19-62706E023703}">
                    <ahyp:hlinkClr xmlns:ahyp="http://schemas.microsoft.com/office/drawing/2018/hyperlinkcolor" val="tx"/>
                  </a:ext>
                </a:extLst>
              </a:hlinkClick>
            </a:rPr>
            <a:t>David Lyall</a:t>
          </a:r>
          <a:endParaRPr lang="en-GB" sz="1400" b="0" i="0" kern="1200">
            <a:solidFill>
              <a:schemeClr val="tx1"/>
            </a:solidFill>
            <a:latin typeface="Aptos"/>
          </a:endParaRPr>
        </a:p>
      </dsp:txBody>
      <dsp:txXfrm>
        <a:off x="3781786" y="1724351"/>
        <a:ext cx="1414891" cy="499373"/>
      </dsp:txXfrm>
    </dsp:sp>
    <dsp:sp modelId="{E6A66BD3-2CDA-4CCD-BFB6-C45DDC1DBD80}">
      <dsp:nvSpPr>
        <dsp:cNvPr id="0" name=""/>
        <dsp:cNvSpPr/>
      </dsp:nvSpPr>
      <dsp:spPr>
        <a:xfrm>
          <a:off x="5552712" y="448174"/>
          <a:ext cx="1572101" cy="1849531"/>
        </a:xfrm>
        <a:prstGeom prst="rect">
          <a:avLst/>
        </a:prstGeom>
        <a:solidFill>
          <a:schemeClr val="lt1">
            <a:alpha val="40000"/>
            <a:hueOff val="0"/>
            <a:satOff val="0"/>
            <a:lumOff val="0"/>
            <a:alphaOff val="0"/>
          </a:schemeClr>
        </a:solidFill>
        <a:ln w="28575" cap="flat" cmpd="sng" algn="ctr">
          <a:solidFill>
            <a:srgbClr val="008938"/>
          </a:solidFill>
          <a:prstDash val="solid"/>
        </a:ln>
        <a:effectLst/>
      </dsp:spPr>
      <dsp:style>
        <a:lnRef idx="1">
          <a:scrgbClr r="0" g="0" b="0"/>
        </a:lnRef>
        <a:fillRef idx="1">
          <a:scrgbClr r="0" g="0" b="0"/>
        </a:fillRef>
        <a:effectRef idx="0">
          <a:scrgbClr r="0" g="0" b="0"/>
        </a:effectRef>
        <a:fontRef idx="minor"/>
      </dsp:style>
    </dsp:sp>
    <dsp:sp modelId="{5ECFF8A1-B10B-4F83-A32E-FAE2E73FD649}">
      <dsp:nvSpPr>
        <dsp:cNvPr id="0" name=""/>
        <dsp:cNvSpPr/>
      </dsp:nvSpPr>
      <dsp:spPr>
        <a:xfrm>
          <a:off x="5631317" y="522156"/>
          <a:ext cx="1414891" cy="1202195"/>
        </a:xfrm>
        <a:prstGeom prst="rect">
          <a:avLst/>
        </a:prstGeom>
        <a:blipFill rotWithShape="1">
          <a:blip xmlns:r="http://schemas.openxmlformats.org/officeDocument/2006/relationships" r:embed="rId7"/>
          <a:srcRect/>
          <a:stretch>
            <a:fillRect l="-14000" r="-1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1516E73-8C12-467F-9B62-4B728999E745}">
      <dsp:nvSpPr>
        <dsp:cNvPr id="0" name=""/>
        <dsp:cNvSpPr/>
      </dsp:nvSpPr>
      <dsp:spPr>
        <a:xfrm>
          <a:off x="5631317" y="1724351"/>
          <a:ext cx="1414891" cy="4993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GB" sz="1400" b="0" i="0" kern="1200">
              <a:solidFill>
                <a:schemeClr val="tx1"/>
              </a:solidFill>
              <a:latin typeface="Aptos"/>
              <a:hlinkClick xmlns:r="http://schemas.openxmlformats.org/officeDocument/2006/relationships" r:id="rId8">
                <a:extLst>
                  <a:ext uri="{A12FA001-AC4F-418D-AE19-62706E023703}">
                    <ahyp:hlinkClr xmlns:ahyp="http://schemas.microsoft.com/office/drawing/2018/hyperlinkcolor" val="tx"/>
                  </a:ext>
                </a:extLst>
              </a:hlinkClick>
            </a:rPr>
            <a:t>Mark Ripley</a:t>
          </a:r>
          <a:endParaRPr lang="en-GB" sz="1400" b="0" i="0" kern="1200">
            <a:solidFill>
              <a:schemeClr val="tx1"/>
            </a:solidFill>
            <a:latin typeface="Aptos"/>
          </a:endParaRPr>
        </a:p>
      </dsp:txBody>
      <dsp:txXfrm>
        <a:off x="5631317" y="1724351"/>
        <a:ext cx="1414891" cy="499373"/>
      </dsp:txXfrm>
    </dsp:sp>
    <dsp:sp modelId="{7D22B33C-8AAD-4AE7-BAB1-F4152D0CE8F1}">
      <dsp:nvSpPr>
        <dsp:cNvPr id="0" name=""/>
        <dsp:cNvSpPr/>
      </dsp:nvSpPr>
      <dsp:spPr>
        <a:xfrm>
          <a:off x="928884" y="2454916"/>
          <a:ext cx="1572101" cy="1849531"/>
        </a:xfrm>
        <a:prstGeom prst="rect">
          <a:avLst/>
        </a:prstGeom>
        <a:solidFill>
          <a:schemeClr val="lt1">
            <a:alpha val="40000"/>
            <a:hueOff val="0"/>
            <a:satOff val="0"/>
            <a:lumOff val="0"/>
            <a:alphaOff val="0"/>
          </a:schemeClr>
        </a:solidFill>
        <a:ln w="28575" cap="flat" cmpd="sng" algn="ctr">
          <a:solidFill>
            <a:srgbClr val="008938"/>
          </a:solidFill>
          <a:prstDash val="solid"/>
        </a:ln>
        <a:effectLst/>
      </dsp:spPr>
      <dsp:style>
        <a:lnRef idx="1">
          <a:scrgbClr r="0" g="0" b="0"/>
        </a:lnRef>
        <a:fillRef idx="1">
          <a:scrgbClr r="0" g="0" b="0"/>
        </a:fillRef>
        <a:effectRef idx="0">
          <a:scrgbClr r="0" g="0" b="0"/>
        </a:effectRef>
        <a:fontRef idx="minor"/>
      </dsp:style>
    </dsp:sp>
    <dsp:sp modelId="{CB8E584E-BE3C-4943-80E5-A82EBA9F6AD2}">
      <dsp:nvSpPr>
        <dsp:cNvPr id="0" name=""/>
        <dsp:cNvSpPr/>
      </dsp:nvSpPr>
      <dsp:spPr>
        <a:xfrm>
          <a:off x="1007489" y="2528897"/>
          <a:ext cx="1414891" cy="1202195"/>
        </a:xfrm>
        <a:prstGeom prst="rect">
          <a:avLst/>
        </a:prstGeom>
        <a:blipFill rotWithShape="1">
          <a:blip xmlns:r="http://schemas.openxmlformats.org/officeDocument/2006/relationships" r:embed="rId9"/>
          <a:srcRect/>
          <a:stretch>
            <a:fillRect l="-14000" r="-1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40BD7EA-B9B3-4ED0-A385-565A2FBBFA20}">
      <dsp:nvSpPr>
        <dsp:cNvPr id="0" name=""/>
        <dsp:cNvSpPr/>
      </dsp:nvSpPr>
      <dsp:spPr>
        <a:xfrm>
          <a:off x="1007489" y="3731092"/>
          <a:ext cx="1414891" cy="4993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GB" sz="1400" b="0" i="0" kern="1200">
              <a:solidFill>
                <a:schemeClr val="tx1"/>
              </a:solidFill>
              <a:latin typeface="Aptos"/>
              <a:hlinkClick xmlns:r="http://schemas.openxmlformats.org/officeDocument/2006/relationships" r:id="rId10">
                <a:extLst>
                  <a:ext uri="{A12FA001-AC4F-418D-AE19-62706E023703}">
                    <ahyp:hlinkClr xmlns:ahyp="http://schemas.microsoft.com/office/drawing/2018/hyperlinkcolor" val="tx"/>
                  </a:ext>
                </a:extLst>
              </a:hlinkClick>
            </a:rPr>
            <a:t>Peter Judge</a:t>
          </a:r>
          <a:endParaRPr lang="en-GB" sz="1400" b="0" i="0" kern="1200">
            <a:solidFill>
              <a:schemeClr val="tx1"/>
            </a:solidFill>
            <a:latin typeface="Aptos" panose="020B0004020202020204" pitchFamily="34" charset="0"/>
          </a:endParaRPr>
        </a:p>
      </dsp:txBody>
      <dsp:txXfrm>
        <a:off x="1007489" y="3731092"/>
        <a:ext cx="1414891" cy="499373"/>
      </dsp:txXfrm>
    </dsp:sp>
    <dsp:sp modelId="{A548147C-911B-4406-AE43-C8CCE2AE01E2}">
      <dsp:nvSpPr>
        <dsp:cNvPr id="0" name=""/>
        <dsp:cNvSpPr/>
      </dsp:nvSpPr>
      <dsp:spPr>
        <a:xfrm>
          <a:off x="2778415" y="2454916"/>
          <a:ext cx="1572101" cy="1849531"/>
        </a:xfrm>
        <a:prstGeom prst="rect">
          <a:avLst/>
        </a:prstGeom>
        <a:solidFill>
          <a:schemeClr val="lt1">
            <a:alpha val="40000"/>
            <a:hueOff val="0"/>
            <a:satOff val="0"/>
            <a:lumOff val="0"/>
            <a:alphaOff val="0"/>
          </a:schemeClr>
        </a:solidFill>
        <a:ln w="28575" cap="flat" cmpd="sng" algn="ctr">
          <a:solidFill>
            <a:srgbClr val="008938"/>
          </a:solidFill>
          <a:prstDash val="solid"/>
        </a:ln>
        <a:effectLst/>
      </dsp:spPr>
      <dsp:style>
        <a:lnRef idx="1">
          <a:scrgbClr r="0" g="0" b="0"/>
        </a:lnRef>
        <a:fillRef idx="1">
          <a:scrgbClr r="0" g="0" b="0"/>
        </a:fillRef>
        <a:effectRef idx="0">
          <a:scrgbClr r="0" g="0" b="0"/>
        </a:effectRef>
        <a:fontRef idx="minor"/>
      </dsp:style>
    </dsp:sp>
    <dsp:sp modelId="{02FBE958-FD8B-401D-8C7D-2ED2892CC79D}">
      <dsp:nvSpPr>
        <dsp:cNvPr id="0" name=""/>
        <dsp:cNvSpPr/>
      </dsp:nvSpPr>
      <dsp:spPr>
        <a:xfrm>
          <a:off x="2857020" y="2528897"/>
          <a:ext cx="1414891" cy="1202195"/>
        </a:xfrm>
        <a:prstGeom prst="rect">
          <a:avLst/>
        </a:prstGeom>
        <a:blipFill rotWithShape="1">
          <a:blip xmlns:r="http://schemas.openxmlformats.org/officeDocument/2006/relationships" r:embed="rId11"/>
          <a:srcRect/>
          <a:stretch>
            <a:fillRect l="-14000" r="-1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88836E3-3A57-4D6E-997E-0DC79D96042B}">
      <dsp:nvSpPr>
        <dsp:cNvPr id="0" name=""/>
        <dsp:cNvSpPr/>
      </dsp:nvSpPr>
      <dsp:spPr>
        <a:xfrm>
          <a:off x="2857020" y="3731092"/>
          <a:ext cx="1414891" cy="4993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GB" sz="1400" b="0" i="0" kern="1200">
              <a:solidFill>
                <a:schemeClr val="tx1"/>
              </a:solidFill>
              <a:latin typeface="Aptos"/>
              <a:hlinkClick xmlns:r="http://schemas.openxmlformats.org/officeDocument/2006/relationships" r:id="rId12">
                <a:extLst>
                  <a:ext uri="{A12FA001-AC4F-418D-AE19-62706E023703}">
                    <ahyp:hlinkClr xmlns:ahyp="http://schemas.microsoft.com/office/drawing/2018/hyperlinkcolor" val="tx"/>
                  </a:ext>
                </a:extLst>
              </a:hlinkClick>
            </a:rPr>
            <a:t>Professor Dame Judith Petts</a:t>
          </a:r>
          <a:endParaRPr lang="en-GB" sz="1400" b="0" i="0" kern="1200">
            <a:solidFill>
              <a:schemeClr val="tx1"/>
            </a:solidFill>
            <a:latin typeface="Aptos"/>
          </a:endParaRPr>
        </a:p>
      </dsp:txBody>
      <dsp:txXfrm>
        <a:off x="2857020" y="3731092"/>
        <a:ext cx="1414891" cy="499373"/>
      </dsp:txXfrm>
    </dsp:sp>
    <dsp:sp modelId="{B2AC4298-8EB5-4C5C-AF9D-6714EB3C7A71}">
      <dsp:nvSpPr>
        <dsp:cNvPr id="0" name=""/>
        <dsp:cNvSpPr/>
      </dsp:nvSpPr>
      <dsp:spPr>
        <a:xfrm>
          <a:off x="4627946" y="2454916"/>
          <a:ext cx="1572101" cy="1849531"/>
        </a:xfrm>
        <a:prstGeom prst="rect">
          <a:avLst/>
        </a:prstGeom>
        <a:solidFill>
          <a:schemeClr val="lt1">
            <a:alpha val="40000"/>
            <a:hueOff val="0"/>
            <a:satOff val="0"/>
            <a:lumOff val="0"/>
            <a:alphaOff val="0"/>
          </a:schemeClr>
        </a:solidFill>
        <a:ln w="28575" cap="flat" cmpd="sng" algn="ctr">
          <a:solidFill>
            <a:srgbClr val="008938"/>
          </a:solidFill>
          <a:prstDash val="solid"/>
        </a:ln>
        <a:effectLst/>
      </dsp:spPr>
      <dsp:style>
        <a:lnRef idx="1">
          <a:scrgbClr r="0" g="0" b="0"/>
        </a:lnRef>
        <a:fillRef idx="1">
          <a:scrgbClr r="0" g="0" b="0"/>
        </a:fillRef>
        <a:effectRef idx="0">
          <a:scrgbClr r="0" g="0" b="0"/>
        </a:effectRef>
        <a:fontRef idx="minor"/>
      </dsp:style>
    </dsp:sp>
    <dsp:sp modelId="{4B9AA296-F0CC-43B3-9A65-DB64064C634F}">
      <dsp:nvSpPr>
        <dsp:cNvPr id="0" name=""/>
        <dsp:cNvSpPr/>
      </dsp:nvSpPr>
      <dsp:spPr>
        <a:xfrm>
          <a:off x="4706551" y="2528897"/>
          <a:ext cx="1414891" cy="1202195"/>
        </a:xfrm>
        <a:prstGeom prst="rect">
          <a:avLst/>
        </a:prstGeom>
        <a:blipFill rotWithShape="1">
          <a:blip xmlns:r="http://schemas.openxmlformats.org/officeDocument/2006/relationships" r:embed="rId13"/>
          <a:srcRect/>
          <a:stretch>
            <a:fillRect l="-14000" r="-1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6769AE9-029C-46AB-BDA5-C8E78FCE916D}">
      <dsp:nvSpPr>
        <dsp:cNvPr id="0" name=""/>
        <dsp:cNvSpPr/>
      </dsp:nvSpPr>
      <dsp:spPr>
        <a:xfrm>
          <a:off x="4706551" y="3731092"/>
          <a:ext cx="1414891" cy="4993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GB" sz="1400" b="0" i="0" kern="1200">
              <a:solidFill>
                <a:schemeClr val="tx1"/>
              </a:solidFill>
              <a:latin typeface="Aptos"/>
              <a:hlinkClick xmlns:r="http://schemas.openxmlformats.org/officeDocument/2006/relationships" r:id="rId14">
                <a:extLst>
                  <a:ext uri="{A12FA001-AC4F-418D-AE19-62706E023703}">
                    <ahyp:hlinkClr xmlns:ahyp="http://schemas.microsoft.com/office/drawing/2018/hyperlinkcolor" val="tx"/>
                  </a:ext>
                </a:extLst>
              </a:hlinkClick>
            </a:rPr>
            <a:t>Rob Wilson</a:t>
          </a:r>
          <a:r>
            <a:rPr lang="en-GB" sz="1400" b="0" i="0" kern="1200">
              <a:solidFill>
                <a:schemeClr val="tx1"/>
              </a:solidFill>
              <a:latin typeface="Aptos"/>
            </a:rPr>
            <a:t> </a:t>
          </a:r>
        </a:p>
      </dsp:txBody>
      <dsp:txXfrm>
        <a:off x="4706551" y="3731092"/>
        <a:ext cx="1414891" cy="499373"/>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CaptionedPictures">
  <dgm:title val=""/>
  <dgm:desc val=""/>
  <dgm:catLst>
    <dgm:cat type="picture" pri="5000"/>
    <dgm:cat type="pictureconvert" pri="5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60" srcId="0" destId="10" srcOrd="0" destOrd="0"/>
        <dgm:cxn modelId="12" srcId="10" destId="11" srcOrd="0" destOrd="0"/>
        <dgm:cxn modelId="7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 modelId="90" srcId="0" destId="40" srcOrd="3" destOrd="0"/>
        <dgm:cxn modelId="42" srcId="40" destId="41" srcOrd="0" destOrd="0"/>
      </dgm:cxnLst>
      <dgm:bg/>
      <dgm:whole/>
    </dgm:dataModel>
  </dgm:clrData>
  <dgm:layoutNode name="Name0">
    <dgm:varLst>
      <dgm:chMax/>
      <dgm:chPref/>
      <dgm:dir/>
    </dgm:varLst>
    <dgm:choose name="Name1">
      <dgm:if name="Name2" func="var" arg="dir" op="equ" val="norm">
        <dgm:alg type="snake">
          <dgm:param type="off" val="ctr"/>
        </dgm:alg>
      </dgm:if>
      <dgm:else name="Name3">
        <dgm:alg type="snake">
          <dgm:param type="grDir" val="tR"/>
          <dgm:param type="off" val="ctr"/>
        </dgm:alg>
      </dgm:else>
    </dgm:choose>
    <dgm:shape xmlns:r="http://schemas.openxmlformats.org/officeDocument/2006/relationships" r:blip="">
      <dgm:adjLst/>
    </dgm:shape>
    <dgm:constrLst>
      <dgm:constr type="primFontSz" for="des" forName="Parent" op="equ"/>
      <dgm:constr type="primFontSz" for="des" forName="Child" refType="primFontSz" refFor="des" refForName="Parent" op="lte"/>
      <dgm:constr type="w" for="ch" forName="composite" refType="w"/>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val="1"/>
          <dgm:chPref val="1"/>
        </dgm:varLst>
        <dgm:alg type="composite">
          <dgm:param type="ar" val="0.85"/>
        </dgm:alg>
        <dgm:shape xmlns:r="http://schemas.openxmlformats.org/officeDocument/2006/relationships" r:blip="">
          <dgm:adjLst/>
        </dgm:shape>
        <dgm:constrLst>
          <dgm:constr type="l" for="ch" forName="Accent" refType="w" fact="0"/>
          <dgm:constr type="t" for="ch" forName="Accent" refType="h" fact="0"/>
          <dgm:constr type="w" for="ch" forName="Accent" refType="w"/>
          <dgm:constr type="h" for="ch" forName="Accent" refType="h"/>
          <dgm:constr type="l" for="ch" forName="Image" refType="w" fact="0.05"/>
          <dgm:constr type="t" for="ch" forName="Image" refType="h" fact="0.04"/>
          <dgm:constr type="w" for="ch" forName="Image" refType="w" fact="0.9"/>
          <dgm:constr type="h" for="ch" forName="Image" refType="h" fact="0.65"/>
          <dgm:constr type="l" for="ch" forName="ChildComposite" refType="w" fact="0.05"/>
          <dgm:constr type="t" for="ch" forName="ChildComposite" refType="h" fact="0.69"/>
          <dgm:constr type="w" for="ch" forName="ChildComposite" refType="w" fact="0.9"/>
          <dgm:constr type="h" for="ch" forName="ChildComposite" refType="h" fact="0.27"/>
        </dgm:constrLst>
        <dgm:layoutNode name="Accent" styleLbl="trAlignAcc1">
          <dgm:varLst>
            <dgm:chMax val="0"/>
            <dgm:chPref val="0"/>
          </dgm:varLst>
          <dgm:alg type="sp"/>
          <dgm:shape xmlns:r="http://schemas.openxmlformats.org/officeDocument/2006/relationships" type="rect" r:blip="">
            <dgm:adjLst/>
          </dgm:shape>
          <dgm:presOf/>
        </dgm:layoutNode>
        <dgm:layoutNode name="Image" styleLbl="alignImgPlace1">
          <dgm:varLst>
            <dgm:chMax val="0"/>
            <dgm:chPref val="0"/>
          </dgm:varLst>
          <dgm:alg type="sp"/>
          <dgm:shape xmlns:r="http://schemas.openxmlformats.org/officeDocument/2006/relationships" type="rect" r:blip="" blipPhldr="1">
            <dgm:adjLst/>
          </dgm:shape>
          <dgm:presOf/>
        </dgm:layoutNode>
        <dgm:layoutNode name="ChildComposite">
          <dgm:alg type="composite"/>
          <dgm:shape xmlns:r="http://schemas.openxmlformats.org/officeDocument/2006/relationships" r:blip="">
            <dgm:adjLst/>
          </dgm:shape>
          <dgm:choose name="Name4">
            <dgm:if name="Name5" axis="ch" ptType="node" func="cnt" op="gte" val="1">
              <dgm:constrLst>
                <dgm:constr type="l" for="ch" forName="Parent" refType="w" fact="0"/>
                <dgm:constr type="t" for="ch" forName="Parent" refType="h" fact="0"/>
                <dgm:constr type="w" for="ch" forName="Parent" refType="w"/>
                <dgm:constr type="h" for="ch" forName="Parent" refType="h" fact="0.3704"/>
                <dgm:constr type="l" for="ch" forName="Child" refType="w" fact="0"/>
                <dgm:constr type="t" for="ch" forName="Child" refType="h" fact="0.3704"/>
                <dgm:constr type="w" for="ch" forName="Child" refType="w"/>
                <dgm:constr type="h" for="ch" forName="Child" refType="h" fact="0.6296"/>
              </dgm:constrLst>
            </dgm:if>
            <dgm:else name="Name6">
              <dgm:constrLst>
                <dgm:constr type="l" for="ch" forName="Parent" refType="w" fact="0"/>
                <dgm:constr type="t" for="ch" forName="Parent" refType="h" fact="0"/>
                <dgm:constr type="w" for="ch" forName="Parent" refType="w"/>
                <dgm:constr type="h" for="ch" forName="Parent" refType="h"/>
                <dgm:constr type="l" for="ch" forName="Child" refType="w" fact="0"/>
                <dgm:constr type="t" for="ch" forName="Child" refType="h" fact="0"/>
                <dgm:constr type="w" for="ch" forName="Child" refType="w" fact="0"/>
                <dgm:constr type="h" for="ch" forName="Child" refType="h" fact="0"/>
              </dgm:constrLst>
            </dgm:else>
          </dgm:choose>
          <dgm:layoutNode name="Child" styleLbl="node1">
            <dgm:varLst>
              <dgm:chMax val="0"/>
              <dgm:chPref val="0"/>
              <dgm:bulletEnabled val="1"/>
            </dgm:varLst>
            <dgm:choose name="Name7">
              <dgm:if name="Name8" axis="ch" ptType="node" func="cnt" op="gt" val="1">
                <dgm:alg type="tx">
                  <dgm:param type="parTxLTRAlign" val="l"/>
                  <dgm:param type="parTxRTLAlign" val="r"/>
                  <dgm:param type="txAnchorVert" val="mid"/>
                  <dgm:param type="txAnchorVertCh" val="mid"/>
                </dgm:alg>
              </dgm:if>
              <dgm:else name="Name9">
                <dgm:alg type="tx">
                  <dgm:param type="parTxLTRAlign" val="ctr"/>
                  <dgm:param type="parTxRTLAlign" val="ctr"/>
                  <dgm:param type="shpTxLTRAlignCh" val="l"/>
                  <dgm:param type="shpTxRTLAlignCh" val="r"/>
                  <dgm:param type="txAnchorVert" val="mid"/>
                  <dgm:param type="txAnchorVertCh" val="mid"/>
                </dgm:alg>
              </dgm:else>
            </dgm:choose>
            <dgm:choose name="Name10">
              <dgm:if name="Name11" axis="ch" ptType="node" func="cnt" op="gte" val="1">
                <dgm:shape xmlns:r="http://schemas.openxmlformats.org/officeDocument/2006/relationships" type="rect" r:blip="">
                  <dgm:adjLst/>
                </dgm:shape>
              </dgm:if>
              <dgm:else name="Name12">
                <dgm:shape xmlns:r="http://schemas.openxmlformats.org/officeDocument/2006/relationships" type="rect" r:blip="" hideGeom="1">
                  <dgm:adjLst/>
                </dgm:shape>
              </dgm:else>
            </dgm:choose>
            <dgm:choose name="Name13">
              <dgm:if name="Name14" axis="ch" ptType="node" func="cnt" op="gte" val="1">
                <dgm:presOf axis="des" ptType="node"/>
              </dgm:if>
              <dgm:else name="Name15">
                <dgm:presOf/>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 styleLbl="revTx">
            <dgm:varLst>
              <dgm:chMax val="1"/>
              <dgm:chPref val="0"/>
              <dgm:bulletEnabled val="1"/>
            </dgm:varLst>
            <dgm:alg type="tx">
              <dgm:param type="shpTxLTRAlignCh" val="ctr"/>
              <dgm:param type="txAnchorVert" val="mid"/>
            </dgm:alg>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5F4CC77-FBDF-DA47-BEDD-52681D352ED4}"/>
              </a:ext>
            </a:extLst>
          </p:cNvPr>
          <p:cNvSpPr>
            <a:spLocks noGrp="1"/>
          </p:cNvSpPr>
          <p:nvPr>
            <p:ph type="hdr" sz="quarter"/>
          </p:nvPr>
        </p:nvSpPr>
        <p:spPr>
          <a:xfrm>
            <a:off x="0" y="0"/>
            <a:ext cx="4633913" cy="379413"/>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2E455A09-44FE-F9C3-8AD7-3AE2E8E85088}"/>
              </a:ext>
            </a:extLst>
          </p:cNvPr>
          <p:cNvSpPr>
            <a:spLocks noGrp="1"/>
          </p:cNvSpPr>
          <p:nvPr>
            <p:ph type="dt" sz="quarter" idx="1"/>
          </p:nvPr>
        </p:nvSpPr>
        <p:spPr>
          <a:xfrm>
            <a:off x="6057900" y="0"/>
            <a:ext cx="4632325" cy="379413"/>
          </a:xfrm>
          <a:prstGeom prst="rect">
            <a:avLst/>
          </a:prstGeom>
        </p:spPr>
        <p:txBody>
          <a:bodyPr vert="horz" lIns="91440" tIns="45720" rIns="91440" bIns="45720" rtlCol="0"/>
          <a:lstStyle>
            <a:lvl1pPr algn="r">
              <a:defRPr sz="1200"/>
            </a:lvl1pPr>
          </a:lstStyle>
          <a:p>
            <a:fld id="{B0218B02-236A-4E6B-AAC4-EDF8E0031F6C}" type="datetimeFigureOut">
              <a:rPr lang="en-GB" smtClean="0"/>
              <a:t>18/06/2025</a:t>
            </a:fld>
            <a:endParaRPr lang="en-GB"/>
          </a:p>
        </p:txBody>
      </p:sp>
      <p:sp>
        <p:nvSpPr>
          <p:cNvPr id="4" name="Footer Placeholder 3">
            <a:extLst>
              <a:ext uri="{FF2B5EF4-FFF2-40B4-BE49-F238E27FC236}">
                <a16:creationId xmlns:a16="http://schemas.microsoft.com/office/drawing/2014/main" id="{0F24F0AE-ABBB-3A74-22C7-98E62BE5B017}"/>
              </a:ext>
            </a:extLst>
          </p:cNvPr>
          <p:cNvSpPr>
            <a:spLocks noGrp="1"/>
          </p:cNvSpPr>
          <p:nvPr>
            <p:ph type="ftr" sz="quarter" idx="2"/>
          </p:nvPr>
        </p:nvSpPr>
        <p:spPr>
          <a:xfrm>
            <a:off x="0" y="7183438"/>
            <a:ext cx="4633913" cy="37941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D7529CA6-35C8-8713-A940-75758A7CF269}"/>
              </a:ext>
            </a:extLst>
          </p:cNvPr>
          <p:cNvSpPr>
            <a:spLocks noGrp="1"/>
          </p:cNvSpPr>
          <p:nvPr>
            <p:ph type="sldNum" sz="quarter" idx="3"/>
          </p:nvPr>
        </p:nvSpPr>
        <p:spPr>
          <a:xfrm>
            <a:off x="6057900" y="7183438"/>
            <a:ext cx="4632325" cy="379412"/>
          </a:xfrm>
          <a:prstGeom prst="rect">
            <a:avLst/>
          </a:prstGeom>
        </p:spPr>
        <p:txBody>
          <a:bodyPr vert="horz" lIns="91440" tIns="45720" rIns="91440" bIns="45720" rtlCol="0" anchor="b"/>
          <a:lstStyle>
            <a:lvl1pPr algn="r">
              <a:defRPr sz="1200"/>
            </a:lvl1pPr>
          </a:lstStyle>
          <a:p>
            <a:fld id="{5EE650EB-23FE-4DE8-BF19-341725CD373B}" type="slidenum">
              <a:rPr lang="en-GB" smtClean="0"/>
              <a:t>‹#›</a:t>
            </a:fld>
            <a:endParaRPr lang="en-GB"/>
          </a:p>
        </p:txBody>
      </p:sp>
    </p:spTree>
    <p:extLst>
      <p:ext uri="{BB962C8B-B14F-4D97-AF65-F5344CB8AC3E}">
        <p14:creationId xmlns:p14="http://schemas.microsoft.com/office/powerpoint/2010/main" val="16165349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633913" cy="3794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057900" y="0"/>
            <a:ext cx="4632325" cy="379413"/>
          </a:xfrm>
          <a:prstGeom prst="rect">
            <a:avLst/>
          </a:prstGeom>
        </p:spPr>
        <p:txBody>
          <a:bodyPr vert="horz" lIns="91440" tIns="45720" rIns="91440" bIns="45720" rtlCol="0"/>
          <a:lstStyle>
            <a:lvl1pPr algn="r">
              <a:defRPr sz="1200"/>
            </a:lvl1pPr>
          </a:lstStyle>
          <a:p>
            <a:fld id="{531AA8B6-E1C7-4AB5-A02D-A686E5EC261D}" type="datetimeFigureOut">
              <a:rPr lang="en-GB" smtClean="0"/>
              <a:t>18/06/2025</a:t>
            </a:fld>
            <a:endParaRPr lang="en-GB"/>
          </a:p>
        </p:txBody>
      </p:sp>
      <p:sp>
        <p:nvSpPr>
          <p:cNvPr id="4" name="Slide Image Placeholder 3"/>
          <p:cNvSpPr>
            <a:spLocks noGrp="1" noRot="1" noChangeAspect="1"/>
          </p:cNvSpPr>
          <p:nvPr>
            <p:ph type="sldImg" idx="2"/>
          </p:nvPr>
        </p:nvSpPr>
        <p:spPr>
          <a:xfrm>
            <a:off x="3543300" y="946150"/>
            <a:ext cx="3606800" cy="25511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069975" y="3640138"/>
            <a:ext cx="8553450" cy="29781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7183438"/>
            <a:ext cx="4633913" cy="37941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057900" y="7183438"/>
            <a:ext cx="4632325" cy="379412"/>
          </a:xfrm>
          <a:prstGeom prst="rect">
            <a:avLst/>
          </a:prstGeom>
        </p:spPr>
        <p:txBody>
          <a:bodyPr vert="horz" lIns="91440" tIns="45720" rIns="91440" bIns="45720" rtlCol="0" anchor="b"/>
          <a:lstStyle>
            <a:lvl1pPr algn="r">
              <a:defRPr sz="1200"/>
            </a:lvl1pPr>
          </a:lstStyle>
          <a:p>
            <a:fld id="{74E69BFF-8219-4640-8903-E4AC4F0F1999}" type="slidenum">
              <a:rPr lang="en-GB" smtClean="0"/>
              <a:t>‹#›</a:t>
            </a:fld>
            <a:endParaRPr lang="en-GB"/>
          </a:p>
        </p:txBody>
      </p:sp>
    </p:spTree>
    <p:extLst>
      <p:ext uri="{BB962C8B-B14F-4D97-AF65-F5344CB8AC3E}">
        <p14:creationId xmlns:p14="http://schemas.microsoft.com/office/powerpoint/2010/main" val="810698612"/>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6240544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2182003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4037341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095098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6742802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529721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802005" y="2344483"/>
            <a:ext cx="9089390" cy="1588198"/>
          </a:xfrm>
          <a:prstGeom prst="rect">
            <a:avLst/>
          </a:prstGeom>
        </p:spPr>
        <p:txBody>
          <a:bodyPr wrap="square" lIns="0" tIns="0" rIns="0" bIns="0">
            <a:spAutoFit/>
          </a:bodyPr>
          <a:lstStyle>
            <a:lvl1pPr>
              <a:defRPr sz="1900" b="0" i="0">
                <a:solidFill>
                  <a:schemeClr val="bg1"/>
                </a:solidFill>
                <a:latin typeface="Calibri"/>
                <a:cs typeface="Calibri"/>
              </a:defRPr>
            </a:lvl1pPr>
          </a:lstStyle>
          <a:p>
            <a:endParaRPr/>
          </a:p>
        </p:txBody>
      </p:sp>
      <p:sp>
        <p:nvSpPr>
          <p:cNvPr id="3" name="Holder 3"/>
          <p:cNvSpPr>
            <a:spLocks noGrp="1"/>
          </p:cNvSpPr>
          <p:nvPr>
            <p:ph type="subTitle" idx="4"/>
          </p:nvPr>
        </p:nvSpPr>
        <p:spPr>
          <a:xfrm>
            <a:off x="1604010" y="4235196"/>
            <a:ext cx="7485380" cy="189071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3565074D-1CE2-473C-A6BF-D4AC3487D2D4}" type="datetime1">
              <a:rPr lang="en-US" smtClean="0"/>
              <a:t>6/18/2025</a:t>
            </a:fld>
            <a:endParaRPr lang="en-US"/>
          </a:p>
        </p:txBody>
      </p:sp>
      <p:sp>
        <p:nvSpPr>
          <p:cNvPr id="6" name="Holder 6"/>
          <p:cNvSpPr>
            <a:spLocks noGrp="1"/>
          </p:cNvSpPr>
          <p:nvPr>
            <p:ph type="sldNum" sz="quarter" idx="7"/>
          </p:nvPr>
        </p:nvSpPr>
        <p:spPr/>
        <p:txBody>
          <a:bodyPr lIns="0" tIns="0" rIns="0" bIns="0"/>
          <a:lstStyle>
            <a:lvl1pPr>
              <a:defRPr sz="1000" b="1" i="0">
                <a:solidFill>
                  <a:srgbClr val="231F20"/>
                </a:solidFill>
                <a:latin typeface="Trebuchet MS"/>
                <a:cs typeface="Trebuchet MS"/>
              </a:defRPr>
            </a:lvl1pPr>
          </a:lstStyle>
          <a:p>
            <a:pPr marL="71120">
              <a:lnSpc>
                <a:spcPct val="100000"/>
              </a:lnSpc>
              <a:spcBef>
                <a:spcPts val="75"/>
              </a:spcBef>
            </a:pPr>
            <a:fld id="{81D60167-4931-47E6-BA6A-407CBD079E47}" type="slidenum">
              <a:rPr spc="-50" dirty="0"/>
              <a:t>‹#›</a:t>
            </a:fld>
            <a:endParaRPr spc="-5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900" b="0" i="0">
                <a:solidFill>
                  <a:schemeClr val="bg1"/>
                </a:solidFill>
                <a:latin typeface="Calibri"/>
                <a:cs typeface="Calibri"/>
              </a:defRPr>
            </a:lvl1pPr>
          </a:lstStyle>
          <a:p>
            <a:endParaRPr/>
          </a:p>
        </p:txBody>
      </p:sp>
      <p:sp>
        <p:nvSpPr>
          <p:cNvPr id="3" name="Holder 3"/>
          <p:cNvSpPr>
            <a:spLocks noGrp="1"/>
          </p:cNvSpPr>
          <p:nvPr>
            <p:ph type="body" idx="1"/>
          </p:nvPr>
        </p:nvSpPr>
        <p:spPr>
          <a:xfrm>
            <a:off x="534670" y="1185011"/>
            <a:ext cx="9624060" cy="4991481"/>
          </a:xfrm>
          <a:solidFill>
            <a:schemeClr val="bg1"/>
          </a:solidFill>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98DB0F68-19FF-459D-8385-3E88151A29A0}" type="datetime1">
              <a:rPr lang="en-US" smtClean="0"/>
              <a:t>6/18/2025</a:t>
            </a:fld>
            <a:endParaRPr lang="en-US"/>
          </a:p>
        </p:txBody>
      </p:sp>
      <p:sp>
        <p:nvSpPr>
          <p:cNvPr id="6" name="Holder 6"/>
          <p:cNvSpPr>
            <a:spLocks noGrp="1"/>
          </p:cNvSpPr>
          <p:nvPr>
            <p:ph type="sldNum" sz="quarter" idx="7"/>
          </p:nvPr>
        </p:nvSpPr>
        <p:spPr/>
        <p:txBody>
          <a:bodyPr lIns="0" tIns="0" rIns="0" bIns="0"/>
          <a:lstStyle>
            <a:lvl1pPr>
              <a:defRPr sz="1000" b="1" i="0">
                <a:solidFill>
                  <a:srgbClr val="231F20"/>
                </a:solidFill>
                <a:latin typeface="Trebuchet MS"/>
                <a:cs typeface="Trebuchet MS"/>
              </a:defRPr>
            </a:lvl1pPr>
          </a:lstStyle>
          <a:p>
            <a:pPr marL="71120">
              <a:lnSpc>
                <a:spcPct val="100000"/>
              </a:lnSpc>
              <a:spcBef>
                <a:spcPts val="75"/>
              </a:spcBef>
            </a:pPr>
            <a:fld id="{81D60167-4931-47E6-BA6A-407CBD079E47}" type="slidenum">
              <a:rPr lang="en-GB" spc="-50" smtClean="0"/>
              <a:t>‹#›</a:t>
            </a:fld>
            <a:endParaRPr spc="-5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900" b="0" i="0">
                <a:solidFill>
                  <a:schemeClr val="bg1"/>
                </a:solidFill>
                <a:latin typeface="Calibri"/>
                <a:cs typeface="Calibri"/>
              </a:defRPr>
            </a:lvl1pPr>
          </a:lstStyle>
          <a:p>
            <a:endParaRPr/>
          </a:p>
        </p:txBody>
      </p:sp>
      <p:sp>
        <p:nvSpPr>
          <p:cNvPr id="3" name="Holder 3"/>
          <p:cNvSpPr>
            <a:spLocks noGrp="1"/>
          </p:cNvSpPr>
          <p:nvPr>
            <p:ph sz="half" idx="2"/>
          </p:nvPr>
        </p:nvSpPr>
        <p:spPr>
          <a:xfrm>
            <a:off x="534670" y="1739455"/>
            <a:ext cx="4651629"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507101" y="1739455"/>
            <a:ext cx="4651629" cy="499148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0581176A-AB99-49BD-9188-5B6645F1305C}" type="datetime1">
              <a:rPr lang="en-US" smtClean="0"/>
              <a:t>6/18/2025</a:t>
            </a:fld>
            <a:endParaRPr lang="en-US"/>
          </a:p>
        </p:txBody>
      </p:sp>
      <p:sp>
        <p:nvSpPr>
          <p:cNvPr id="7" name="Holder 7"/>
          <p:cNvSpPr>
            <a:spLocks noGrp="1"/>
          </p:cNvSpPr>
          <p:nvPr>
            <p:ph type="sldNum" sz="quarter" idx="7"/>
          </p:nvPr>
        </p:nvSpPr>
        <p:spPr/>
        <p:txBody>
          <a:bodyPr lIns="0" tIns="0" rIns="0" bIns="0"/>
          <a:lstStyle>
            <a:lvl1pPr>
              <a:defRPr sz="1000" b="1" i="0">
                <a:solidFill>
                  <a:srgbClr val="231F20"/>
                </a:solidFill>
                <a:latin typeface="Trebuchet MS"/>
                <a:cs typeface="Trebuchet MS"/>
              </a:defRPr>
            </a:lvl1pPr>
          </a:lstStyle>
          <a:p>
            <a:pPr marL="71120">
              <a:lnSpc>
                <a:spcPct val="100000"/>
              </a:lnSpc>
              <a:spcBef>
                <a:spcPts val="75"/>
              </a:spcBef>
            </a:pPr>
            <a:fld id="{81D60167-4931-47E6-BA6A-407CBD079E47}" type="slidenum">
              <a:rPr spc="-50" dirty="0"/>
              <a:t>‹#›</a:t>
            </a:fld>
            <a:endParaRPr spc="-5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900" b="0" i="0">
                <a:solidFill>
                  <a:schemeClr val="bg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88F248AB-75CE-4EC0-AB3F-105CC4E36CAE}" type="datetime1">
              <a:rPr lang="en-US" smtClean="0"/>
              <a:t>6/18/2025</a:t>
            </a:fld>
            <a:endParaRPr lang="en-US"/>
          </a:p>
        </p:txBody>
      </p:sp>
      <p:sp>
        <p:nvSpPr>
          <p:cNvPr id="5" name="Holder 5"/>
          <p:cNvSpPr>
            <a:spLocks noGrp="1"/>
          </p:cNvSpPr>
          <p:nvPr>
            <p:ph type="sldNum" sz="quarter" idx="7"/>
          </p:nvPr>
        </p:nvSpPr>
        <p:spPr/>
        <p:txBody>
          <a:bodyPr lIns="0" tIns="0" rIns="0" bIns="0"/>
          <a:lstStyle>
            <a:lvl1pPr>
              <a:defRPr sz="1000" b="1" i="0">
                <a:solidFill>
                  <a:srgbClr val="231F20"/>
                </a:solidFill>
                <a:latin typeface="Trebuchet MS"/>
                <a:cs typeface="Trebuchet MS"/>
              </a:defRPr>
            </a:lvl1pPr>
          </a:lstStyle>
          <a:p>
            <a:pPr marL="71120">
              <a:lnSpc>
                <a:spcPct val="100000"/>
              </a:lnSpc>
              <a:spcBef>
                <a:spcPts val="75"/>
              </a:spcBef>
            </a:pPr>
            <a:fld id="{81D60167-4931-47E6-BA6A-407CBD079E47}" type="slidenum">
              <a:rPr spc="-50" dirty="0"/>
              <a:t>‹#›</a:t>
            </a:fld>
            <a:endParaRPr spc="-5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C50D1156-B240-4AD3-B7E6-FA406E2B48AC}" type="datetime1">
              <a:rPr lang="en-US" smtClean="0"/>
              <a:t>6/18/2025</a:t>
            </a:fld>
            <a:endParaRPr lang="en-US"/>
          </a:p>
        </p:txBody>
      </p:sp>
      <p:sp>
        <p:nvSpPr>
          <p:cNvPr id="4" name="Holder 4"/>
          <p:cNvSpPr>
            <a:spLocks noGrp="1"/>
          </p:cNvSpPr>
          <p:nvPr>
            <p:ph type="sldNum" sz="quarter" idx="7"/>
          </p:nvPr>
        </p:nvSpPr>
        <p:spPr/>
        <p:txBody>
          <a:bodyPr lIns="0" tIns="0" rIns="0" bIns="0"/>
          <a:lstStyle>
            <a:lvl1pPr>
              <a:defRPr sz="1000" b="1" i="0">
                <a:solidFill>
                  <a:srgbClr val="231F20"/>
                </a:solidFill>
                <a:latin typeface="Trebuchet MS"/>
                <a:cs typeface="Trebuchet MS"/>
              </a:defRPr>
            </a:lvl1pPr>
          </a:lstStyle>
          <a:p>
            <a:pPr marL="71120">
              <a:lnSpc>
                <a:spcPct val="100000"/>
              </a:lnSpc>
              <a:spcBef>
                <a:spcPts val="75"/>
              </a:spcBef>
            </a:pPr>
            <a:fld id="{81D60167-4931-47E6-BA6A-407CBD079E47}" type="slidenum">
              <a:rPr spc="-50" dirty="0"/>
              <a:t>‹#›</a:t>
            </a:fld>
            <a:endParaRPr spc="-5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36448" y="2302979"/>
            <a:ext cx="3040379" cy="314960"/>
          </a:xfrm>
          <a:prstGeom prst="rect">
            <a:avLst/>
          </a:prstGeom>
        </p:spPr>
        <p:txBody>
          <a:bodyPr wrap="square" lIns="0" tIns="0" rIns="0" bIns="0">
            <a:spAutoFit/>
          </a:bodyPr>
          <a:lstStyle>
            <a:lvl1pPr>
              <a:defRPr sz="1900" b="0" i="0">
                <a:solidFill>
                  <a:schemeClr val="bg1"/>
                </a:solidFill>
                <a:latin typeface="Calibri"/>
                <a:cs typeface="Calibri"/>
              </a:defRPr>
            </a:lvl1pPr>
          </a:lstStyle>
          <a:p>
            <a:endParaRPr/>
          </a:p>
        </p:txBody>
      </p:sp>
      <p:sp>
        <p:nvSpPr>
          <p:cNvPr id="3" name="Holder 3"/>
          <p:cNvSpPr>
            <a:spLocks noGrp="1"/>
          </p:cNvSpPr>
          <p:nvPr>
            <p:ph type="body" idx="1"/>
          </p:nvPr>
        </p:nvSpPr>
        <p:spPr>
          <a:xfrm>
            <a:off x="534670" y="1739455"/>
            <a:ext cx="9624060"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635756" y="7033450"/>
            <a:ext cx="3421888" cy="378142"/>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34670" y="7033450"/>
            <a:ext cx="2459482" cy="378142"/>
          </a:xfrm>
          <a:prstGeom prst="rect">
            <a:avLst/>
          </a:prstGeom>
        </p:spPr>
        <p:txBody>
          <a:bodyPr wrap="square" lIns="0" tIns="0" rIns="0" bIns="0">
            <a:spAutoFit/>
          </a:bodyPr>
          <a:lstStyle>
            <a:lvl1pPr algn="l">
              <a:defRPr>
                <a:solidFill>
                  <a:schemeClr val="tx1">
                    <a:tint val="75000"/>
                  </a:schemeClr>
                </a:solidFill>
              </a:defRPr>
            </a:lvl1pPr>
          </a:lstStyle>
          <a:p>
            <a:fld id="{9B7F36BE-6FFD-4EFE-98C4-AF2C4D2EC61F}" type="datetime1">
              <a:rPr lang="en-US" smtClean="0"/>
              <a:t>6/18/2025</a:t>
            </a:fld>
            <a:endParaRPr lang="en-US"/>
          </a:p>
        </p:txBody>
      </p:sp>
      <p:sp>
        <p:nvSpPr>
          <p:cNvPr id="6" name="Holder 6"/>
          <p:cNvSpPr>
            <a:spLocks noGrp="1"/>
          </p:cNvSpPr>
          <p:nvPr>
            <p:ph type="sldNum" sz="quarter" idx="7"/>
          </p:nvPr>
        </p:nvSpPr>
        <p:spPr>
          <a:xfrm>
            <a:off x="10276589" y="7104222"/>
            <a:ext cx="231775" cy="196850"/>
          </a:xfrm>
          <a:prstGeom prst="rect">
            <a:avLst/>
          </a:prstGeom>
        </p:spPr>
        <p:txBody>
          <a:bodyPr wrap="square" lIns="0" tIns="0" rIns="0" bIns="0">
            <a:spAutoFit/>
          </a:bodyPr>
          <a:lstStyle>
            <a:lvl1pPr>
              <a:defRPr sz="1000" b="1" i="0">
                <a:solidFill>
                  <a:srgbClr val="231F20"/>
                </a:solidFill>
                <a:latin typeface="Trebuchet MS"/>
                <a:cs typeface="Trebuchet MS"/>
              </a:defRPr>
            </a:lvl1pPr>
          </a:lstStyle>
          <a:p>
            <a:pPr marL="71120">
              <a:lnSpc>
                <a:spcPct val="100000"/>
              </a:lnSpc>
              <a:spcBef>
                <a:spcPts val="75"/>
              </a:spcBef>
            </a:pPr>
            <a:fld id="{81D60167-4931-47E6-BA6A-407CBD079E47}" type="slidenum">
              <a:rPr spc="-50" dirty="0"/>
              <a:t>‹#›</a:t>
            </a:fld>
            <a:endParaRPr spc="-5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sldNum="0" hdr="0" ftr="0" dt="0"/>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2.pn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2.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image" Target="../media/image13.png"/><Relationship Id="rId1" Type="http://schemas.openxmlformats.org/officeDocument/2006/relationships/slideLayout" Target="../slideLayouts/slideLayout5.xml"/><Relationship Id="rId5" Type="http://schemas.openxmlformats.org/officeDocument/2006/relationships/hyperlink" Target="mailto:publicappts@defra.gov.uk" TargetMode="External"/><Relationship Id="rId4" Type="http://schemas.openxmlformats.org/officeDocument/2006/relationships/hyperlink" Target="https://apply-for-public-appointment.service.gov.uk/auth/sign-in"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publicappointmentscommissioner.independent.gov.uk/" TargetMode="External"/><Relationship Id="rId7" Type="http://schemas.openxmlformats.org/officeDocument/2006/relationships/hyperlink" Target="mailto:publicappts@defra.gov.uk" TargetMode="External"/><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hyperlink" Target="https://publicappointments.cabinetoffice.gov.uk/" TargetMode="External"/><Relationship Id="rId5" Type="http://schemas.openxmlformats.org/officeDocument/2006/relationships/hyperlink" Target="https://publicappointmentscommissioner.independent.gov.uk/complaints" TargetMode="External"/><Relationship Id="rId4" Type="http://schemas.openxmlformats.org/officeDocument/2006/relationships/hyperlink" Target="https://assets.publishing.service.gov.uk/media/65c4f9a19c5b7f0012951b7a/governance_code_on_public_appointments.pdf"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5.xml"/><Relationship Id="rId5" Type="http://schemas.openxmlformats.org/officeDocument/2006/relationships/image" Target="../media/image3.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469899" y="3621124"/>
            <a:ext cx="4789023" cy="320601"/>
          </a:xfrm>
          <a:prstGeom prst="rect">
            <a:avLst/>
          </a:prstGeom>
        </p:spPr>
        <p:txBody>
          <a:bodyPr vert="horz" wrap="square" lIns="0" tIns="12700" rIns="0" bIns="0" rtlCol="0">
            <a:spAutoFit/>
          </a:bodyPr>
          <a:lstStyle/>
          <a:p>
            <a:pPr marL="12700">
              <a:lnSpc>
                <a:spcPct val="100000"/>
              </a:lnSpc>
              <a:spcBef>
                <a:spcPts val="100"/>
              </a:spcBef>
            </a:pPr>
            <a:r>
              <a:rPr lang="en-GB" sz="2000" spc="90" noProof="0">
                <a:latin typeface="Arial" panose="020B0604020202020204" pitchFamily="34" charset="0"/>
                <a:cs typeface="Arial" panose="020B0604020202020204" pitchFamily="34" charset="0"/>
              </a:rPr>
              <a:t>Briefing pack </a:t>
            </a:r>
            <a:r>
              <a:rPr lang="en-GB" sz="2000" spc="75" noProof="0">
                <a:latin typeface="Arial" panose="020B0604020202020204" pitchFamily="34" charset="0"/>
                <a:cs typeface="Arial" panose="020B0604020202020204" pitchFamily="34" charset="0"/>
              </a:rPr>
              <a:t>for</a:t>
            </a:r>
            <a:r>
              <a:rPr lang="en-GB" sz="2000" spc="-70" noProof="0">
                <a:latin typeface="Arial" panose="020B0604020202020204" pitchFamily="34" charset="0"/>
                <a:cs typeface="Arial" panose="020B0604020202020204" pitchFamily="34" charset="0"/>
              </a:rPr>
              <a:t> </a:t>
            </a:r>
            <a:r>
              <a:rPr lang="en-GB" sz="2000" spc="65" noProof="0">
                <a:latin typeface="Arial" panose="020B0604020202020204" pitchFamily="34" charset="0"/>
                <a:cs typeface="Arial" panose="020B0604020202020204" pitchFamily="34" charset="0"/>
              </a:rPr>
              <a:t>the</a:t>
            </a:r>
            <a:r>
              <a:rPr lang="en-GB" sz="2000" spc="10" noProof="0">
                <a:latin typeface="Arial" panose="020B0604020202020204" pitchFamily="34" charset="0"/>
                <a:cs typeface="Arial" panose="020B0604020202020204" pitchFamily="34" charset="0"/>
              </a:rPr>
              <a:t> </a:t>
            </a:r>
            <a:r>
              <a:rPr lang="en-GB" sz="2000" spc="75" noProof="0">
                <a:latin typeface="Arial" panose="020B0604020202020204" pitchFamily="34" charset="0"/>
                <a:cs typeface="Arial" panose="020B0604020202020204" pitchFamily="34" charset="0"/>
              </a:rPr>
              <a:t>appointment</a:t>
            </a:r>
            <a:r>
              <a:rPr lang="en-GB" sz="2000" spc="10" noProof="0">
                <a:latin typeface="Arial" panose="020B0604020202020204" pitchFamily="34" charset="0"/>
                <a:cs typeface="Arial" panose="020B0604020202020204" pitchFamily="34" charset="0"/>
              </a:rPr>
              <a:t> </a:t>
            </a:r>
            <a:r>
              <a:rPr lang="en-GB" sz="2000" spc="45" noProof="0">
                <a:latin typeface="Arial" panose="020B0604020202020204" pitchFamily="34" charset="0"/>
                <a:cs typeface="Arial" panose="020B0604020202020204" pitchFamily="34" charset="0"/>
              </a:rPr>
              <a:t>of</a:t>
            </a:r>
          </a:p>
        </p:txBody>
      </p:sp>
      <p:sp>
        <p:nvSpPr>
          <p:cNvPr id="3" name="object 3"/>
          <p:cNvSpPr txBox="1"/>
          <p:nvPr/>
        </p:nvSpPr>
        <p:spPr>
          <a:xfrm>
            <a:off x="469899" y="3925061"/>
            <a:ext cx="8895451" cy="1120820"/>
          </a:xfrm>
          <a:prstGeom prst="rect">
            <a:avLst/>
          </a:prstGeom>
        </p:spPr>
        <p:txBody>
          <a:bodyPr vert="horz" wrap="square" lIns="0" tIns="12700" rIns="0" bIns="0" rtlCol="0" anchor="t">
            <a:spAutoFit/>
          </a:bodyPr>
          <a:lstStyle/>
          <a:p>
            <a:pPr marL="12700">
              <a:spcBef>
                <a:spcPts val="100"/>
              </a:spcBef>
            </a:pPr>
            <a:r>
              <a:rPr lang="en-GB" sz="3600" b="1">
                <a:solidFill>
                  <a:schemeClr val="bg1"/>
                </a:solidFill>
                <a:latin typeface="Arial"/>
                <a:cs typeface="Arial"/>
              </a:rPr>
              <a:t>Non-Executive Directors for</a:t>
            </a:r>
            <a:r>
              <a:rPr lang="en-GB" sz="3600" b="1" noProof="0">
                <a:solidFill>
                  <a:schemeClr val="bg1"/>
                </a:solidFill>
                <a:latin typeface="Arial"/>
                <a:cs typeface="Arial"/>
              </a:rPr>
              <a:t> </a:t>
            </a:r>
            <a:r>
              <a:rPr lang="en-GB" sz="3600" b="1">
                <a:solidFill>
                  <a:schemeClr val="bg1"/>
                </a:solidFill>
                <a:latin typeface="Arial"/>
                <a:cs typeface="Arial"/>
              </a:rPr>
              <a:t>the </a:t>
            </a:r>
            <a:r>
              <a:rPr lang="en-GB" sz="3600" b="1" noProof="0">
                <a:solidFill>
                  <a:schemeClr val="bg1"/>
                </a:solidFill>
                <a:latin typeface="Arial"/>
                <a:cs typeface="Arial"/>
              </a:rPr>
              <a:t>Marine Management Organisation</a:t>
            </a:r>
            <a:endParaRPr lang="en-GB" sz="3600" b="1" spc="-75" noProof="0">
              <a:solidFill>
                <a:schemeClr val="bg1"/>
              </a:solidFill>
              <a:latin typeface="Arial"/>
              <a:cs typeface="Arial"/>
            </a:endParaRPr>
          </a:p>
        </p:txBody>
      </p:sp>
      <p:pic>
        <p:nvPicPr>
          <p:cNvPr id="1026" name="Picture 2" descr="ocpa">
            <a:extLst>
              <a:ext uri="{FF2B5EF4-FFF2-40B4-BE49-F238E27FC236}">
                <a16:creationId xmlns:a16="http://schemas.microsoft.com/office/drawing/2014/main" id="{0FD5A028-BA11-5125-978F-788B2366BF0F}"/>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8876" b="89941" l="9112" r="90433">
                        <a14:foregroundMark x1="9339" y1="54438" x2="9339" y2="54438"/>
                        <a14:foregroundMark x1="90433" y1="59763" x2="89749" y2="49112"/>
                        <a14:foregroundMark x1="21412" y1="44970" x2="34624" y2="65089"/>
                        <a14:foregroundMark x1="26651" y1="34320" x2="71982" y2="33728"/>
                        <a14:foregroundMark x1="71982" y1="33728" x2="74943" y2="33728"/>
                      </a14:backgroundRemoval>
                    </a14:imgEffect>
                  </a14:imgLayer>
                </a14:imgProps>
              </a:ext>
              <a:ext uri="{28A0092B-C50C-407E-A947-70E740481C1C}">
                <a14:useLocalDpi xmlns:a14="http://schemas.microsoft.com/office/drawing/2010/main" val="0"/>
              </a:ext>
            </a:extLst>
          </a:blip>
          <a:srcRect t="16157" b="5676"/>
          <a:stretch/>
        </p:blipFill>
        <p:spPr bwMode="auto">
          <a:xfrm>
            <a:off x="8623300" y="6599933"/>
            <a:ext cx="1888660" cy="56833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close-up of a sign&#10;&#10;Description automatically generated">
            <a:extLst>
              <a:ext uri="{FF2B5EF4-FFF2-40B4-BE49-F238E27FC236}">
                <a16:creationId xmlns:a16="http://schemas.microsoft.com/office/drawing/2014/main" id="{103022D2-811D-6954-7B98-11124481F4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64785" y="6723428"/>
            <a:ext cx="782997" cy="382894"/>
          </a:xfrm>
          <a:prstGeom prst="rect">
            <a:avLst/>
          </a:prstGeom>
          <a:noFill/>
          <a:extLst>
            <a:ext uri="{909E8E84-426E-40DD-AFC4-6F175D3DCCD1}">
              <a14:hiddenFill xmlns:a14="http://schemas.microsoft.com/office/drawing/2010/main">
                <a:solidFill>
                  <a:srgbClr val="FFFFFF"/>
                </a:solidFill>
              </a14:hiddenFill>
            </a:ext>
          </a:extLst>
        </p:spPr>
      </p:pic>
      <p:sp>
        <p:nvSpPr>
          <p:cNvPr id="6" name="object 3">
            <a:extLst>
              <a:ext uri="{FF2B5EF4-FFF2-40B4-BE49-F238E27FC236}">
                <a16:creationId xmlns:a16="http://schemas.microsoft.com/office/drawing/2014/main" id="{8D5F78F2-8E66-DD94-3C04-6FB61CA63499}"/>
              </a:ext>
            </a:extLst>
          </p:cNvPr>
          <p:cNvSpPr txBox="1"/>
          <p:nvPr/>
        </p:nvSpPr>
        <p:spPr>
          <a:xfrm>
            <a:off x="469900" y="6402828"/>
            <a:ext cx="5074866" cy="641201"/>
          </a:xfrm>
          <a:prstGeom prst="rect">
            <a:avLst/>
          </a:prstGeom>
        </p:spPr>
        <p:txBody>
          <a:bodyPr vert="horz" wrap="square" lIns="0" tIns="12700" rIns="0" bIns="0" rtlCol="0" anchor="t">
            <a:spAutoFit/>
          </a:bodyPr>
          <a:lstStyle/>
          <a:p>
            <a:pPr marL="12700">
              <a:spcBef>
                <a:spcPts val="100"/>
              </a:spcBef>
            </a:pPr>
            <a:r>
              <a:rPr lang="en-GB" sz="2000" b="1" spc="-75" noProof="0" dirty="0">
                <a:solidFill>
                  <a:schemeClr val="bg1"/>
                </a:solidFill>
                <a:latin typeface="Arial"/>
                <a:cs typeface="Arial"/>
              </a:rPr>
              <a:t>CLOSING DATE: </a:t>
            </a:r>
            <a:r>
              <a:rPr lang="en-GB" sz="2000" b="1" spc="-75" dirty="0">
                <a:solidFill>
                  <a:schemeClr val="bg1"/>
                </a:solidFill>
                <a:latin typeface="Arial"/>
                <a:cs typeface="Arial"/>
              </a:rPr>
              <a:t>25 July 2025</a:t>
            </a:r>
            <a:endParaRPr lang="en-GB" sz="2000" b="1" spc="-75" noProof="0" dirty="0">
              <a:solidFill>
                <a:schemeClr val="bg1"/>
              </a:solidFill>
              <a:latin typeface="Arial"/>
              <a:cs typeface="Arial"/>
            </a:endParaRPr>
          </a:p>
          <a:p>
            <a:pPr marL="12700">
              <a:lnSpc>
                <a:spcPct val="100000"/>
              </a:lnSpc>
              <a:spcBef>
                <a:spcPts val="100"/>
              </a:spcBef>
            </a:pPr>
            <a:r>
              <a:rPr lang="en-GB" sz="2000" b="1" spc="-75" noProof="0" dirty="0">
                <a:solidFill>
                  <a:schemeClr val="bg1"/>
                </a:solidFill>
                <a:latin typeface="Arial"/>
                <a:cs typeface="Arial"/>
              </a:rPr>
              <a:t>REFERENCE: </a:t>
            </a:r>
            <a:r>
              <a:rPr lang="en-GB" sz="2000" b="1" spc="-75" dirty="0">
                <a:solidFill>
                  <a:schemeClr val="bg1"/>
                </a:solidFill>
                <a:latin typeface="Arial"/>
                <a:cs typeface="Arial"/>
              </a:rPr>
              <a:t>APPT-03-25</a:t>
            </a:r>
            <a:endParaRPr lang="en-GB" sz="2400" b="1" spc="-75" noProof="0" dirty="0">
              <a:solidFill>
                <a:schemeClr val="bg1"/>
              </a:solidFill>
              <a:latin typeface="Arial"/>
              <a:cs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7" name="Picture 6" descr="A close-up of a bird&#10;&#10;AI-generated content may be incorrect.">
            <a:extLst>
              <a:ext uri="{FF2B5EF4-FFF2-40B4-BE49-F238E27FC236}">
                <a16:creationId xmlns:a16="http://schemas.microsoft.com/office/drawing/2014/main" id="{41D041D9-6F2B-F2E6-EEA7-383372A68799}"/>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rcRect l="1271" t="10837" r="5972" b="2831"/>
          <a:stretch/>
        </p:blipFill>
        <p:spPr>
          <a:xfrm>
            <a:off x="0" y="469260"/>
            <a:ext cx="10693400" cy="6624330"/>
          </a:xfrm>
          <a:prstGeom prst="rect">
            <a:avLst/>
          </a:prstGeom>
        </p:spPr>
      </p:pic>
      <p:sp>
        <p:nvSpPr>
          <p:cNvPr id="14" name="object 4">
            <a:extLst>
              <a:ext uri="{FF2B5EF4-FFF2-40B4-BE49-F238E27FC236}">
                <a16:creationId xmlns:a16="http://schemas.microsoft.com/office/drawing/2014/main" id="{3E98D32F-D836-C64C-5D95-8F1865F760DA}"/>
              </a:ext>
            </a:extLst>
          </p:cNvPr>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3" name="object 3"/>
          <p:cNvSpPr txBox="1">
            <a:spLocks noGrp="1" noRot="1" noMove="1" noResize="1" noEditPoints="1" noAdjustHandles="1" noChangeArrowheads="1" noChangeShapeType="1"/>
          </p:cNvSpPr>
          <p:nvPr/>
        </p:nvSpPr>
        <p:spPr>
          <a:xfrm>
            <a:off x="347300" y="150380"/>
            <a:ext cx="5309235" cy="379591"/>
          </a:xfrm>
          <a:prstGeom prst="rect">
            <a:avLst/>
          </a:prstGeom>
        </p:spPr>
        <p:txBody>
          <a:bodyPr vert="horz" wrap="square" lIns="0" tIns="12700" rIns="0" bIns="0" rtlCol="0" anchor="t">
            <a:spAutoFit/>
          </a:bodyPr>
          <a:lstStyle/>
          <a:p>
            <a:pPr algn="l"/>
            <a:r>
              <a:rPr lang="en-GB" sz="1100" spc="-10" dirty="0">
                <a:solidFill>
                  <a:srgbClr val="FFFFFF"/>
                </a:solidFill>
                <a:latin typeface="Arial"/>
                <a:cs typeface="Arial"/>
              </a:rPr>
              <a:t>Briefing Pack for Non-Executive Director in Marine Management Organisation</a:t>
            </a:r>
            <a:endParaRPr lang="en-US" dirty="0"/>
          </a:p>
          <a:p>
            <a:pPr marL="12700">
              <a:spcBef>
                <a:spcPts val="100"/>
              </a:spcBef>
            </a:pPr>
            <a:endParaRPr lang="en-GB" sz="1200" spc="-10" noProof="0" dirty="0">
              <a:solidFill>
                <a:srgbClr val="FFFFFF"/>
              </a:solidFill>
              <a:latin typeface="Aptos"/>
              <a:cs typeface="Arial"/>
            </a:endParaRPr>
          </a:p>
        </p:txBody>
      </p:sp>
      <p:sp>
        <p:nvSpPr>
          <p:cNvPr id="5" name="object 5"/>
          <p:cNvSpPr/>
          <p:nvPr/>
        </p:nvSpPr>
        <p:spPr>
          <a:xfrm>
            <a:off x="245877" y="2583913"/>
            <a:ext cx="5512079" cy="4240117"/>
          </a:xfrm>
          <a:custGeom>
            <a:avLst/>
            <a:gdLst/>
            <a:ahLst/>
            <a:cxnLst/>
            <a:rect l="l" t="t" r="r" b="b"/>
            <a:pathLst>
              <a:path w="2376170" h="2520315">
                <a:moveTo>
                  <a:pt x="2376004" y="0"/>
                </a:moveTo>
                <a:lnTo>
                  <a:pt x="0" y="0"/>
                </a:lnTo>
                <a:lnTo>
                  <a:pt x="0" y="2519997"/>
                </a:lnTo>
                <a:lnTo>
                  <a:pt x="2376004" y="2519997"/>
                </a:lnTo>
                <a:lnTo>
                  <a:pt x="2376004" y="0"/>
                </a:lnTo>
                <a:close/>
              </a:path>
            </a:pathLst>
          </a:custGeom>
          <a:solidFill>
            <a:srgbClr val="FFFFFF">
              <a:alpha val="80000"/>
            </a:srgbClr>
          </a:solidFill>
        </p:spPr>
        <p:txBody>
          <a:bodyPr wrap="square" lIns="0" tIns="0" rIns="0" bIns="0" rtlCol="0"/>
          <a:lstStyle/>
          <a:p>
            <a:endParaRPr lang="en-GB" noProof="0">
              <a:latin typeface="Arial" panose="020B0604020202020204" pitchFamily="34" charset="0"/>
              <a:cs typeface="Arial" panose="020B0604020202020204" pitchFamily="34" charset="0"/>
            </a:endParaRPr>
          </a:p>
        </p:txBody>
      </p:sp>
      <p:sp>
        <p:nvSpPr>
          <p:cNvPr id="6" name="object 6"/>
          <p:cNvSpPr txBox="1"/>
          <p:nvPr/>
        </p:nvSpPr>
        <p:spPr>
          <a:xfrm>
            <a:off x="439932" y="2019300"/>
            <a:ext cx="3331967" cy="788164"/>
          </a:xfrm>
          <a:prstGeom prst="rect">
            <a:avLst/>
          </a:prstGeom>
        </p:spPr>
        <p:txBody>
          <a:bodyPr vert="horz" wrap="square" lIns="0" tIns="41910" rIns="0" bIns="0" rtlCol="0">
            <a:spAutoFit/>
          </a:bodyPr>
          <a:lstStyle/>
          <a:p>
            <a:pPr marR="246379">
              <a:lnSpc>
                <a:spcPct val="119000"/>
              </a:lnSpc>
              <a:spcBef>
                <a:spcPts val="5"/>
              </a:spcBef>
            </a:pPr>
            <a:endParaRPr lang="en-GB" sz="1400" spc="-25">
              <a:solidFill>
                <a:srgbClr val="212527"/>
              </a:solidFill>
              <a:latin typeface="Arial" panose="020B0604020202020204" pitchFamily="34" charset="0"/>
              <a:cs typeface="Arial" panose="020B0604020202020204" pitchFamily="34" charset="0"/>
            </a:endParaRPr>
          </a:p>
          <a:p>
            <a:pPr marR="246379">
              <a:lnSpc>
                <a:spcPct val="119000"/>
              </a:lnSpc>
              <a:spcBef>
                <a:spcPts val="5"/>
              </a:spcBef>
            </a:pPr>
            <a:endParaRPr lang="en-GB" sz="1400" spc="-25">
              <a:solidFill>
                <a:srgbClr val="212527"/>
              </a:solidFill>
              <a:latin typeface="Arial" panose="020B0604020202020204" pitchFamily="34" charset="0"/>
              <a:cs typeface="Arial" panose="020B0604020202020204" pitchFamily="34" charset="0"/>
            </a:endParaRPr>
          </a:p>
          <a:p>
            <a:pPr marR="246379">
              <a:lnSpc>
                <a:spcPct val="119000"/>
              </a:lnSpc>
              <a:spcBef>
                <a:spcPts val="5"/>
              </a:spcBef>
            </a:pPr>
            <a:endParaRPr lang="en-GB" sz="1400" spc="-25">
              <a:solidFill>
                <a:srgbClr val="212527"/>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99EB2096-03C4-1461-2B32-57000AF65E75}"/>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2</a:t>
            </a:r>
            <a:endParaRPr lang="en-GB" sz="1100">
              <a:solidFill>
                <a:schemeClr val="bg1"/>
              </a:solidFill>
              <a:latin typeface="Arial" panose="020B0604020202020204" pitchFamily="34" charset="0"/>
              <a:cs typeface="Arial" panose="020B0604020202020204" pitchFamily="34" charset="0"/>
            </a:endParaRPr>
          </a:p>
        </p:txBody>
      </p:sp>
      <p:graphicFrame>
        <p:nvGraphicFramePr>
          <p:cNvPr id="9" name="Table 8">
            <a:extLst>
              <a:ext uri="{FF2B5EF4-FFF2-40B4-BE49-F238E27FC236}">
                <a16:creationId xmlns:a16="http://schemas.microsoft.com/office/drawing/2014/main" id="{3B6D4B79-69AE-1A60-D7A9-FFC873CA5AF6}"/>
              </a:ext>
            </a:extLst>
          </p:cNvPr>
          <p:cNvGraphicFramePr>
            <a:graphicFrameLocks noGrp="1"/>
          </p:cNvGraphicFramePr>
          <p:nvPr>
            <p:extLst>
              <p:ext uri="{D42A27DB-BD31-4B8C-83A1-F6EECF244321}">
                <p14:modId xmlns:p14="http://schemas.microsoft.com/office/powerpoint/2010/main" val="1526043586"/>
              </p:ext>
            </p:extLst>
          </p:nvPr>
        </p:nvGraphicFramePr>
        <p:xfrm>
          <a:off x="296216" y="2754615"/>
          <a:ext cx="5419447" cy="3962400"/>
        </p:xfrm>
        <a:graphic>
          <a:graphicData uri="http://schemas.openxmlformats.org/drawingml/2006/table">
            <a:tbl>
              <a:tblPr>
                <a:tableStyleId>{5C22544A-7EE6-4342-B048-85BDC9FD1C3A}</a:tableStyleId>
              </a:tblPr>
              <a:tblGrid>
                <a:gridCol w="4945253">
                  <a:extLst>
                    <a:ext uri="{9D8B030D-6E8A-4147-A177-3AD203B41FA5}">
                      <a16:colId xmlns:a16="http://schemas.microsoft.com/office/drawing/2014/main" val="2521270703"/>
                    </a:ext>
                  </a:extLst>
                </a:gridCol>
                <a:gridCol w="474194">
                  <a:extLst>
                    <a:ext uri="{9D8B030D-6E8A-4147-A177-3AD203B41FA5}">
                      <a16:colId xmlns:a16="http://schemas.microsoft.com/office/drawing/2014/main" val="4187749801"/>
                    </a:ext>
                  </a:extLst>
                </a:gridCol>
              </a:tblGrid>
              <a:tr h="296240">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spc="-10" noProof="0">
                          <a:solidFill>
                            <a:srgbClr val="212527"/>
                          </a:solidFill>
                          <a:latin typeface="Aptos"/>
                          <a:cs typeface="Arial"/>
                        </a:rPr>
                        <a:t>Defra Mission Statement</a:t>
                      </a:r>
                      <a:endParaRPr lang="en-GB" sz="1400" noProof="0">
                        <a:latin typeface="Aptos"/>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GB" sz="1400" b="0" i="0" u="none" strike="noStrike" kern="0" cap="none" spc="0" normalizeH="0" baseline="0" noProof="0">
                          <a:ln>
                            <a:noFill/>
                          </a:ln>
                          <a:solidFill>
                            <a:prstClr val="black"/>
                          </a:solidFill>
                          <a:effectLst/>
                          <a:uLnTx/>
                          <a:uFillTx/>
                          <a:latin typeface="Aptos"/>
                          <a:ea typeface="+mn-ea"/>
                          <a:cs typeface="Arial"/>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78342251"/>
                  </a:ext>
                </a:extLst>
              </a:tr>
              <a:tr h="239384">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noProof="0">
                          <a:solidFill>
                            <a:srgbClr val="212527"/>
                          </a:solidFill>
                          <a:latin typeface="Aptos"/>
                          <a:cs typeface="Arial"/>
                        </a:rPr>
                        <a:t>Ministerial Message to Candidates</a:t>
                      </a:r>
                      <a:endParaRPr lang="en-GB" sz="1400" noProof="0">
                        <a:latin typeface="Aptos"/>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GB" sz="1400" b="0" i="0" u="none" strike="noStrike" kern="0" cap="none" spc="0" normalizeH="0" baseline="0" noProof="0">
                          <a:ln>
                            <a:noFill/>
                          </a:ln>
                          <a:solidFill>
                            <a:prstClr val="black"/>
                          </a:solidFill>
                          <a:effectLst/>
                          <a:uLnTx/>
                          <a:uFillTx/>
                          <a:latin typeface="Aptos"/>
                          <a:ea typeface="+mn-ea"/>
                          <a:cs typeface="Arial"/>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0009727"/>
                  </a:ext>
                </a:extLst>
              </a:tr>
              <a:tr h="239384">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noProof="0">
                          <a:solidFill>
                            <a:srgbClr val="212527"/>
                          </a:solidFill>
                          <a:latin typeface="Aptos"/>
                          <a:cs typeface="Arial"/>
                        </a:rPr>
                        <a:t>About the Marine Management Organisation</a:t>
                      </a:r>
                      <a:endParaRPr lang="en-GB" sz="1400" noProof="0">
                        <a:latin typeface="Aptos"/>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GB" sz="1400" b="0" i="0" u="none" strike="noStrike" kern="0" cap="none" spc="0" normalizeH="0" baseline="0" noProof="0">
                          <a:ln>
                            <a:noFill/>
                          </a:ln>
                          <a:solidFill>
                            <a:prstClr val="black"/>
                          </a:solidFill>
                          <a:effectLst/>
                          <a:uLnTx/>
                          <a:uFillTx/>
                          <a:latin typeface="Aptos"/>
                          <a:ea typeface="+mn-ea"/>
                          <a:cs typeface="Arial"/>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78065894"/>
                  </a:ext>
                </a:extLst>
              </a:tr>
              <a:tr h="239384">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spc="-25">
                          <a:solidFill>
                            <a:srgbClr val="212527"/>
                          </a:solidFill>
                          <a:latin typeface="Aptos"/>
                          <a:cs typeface="Arial"/>
                        </a:rPr>
                        <a:t>The Role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GB" sz="1400" b="0" i="0" u="none" strike="noStrike" kern="0" cap="none" spc="0" normalizeH="0" baseline="0" noProof="0">
                          <a:ln>
                            <a:noFill/>
                          </a:ln>
                          <a:solidFill>
                            <a:prstClr val="black"/>
                          </a:solidFill>
                          <a:effectLst/>
                          <a:uLnTx/>
                          <a:uFillTx/>
                          <a:latin typeface="Aptos"/>
                          <a:ea typeface="+mn-ea"/>
                          <a:cs typeface="Arial"/>
                        </a:rPr>
                        <a:t>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18936155"/>
                  </a:ext>
                </a:extLst>
              </a:tr>
              <a:tr h="239384">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spc="-25">
                          <a:solidFill>
                            <a:srgbClr val="212527"/>
                          </a:solidFill>
                          <a:latin typeface="Aptos"/>
                          <a:cs typeface="Arial"/>
                        </a:rPr>
                        <a:t>Terms of Appointment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GB" sz="1400" b="0" i="0" u="none" strike="noStrike" kern="0" cap="none" spc="0" normalizeH="0" baseline="0" noProof="0">
                          <a:ln>
                            <a:noFill/>
                          </a:ln>
                          <a:solidFill>
                            <a:prstClr val="black"/>
                          </a:solidFill>
                          <a:effectLst/>
                          <a:uLnTx/>
                          <a:uFillTx/>
                          <a:latin typeface="Aptos"/>
                          <a:ea typeface="+mn-ea"/>
                          <a:cs typeface="Arial"/>
                        </a:rPr>
                        <a:t>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28062168"/>
                  </a:ext>
                </a:extLst>
              </a:tr>
              <a:tr h="239384">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spc="-25">
                          <a:solidFill>
                            <a:srgbClr val="212527"/>
                          </a:solidFill>
                          <a:latin typeface="Aptos"/>
                          <a:cs typeface="Arial"/>
                        </a:rPr>
                        <a:t>Essential Criteria</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GB" sz="1400" b="0" i="0" u="none" strike="noStrike" kern="0" cap="none" spc="0" normalizeH="0" baseline="0" noProof="0">
                          <a:ln>
                            <a:noFill/>
                          </a:ln>
                          <a:solidFill>
                            <a:prstClr val="black"/>
                          </a:solidFill>
                          <a:effectLst/>
                          <a:uLnTx/>
                          <a:uFillTx/>
                          <a:latin typeface="Aptos"/>
                          <a:ea typeface="+mn-ea"/>
                          <a:cs typeface="Arial"/>
                        </a:rPr>
                        <a:t>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15342382"/>
                  </a:ext>
                </a:extLst>
              </a:tr>
              <a:tr h="239384">
                <a:tc>
                  <a:txBody>
                    <a:bodyPr/>
                    <a:lstStyle/>
                    <a:p>
                      <a:pPr marL="0" lvl="0" indent="0">
                        <a:lnSpc>
                          <a:spcPct val="100000"/>
                        </a:lnSpc>
                        <a:spcBef>
                          <a:spcPts val="0"/>
                        </a:spcBef>
                        <a:spcAft>
                          <a:spcPts val="600"/>
                        </a:spcAft>
                        <a:buNone/>
                      </a:pPr>
                      <a:r>
                        <a:rPr lang="en-GB" sz="1400" spc="-25">
                          <a:solidFill>
                            <a:srgbClr val="212527"/>
                          </a:solidFill>
                          <a:latin typeface="Aptos"/>
                          <a:cs typeface="Arial"/>
                        </a:rPr>
                        <a:t>Additional Criteria</a:t>
                      </a:r>
                      <a:endParaRPr lang="en-GB" sz="1400" spc="-25" err="1">
                        <a:solidFill>
                          <a:srgbClr val="212527"/>
                        </a:solidFill>
                        <a:latin typeface="Aptos"/>
                        <a:cs typeface="Arial"/>
                      </a:endParaRPr>
                    </a:p>
                  </a:txBody>
                  <a:tcPr>
                    <a:lnL w="0">
                      <a:noFill/>
                    </a:lnL>
                    <a:lnR w="0">
                      <a:noFill/>
                    </a:lnR>
                    <a:lnT w="0">
                      <a:noFill/>
                    </a:lnT>
                    <a:lnB w="0">
                      <a:noFill/>
                    </a:lnB>
                    <a:lnTlToBr w="0">
                      <a:noFill/>
                    </a:lnTlToBr>
                    <a:lnBlToTr w="0">
                      <a:noFill/>
                    </a:lnBlToTr>
                    <a:noFill/>
                  </a:tcPr>
                </a:tc>
                <a:tc>
                  <a:txBody>
                    <a:bodyPr/>
                    <a:lstStyle/>
                    <a:p>
                      <a:pPr marL="0" lvl="0" indent="0" defTabSz="914400">
                        <a:lnSpc>
                          <a:spcPct val="100000"/>
                        </a:lnSpc>
                        <a:spcBef>
                          <a:spcPts val="0"/>
                        </a:spcBef>
                        <a:spcAft>
                          <a:spcPts val="600"/>
                        </a:spcAft>
                        <a:buNone/>
                        <a:tabLst/>
                        <a:defRPr/>
                      </a:pPr>
                      <a:r>
                        <a:rPr lang="en-GB" sz="1400" b="0" i="0" u="none" strike="noStrike" kern="0" cap="none" spc="0" normalizeH="0" baseline="0" noProof="0">
                          <a:ln>
                            <a:noFill/>
                          </a:ln>
                          <a:solidFill>
                            <a:prstClr val="black"/>
                          </a:solidFill>
                          <a:effectLst/>
                          <a:uLnTx/>
                          <a:uFillTx/>
                          <a:latin typeface="Aptos"/>
                          <a:ea typeface="+mn-ea"/>
                          <a:cs typeface="Arial"/>
                        </a:rPr>
                        <a:t>10</a:t>
                      </a:r>
                      <a:endParaRPr kumimoji="0" lang="en-GB" sz="1400" b="0" i="0" u="none" strike="noStrike" kern="0" cap="none" spc="0" normalizeH="0" baseline="0" noProof="0">
                        <a:ln>
                          <a:noFill/>
                        </a:ln>
                        <a:solidFill>
                          <a:prstClr val="black"/>
                        </a:solidFill>
                        <a:effectLst/>
                        <a:uLnTx/>
                        <a:uFillTx/>
                        <a:latin typeface="Aptos"/>
                        <a:ea typeface="+mn-ea"/>
                        <a:cs typeface="Arial"/>
                      </a:endParaRPr>
                    </a:p>
                  </a:txBody>
                  <a:tcPr>
                    <a:lnL w="0">
                      <a:noFill/>
                    </a:lnL>
                    <a:lnR w="0">
                      <a:noFill/>
                    </a:lnR>
                    <a:lnT w="0">
                      <a:noFill/>
                    </a:lnT>
                    <a:lnB w="0">
                      <a:noFill/>
                    </a:lnB>
                    <a:lnTlToBr w="0">
                      <a:noFill/>
                    </a:lnTlToBr>
                    <a:lnBlToTr w="0">
                      <a:noFill/>
                    </a:lnBlToTr>
                    <a:noFill/>
                  </a:tcPr>
                </a:tc>
                <a:extLst>
                  <a:ext uri="{0D108BD9-81ED-4DB2-BD59-A6C34878D82A}">
                    <a16:rowId xmlns:a16="http://schemas.microsoft.com/office/drawing/2014/main" val="4125071546"/>
                  </a:ext>
                </a:extLst>
              </a:tr>
              <a:tr h="239384">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spc="-25">
                          <a:solidFill>
                            <a:srgbClr val="212527"/>
                          </a:solidFill>
                          <a:latin typeface="Aptos"/>
                          <a:cs typeface="Arial"/>
                        </a:rPr>
                        <a:t>The Timeline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b="0" i="0" u="none" strike="noStrike" kern="0" cap="none" spc="0" normalizeH="0" baseline="0" noProof="0">
                          <a:ln>
                            <a:noFill/>
                          </a:ln>
                          <a:solidFill>
                            <a:prstClr val="black"/>
                          </a:solidFill>
                          <a:effectLst/>
                          <a:uLnTx/>
                          <a:uFillTx/>
                          <a:latin typeface="Aptos"/>
                          <a:ea typeface="+mn-ea"/>
                          <a:cs typeface="Arial"/>
                        </a:rPr>
                        <a:t>11</a:t>
                      </a:r>
                      <a:endParaRPr kumimoji="0" lang="en-GB" sz="1400" b="0" i="0" u="none" strike="noStrike" kern="0" cap="none" spc="0" normalizeH="0" baseline="0" noProof="0">
                        <a:ln>
                          <a:noFill/>
                        </a:ln>
                        <a:solidFill>
                          <a:prstClr val="black"/>
                        </a:solidFill>
                        <a:effectLst/>
                        <a:uLnTx/>
                        <a:uFillTx/>
                        <a:latin typeface="Aptos"/>
                        <a:ea typeface="+mn-ea"/>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16976651"/>
                  </a:ext>
                </a:extLst>
              </a:tr>
              <a:tr h="239384">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US" sz="1400" spc="-25">
                          <a:solidFill>
                            <a:srgbClr val="212527"/>
                          </a:solidFill>
                          <a:latin typeface="Aptos"/>
                          <a:cs typeface="Arial"/>
                        </a:rPr>
                        <a:t>The Recruitment Process</a:t>
                      </a:r>
                      <a:endParaRPr lang="en-GB" sz="1400" spc="-25">
                        <a:solidFill>
                          <a:srgbClr val="212527"/>
                        </a:solidFill>
                        <a:latin typeface="Aptos"/>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b="0" i="0" u="none" strike="noStrike" kern="0" cap="none" spc="0" normalizeH="0" baseline="0" noProof="0">
                          <a:ln>
                            <a:noFill/>
                          </a:ln>
                          <a:solidFill>
                            <a:prstClr val="black"/>
                          </a:solidFill>
                          <a:effectLst/>
                          <a:uLnTx/>
                          <a:uFillTx/>
                          <a:latin typeface="Aptos"/>
                          <a:ea typeface="+mn-ea"/>
                          <a:cs typeface="Arial"/>
                        </a:rPr>
                        <a:t>12</a:t>
                      </a:r>
                      <a:endParaRPr kumimoji="0" lang="en-GB" sz="1400" b="0" i="0" u="none" strike="noStrike" kern="0" cap="none" spc="0" normalizeH="0" baseline="0" noProof="0">
                        <a:ln>
                          <a:noFill/>
                        </a:ln>
                        <a:solidFill>
                          <a:prstClr val="black"/>
                        </a:solidFill>
                        <a:effectLst/>
                        <a:uLnTx/>
                        <a:uFillTx/>
                        <a:latin typeface="Aptos"/>
                        <a:ea typeface="+mn-ea"/>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41651066"/>
                  </a:ext>
                </a:extLst>
              </a:tr>
              <a:tr h="239384">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spc="-25">
                          <a:solidFill>
                            <a:srgbClr val="212527"/>
                          </a:solidFill>
                          <a:latin typeface="Aptos"/>
                          <a:cs typeface="Arial"/>
                        </a:rPr>
                        <a:t>Conflicts of interest, complaints, data protection &amp; ineligibility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b="0" i="0" u="none" strike="noStrike" kern="0" cap="none" spc="0" normalizeH="0" baseline="0" noProof="0">
                          <a:ln>
                            <a:noFill/>
                          </a:ln>
                          <a:solidFill>
                            <a:prstClr val="black"/>
                          </a:solidFill>
                          <a:effectLst/>
                          <a:uLnTx/>
                          <a:uFillTx/>
                          <a:latin typeface="Aptos"/>
                          <a:ea typeface="+mn-ea"/>
                          <a:cs typeface="Arial"/>
                        </a:rPr>
                        <a:t>13</a:t>
                      </a:r>
                      <a:endParaRPr kumimoji="0" lang="en-GB" sz="1400" b="0" i="0" u="none" strike="noStrike" kern="0" cap="none" spc="0" normalizeH="0" baseline="0" noProof="0">
                        <a:ln>
                          <a:noFill/>
                        </a:ln>
                        <a:solidFill>
                          <a:prstClr val="black"/>
                        </a:solidFill>
                        <a:effectLst/>
                        <a:uLnTx/>
                        <a:uFillTx/>
                        <a:latin typeface="Aptos"/>
                        <a:ea typeface="+mn-ea"/>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49520205"/>
                  </a:ext>
                </a:extLst>
              </a:tr>
              <a:tr h="239384">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spc="-25">
                          <a:solidFill>
                            <a:srgbClr val="212527"/>
                          </a:solidFill>
                          <a:latin typeface="Aptos"/>
                          <a:cs typeface="Arial"/>
                        </a:rPr>
                        <a:t>Annex A – 7 Principles of Public Life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b="0" i="0" u="none" strike="noStrike" kern="0" cap="none" spc="0" normalizeH="0" baseline="0" noProof="0">
                          <a:ln>
                            <a:noFill/>
                          </a:ln>
                          <a:solidFill>
                            <a:prstClr val="black"/>
                          </a:solidFill>
                          <a:effectLst/>
                          <a:uLnTx/>
                          <a:uFillTx/>
                          <a:latin typeface="Aptos"/>
                          <a:ea typeface="+mn-ea"/>
                          <a:cs typeface="Arial"/>
                        </a:rPr>
                        <a:t>14</a:t>
                      </a:r>
                      <a:endParaRPr kumimoji="0" lang="en-GB" sz="1400" b="0" i="0" u="none" strike="noStrike" kern="0" cap="none" spc="0" normalizeH="0" baseline="0" noProof="0">
                        <a:ln>
                          <a:noFill/>
                        </a:ln>
                        <a:solidFill>
                          <a:prstClr val="black"/>
                        </a:solidFill>
                        <a:effectLst/>
                        <a:uLnTx/>
                        <a:uFillTx/>
                        <a:latin typeface="Aptos"/>
                        <a:ea typeface="+mn-ea"/>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79826124"/>
                  </a:ext>
                </a:extLst>
              </a:tr>
              <a:tr h="239384">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spc="-25">
                          <a:solidFill>
                            <a:srgbClr val="212527"/>
                          </a:solidFill>
                          <a:latin typeface="Aptos"/>
                          <a:cs typeface="Arial"/>
                        </a:rPr>
                        <a:t>Annex B – 12 Principles of Governance for all Public Body NEDs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b="0" i="0" u="none" strike="noStrike" kern="0" cap="none" spc="0" normalizeH="0" baseline="0" noProof="0">
                          <a:ln>
                            <a:noFill/>
                          </a:ln>
                          <a:solidFill>
                            <a:prstClr val="black"/>
                          </a:solidFill>
                          <a:effectLst/>
                          <a:uLnTx/>
                          <a:uFillTx/>
                          <a:latin typeface="Aptos"/>
                          <a:ea typeface="+mn-ea"/>
                          <a:cs typeface="Arial"/>
                        </a:rPr>
                        <a:t>15</a:t>
                      </a:r>
                      <a:endParaRPr kumimoji="0" lang="en-GB" sz="1400" b="0" i="0" u="none" strike="noStrike" kern="0" cap="none" spc="0" normalizeH="0" baseline="0" noProof="0">
                        <a:ln>
                          <a:noFill/>
                        </a:ln>
                        <a:solidFill>
                          <a:prstClr val="black"/>
                        </a:solidFill>
                        <a:effectLst/>
                        <a:uLnTx/>
                        <a:uFillTx/>
                        <a:latin typeface="Aptos"/>
                        <a:ea typeface="+mn-ea"/>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5376656"/>
                  </a:ext>
                </a:extLst>
              </a:tr>
              <a:tr h="239384">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spc="-25">
                          <a:solidFill>
                            <a:srgbClr val="212527"/>
                          </a:solidFill>
                          <a:latin typeface="Aptos"/>
                          <a:cs typeface="Arial"/>
                        </a:rPr>
                        <a:t>Annex C – Marine Management Organisation Board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spcBef>
                          <a:spcPts val="0"/>
                        </a:spcBef>
                        <a:spcAft>
                          <a:spcPts val="600"/>
                        </a:spcAft>
                      </a:pPr>
                      <a:r>
                        <a:rPr lang="en-GB" sz="1400">
                          <a:latin typeface="Aptos"/>
                          <a:cs typeface="Arial"/>
                        </a:rPr>
                        <a:t>16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93848016"/>
                  </a:ext>
                </a:extLst>
              </a:tr>
            </a:tbl>
          </a:graphicData>
        </a:graphic>
      </p:graphicFrame>
      <p:sp>
        <p:nvSpPr>
          <p:cNvPr id="2" name="object 4">
            <a:extLst>
              <a:ext uri="{FF2B5EF4-FFF2-40B4-BE49-F238E27FC236}">
                <a16:creationId xmlns:a16="http://schemas.microsoft.com/office/drawing/2014/main" id="{DD5680FB-C1CF-13F4-9A6A-FFFA9CE1E533}"/>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12" name="object 12"/>
          <p:cNvSpPr txBox="1"/>
          <p:nvPr/>
        </p:nvSpPr>
        <p:spPr>
          <a:xfrm>
            <a:off x="178335" y="6996566"/>
            <a:ext cx="3080678"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Contents</a:t>
            </a:r>
            <a:endParaRPr lang="en-GB" sz="4000" noProof="0">
              <a:latin typeface="Aptos" panose="020B00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object 4"/>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16" name="object 3">
            <a:extLst>
              <a:ext uri="{FF2B5EF4-FFF2-40B4-BE49-F238E27FC236}">
                <a16:creationId xmlns:a16="http://schemas.microsoft.com/office/drawing/2014/main" id="{E6AD8A72-D206-6D37-4446-D18FDADF78A7}"/>
              </a:ext>
            </a:extLst>
          </p:cNvPr>
          <p:cNvSpPr txBox="1"/>
          <p:nvPr/>
        </p:nvSpPr>
        <p:spPr>
          <a:xfrm>
            <a:off x="347300" y="150380"/>
            <a:ext cx="5309235" cy="379591"/>
          </a:xfrm>
          <a:prstGeom prst="rect">
            <a:avLst/>
          </a:prstGeom>
        </p:spPr>
        <p:txBody>
          <a:bodyPr vert="horz" wrap="square" lIns="0" tIns="12700" rIns="0" bIns="0" rtlCol="0" anchor="t">
            <a:spAutoFit/>
          </a:bodyPr>
          <a:lstStyle/>
          <a:p>
            <a:pPr algn="l"/>
            <a:r>
              <a:rPr lang="en-GB" sz="1100" spc="-10" noProof="0" dirty="0">
                <a:solidFill>
                  <a:srgbClr val="FFFFFF"/>
                </a:solidFill>
                <a:latin typeface="Arial"/>
                <a:cs typeface="Arial"/>
              </a:rPr>
              <a:t>Briefing Pack for </a:t>
            </a:r>
            <a:r>
              <a:rPr lang="en-GB" sz="1100" spc="-10" dirty="0">
                <a:solidFill>
                  <a:srgbClr val="FFFFFF"/>
                </a:solidFill>
                <a:latin typeface="Arial"/>
                <a:cs typeface="Arial"/>
              </a:rPr>
              <a:t>Non-Executive Director in </a:t>
            </a:r>
            <a:r>
              <a:rPr lang="en-GB" sz="1100" spc="-10" noProof="0" dirty="0">
                <a:solidFill>
                  <a:srgbClr val="FFFFFF"/>
                </a:solidFill>
                <a:latin typeface="Arial"/>
                <a:cs typeface="Arial"/>
              </a:rPr>
              <a:t>Marine Management Organisation</a:t>
            </a:r>
            <a:endParaRPr lang="en-US" dirty="0"/>
          </a:p>
          <a:p>
            <a:pPr marL="12700">
              <a:spcBef>
                <a:spcPts val="100"/>
              </a:spcBef>
            </a:pPr>
            <a:endParaRPr lang="en-GB" sz="1200" spc="-10" noProof="0" dirty="0">
              <a:solidFill>
                <a:srgbClr val="FFFFFF"/>
              </a:solidFill>
              <a:latin typeface="Aptos"/>
              <a:cs typeface="Arial"/>
            </a:endParaRPr>
          </a:p>
        </p:txBody>
      </p:sp>
      <p:sp>
        <p:nvSpPr>
          <p:cNvPr id="18" name="object 9">
            <a:extLst>
              <a:ext uri="{FF2B5EF4-FFF2-40B4-BE49-F238E27FC236}">
                <a16:creationId xmlns:a16="http://schemas.microsoft.com/office/drawing/2014/main" id="{6402F8BF-A300-4CF3-7175-A4C1B8E452EF}"/>
              </a:ext>
            </a:extLst>
          </p:cNvPr>
          <p:cNvSpPr txBox="1"/>
          <p:nvPr/>
        </p:nvSpPr>
        <p:spPr>
          <a:xfrm>
            <a:off x="263793" y="758988"/>
            <a:ext cx="10164545" cy="2591379"/>
          </a:xfrm>
          <a:prstGeom prst="rect">
            <a:avLst/>
          </a:prstGeom>
          <a:solidFill>
            <a:schemeClr val="bg1">
              <a:alpha val="80000"/>
            </a:schemeClr>
          </a:solidFill>
        </p:spPr>
        <p:txBody>
          <a:bodyPr vert="horz" wrap="square" lIns="144000" tIns="144000" rIns="144000" bIns="144000" rtlCol="0" anchor="t">
            <a:spAutoFit/>
          </a:bodyPr>
          <a:lstStyle/>
          <a:p>
            <a:pPr marL="12700" algn="l">
              <a:lnSpc>
                <a:spcPct val="104200"/>
              </a:lnSpc>
              <a:spcBef>
                <a:spcPts val="670"/>
              </a:spcBef>
            </a:pPr>
            <a:r>
              <a:rPr lang="en-GB" sz="1400" noProof="0">
                <a:solidFill>
                  <a:srgbClr val="212527"/>
                </a:solidFill>
                <a:latin typeface="Aptos" panose="020B0004020202020204" pitchFamily="34" charset="0"/>
                <a:cs typeface="Arial"/>
              </a:rPr>
              <a:t>Defra </a:t>
            </a:r>
            <a:r>
              <a:rPr lang="en-GB" sz="1400">
                <a:solidFill>
                  <a:srgbClr val="212527"/>
                </a:solidFill>
                <a:latin typeface="Aptos" panose="020B0004020202020204" pitchFamily="34" charset="0"/>
                <a:cs typeface="Arial"/>
              </a:rPr>
              <a:t>Group leads on the fundamentals: the food we eat, the water we drink, the air we breathe. It encompasses food, environment</a:t>
            </a:r>
            <a:r>
              <a:rPr lang="en-GB" sz="1400" noProof="0">
                <a:solidFill>
                  <a:srgbClr val="212527"/>
                </a:solidFill>
                <a:latin typeface="Aptos" panose="020B0004020202020204" pitchFamily="34" charset="0"/>
                <a:cs typeface="Arial"/>
              </a:rPr>
              <a:t>, </a:t>
            </a:r>
            <a:r>
              <a:rPr lang="en-GB" sz="1400">
                <a:solidFill>
                  <a:srgbClr val="212527"/>
                </a:solidFill>
                <a:latin typeface="Aptos" panose="020B0004020202020204" pitchFamily="34" charset="0"/>
                <a:cs typeface="Arial"/>
              </a:rPr>
              <a:t>biosecurity</a:t>
            </a:r>
            <a:r>
              <a:rPr lang="en-GB" sz="1400" noProof="0">
                <a:solidFill>
                  <a:srgbClr val="212527"/>
                </a:solidFill>
                <a:latin typeface="Aptos" panose="020B0004020202020204" pitchFamily="34" charset="0"/>
                <a:cs typeface="Arial"/>
              </a:rPr>
              <a:t>, </a:t>
            </a:r>
            <a:r>
              <a:rPr lang="en-GB" sz="1400">
                <a:solidFill>
                  <a:srgbClr val="212527"/>
                </a:solidFill>
                <a:latin typeface="Aptos" panose="020B0004020202020204" pitchFamily="34" charset="0"/>
                <a:cs typeface="Arial"/>
              </a:rPr>
              <a:t>trade </a:t>
            </a:r>
            <a:r>
              <a:rPr lang="en-GB" sz="1400" noProof="0">
                <a:solidFill>
                  <a:srgbClr val="212527"/>
                </a:solidFill>
                <a:latin typeface="Aptos" panose="020B0004020202020204" pitchFamily="34" charset="0"/>
                <a:cs typeface="Arial"/>
              </a:rPr>
              <a:t>and more. </a:t>
            </a:r>
            <a:r>
              <a:rPr lang="en-GB" sz="1400">
                <a:solidFill>
                  <a:srgbClr val="212527"/>
                </a:solidFill>
                <a:latin typeface="Aptos" panose="020B0004020202020204" pitchFamily="34" charset="0"/>
                <a:cs typeface="Arial"/>
              </a:rPr>
              <a:t>Defra </a:t>
            </a:r>
            <a:r>
              <a:rPr lang="en-GB" sz="1400" noProof="0">
                <a:solidFill>
                  <a:srgbClr val="212527"/>
                </a:solidFill>
                <a:latin typeface="Aptos" panose="020B0004020202020204" pitchFamily="34" charset="0"/>
                <a:cs typeface="Arial"/>
              </a:rPr>
              <a:t>is </a:t>
            </a:r>
            <a:r>
              <a:rPr lang="en-GB" sz="1400">
                <a:solidFill>
                  <a:srgbClr val="212527"/>
                </a:solidFill>
                <a:latin typeface="Aptos" panose="020B0004020202020204" pitchFamily="34" charset="0"/>
                <a:cs typeface="Arial"/>
              </a:rPr>
              <a:t>a policy, growth, science</a:t>
            </a:r>
            <a:r>
              <a:rPr lang="en-GB" sz="1400" noProof="0">
                <a:solidFill>
                  <a:srgbClr val="212527"/>
                </a:solidFill>
                <a:latin typeface="Aptos" panose="020B0004020202020204" pitchFamily="34" charset="0"/>
                <a:cs typeface="Arial"/>
              </a:rPr>
              <a:t>, </a:t>
            </a:r>
            <a:r>
              <a:rPr lang="en-GB" sz="1400">
                <a:solidFill>
                  <a:srgbClr val="212527"/>
                </a:solidFill>
                <a:latin typeface="Aptos" panose="020B0004020202020204" pitchFamily="34" charset="0"/>
                <a:cs typeface="Arial"/>
              </a:rPr>
              <a:t>delivery </a:t>
            </a:r>
            <a:r>
              <a:rPr lang="en-GB" sz="1400" noProof="0">
                <a:solidFill>
                  <a:srgbClr val="212527"/>
                </a:solidFill>
                <a:latin typeface="Aptos" panose="020B0004020202020204" pitchFamily="34" charset="0"/>
                <a:cs typeface="Arial"/>
              </a:rPr>
              <a:t>and </a:t>
            </a:r>
            <a:r>
              <a:rPr lang="en-GB" sz="1400">
                <a:solidFill>
                  <a:srgbClr val="212527"/>
                </a:solidFill>
                <a:latin typeface="Aptos" panose="020B0004020202020204" pitchFamily="34" charset="0"/>
                <a:cs typeface="Arial"/>
              </a:rPr>
              <a:t>international department.</a:t>
            </a:r>
            <a:endParaRPr lang="en-US" sz="1400">
              <a:latin typeface="Aptos" panose="020B0004020202020204" pitchFamily="34" charset="0"/>
            </a:endParaRPr>
          </a:p>
          <a:p>
            <a:pPr marL="12700" algn="l">
              <a:lnSpc>
                <a:spcPct val="104200"/>
              </a:lnSpc>
              <a:spcBef>
                <a:spcPts val="670"/>
              </a:spcBef>
            </a:pPr>
            <a:r>
              <a:rPr lang="en-GB" sz="1400">
                <a:solidFill>
                  <a:srgbClr val="212527"/>
                </a:solidFill>
                <a:latin typeface="Aptos" panose="020B0004020202020204" pitchFamily="34" charset="0"/>
                <a:cs typeface="Arial"/>
              </a:rPr>
              <a:t>Defra’s work is fundamental </a:t>
            </a:r>
            <a:r>
              <a:rPr lang="en-GB" sz="1400" noProof="0">
                <a:solidFill>
                  <a:srgbClr val="212527"/>
                </a:solidFill>
                <a:latin typeface="Aptos" panose="020B0004020202020204" pitchFamily="34" charset="0"/>
                <a:cs typeface="Arial"/>
              </a:rPr>
              <a:t>to </a:t>
            </a:r>
            <a:r>
              <a:rPr lang="en-GB" sz="1400">
                <a:solidFill>
                  <a:srgbClr val="212527"/>
                </a:solidFill>
                <a:latin typeface="Aptos" panose="020B0004020202020204" pitchFamily="34" charset="0"/>
                <a:cs typeface="Arial"/>
              </a:rPr>
              <a:t>delivering </a:t>
            </a:r>
            <a:r>
              <a:rPr lang="en-GB" sz="1400" noProof="0">
                <a:solidFill>
                  <a:srgbClr val="212527"/>
                </a:solidFill>
                <a:latin typeface="Aptos" panose="020B0004020202020204" pitchFamily="34" charset="0"/>
                <a:cs typeface="Arial"/>
              </a:rPr>
              <a:t>the </a:t>
            </a:r>
            <a:r>
              <a:rPr lang="en-GB" sz="1400">
                <a:solidFill>
                  <a:srgbClr val="212527"/>
                </a:solidFill>
                <a:latin typeface="Aptos" panose="020B0004020202020204" pitchFamily="34" charset="0"/>
                <a:cs typeface="Arial"/>
              </a:rPr>
              <a:t>government’s five missions – by building economic resilience through </a:t>
            </a:r>
            <a:r>
              <a:rPr lang="en-GB" sz="1400" noProof="0">
                <a:solidFill>
                  <a:srgbClr val="212527"/>
                </a:solidFill>
                <a:latin typeface="Aptos" panose="020B0004020202020204" pitchFamily="34" charset="0"/>
                <a:cs typeface="Arial"/>
              </a:rPr>
              <a:t>better </a:t>
            </a:r>
            <a:r>
              <a:rPr lang="en-GB" sz="1400">
                <a:solidFill>
                  <a:srgbClr val="212527"/>
                </a:solidFill>
                <a:latin typeface="Aptos" panose="020B0004020202020204" pitchFamily="34" charset="0"/>
                <a:cs typeface="Arial"/>
              </a:rPr>
              <a:t>flood defences</a:t>
            </a:r>
            <a:r>
              <a:rPr lang="en-GB" sz="1400" noProof="0">
                <a:solidFill>
                  <a:srgbClr val="212527"/>
                </a:solidFill>
                <a:latin typeface="Aptos" panose="020B0004020202020204" pitchFamily="34" charset="0"/>
                <a:cs typeface="Arial"/>
              </a:rPr>
              <a:t>, </a:t>
            </a:r>
            <a:r>
              <a:rPr lang="en-GB" sz="1400">
                <a:solidFill>
                  <a:srgbClr val="212527"/>
                </a:solidFill>
                <a:latin typeface="Aptos" panose="020B0004020202020204" pitchFamily="34" charset="0"/>
                <a:cs typeface="Arial"/>
              </a:rPr>
              <a:t>protecting against biosecurity risk</a:t>
            </a:r>
            <a:r>
              <a:rPr lang="en-GB" sz="1400" noProof="0">
                <a:solidFill>
                  <a:srgbClr val="212527"/>
                </a:solidFill>
                <a:latin typeface="Aptos" panose="020B0004020202020204" pitchFamily="34" charset="0"/>
                <a:cs typeface="Arial"/>
              </a:rPr>
              <a:t>, </a:t>
            </a:r>
            <a:r>
              <a:rPr lang="en-GB" sz="1400">
                <a:solidFill>
                  <a:srgbClr val="212527"/>
                </a:solidFill>
                <a:latin typeface="Aptos" panose="020B0004020202020204" pitchFamily="34" charset="0"/>
                <a:cs typeface="Arial"/>
              </a:rPr>
              <a:t>climate adaptation and nature-based solutions; creating jobs </a:t>
            </a:r>
            <a:r>
              <a:rPr lang="en-GB" sz="1400" noProof="0">
                <a:solidFill>
                  <a:srgbClr val="212527"/>
                </a:solidFill>
                <a:latin typeface="Aptos" panose="020B0004020202020204" pitchFamily="34" charset="0"/>
                <a:cs typeface="Arial"/>
              </a:rPr>
              <a:t>and </a:t>
            </a:r>
            <a:r>
              <a:rPr lang="en-GB" sz="1400">
                <a:solidFill>
                  <a:srgbClr val="212527"/>
                </a:solidFill>
                <a:latin typeface="Aptos" panose="020B0004020202020204" pitchFamily="34" charset="0"/>
                <a:cs typeface="Arial"/>
              </a:rPr>
              <a:t>attracting investment in </a:t>
            </a:r>
            <a:r>
              <a:rPr lang="en-GB" sz="1400" noProof="0">
                <a:solidFill>
                  <a:srgbClr val="212527"/>
                </a:solidFill>
                <a:latin typeface="Aptos" panose="020B0004020202020204" pitchFamily="34" charset="0"/>
                <a:cs typeface="Arial"/>
              </a:rPr>
              <a:t>our </a:t>
            </a:r>
            <a:r>
              <a:rPr lang="en-GB" sz="1400">
                <a:solidFill>
                  <a:srgbClr val="212527"/>
                </a:solidFill>
                <a:latin typeface="Aptos" panose="020B0004020202020204" pitchFamily="34" charset="0"/>
                <a:cs typeface="Arial"/>
              </a:rPr>
              <a:t>water and waste sectors; working with our sectors, such as food and drink; </a:t>
            </a:r>
            <a:r>
              <a:rPr lang="en-GB" sz="1400" noProof="0">
                <a:solidFill>
                  <a:srgbClr val="212527"/>
                </a:solidFill>
                <a:latin typeface="Aptos" panose="020B0004020202020204" pitchFamily="34" charset="0"/>
                <a:cs typeface="Arial"/>
              </a:rPr>
              <a:t>and </a:t>
            </a:r>
            <a:r>
              <a:rPr lang="en-GB" sz="1400">
                <a:solidFill>
                  <a:srgbClr val="212527"/>
                </a:solidFill>
                <a:latin typeface="Aptos" panose="020B0004020202020204" pitchFamily="34" charset="0"/>
                <a:cs typeface="Arial"/>
              </a:rPr>
              <a:t>ensuring that </a:t>
            </a:r>
            <a:r>
              <a:rPr lang="en-GB" sz="1400" noProof="0">
                <a:solidFill>
                  <a:srgbClr val="212527"/>
                </a:solidFill>
                <a:latin typeface="Aptos" panose="020B0004020202020204" pitchFamily="34" charset="0"/>
                <a:cs typeface="Arial"/>
              </a:rPr>
              <a:t>all </a:t>
            </a:r>
            <a:r>
              <a:rPr lang="en-GB" sz="1400">
                <a:solidFill>
                  <a:srgbClr val="212527"/>
                </a:solidFill>
                <a:latin typeface="Aptos" panose="020B0004020202020204" pitchFamily="34" charset="0"/>
                <a:cs typeface="Arial"/>
              </a:rPr>
              <a:t>missions are rural-proofed</a:t>
            </a:r>
            <a:r>
              <a:rPr lang="en-GB" sz="1400" noProof="0">
                <a:solidFill>
                  <a:srgbClr val="212527"/>
                </a:solidFill>
                <a:latin typeface="Aptos" panose="020B0004020202020204" pitchFamily="34" charset="0"/>
                <a:cs typeface="Arial"/>
              </a:rPr>
              <a:t>.</a:t>
            </a:r>
            <a:endParaRPr lang="en-GB" sz="1400">
              <a:latin typeface="Aptos" panose="020B0004020202020204" pitchFamily="34" charset="0"/>
            </a:endParaRPr>
          </a:p>
          <a:p>
            <a:pPr marL="12700" algn="l">
              <a:lnSpc>
                <a:spcPct val="104200"/>
              </a:lnSpc>
              <a:spcBef>
                <a:spcPts val="670"/>
              </a:spcBef>
            </a:pPr>
            <a:r>
              <a:rPr lang="en-GB" sz="1400">
                <a:solidFill>
                  <a:srgbClr val="212527"/>
                </a:solidFill>
                <a:latin typeface="Aptos" panose="020B0004020202020204" pitchFamily="34" charset="0"/>
                <a:cs typeface="Arial"/>
              </a:rPr>
              <a:t>To achieve these goals, we are committed to appointing </a:t>
            </a:r>
            <a:r>
              <a:rPr lang="en-GB" sz="1400" noProof="0">
                <a:solidFill>
                  <a:srgbClr val="212527"/>
                </a:solidFill>
                <a:latin typeface="Aptos" panose="020B0004020202020204" pitchFamily="34" charset="0"/>
                <a:cs typeface="Arial"/>
              </a:rPr>
              <a:t>high-calibre </a:t>
            </a:r>
            <a:r>
              <a:rPr lang="en-GB" sz="1400">
                <a:solidFill>
                  <a:srgbClr val="212527"/>
                </a:solidFill>
                <a:latin typeface="Aptos" panose="020B0004020202020204" pitchFamily="34" charset="0"/>
                <a:cs typeface="Arial"/>
              </a:rPr>
              <a:t>individuals </a:t>
            </a:r>
            <a:r>
              <a:rPr lang="en-GB" sz="1400" noProof="0">
                <a:solidFill>
                  <a:srgbClr val="212527"/>
                </a:solidFill>
                <a:latin typeface="Aptos" panose="020B0004020202020204" pitchFamily="34" charset="0"/>
                <a:cs typeface="Arial"/>
              </a:rPr>
              <a:t>from diverse backgrounds to the boards of our public bodies</a:t>
            </a:r>
            <a:r>
              <a:rPr lang="en-GB" sz="1400">
                <a:solidFill>
                  <a:srgbClr val="212527"/>
                </a:solidFill>
                <a:latin typeface="Aptos" panose="020B0004020202020204" pitchFamily="34" charset="0"/>
                <a:cs typeface="Arial"/>
              </a:rPr>
              <a:t>. By drawing on a wide range of skills, knowledge, and experiences, we can make </a:t>
            </a:r>
            <a:r>
              <a:rPr lang="en-GB" sz="1400" noProof="0">
                <a:solidFill>
                  <a:srgbClr val="212527"/>
                </a:solidFill>
                <a:latin typeface="Aptos" panose="020B0004020202020204" pitchFamily="34" charset="0"/>
                <a:cs typeface="Arial"/>
              </a:rPr>
              <a:t>our work more effective, resilient</a:t>
            </a:r>
            <a:r>
              <a:rPr lang="en-GB" sz="1400">
                <a:solidFill>
                  <a:srgbClr val="212527"/>
                </a:solidFill>
                <a:latin typeface="Aptos" panose="020B0004020202020204" pitchFamily="34" charset="0"/>
                <a:cs typeface="Arial"/>
              </a:rPr>
              <a:t>,</a:t>
            </a:r>
            <a:r>
              <a:rPr lang="en-GB" sz="1400" noProof="0">
                <a:solidFill>
                  <a:srgbClr val="212527"/>
                </a:solidFill>
                <a:latin typeface="Aptos" panose="020B0004020202020204" pitchFamily="34" charset="0"/>
                <a:cs typeface="Arial"/>
              </a:rPr>
              <a:t> and accountable</a:t>
            </a:r>
            <a:r>
              <a:rPr lang="en-GB" sz="1400">
                <a:solidFill>
                  <a:srgbClr val="212527"/>
                </a:solidFill>
                <a:latin typeface="Aptos" panose="020B0004020202020204" pitchFamily="34" charset="0"/>
                <a:cs typeface="Arial"/>
              </a:rPr>
              <a:t> to the public</a:t>
            </a:r>
            <a:r>
              <a:rPr lang="en-GB" sz="1400" noProof="0">
                <a:solidFill>
                  <a:srgbClr val="212527"/>
                </a:solidFill>
                <a:latin typeface="Aptos" panose="020B0004020202020204" pitchFamily="34" charset="0"/>
                <a:cs typeface="Arial"/>
              </a:rPr>
              <a:t>.</a:t>
            </a:r>
            <a:endParaRPr lang="en-GB" sz="1400">
              <a:latin typeface="Aptos" panose="020B0004020202020204" pitchFamily="34" charset="0"/>
            </a:endParaRPr>
          </a:p>
          <a:p>
            <a:pPr marL="12700" marR="5080">
              <a:lnSpc>
                <a:spcPct val="104200"/>
              </a:lnSpc>
              <a:spcBef>
                <a:spcPts val="670"/>
              </a:spcBef>
            </a:pPr>
            <a:endParaRPr lang="en-GB" sz="100">
              <a:solidFill>
                <a:srgbClr val="212527"/>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5F02BB62-CBBB-C6D7-29FD-EE5CE6A2EA76}"/>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3</a:t>
            </a:r>
            <a:endParaRPr lang="en-GB" sz="1100">
              <a:solidFill>
                <a:schemeClr val="bg1"/>
              </a:solidFill>
              <a:latin typeface="Arial" panose="020B0604020202020204" pitchFamily="34" charset="0"/>
              <a:cs typeface="Arial" panose="020B0604020202020204" pitchFamily="34" charset="0"/>
            </a:endParaRPr>
          </a:p>
        </p:txBody>
      </p:sp>
      <p:sp>
        <p:nvSpPr>
          <p:cNvPr id="3" name="object 4">
            <a:extLst>
              <a:ext uri="{FF2B5EF4-FFF2-40B4-BE49-F238E27FC236}">
                <a16:creationId xmlns:a16="http://schemas.microsoft.com/office/drawing/2014/main" id="{E5767835-509D-750E-D6BE-1F6EC77DAF1E}"/>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6" name="object 12">
            <a:extLst>
              <a:ext uri="{FF2B5EF4-FFF2-40B4-BE49-F238E27FC236}">
                <a16:creationId xmlns:a16="http://schemas.microsoft.com/office/drawing/2014/main" id="{C586E51F-D5A2-2147-AF3A-A37EA7913189}"/>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Defra Mission statement</a:t>
            </a:r>
            <a:endParaRPr lang="en-GB" sz="4000" noProof="0">
              <a:latin typeface="Aptos" panose="020B0004020202020204" pitchFamily="34" charset="0"/>
              <a:cs typeface="Arial" panose="020B0604020202020204" pitchFamily="34" charset="0"/>
            </a:endParaRPr>
          </a:p>
        </p:txBody>
      </p:sp>
      <p:sp>
        <p:nvSpPr>
          <p:cNvPr id="7" name="object 12"/>
          <p:cNvSpPr txBox="1"/>
          <p:nvPr/>
        </p:nvSpPr>
        <p:spPr>
          <a:xfrm>
            <a:off x="263792" y="3705039"/>
            <a:ext cx="10164546" cy="3098284"/>
          </a:xfrm>
          <a:prstGeom prst="rect">
            <a:avLst/>
          </a:prstGeom>
          <a:solidFill>
            <a:schemeClr val="bg1">
              <a:alpha val="75000"/>
            </a:schemeClr>
          </a:solidFill>
        </p:spPr>
        <p:txBody>
          <a:bodyPr vert="horz" wrap="square" lIns="0" tIns="5080" rIns="0" bIns="0" numCol="2" spcCol="360000" rtlCol="0" anchor="t">
            <a:spAutoFit/>
          </a:bodyPr>
          <a:lstStyle/>
          <a:p>
            <a:pPr marL="12700" algn="l">
              <a:spcAft>
                <a:spcPts val="600"/>
              </a:spcAft>
            </a:pPr>
            <a:r>
              <a:rPr lang="en-GB" sz="1400" b="1">
                <a:solidFill>
                  <a:srgbClr val="008938"/>
                </a:solidFill>
                <a:latin typeface="Aptos"/>
                <a:cs typeface="Arial"/>
              </a:rPr>
              <a:t>Equal Opportunities and Diversity</a:t>
            </a:r>
            <a:endParaRPr lang="en-GB" sz="1400">
              <a:latin typeface="Aptos"/>
              <a:cs typeface="Arial" panose="020B0604020202020204" pitchFamily="34" charset="0"/>
            </a:endParaRPr>
          </a:p>
          <a:p>
            <a:pPr marL="12700" algn="l">
              <a:spcBef>
                <a:spcPts val="440"/>
              </a:spcBef>
            </a:pPr>
            <a:r>
              <a:rPr lang="en-GB" sz="1400">
                <a:latin typeface="Aptos"/>
                <a:cs typeface="Arial"/>
              </a:rPr>
              <a:t>The UK government is committed to promoting equality of opportunity and ensuring that no one experiences unfair discrimination or harassment on the grounds of race, ethnicity, national origin, colour, sex, gender identity, marital status, disability, sexual orientation, religious beliefs, or age.</a:t>
            </a:r>
            <a:endParaRPr lang="en-GB" sz="1400">
              <a:latin typeface="Aptos"/>
            </a:endParaRPr>
          </a:p>
          <a:p>
            <a:pPr marL="12700" algn="l">
              <a:spcBef>
                <a:spcPts val="440"/>
              </a:spcBef>
            </a:pPr>
            <a:r>
              <a:rPr lang="en-GB" sz="1400">
                <a:latin typeface="Aptos"/>
                <a:cs typeface="Arial"/>
              </a:rPr>
              <a:t>We actively encourage applications from individuals of all backgrounds and are committed to fostering diversity in public appointments. All appointments are made on merit, following a fair and open competition process regulated by the Office of the Commissioner for Public Appointments.</a:t>
            </a:r>
          </a:p>
          <a:p>
            <a:pPr marL="12700" algn="l">
              <a:spcBef>
                <a:spcPts val="440"/>
              </a:spcBef>
            </a:pPr>
            <a:endParaRPr lang="en-GB" sz="1400">
              <a:latin typeface="Aptos" panose="020B0004020202020204" pitchFamily="34" charset="0"/>
              <a:cs typeface="Arial"/>
            </a:endParaRPr>
          </a:p>
          <a:p>
            <a:pPr marL="12700" marR="5080" algn="l">
              <a:spcBef>
                <a:spcPts val="40"/>
              </a:spcBef>
            </a:pPr>
            <a:endParaRPr lang="en-GB" sz="1400" b="1">
              <a:solidFill>
                <a:srgbClr val="008938"/>
              </a:solidFill>
              <a:latin typeface="Aptos" panose="020B0004020202020204" pitchFamily="34" charset="0"/>
              <a:cs typeface="Arial"/>
            </a:endParaRPr>
          </a:p>
          <a:p>
            <a:pPr marL="12700" marR="5080" algn="l">
              <a:spcAft>
                <a:spcPts val="600"/>
              </a:spcAft>
            </a:pPr>
            <a:r>
              <a:rPr lang="en-GB" sz="1400" b="1">
                <a:solidFill>
                  <a:srgbClr val="008938"/>
                </a:solidFill>
                <a:latin typeface="Aptos"/>
                <a:cs typeface="Arial"/>
              </a:rPr>
              <a:t>Disability Commitment</a:t>
            </a:r>
            <a:endParaRPr lang="en-GB" sz="1400">
              <a:latin typeface="Aptos"/>
              <a:cs typeface="Arial"/>
            </a:endParaRPr>
          </a:p>
          <a:p>
            <a:pPr marL="12700" algn="l">
              <a:spcBef>
                <a:spcPts val="40"/>
              </a:spcBef>
            </a:pPr>
            <a:r>
              <a:rPr lang="en-GB" sz="1400">
                <a:latin typeface="Aptos"/>
                <a:cs typeface="Arial"/>
              </a:rPr>
              <a:t>We are dedicated to supporting candidates with disabilities and are proud to hold Disability Confident Leader status. We guarantee an interview for any applicant with a disability whose application meets the minimum criteria for the post.</a:t>
            </a:r>
            <a:endParaRPr lang="en-US" sz="1400">
              <a:latin typeface="Aptos"/>
              <a:cs typeface="Arial"/>
            </a:endParaRPr>
          </a:p>
          <a:p>
            <a:pPr marL="12700" algn="l">
              <a:spcBef>
                <a:spcPts val="40"/>
              </a:spcBef>
            </a:pPr>
            <a:endParaRPr lang="en-GB" sz="1400">
              <a:latin typeface="Aptos" panose="020B0004020202020204" pitchFamily="34" charset="0"/>
              <a:cs typeface="Arial"/>
            </a:endParaRPr>
          </a:p>
          <a:p>
            <a:pPr marL="12700" algn="l">
              <a:spcBef>
                <a:spcPts val="40"/>
              </a:spcBef>
            </a:pPr>
            <a:r>
              <a:rPr lang="en-GB" sz="1400">
                <a:latin typeface="Aptos"/>
                <a:cs typeface="Arial"/>
              </a:rPr>
              <a:t>To ensure an inclusive process, we are committed to making reasonable adjustments where possible for candidates with disabilities. If you require any adjustments to support your application, please refer to the ‘How to Apply and Submit Your Application’ section below. Further information about the Disability Confident Leader scheme is available via the Disability Confident logo displayed above.</a:t>
            </a:r>
            <a:endParaRPr lang="en-GB" sz="1400">
              <a:latin typeface="Apto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object 8"/>
          <p:cNvSpPr txBox="1"/>
          <p:nvPr/>
        </p:nvSpPr>
        <p:spPr>
          <a:xfrm>
            <a:off x="10333611" y="7101555"/>
            <a:ext cx="104775" cy="166712"/>
          </a:xfrm>
          <a:prstGeom prst="rect">
            <a:avLst/>
          </a:prstGeom>
        </p:spPr>
        <p:txBody>
          <a:bodyPr vert="horz" wrap="square" lIns="0" tIns="12700" rIns="0" bIns="0" rtlCol="0">
            <a:spAutoFit/>
          </a:bodyPr>
          <a:lstStyle/>
          <a:p>
            <a:pPr marL="12700">
              <a:lnSpc>
                <a:spcPct val="100000"/>
              </a:lnSpc>
              <a:spcBef>
                <a:spcPts val="100"/>
              </a:spcBef>
            </a:pPr>
            <a:r>
              <a:rPr lang="en-GB" sz="1000" b="1" spc="-50" noProof="0">
                <a:solidFill>
                  <a:srgbClr val="231F20"/>
                </a:solidFill>
                <a:latin typeface="Trebuchet MS"/>
                <a:cs typeface="Trebuchet MS"/>
              </a:rPr>
              <a:t>5</a:t>
            </a:r>
            <a:endParaRPr lang="en-GB" sz="1000" noProof="0">
              <a:latin typeface="Trebuchet MS"/>
              <a:cs typeface="Trebuchet MS"/>
            </a:endParaRPr>
          </a:p>
        </p:txBody>
      </p:sp>
      <p:sp>
        <p:nvSpPr>
          <p:cNvPr id="9" name="object 9"/>
          <p:cNvSpPr txBox="1"/>
          <p:nvPr/>
        </p:nvSpPr>
        <p:spPr>
          <a:xfrm>
            <a:off x="178334" y="544459"/>
            <a:ext cx="10264817" cy="5302890"/>
          </a:xfrm>
          <a:prstGeom prst="rect">
            <a:avLst/>
          </a:prstGeom>
          <a:solidFill>
            <a:schemeClr val="bg1">
              <a:alpha val="80000"/>
            </a:schemeClr>
          </a:solidFill>
        </p:spPr>
        <p:txBody>
          <a:bodyPr vert="horz" wrap="square" lIns="144000" tIns="144000" rIns="144000" bIns="144000" rtlCol="0" anchor="t">
            <a:spAutoFit/>
          </a:bodyPr>
          <a:lstStyle/>
          <a:p>
            <a:pPr algn="l" rtl="0" fontAlgn="base">
              <a:lnSpc>
                <a:spcPts val="1552"/>
              </a:lnSpc>
            </a:pPr>
            <a:r>
              <a:rPr lang="en-GB" sz="1600" i="0">
                <a:solidFill>
                  <a:schemeClr val="tx1"/>
                </a:solidFill>
                <a:effectLst/>
                <a:latin typeface="Aptos"/>
                <a:cs typeface="Arial"/>
              </a:rPr>
              <a:t>Dear candidate, </a:t>
            </a:r>
          </a:p>
          <a:p>
            <a:pPr algn="l" rtl="0" fontAlgn="base">
              <a:lnSpc>
                <a:spcPts val="1552"/>
              </a:lnSpc>
            </a:pPr>
            <a:endParaRPr lang="en-GB" sz="1600" i="0">
              <a:solidFill>
                <a:schemeClr val="tx1"/>
              </a:solidFill>
              <a:effectLst/>
              <a:latin typeface="Aptos" panose="020B0004020202020204" pitchFamily="34" charset="0"/>
              <a:cs typeface="Arial" panose="020B0604020202020204" pitchFamily="34" charset="0"/>
            </a:endParaRPr>
          </a:p>
          <a:p>
            <a:pPr algn="l" rtl="0" fontAlgn="base"/>
            <a:r>
              <a:rPr lang="en-GB" sz="1600" i="0">
                <a:solidFill>
                  <a:schemeClr val="tx1"/>
                </a:solidFill>
                <a:effectLst/>
                <a:latin typeface="Aptos"/>
                <a:cs typeface="Arial"/>
              </a:rPr>
              <a:t>Thank you for your interest in becoming a board member of the Marine Management Organisation (MMO).  </a:t>
            </a:r>
          </a:p>
          <a:p>
            <a:pPr algn="l" rtl="0" fontAlgn="base"/>
            <a:r>
              <a:rPr lang="en-GB" sz="1600" i="0">
                <a:solidFill>
                  <a:schemeClr val="tx1"/>
                </a:solidFill>
                <a:effectLst/>
                <a:latin typeface="Aptos"/>
                <a:cs typeface="Arial"/>
              </a:rPr>
              <a:t>The MMO is the Government’s principal body for managing the seas around England and helps to deliver our ambitious vision for clean, healthy, safe, productive, and biologically diverse oceans and seas.   </a:t>
            </a:r>
          </a:p>
          <a:p>
            <a:pPr algn="l"/>
            <a:endParaRPr lang="en-GB" sz="1600">
              <a:solidFill>
                <a:schemeClr val="tx1"/>
              </a:solidFill>
              <a:latin typeface="Aptos"/>
              <a:cs typeface="Arial"/>
            </a:endParaRPr>
          </a:p>
          <a:p>
            <a:pPr algn="l" rtl="0" fontAlgn="base"/>
            <a:r>
              <a:rPr lang="en-GB" sz="1600">
                <a:solidFill>
                  <a:schemeClr val="tx1"/>
                </a:solidFill>
                <a:latin typeface="Aptos"/>
                <a:cs typeface="Arial"/>
              </a:rPr>
              <a:t>The MMO holds a key role in enabling sustainable fishing activities and protecting the marine environment in UK waters to fulfil commitments under the Fisheries Act, Joint Fisheries Statement, and Environment act. </a:t>
            </a:r>
            <a:r>
              <a:rPr lang="en-GB" sz="1600" i="0">
                <a:solidFill>
                  <a:schemeClr val="tx1"/>
                </a:solidFill>
                <a:effectLst/>
                <a:latin typeface="Aptos"/>
                <a:cs typeface="Arial"/>
              </a:rPr>
              <a:t>Alongside these activities the MMO plays a central role in marine planning and licensing, enabling the sustainable development of the marine space by balancing economic, environmental and social needs. As England’s principal marine regulator, the MMO works across a broad remit to assure, guide, and enable the responsible use of our seas, protecting and enhancing our precious marine environment for the benefit of generations to come.</a:t>
            </a:r>
          </a:p>
          <a:p>
            <a:pPr algn="l"/>
            <a:endParaRPr lang="en-GB" sz="1600">
              <a:solidFill>
                <a:schemeClr val="tx1"/>
              </a:solidFill>
              <a:latin typeface="Aptos"/>
              <a:cs typeface="Arial"/>
            </a:endParaRPr>
          </a:p>
          <a:p>
            <a:pPr algn="l" rtl="0" fontAlgn="base"/>
            <a:r>
              <a:rPr lang="en-GB" sz="1600" i="0">
                <a:solidFill>
                  <a:schemeClr val="tx1"/>
                </a:solidFill>
                <a:effectLst/>
                <a:latin typeface="Aptos"/>
                <a:cs typeface="Arial"/>
              </a:rPr>
              <a:t>The successful candidates will become members of the </a:t>
            </a:r>
            <a:r>
              <a:rPr lang="en-GB" sz="1600">
                <a:solidFill>
                  <a:schemeClr val="tx1"/>
                </a:solidFill>
                <a:latin typeface="Aptos"/>
                <a:cs typeface="Arial"/>
              </a:rPr>
              <a:t>Board,</a:t>
            </a:r>
            <a:r>
              <a:rPr lang="en-GB" sz="1600" i="0">
                <a:solidFill>
                  <a:schemeClr val="tx1"/>
                </a:solidFill>
                <a:effectLst/>
                <a:latin typeface="Aptos"/>
                <a:cs typeface="Arial"/>
              </a:rPr>
              <a:t> through which </a:t>
            </a:r>
            <a:r>
              <a:rPr lang="en-GB" sz="1600">
                <a:solidFill>
                  <a:schemeClr val="tx1"/>
                </a:solidFill>
                <a:latin typeface="Aptos"/>
                <a:cs typeface="Arial"/>
              </a:rPr>
              <a:t>they </a:t>
            </a:r>
            <a:r>
              <a:rPr lang="en-GB" sz="1600" i="0">
                <a:solidFill>
                  <a:schemeClr val="tx1"/>
                </a:solidFill>
                <a:effectLst/>
                <a:latin typeface="Aptos"/>
                <a:cs typeface="Arial"/>
              </a:rPr>
              <a:t>will provide active direction and leadership to the MMO and work collaboratively with a wide range of stakeholders and partners within the Defra group and </a:t>
            </a:r>
            <a:r>
              <a:rPr lang="en-GB" sz="1600">
                <a:solidFill>
                  <a:schemeClr val="tx1"/>
                </a:solidFill>
                <a:latin typeface="Aptos"/>
                <a:cs typeface="Arial"/>
              </a:rPr>
              <a:t>beyond. They will also support the organisation in managing challenges against a difficult financial backdrop, to grasp opportunities for boosting economic growth and supporting nature to recover by implementing the recommendations from the Corry Review of environmental regulation.</a:t>
            </a:r>
          </a:p>
          <a:p>
            <a:pPr algn="l" rtl="0" fontAlgn="base"/>
            <a:endParaRPr lang="en-GB" sz="1600" i="0">
              <a:solidFill>
                <a:schemeClr val="tx1"/>
              </a:solidFill>
              <a:effectLst/>
              <a:latin typeface="Aptos"/>
              <a:cs typeface="Arial"/>
            </a:endParaRPr>
          </a:p>
          <a:p>
            <a:pPr algn="l" rtl="0" fontAlgn="base">
              <a:lnSpc>
                <a:spcPts val="1552"/>
              </a:lnSpc>
            </a:pPr>
            <a:endParaRPr lang="en-GB" sz="1600" b="1" i="0">
              <a:solidFill>
                <a:srgbClr val="008938"/>
              </a:solidFill>
              <a:effectLst/>
              <a:latin typeface="Aptos" panose="020B0004020202020204" pitchFamily="34" charset="0"/>
              <a:cs typeface="Arial" panose="020B0604020202020204" pitchFamily="34" charset="0"/>
            </a:endParaRPr>
          </a:p>
          <a:p>
            <a:pPr algn="l" rtl="0" fontAlgn="base">
              <a:lnSpc>
                <a:spcPts val="1552"/>
              </a:lnSpc>
            </a:pPr>
            <a:endParaRPr lang="en-GB" sz="1600" b="1" i="0">
              <a:solidFill>
                <a:srgbClr val="008938"/>
              </a:solidFill>
              <a:effectLst/>
              <a:latin typeface="Aptos"/>
              <a:cs typeface="Arial"/>
            </a:endParaRPr>
          </a:p>
        </p:txBody>
      </p:sp>
      <p:sp>
        <p:nvSpPr>
          <p:cNvPr id="11" name="object 11"/>
          <p:cNvSpPr/>
          <p:nvPr/>
        </p:nvSpPr>
        <p:spPr>
          <a:xfrm>
            <a:off x="0" y="0"/>
            <a:ext cx="10718936"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14" name="object 3">
            <a:extLst>
              <a:ext uri="{FF2B5EF4-FFF2-40B4-BE49-F238E27FC236}">
                <a16:creationId xmlns:a16="http://schemas.microsoft.com/office/drawing/2014/main" id="{025DB07B-4E7E-3470-AF3A-E092C4B181C4}"/>
              </a:ext>
            </a:extLst>
          </p:cNvPr>
          <p:cNvSpPr txBox="1"/>
          <p:nvPr/>
        </p:nvSpPr>
        <p:spPr>
          <a:xfrm>
            <a:off x="347300" y="150380"/>
            <a:ext cx="5309235" cy="379591"/>
          </a:xfrm>
          <a:prstGeom prst="rect">
            <a:avLst/>
          </a:prstGeom>
        </p:spPr>
        <p:txBody>
          <a:bodyPr vert="horz" wrap="square" lIns="0" tIns="12700" rIns="0" bIns="0" rtlCol="0" anchor="t">
            <a:spAutoFit/>
          </a:bodyPr>
          <a:lstStyle/>
          <a:p>
            <a:pPr algn="l"/>
            <a:r>
              <a:rPr lang="en-GB" sz="1100" spc="-10" noProof="0" dirty="0">
                <a:solidFill>
                  <a:srgbClr val="FFFFFF"/>
                </a:solidFill>
                <a:latin typeface="Arial"/>
                <a:cs typeface="Arial"/>
              </a:rPr>
              <a:t>Briefing Pack for </a:t>
            </a:r>
            <a:r>
              <a:rPr lang="en-GB" sz="1100" spc="-10" dirty="0">
                <a:solidFill>
                  <a:srgbClr val="FFFFFF"/>
                </a:solidFill>
                <a:latin typeface="Arial"/>
                <a:cs typeface="Arial"/>
              </a:rPr>
              <a:t>Non-Executive Director in </a:t>
            </a:r>
            <a:r>
              <a:rPr lang="en-GB" sz="1100" spc="-10" noProof="0" dirty="0">
                <a:solidFill>
                  <a:srgbClr val="FFFFFF"/>
                </a:solidFill>
                <a:latin typeface="Arial"/>
                <a:cs typeface="Arial"/>
              </a:rPr>
              <a:t>Marine Management Organisation</a:t>
            </a:r>
            <a:endParaRPr lang="en-US" dirty="0"/>
          </a:p>
          <a:p>
            <a:pPr marL="12700">
              <a:spcBef>
                <a:spcPts val="100"/>
              </a:spcBef>
            </a:pPr>
            <a:endParaRPr lang="en-GB" sz="1200" spc="-10" noProof="0" dirty="0">
              <a:solidFill>
                <a:srgbClr val="FFFFFF"/>
              </a:solidFill>
              <a:latin typeface="Aptos"/>
              <a:cs typeface="Arial"/>
            </a:endParaRPr>
          </a:p>
        </p:txBody>
      </p:sp>
      <p:sp>
        <p:nvSpPr>
          <p:cNvPr id="4" name="TextBox 3">
            <a:extLst>
              <a:ext uri="{FF2B5EF4-FFF2-40B4-BE49-F238E27FC236}">
                <a16:creationId xmlns:a16="http://schemas.microsoft.com/office/drawing/2014/main" id="{443633BF-2BDB-77CC-4919-245347E41797}"/>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4</a:t>
            </a:r>
            <a:endParaRPr lang="en-GB" sz="1100">
              <a:solidFill>
                <a:schemeClr val="bg1"/>
              </a:solidFill>
              <a:latin typeface="Arial" panose="020B0604020202020204" pitchFamily="34" charset="0"/>
              <a:cs typeface="Arial" panose="020B0604020202020204" pitchFamily="34" charset="0"/>
            </a:endParaRPr>
          </a:p>
        </p:txBody>
      </p:sp>
      <p:sp>
        <p:nvSpPr>
          <p:cNvPr id="2" name="object 4">
            <a:extLst>
              <a:ext uri="{FF2B5EF4-FFF2-40B4-BE49-F238E27FC236}">
                <a16:creationId xmlns:a16="http://schemas.microsoft.com/office/drawing/2014/main" id="{8BB16786-524C-5058-AF1A-7361D20571CF}"/>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5" name="object 12">
            <a:extLst>
              <a:ext uri="{FF2B5EF4-FFF2-40B4-BE49-F238E27FC236}">
                <a16:creationId xmlns:a16="http://schemas.microsoft.com/office/drawing/2014/main" id="{DC5A3F8F-A865-C797-F326-CAF7F70A8636}"/>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Ministerial message to candidates</a:t>
            </a:r>
            <a:endParaRPr lang="en-GB" sz="4000" noProof="0">
              <a:latin typeface="Aptos" panose="020B00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318DD94A-EF5D-08D0-6D38-9994934F57BB}"/>
              </a:ext>
            </a:extLst>
          </p:cNvPr>
          <p:cNvPicPr>
            <a:picLocks noChangeAspect="1"/>
          </p:cNvPicPr>
          <p:nvPr/>
        </p:nvPicPr>
        <p:blipFill>
          <a:blip r:embed="rId2"/>
          <a:stretch>
            <a:fillRect/>
          </a:stretch>
        </p:blipFill>
        <p:spPr>
          <a:xfrm>
            <a:off x="8673173" y="4709686"/>
            <a:ext cx="1847850" cy="2284902"/>
          </a:xfrm>
          <a:prstGeom prst="roundRect">
            <a:avLst/>
          </a:prstGeom>
        </p:spPr>
      </p:pic>
      <p:sp>
        <p:nvSpPr>
          <p:cNvPr id="3" name="TextBox 2">
            <a:extLst>
              <a:ext uri="{FF2B5EF4-FFF2-40B4-BE49-F238E27FC236}">
                <a16:creationId xmlns:a16="http://schemas.microsoft.com/office/drawing/2014/main" id="{BEE5F088-5C16-77A7-551A-F7F3D5B054C1}"/>
              </a:ext>
            </a:extLst>
          </p:cNvPr>
          <p:cNvSpPr txBox="1"/>
          <p:nvPr/>
        </p:nvSpPr>
        <p:spPr>
          <a:xfrm>
            <a:off x="180033" y="5091070"/>
            <a:ext cx="8654346" cy="15132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600">
                <a:solidFill>
                  <a:schemeClr val="tx1"/>
                </a:solidFill>
                <a:latin typeface="Aptos"/>
              </a:rPr>
              <a:t>If you think that you can take on these rewarding roles, I strongly encourage you to apply. I particularly encourage applications from talented people from all backgrounds to ensure the Board reflects our diverse society and takes an inclusive and equitable approach. Boards of public bodies are most effective when they reflect the diversity of the society they serve. </a:t>
            </a:r>
            <a:endParaRPr lang="en-US">
              <a:solidFill>
                <a:schemeClr val="tx1"/>
              </a:solidFill>
            </a:endParaRPr>
          </a:p>
          <a:p>
            <a:pPr algn="l">
              <a:lnSpc>
                <a:spcPts val="1552"/>
              </a:lnSpc>
            </a:pPr>
            <a:r>
              <a:rPr lang="en-GB" sz="1600" b="1">
                <a:solidFill>
                  <a:srgbClr val="008938"/>
                </a:solidFill>
                <a:latin typeface="Aptos"/>
              </a:rPr>
              <a:t>Daniel Zeichner MP </a:t>
            </a:r>
            <a:endParaRPr lang="en-US" sz="1600">
              <a:solidFill>
                <a:schemeClr val="tx1"/>
              </a:solidFill>
              <a:latin typeface="Aptos"/>
            </a:endParaRPr>
          </a:p>
          <a:p>
            <a:pPr algn="l">
              <a:lnSpc>
                <a:spcPts val="1811"/>
              </a:lnSpc>
            </a:pPr>
            <a:r>
              <a:rPr lang="en-GB" sz="1600" b="1">
                <a:solidFill>
                  <a:srgbClr val="008938"/>
                </a:solidFill>
                <a:latin typeface="Aptos"/>
              </a:rPr>
              <a:t>Minister of State for Food Security and Rural Affairs </a:t>
            </a:r>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7" name="object 7"/>
          <p:cNvSpPr txBox="1"/>
          <p:nvPr/>
        </p:nvSpPr>
        <p:spPr>
          <a:xfrm>
            <a:off x="259347" y="490707"/>
            <a:ext cx="10172166" cy="3100941"/>
          </a:xfrm>
          <a:prstGeom prst="rect">
            <a:avLst/>
          </a:prstGeom>
          <a:solidFill>
            <a:schemeClr val="bg1">
              <a:alpha val="80000"/>
            </a:schemeClr>
          </a:solidFill>
        </p:spPr>
        <p:txBody>
          <a:bodyPr vert="horz" wrap="square" lIns="144000" tIns="144000" rIns="144000" bIns="144000" numCol="1" rtlCol="0" anchor="t">
            <a:spAutoFit/>
          </a:bodyPr>
          <a:lstStyle/>
          <a:p>
            <a:pPr algn="l" rtl="0" fontAlgn="base">
              <a:lnSpc>
                <a:spcPts val="1457"/>
              </a:lnSpc>
              <a:spcAft>
                <a:spcPts val="600"/>
              </a:spcAft>
            </a:pPr>
            <a:r>
              <a:rPr lang="en-GB" sz="1400" b="0" i="0">
                <a:solidFill>
                  <a:srgbClr val="000000"/>
                </a:solidFill>
                <a:effectLst/>
                <a:latin typeface="Aptos" panose="020B0004020202020204" pitchFamily="34" charset="0"/>
                <a:cs typeface="Arial" panose="020B0604020202020204" pitchFamily="34" charset="0"/>
              </a:rPr>
              <a:t>MMO’s purpose is to protect and enhance our precious marine environment and support UK economic growth by enabling sustainable marine activities and development.   </a:t>
            </a:r>
          </a:p>
          <a:p>
            <a:pPr algn="l" rtl="0" fontAlgn="base">
              <a:lnSpc>
                <a:spcPts val="1457"/>
              </a:lnSpc>
              <a:spcAft>
                <a:spcPts val="600"/>
              </a:spcAft>
            </a:pPr>
            <a:r>
              <a:rPr lang="en-GB" sz="1400" b="0" i="0">
                <a:solidFill>
                  <a:srgbClr val="000000"/>
                </a:solidFill>
                <a:effectLst/>
                <a:latin typeface="Aptos" panose="020B0004020202020204" pitchFamily="34" charset="0"/>
                <a:cs typeface="Arial" panose="020B0604020202020204" pitchFamily="34" charset="0"/>
              </a:rPr>
              <a:t>MMO are responsible for: </a:t>
            </a:r>
          </a:p>
          <a:p>
            <a:pPr marL="285750" indent="-285750" algn="l" rtl="0" fontAlgn="base">
              <a:lnSpc>
                <a:spcPts val="1457"/>
              </a:lnSpc>
              <a:spcAft>
                <a:spcPts val="600"/>
              </a:spcAft>
              <a:buClr>
                <a:srgbClr val="008938"/>
              </a:buClr>
              <a:buFont typeface="Arial" panose="020B0604020202020204" pitchFamily="34" charset="0"/>
              <a:buChar char="•"/>
            </a:pPr>
            <a:r>
              <a:rPr lang="en-GB" sz="1400" b="0" i="0">
                <a:solidFill>
                  <a:srgbClr val="000000"/>
                </a:solidFill>
                <a:effectLst/>
                <a:latin typeface="Aptos" panose="020B0004020202020204" pitchFamily="34" charset="0"/>
                <a:cs typeface="Arial" panose="020B0604020202020204" pitchFamily="34" charset="0"/>
              </a:rPr>
              <a:t>Managing and monitoring fishing fleet sizes and quotas for catches </a:t>
            </a:r>
          </a:p>
          <a:p>
            <a:pPr marL="285750" indent="-285750" algn="l" rtl="0" fontAlgn="base">
              <a:lnSpc>
                <a:spcPts val="1457"/>
              </a:lnSpc>
              <a:spcAft>
                <a:spcPts val="600"/>
              </a:spcAft>
              <a:buClr>
                <a:srgbClr val="008938"/>
              </a:buClr>
              <a:buFont typeface="Arial" panose="020B0604020202020204" pitchFamily="34" charset="0"/>
              <a:buChar char="•"/>
            </a:pPr>
            <a:r>
              <a:rPr lang="en-GB" sz="1400" b="0" i="0">
                <a:solidFill>
                  <a:srgbClr val="000000"/>
                </a:solidFill>
                <a:effectLst/>
                <a:latin typeface="Aptos" panose="020B0004020202020204" pitchFamily="34" charset="0"/>
                <a:cs typeface="Arial" panose="020B0604020202020204" pitchFamily="34" charset="0"/>
              </a:rPr>
              <a:t>Ensuring compliance with fisheries regulations, such as fishing vessel licences, time at sea and quotas for fish and seafood   </a:t>
            </a:r>
          </a:p>
          <a:p>
            <a:pPr marL="285750" indent="-285750" algn="l" rtl="0" fontAlgn="base">
              <a:lnSpc>
                <a:spcPts val="1457"/>
              </a:lnSpc>
              <a:spcAft>
                <a:spcPts val="600"/>
              </a:spcAft>
              <a:buClr>
                <a:srgbClr val="008938"/>
              </a:buClr>
              <a:buFont typeface="Arial" panose="020B0604020202020204" pitchFamily="34" charset="0"/>
              <a:buChar char="•"/>
            </a:pPr>
            <a:r>
              <a:rPr lang="en-GB" sz="1400" b="0" i="0">
                <a:solidFill>
                  <a:srgbClr val="000000"/>
                </a:solidFill>
                <a:effectLst/>
                <a:latin typeface="Aptos" panose="020B0004020202020204" pitchFamily="34" charset="0"/>
                <a:cs typeface="Arial" panose="020B0604020202020204" pitchFamily="34" charset="0"/>
              </a:rPr>
              <a:t>Managing funding programmes for fisheries activities </a:t>
            </a:r>
          </a:p>
          <a:p>
            <a:pPr marL="285750" indent="-285750" algn="l" rtl="0" fontAlgn="base">
              <a:lnSpc>
                <a:spcPts val="1457"/>
              </a:lnSpc>
              <a:spcAft>
                <a:spcPts val="600"/>
              </a:spcAft>
              <a:buClr>
                <a:srgbClr val="008938"/>
              </a:buClr>
              <a:buFont typeface="Arial" panose="020B0604020202020204" pitchFamily="34" charset="0"/>
              <a:buChar char="•"/>
            </a:pPr>
            <a:r>
              <a:rPr lang="en-GB" sz="1400" b="0" i="0">
                <a:solidFill>
                  <a:srgbClr val="000000"/>
                </a:solidFill>
                <a:effectLst/>
                <a:latin typeface="Aptos"/>
                <a:cs typeface="Arial"/>
              </a:rPr>
              <a:t>Planning and licencing for marine developments, deposits and dredging that may have an environmental or social impact </a:t>
            </a:r>
          </a:p>
          <a:p>
            <a:pPr marL="285750" indent="-285750" algn="l" rtl="0" fontAlgn="base">
              <a:lnSpc>
                <a:spcPts val="1457"/>
              </a:lnSpc>
              <a:spcAft>
                <a:spcPts val="600"/>
              </a:spcAft>
              <a:buClr>
                <a:srgbClr val="008938"/>
              </a:buClr>
              <a:buFont typeface="Arial" panose="020B0604020202020204" pitchFamily="34" charset="0"/>
              <a:buChar char="•"/>
            </a:pPr>
            <a:r>
              <a:rPr lang="en-GB" sz="1400" b="0" i="0">
                <a:solidFill>
                  <a:srgbClr val="000000"/>
                </a:solidFill>
                <a:effectLst/>
                <a:latin typeface="Aptos" panose="020B0004020202020204" pitchFamily="34" charset="0"/>
                <a:cs typeface="Arial" panose="020B0604020202020204" pitchFamily="34" charset="0"/>
              </a:rPr>
              <a:t>Making marine conservation byelaws </a:t>
            </a:r>
          </a:p>
          <a:p>
            <a:pPr marL="285750" indent="-285750" algn="l" rtl="0" fontAlgn="base">
              <a:lnSpc>
                <a:spcPts val="1457"/>
              </a:lnSpc>
              <a:spcAft>
                <a:spcPts val="600"/>
              </a:spcAft>
              <a:buClr>
                <a:srgbClr val="008938"/>
              </a:buClr>
              <a:buFont typeface="Arial" panose="020B0604020202020204" pitchFamily="34" charset="0"/>
              <a:buChar char="•"/>
            </a:pPr>
            <a:r>
              <a:rPr lang="en-GB" sz="1400" b="0" i="0">
                <a:solidFill>
                  <a:srgbClr val="000000"/>
                </a:solidFill>
                <a:effectLst/>
                <a:latin typeface="Aptos" panose="020B0004020202020204" pitchFamily="34" charset="0"/>
                <a:cs typeface="Arial" panose="020B0604020202020204" pitchFamily="34" charset="0"/>
              </a:rPr>
              <a:t>Dealing with marine pollution emergencies, including oil spills </a:t>
            </a:r>
          </a:p>
          <a:p>
            <a:pPr marL="285750" indent="-285750" algn="l" rtl="0" fontAlgn="base">
              <a:lnSpc>
                <a:spcPts val="1457"/>
              </a:lnSpc>
              <a:spcAft>
                <a:spcPts val="600"/>
              </a:spcAft>
              <a:buClr>
                <a:srgbClr val="008938"/>
              </a:buClr>
              <a:buFont typeface="Arial" panose="020B0604020202020204" pitchFamily="34" charset="0"/>
              <a:buChar char="•"/>
            </a:pPr>
            <a:r>
              <a:rPr lang="en-GB" sz="1400" b="0" i="0">
                <a:solidFill>
                  <a:srgbClr val="000000"/>
                </a:solidFill>
                <a:effectLst/>
                <a:latin typeface="Aptos" panose="020B0004020202020204" pitchFamily="34" charset="0"/>
                <a:cs typeface="Arial" panose="020B0604020202020204" pitchFamily="34" charset="0"/>
              </a:rPr>
              <a:t>Helping to prevent illegal, unregulated and unreported fishing worldwide </a:t>
            </a:r>
          </a:p>
          <a:p>
            <a:pPr marL="285750" indent="-285750" algn="l" rtl="0" fontAlgn="base">
              <a:lnSpc>
                <a:spcPts val="1457"/>
              </a:lnSpc>
              <a:spcAft>
                <a:spcPts val="600"/>
              </a:spcAft>
              <a:buClr>
                <a:srgbClr val="008938"/>
              </a:buClr>
              <a:buFont typeface="Arial" panose="020B0604020202020204" pitchFamily="34" charset="0"/>
              <a:buChar char="•"/>
            </a:pPr>
            <a:r>
              <a:rPr lang="en-GB" sz="1400" b="0" i="0">
                <a:solidFill>
                  <a:srgbClr val="000000"/>
                </a:solidFill>
                <a:effectLst/>
                <a:latin typeface="Aptos" panose="020B0004020202020204" pitchFamily="34" charset="0"/>
                <a:cs typeface="Arial" panose="020B0604020202020204" pitchFamily="34" charset="0"/>
              </a:rPr>
              <a:t>Producing marine plans to include all marine activities, including those we don’t directly regulate.     </a:t>
            </a:r>
          </a:p>
        </p:txBody>
      </p:sp>
      <p:sp>
        <p:nvSpPr>
          <p:cNvPr id="10" name="object 10"/>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16" name="object 3">
            <a:extLst>
              <a:ext uri="{FF2B5EF4-FFF2-40B4-BE49-F238E27FC236}">
                <a16:creationId xmlns:a16="http://schemas.microsoft.com/office/drawing/2014/main" id="{83CD15AC-F9AE-A6B4-7179-8AF52FF763D6}"/>
              </a:ext>
            </a:extLst>
          </p:cNvPr>
          <p:cNvSpPr txBox="1"/>
          <p:nvPr/>
        </p:nvSpPr>
        <p:spPr>
          <a:xfrm>
            <a:off x="347300" y="150380"/>
            <a:ext cx="5309235" cy="379591"/>
          </a:xfrm>
          <a:prstGeom prst="rect">
            <a:avLst/>
          </a:prstGeom>
        </p:spPr>
        <p:txBody>
          <a:bodyPr vert="horz" wrap="square" lIns="0" tIns="12700" rIns="0" bIns="0" rtlCol="0" anchor="t">
            <a:spAutoFit/>
          </a:bodyPr>
          <a:lstStyle/>
          <a:p>
            <a:pPr algn="l"/>
            <a:r>
              <a:rPr lang="en-GB" sz="1100" spc="-10" noProof="0" dirty="0">
                <a:solidFill>
                  <a:srgbClr val="FFFFFF"/>
                </a:solidFill>
                <a:latin typeface="Arial"/>
                <a:cs typeface="Arial"/>
              </a:rPr>
              <a:t>Briefing Pack for </a:t>
            </a:r>
            <a:r>
              <a:rPr lang="en-GB" sz="1100" spc="-10" dirty="0">
                <a:solidFill>
                  <a:srgbClr val="FFFFFF"/>
                </a:solidFill>
                <a:latin typeface="Arial"/>
                <a:cs typeface="Arial"/>
              </a:rPr>
              <a:t>Non-Executive Director in </a:t>
            </a:r>
            <a:r>
              <a:rPr lang="en-GB" sz="1100" spc="-10" noProof="0" dirty="0">
                <a:solidFill>
                  <a:srgbClr val="FFFFFF"/>
                </a:solidFill>
                <a:latin typeface="Arial"/>
                <a:cs typeface="Arial"/>
              </a:rPr>
              <a:t>Marine Management Organisation</a:t>
            </a:r>
            <a:endParaRPr lang="en-US" dirty="0"/>
          </a:p>
          <a:p>
            <a:pPr marL="12700">
              <a:spcBef>
                <a:spcPts val="100"/>
              </a:spcBef>
            </a:pPr>
            <a:endParaRPr lang="en-GB" sz="1200" spc="-10" noProof="0" dirty="0">
              <a:solidFill>
                <a:srgbClr val="FFFFFF"/>
              </a:solidFill>
              <a:latin typeface="Aptos"/>
              <a:cs typeface="Arial"/>
            </a:endParaRPr>
          </a:p>
        </p:txBody>
      </p:sp>
      <p:sp>
        <p:nvSpPr>
          <p:cNvPr id="4" name="TextBox 3">
            <a:extLst>
              <a:ext uri="{FF2B5EF4-FFF2-40B4-BE49-F238E27FC236}">
                <a16:creationId xmlns:a16="http://schemas.microsoft.com/office/drawing/2014/main" id="{18BFCF01-7F09-D7CB-E565-9779D0BA4E84}"/>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5</a:t>
            </a:r>
            <a:endParaRPr lang="en-GB" sz="1100">
              <a:solidFill>
                <a:schemeClr val="bg1"/>
              </a:solidFill>
              <a:latin typeface="Arial" panose="020B0604020202020204" pitchFamily="34" charset="0"/>
              <a:cs typeface="Arial" panose="020B0604020202020204" pitchFamily="34" charset="0"/>
            </a:endParaRPr>
          </a:p>
        </p:txBody>
      </p:sp>
      <p:sp>
        <p:nvSpPr>
          <p:cNvPr id="2" name="object 4">
            <a:extLst>
              <a:ext uri="{FF2B5EF4-FFF2-40B4-BE49-F238E27FC236}">
                <a16:creationId xmlns:a16="http://schemas.microsoft.com/office/drawing/2014/main" id="{E7583E91-3B4C-9BF2-ED3A-1D5AAA4436AF}"/>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5" name="object 12">
            <a:extLst>
              <a:ext uri="{FF2B5EF4-FFF2-40B4-BE49-F238E27FC236}">
                <a16:creationId xmlns:a16="http://schemas.microsoft.com/office/drawing/2014/main" id="{CD836993-88C8-4C44-1ECA-4A1B5A5A82F2}"/>
              </a:ext>
            </a:extLst>
          </p:cNvPr>
          <p:cNvSpPr txBox="1"/>
          <p:nvPr/>
        </p:nvSpPr>
        <p:spPr>
          <a:xfrm>
            <a:off x="178334" y="6996566"/>
            <a:ext cx="10515065"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About the Marine Management Organisation</a:t>
            </a:r>
            <a:endParaRPr lang="en-GB" sz="4000" noProof="0">
              <a:latin typeface="Aptos" panose="020B0004020202020204" pitchFamily="34" charset="0"/>
              <a:cs typeface="Arial" panose="020B0604020202020204" pitchFamily="34" charset="0"/>
            </a:endParaRPr>
          </a:p>
        </p:txBody>
      </p:sp>
      <p:pic>
        <p:nvPicPr>
          <p:cNvPr id="6" name="Picture 5" descr="A sunset over a body of water&#10;&#10;AI-generated content may be incorrect.">
            <a:extLst>
              <a:ext uri="{FF2B5EF4-FFF2-40B4-BE49-F238E27FC236}">
                <a16:creationId xmlns:a16="http://schemas.microsoft.com/office/drawing/2014/main" id="{E371FE28-F1EC-B73D-3195-26D3A2D8BB21}"/>
              </a:ext>
            </a:extLst>
          </p:cNvPr>
          <p:cNvPicPr>
            <a:picLocks noChangeAspect="1"/>
          </p:cNvPicPr>
          <p:nvPr/>
        </p:nvPicPr>
        <p:blipFill>
          <a:blip r:embed="rId3">
            <a:extLst>
              <a:ext uri="{28A0092B-C50C-407E-A947-70E740481C1C}">
                <a14:useLocalDpi xmlns:a14="http://schemas.microsoft.com/office/drawing/2010/main" val="0"/>
              </a:ext>
            </a:extLst>
          </a:blip>
          <a:srcRect l="12" t="10950" r="-12" b="46843"/>
          <a:stretch/>
        </p:blipFill>
        <p:spPr>
          <a:xfrm>
            <a:off x="-1270" y="3510048"/>
            <a:ext cx="10693400" cy="354861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object 5"/>
          <p:cNvSpPr txBox="1"/>
          <p:nvPr/>
        </p:nvSpPr>
        <p:spPr>
          <a:xfrm>
            <a:off x="834023" y="685617"/>
            <a:ext cx="9024084" cy="6129522"/>
          </a:xfrm>
          <a:prstGeom prst="rect">
            <a:avLst/>
          </a:prstGeom>
          <a:solidFill>
            <a:srgbClr val="FFFFFF">
              <a:alpha val="75000"/>
            </a:srgbClr>
          </a:solidFill>
        </p:spPr>
        <p:txBody>
          <a:bodyPr vert="horz" wrap="square" lIns="144000" tIns="144000" rIns="144000" bIns="144000" numCol="2" rtlCol="0" anchor="t">
            <a:noAutofit/>
          </a:bodyPr>
          <a:lstStyle/>
          <a:p>
            <a:pPr algn="l">
              <a:lnSpc>
                <a:spcPct val="115000"/>
              </a:lnSpc>
              <a:spcAft>
                <a:spcPts val="800"/>
              </a:spcAft>
            </a:pPr>
            <a:r>
              <a:rPr lang="en-GB" sz="1400" kern="100">
                <a:latin typeface="Aptos"/>
                <a:cs typeface="Arial"/>
              </a:rPr>
              <a:t>The Board of the MMO has collective responsibility for the overall  performance and success of the organisation, for ensuring it carries out its statutory duties and delivers its priorities as agreed with the Secretary of State. The Board is also responsible for holding the Chief Executive to account, ensuring that the MMO is properly and effectively managed, and provides stewardship for the public funds entrusted to it. More specifically, and in pursuit of its wider corporate responsibilities, the Board is responsible for: </a:t>
            </a:r>
            <a:endParaRPr lang="en-GB" sz="1400" kern="100">
              <a:solidFill>
                <a:srgbClr val="000000"/>
              </a:solidFill>
              <a:latin typeface="Aptos"/>
              <a:cs typeface="Arial"/>
            </a:endParaRPr>
          </a:p>
          <a:p>
            <a:pPr marL="285750" indent="-285750" algn="l">
              <a:lnSpc>
                <a:spcPct val="115000"/>
              </a:lnSpc>
              <a:spcAft>
                <a:spcPts val="800"/>
              </a:spcAft>
              <a:buFont typeface="Arial" panose="020B0604020202020204" pitchFamily="34" charset="0"/>
              <a:buChar char="•"/>
            </a:pPr>
            <a:r>
              <a:rPr lang="en-GB" sz="1400" kern="100">
                <a:latin typeface="Aptos"/>
                <a:cs typeface="Arial"/>
              </a:rPr>
              <a:t>Establishing and taking forward the strategic aims and objectives of the MMO consistent with its overall strategic direction and within the policy and resources framework determined by the Secretary of State </a:t>
            </a:r>
          </a:p>
          <a:p>
            <a:pPr marL="285750" indent="-285750" algn="l">
              <a:lnSpc>
                <a:spcPct val="115000"/>
              </a:lnSpc>
              <a:spcAft>
                <a:spcPts val="800"/>
              </a:spcAft>
              <a:buFont typeface="Arial" panose="020B0604020202020204" pitchFamily="34" charset="0"/>
              <a:buChar char="•"/>
            </a:pPr>
            <a:r>
              <a:rPr lang="en-GB" sz="1400" kern="100">
                <a:latin typeface="Aptos"/>
                <a:cs typeface="Arial"/>
              </a:rPr>
              <a:t>Demonstrating high standards of corporate governance at all times, operating within the limits of its statutory authority and any delegated authority agreed through the sponsor department, and in accordance with any other conditions relating to the use of public funds (including taking into account guidance issued by the sponsor department)  </a:t>
            </a:r>
          </a:p>
          <a:p>
            <a:pPr marL="285750" indent="-285750" algn="l">
              <a:lnSpc>
                <a:spcPct val="115000"/>
              </a:lnSpc>
              <a:spcAft>
                <a:spcPts val="800"/>
              </a:spcAft>
              <a:buFont typeface="Arial" panose="020B0604020202020204" pitchFamily="34" charset="0"/>
              <a:buChar char="•"/>
            </a:pPr>
            <a:r>
              <a:rPr lang="en-GB" sz="1400" kern="100">
                <a:latin typeface="Aptos"/>
                <a:cs typeface="Arial"/>
              </a:rPr>
              <a:t>Ensuring effective arrangements are in place to provide assurance on operational and strategic risk management, governance, and internal control, such as setting up an Audit Committee to provide independent advice; and  </a:t>
            </a:r>
          </a:p>
          <a:p>
            <a:pPr marL="285750" indent="-285750" algn="l">
              <a:lnSpc>
                <a:spcPct val="115000"/>
              </a:lnSpc>
              <a:spcAft>
                <a:spcPts val="800"/>
              </a:spcAft>
              <a:buFont typeface="Arial" panose="020B0604020202020204" pitchFamily="34" charset="0"/>
              <a:buChar char="•"/>
            </a:pPr>
            <a:r>
              <a:rPr lang="en-GB" sz="1400" kern="100">
                <a:latin typeface="Aptos"/>
                <a:cs typeface="Arial"/>
              </a:rPr>
              <a:t>Supporting the Chair in working with the CEO and Executive team to ensure effective leadership of the organisation whilst driving forward reforms to enable more efficient and effective outcome delivery.</a:t>
            </a:r>
            <a:endParaRPr lang="en-GB" sz="1600" kern="100">
              <a:latin typeface="Aptos"/>
              <a:cs typeface="Arial"/>
            </a:endParaRPr>
          </a:p>
        </p:txBody>
      </p:sp>
      <p:sp>
        <p:nvSpPr>
          <p:cNvPr id="6" name="object 6"/>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11" name="object 3">
            <a:extLst>
              <a:ext uri="{FF2B5EF4-FFF2-40B4-BE49-F238E27FC236}">
                <a16:creationId xmlns:a16="http://schemas.microsoft.com/office/drawing/2014/main" id="{8C3DCD0A-004B-1C9B-4067-BEF52B013F37}"/>
              </a:ext>
            </a:extLst>
          </p:cNvPr>
          <p:cNvSpPr txBox="1"/>
          <p:nvPr/>
        </p:nvSpPr>
        <p:spPr>
          <a:xfrm>
            <a:off x="347300" y="150380"/>
            <a:ext cx="5309235" cy="379591"/>
          </a:xfrm>
          <a:prstGeom prst="rect">
            <a:avLst/>
          </a:prstGeom>
        </p:spPr>
        <p:txBody>
          <a:bodyPr vert="horz" wrap="square" lIns="0" tIns="12700" rIns="0" bIns="0" rtlCol="0" anchor="t">
            <a:spAutoFit/>
          </a:bodyPr>
          <a:lstStyle/>
          <a:p>
            <a:pPr algn="l"/>
            <a:r>
              <a:rPr lang="en-GB" sz="1100" spc="-10" noProof="0" dirty="0">
                <a:solidFill>
                  <a:srgbClr val="FFFFFF"/>
                </a:solidFill>
                <a:latin typeface="Arial"/>
                <a:cs typeface="Arial"/>
              </a:rPr>
              <a:t>Briefing Pack for </a:t>
            </a:r>
            <a:r>
              <a:rPr lang="en-GB" sz="1100" spc="-10" dirty="0">
                <a:solidFill>
                  <a:srgbClr val="FFFFFF"/>
                </a:solidFill>
                <a:latin typeface="Arial"/>
                <a:cs typeface="Arial"/>
              </a:rPr>
              <a:t>Non-Executive Director in </a:t>
            </a:r>
            <a:r>
              <a:rPr lang="en-GB" sz="1100" spc="-10" noProof="0" dirty="0">
                <a:solidFill>
                  <a:srgbClr val="FFFFFF"/>
                </a:solidFill>
                <a:latin typeface="Arial"/>
                <a:cs typeface="Arial"/>
              </a:rPr>
              <a:t>Marine Management Organisation</a:t>
            </a:r>
            <a:endParaRPr lang="en-US" dirty="0"/>
          </a:p>
          <a:p>
            <a:pPr marL="12700">
              <a:spcBef>
                <a:spcPts val="100"/>
              </a:spcBef>
            </a:pPr>
            <a:endParaRPr lang="en-GB" sz="1200" spc="-10" noProof="0" dirty="0">
              <a:solidFill>
                <a:srgbClr val="FFFFFF"/>
              </a:solidFill>
              <a:latin typeface="Aptos"/>
              <a:cs typeface="Arial"/>
            </a:endParaRPr>
          </a:p>
        </p:txBody>
      </p:sp>
      <p:sp>
        <p:nvSpPr>
          <p:cNvPr id="4" name="TextBox 3">
            <a:extLst>
              <a:ext uri="{FF2B5EF4-FFF2-40B4-BE49-F238E27FC236}">
                <a16:creationId xmlns:a16="http://schemas.microsoft.com/office/drawing/2014/main" id="{6FAA4CF1-8C8E-9A52-394F-5B95F6916CA6}"/>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6</a:t>
            </a:r>
            <a:endParaRPr lang="en-GB" sz="1100">
              <a:solidFill>
                <a:schemeClr val="bg1"/>
              </a:solidFill>
              <a:latin typeface="Arial" panose="020B0604020202020204" pitchFamily="34" charset="0"/>
              <a:cs typeface="Arial" panose="020B0604020202020204" pitchFamily="34" charset="0"/>
            </a:endParaRPr>
          </a:p>
        </p:txBody>
      </p:sp>
      <p:sp>
        <p:nvSpPr>
          <p:cNvPr id="2" name="object 4">
            <a:extLst>
              <a:ext uri="{FF2B5EF4-FFF2-40B4-BE49-F238E27FC236}">
                <a16:creationId xmlns:a16="http://schemas.microsoft.com/office/drawing/2014/main" id="{0B95C22E-DA5D-4A63-2EEF-32E179D63AE7}"/>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7" name="object 12">
            <a:extLst>
              <a:ext uri="{FF2B5EF4-FFF2-40B4-BE49-F238E27FC236}">
                <a16:creationId xmlns:a16="http://schemas.microsoft.com/office/drawing/2014/main" id="{FAA18E54-43E6-9C94-2F95-9E0866D6981F}"/>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The Role</a:t>
            </a:r>
            <a:endParaRPr lang="en-GB" sz="4000" noProof="0">
              <a:latin typeface="Aptos" panose="020B000402020202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a:extLst>
            <a:ext uri="{FF2B5EF4-FFF2-40B4-BE49-F238E27FC236}">
              <a16:creationId xmlns:a16="http://schemas.microsoft.com/office/drawing/2014/main" id="{09E20579-DFBC-A00A-D5DE-E5D75742309B}"/>
            </a:ext>
          </a:extLst>
        </p:cNvPr>
        <p:cNvGrpSpPr/>
        <p:nvPr/>
      </p:nvGrpSpPr>
      <p:grpSpPr>
        <a:xfrm>
          <a:off x="0" y="0"/>
          <a:ext cx="0" cy="0"/>
          <a:chOff x="0" y="0"/>
          <a:chExt cx="0" cy="0"/>
        </a:xfrm>
      </p:grpSpPr>
      <p:sp>
        <p:nvSpPr>
          <p:cNvPr id="5" name="object 5">
            <a:extLst>
              <a:ext uri="{FF2B5EF4-FFF2-40B4-BE49-F238E27FC236}">
                <a16:creationId xmlns:a16="http://schemas.microsoft.com/office/drawing/2014/main" id="{3116B4BB-A450-A42C-F6A6-1D00899A4B84}"/>
              </a:ext>
            </a:extLst>
          </p:cNvPr>
          <p:cNvSpPr txBox="1"/>
          <p:nvPr/>
        </p:nvSpPr>
        <p:spPr>
          <a:xfrm>
            <a:off x="675038" y="654717"/>
            <a:ext cx="9362640" cy="3091579"/>
          </a:xfrm>
          <a:prstGeom prst="rect">
            <a:avLst/>
          </a:prstGeom>
          <a:solidFill>
            <a:schemeClr val="bg1">
              <a:alpha val="77000"/>
            </a:schemeClr>
          </a:solidFill>
        </p:spPr>
        <p:txBody>
          <a:bodyPr vert="horz" wrap="square" lIns="144000" tIns="144000" rIns="144000" bIns="144000" numCol="2" rtlCol="0" anchor="t">
            <a:spAutoFit/>
          </a:bodyPr>
          <a:lstStyle/>
          <a:p>
            <a:pPr algn="l"/>
            <a:r>
              <a:rPr lang="en-GB" sz="1400" b="1" kern="100" dirty="0">
                <a:effectLst/>
                <a:latin typeface="Aptos"/>
                <a:ea typeface="Aptos" panose="020B0004020202020204" pitchFamily="34" charset="0"/>
                <a:cs typeface="Arial"/>
              </a:rPr>
              <a:t>Individual Board members </a:t>
            </a:r>
          </a:p>
          <a:p>
            <a:pPr algn="l"/>
            <a:endParaRPr lang="en-GB" sz="1400" kern="100">
              <a:effectLst/>
              <a:latin typeface="Aptos" panose="020B0004020202020204" pitchFamily="34" charset="0"/>
              <a:ea typeface="Aptos" panose="020B0004020202020204" pitchFamily="34" charset="0"/>
              <a:cs typeface="Arial" panose="020B0604020202020204" pitchFamily="34" charset="0"/>
            </a:endParaRPr>
          </a:p>
          <a:p>
            <a:pPr algn="l"/>
            <a:r>
              <a:rPr lang="en-GB" sz="1400" kern="100" dirty="0">
                <a:latin typeface="Aptos"/>
                <a:ea typeface="Aptos" panose="020B0004020202020204" pitchFamily="34" charset="0"/>
                <a:cs typeface="Arial"/>
              </a:rPr>
              <a:t>In</a:t>
            </a:r>
            <a:r>
              <a:rPr lang="en-GB" sz="1400" kern="100" dirty="0">
                <a:effectLst/>
                <a:latin typeface="Aptos"/>
                <a:ea typeface="Aptos" panose="020B0004020202020204" pitchFamily="34" charset="0"/>
                <a:cs typeface="Arial"/>
              </a:rPr>
              <a:t> </a:t>
            </a:r>
            <a:r>
              <a:rPr lang="en-GB" sz="1400" kern="100" dirty="0">
                <a:latin typeface="Aptos"/>
                <a:ea typeface="Aptos" panose="020B0004020202020204" pitchFamily="34" charset="0"/>
                <a:cs typeface="Arial"/>
              </a:rPr>
              <a:t>addition to </a:t>
            </a:r>
            <a:r>
              <a:rPr lang="en-GB" sz="1400" kern="100" dirty="0">
                <a:effectLst/>
                <a:latin typeface="Aptos"/>
                <a:ea typeface="Aptos" panose="020B0004020202020204" pitchFamily="34" charset="0"/>
                <a:cs typeface="Arial"/>
              </a:rPr>
              <a:t>fulfilling their collective role, individual Board Members shall:  </a:t>
            </a:r>
          </a:p>
          <a:p>
            <a:pPr algn="l"/>
            <a:endParaRPr lang="en-GB" sz="1400" kern="100">
              <a:effectLst/>
              <a:latin typeface="Aptos" panose="020B0004020202020204" pitchFamily="34" charset="0"/>
              <a:ea typeface="Aptos" panose="020B0004020202020204" pitchFamily="34" charset="0"/>
              <a:cs typeface="Arial" panose="020B0604020202020204" pitchFamily="34" charset="0"/>
            </a:endParaRPr>
          </a:p>
          <a:p>
            <a:pPr marL="171450" indent="-171450" algn="l">
              <a:buFont typeface="Arial,Sans-Serif" panose="020B0604020202020204" pitchFamily="34" charset="0"/>
              <a:buChar char="•"/>
            </a:pPr>
            <a:r>
              <a:rPr lang="en-GB" sz="1400" kern="100">
                <a:latin typeface="Aptos"/>
                <a:cs typeface="Arial"/>
              </a:rPr>
              <a:t>Act in the public interest and always uphold the seven principles of public life: selflessness, integrity, objectivity, accountability, openness, honesty, and leadership;</a:t>
            </a:r>
            <a:endParaRPr lang="en-US" sz="1400" kern="100">
              <a:latin typeface="Aptos"/>
              <a:cs typeface="Arial"/>
            </a:endParaRPr>
          </a:p>
          <a:p>
            <a:pPr marL="171450" indent="-171450" algn="l">
              <a:buFont typeface="Arial,Sans-Serif" panose="020B0604020202020204" pitchFamily="34" charset="0"/>
              <a:buChar char="•"/>
            </a:pPr>
            <a:endParaRPr lang="en-GB" sz="1400" kern="100" dirty="0">
              <a:latin typeface="Aptos"/>
              <a:cs typeface="Arial"/>
            </a:endParaRPr>
          </a:p>
          <a:p>
            <a:pPr marL="171450" indent="-171450" algn="l">
              <a:buFont typeface="Arial,Sans-Serif" panose="020B0604020202020204" pitchFamily="34" charset="0"/>
              <a:buChar char="•"/>
            </a:pPr>
            <a:r>
              <a:rPr lang="en-GB" sz="1400" kern="100">
                <a:latin typeface="Aptos"/>
                <a:cs typeface="Arial"/>
              </a:rPr>
              <a:t>Comply at all times with the Code of Practice adopted by the MMO and act in accordance with Treasury and Cabinet Office rules relating to the use of public funds and conflicts of interest; </a:t>
            </a:r>
            <a:endParaRPr lang="en-US" sz="1400" kern="100">
              <a:latin typeface="Aptos"/>
              <a:cs typeface="Arial"/>
            </a:endParaRPr>
          </a:p>
          <a:p>
            <a:pPr marL="171450" indent="-171450" algn="l">
              <a:buFont typeface="Arial,Sans-Serif" panose="020B0604020202020204" pitchFamily="34" charset="0"/>
              <a:buChar char="•"/>
            </a:pPr>
            <a:endParaRPr lang="en-GB" sz="1400" kern="100" dirty="0">
              <a:latin typeface="Aptos"/>
              <a:cs typeface="Arial"/>
            </a:endParaRPr>
          </a:p>
          <a:p>
            <a:pPr marL="171450" indent="-171450" algn="l">
              <a:buFont typeface="Arial,Sans-Serif" panose="020B0604020202020204" pitchFamily="34" charset="0"/>
              <a:buChar char="•"/>
            </a:pPr>
            <a:r>
              <a:rPr lang="en-GB" sz="1400" kern="100" dirty="0">
                <a:latin typeface="Aptos"/>
                <a:cs typeface="Arial"/>
              </a:rPr>
              <a:t>Not misuse information gained in the course of their public service for personal gain nor for political profit, nor seek to use the opportunity of public service to promote their private interests or those of connected persons </a:t>
            </a:r>
            <a:r>
              <a:rPr lang="en-GB" sz="1400" kern="100">
                <a:latin typeface="Aptos"/>
                <a:cs typeface="Arial"/>
              </a:rPr>
              <a:t>or organisations</a:t>
            </a:r>
            <a:r>
              <a:rPr lang="en-GB" sz="1400" kern="100" dirty="0">
                <a:latin typeface="Aptos"/>
                <a:cs typeface="Arial"/>
              </a:rPr>
              <a:t>; </a:t>
            </a:r>
            <a:endParaRPr lang="en-US" sz="1400" kern="100" dirty="0">
              <a:latin typeface="Aptos"/>
              <a:cs typeface="Arial"/>
            </a:endParaRPr>
          </a:p>
          <a:p>
            <a:pPr algn="l">
              <a:buFont typeface="Arial,Sans-Serif" panose="020B0604020202020204" pitchFamily="34" charset="0"/>
              <a:buChar char="•"/>
            </a:pPr>
            <a:endParaRPr lang="en-GB" sz="1400" kern="100" dirty="0">
              <a:latin typeface="Aptos"/>
              <a:cs typeface="Arial"/>
            </a:endParaRPr>
          </a:p>
          <a:p>
            <a:pPr marL="171450" indent="-171450" algn="l">
              <a:buFont typeface="Arial,Sans-Serif" panose="020B0604020202020204" pitchFamily="34" charset="0"/>
              <a:buChar char="•"/>
            </a:pPr>
            <a:r>
              <a:rPr lang="en-GB" sz="1400" kern="100">
                <a:latin typeface="Aptos"/>
                <a:cs typeface="Arial"/>
              </a:rPr>
              <a:t>Comply with the Board’s rules on the acceptance of gifts, hospitality, and of business appointments; and </a:t>
            </a:r>
            <a:endParaRPr lang="en-GB"/>
          </a:p>
          <a:p>
            <a:pPr algn="l"/>
            <a:endParaRPr lang="en-GB" sz="1400" kern="100">
              <a:effectLst/>
              <a:latin typeface="Aptos" panose="020B0004020202020204" pitchFamily="34" charset="0"/>
              <a:ea typeface="Aptos" panose="020B0004020202020204" pitchFamily="34" charset="0"/>
              <a:cs typeface="Arial" panose="020B0604020202020204" pitchFamily="34" charset="0"/>
            </a:endParaRPr>
          </a:p>
          <a:p>
            <a:pPr marL="171450" indent="-171450" algn="l">
              <a:buFont typeface="Arial" panose="020B0604020202020204" pitchFamily="34" charset="0"/>
              <a:buChar char="•"/>
            </a:pPr>
            <a:r>
              <a:rPr lang="en-GB" sz="1400" kern="100" dirty="0">
                <a:latin typeface="Aptos"/>
                <a:ea typeface="Aptos" panose="020B0004020202020204" pitchFamily="34" charset="0"/>
                <a:cs typeface="Arial"/>
              </a:rPr>
              <a:t>Act</a:t>
            </a:r>
            <a:r>
              <a:rPr lang="en-GB" sz="1400" kern="100" dirty="0">
                <a:effectLst/>
                <a:latin typeface="Aptos"/>
                <a:ea typeface="Aptos" panose="020B0004020202020204" pitchFamily="34" charset="0"/>
                <a:cs typeface="Arial"/>
              </a:rPr>
              <a:t> in good faith and in the best interests of the MMO</a:t>
            </a:r>
            <a:r>
              <a:rPr lang="en-GB" sz="1400" kern="100" dirty="0">
                <a:latin typeface="Aptos"/>
                <a:ea typeface="Aptos" panose="020B0004020202020204" pitchFamily="34" charset="0"/>
                <a:cs typeface="Arial"/>
              </a:rPr>
              <a:t>.</a:t>
            </a:r>
            <a:r>
              <a:rPr lang="en-GB" sz="1400" kern="100" dirty="0">
                <a:effectLst/>
                <a:latin typeface="Aptos"/>
                <a:ea typeface="Aptos" panose="020B0004020202020204" pitchFamily="34" charset="0"/>
                <a:cs typeface="Arial"/>
              </a:rPr>
              <a:t> </a:t>
            </a:r>
          </a:p>
        </p:txBody>
      </p:sp>
      <p:sp>
        <p:nvSpPr>
          <p:cNvPr id="6" name="object 6">
            <a:extLst>
              <a:ext uri="{FF2B5EF4-FFF2-40B4-BE49-F238E27FC236}">
                <a16:creationId xmlns:a16="http://schemas.microsoft.com/office/drawing/2014/main" id="{985295F5-364B-7906-69B2-72A43D4399AE}"/>
              </a:ext>
            </a:extLst>
          </p:cNvPr>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11" name="object 3">
            <a:extLst>
              <a:ext uri="{FF2B5EF4-FFF2-40B4-BE49-F238E27FC236}">
                <a16:creationId xmlns:a16="http://schemas.microsoft.com/office/drawing/2014/main" id="{11E7D4B5-E002-3846-29E2-233C76688DA8}"/>
              </a:ext>
            </a:extLst>
          </p:cNvPr>
          <p:cNvSpPr txBox="1"/>
          <p:nvPr/>
        </p:nvSpPr>
        <p:spPr>
          <a:xfrm>
            <a:off x="347300" y="150380"/>
            <a:ext cx="5309235" cy="364202"/>
          </a:xfrm>
          <a:prstGeom prst="rect">
            <a:avLst/>
          </a:prstGeom>
        </p:spPr>
        <p:txBody>
          <a:bodyPr vert="horz" wrap="square" lIns="0" tIns="12700" rIns="0" bIns="0" rtlCol="0" anchor="t">
            <a:spAutoFit/>
          </a:bodyPr>
          <a:lstStyle/>
          <a:p>
            <a:pPr algn="l"/>
            <a:r>
              <a:rPr lang="en-GB" sz="1100" spc="-10" noProof="0" dirty="0">
                <a:solidFill>
                  <a:srgbClr val="FFFFFF"/>
                </a:solidFill>
                <a:latin typeface="Arial"/>
                <a:cs typeface="Arial"/>
              </a:rPr>
              <a:t>Briefing Pack for </a:t>
            </a:r>
            <a:r>
              <a:rPr lang="en-GB" sz="1100" spc="-10" dirty="0">
                <a:solidFill>
                  <a:srgbClr val="FFFFFF"/>
                </a:solidFill>
                <a:latin typeface="Arial"/>
                <a:cs typeface="Arial"/>
              </a:rPr>
              <a:t>Non-Executive Director in </a:t>
            </a:r>
            <a:r>
              <a:rPr lang="en-GB" sz="1100" spc="-10" noProof="0" dirty="0">
                <a:solidFill>
                  <a:srgbClr val="FFFFFF"/>
                </a:solidFill>
                <a:latin typeface="Arial"/>
                <a:cs typeface="Arial"/>
              </a:rPr>
              <a:t>Marine Management Organisation</a:t>
            </a:r>
            <a:endParaRPr lang="en-US" dirty="0"/>
          </a:p>
          <a:p>
            <a:pPr marL="12700">
              <a:spcBef>
                <a:spcPts val="100"/>
              </a:spcBef>
            </a:pPr>
            <a:endParaRPr lang="en-GB" sz="1100" spc="-10" noProof="0" dirty="0">
              <a:solidFill>
                <a:srgbClr val="FFFFFF"/>
              </a:solidFill>
              <a:latin typeface="Arial"/>
              <a:cs typeface="Arial"/>
            </a:endParaRPr>
          </a:p>
        </p:txBody>
      </p:sp>
      <p:sp>
        <p:nvSpPr>
          <p:cNvPr id="4" name="TextBox 3">
            <a:extLst>
              <a:ext uri="{FF2B5EF4-FFF2-40B4-BE49-F238E27FC236}">
                <a16:creationId xmlns:a16="http://schemas.microsoft.com/office/drawing/2014/main" id="{95A6553A-91ED-D359-0000-56007E451506}"/>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7</a:t>
            </a:r>
            <a:endParaRPr lang="en-GB" sz="1100">
              <a:solidFill>
                <a:schemeClr val="bg1"/>
              </a:solidFill>
              <a:latin typeface="Arial" panose="020B0604020202020204" pitchFamily="34" charset="0"/>
              <a:cs typeface="Arial" panose="020B0604020202020204" pitchFamily="34" charset="0"/>
            </a:endParaRPr>
          </a:p>
        </p:txBody>
      </p:sp>
      <p:sp>
        <p:nvSpPr>
          <p:cNvPr id="2" name="object 4">
            <a:extLst>
              <a:ext uri="{FF2B5EF4-FFF2-40B4-BE49-F238E27FC236}">
                <a16:creationId xmlns:a16="http://schemas.microsoft.com/office/drawing/2014/main" id="{BB9C6A88-737E-AD90-8379-AC60F18E90C4}"/>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7" name="object 12">
            <a:extLst>
              <a:ext uri="{FF2B5EF4-FFF2-40B4-BE49-F238E27FC236}">
                <a16:creationId xmlns:a16="http://schemas.microsoft.com/office/drawing/2014/main" id="{4580EF8F-DD7D-14FE-1C6B-C43080F4C18B}"/>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The Role continued</a:t>
            </a:r>
            <a:endParaRPr lang="en-GB" sz="4000" noProof="0">
              <a:latin typeface="Aptos" panose="020B0004020202020204" pitchFamily="34" charset="0"/>
              <a:cs typeface="Arial" panose="020B0604020202020204" pitchFamily="34" charset="0"/>
            </a:endParaRPr>
          </a:p>
        </p:txBody>
      </p:sp>
      <p:pic>
        <p:nvPicPr>
          <p:cNvPr id="8" name="Picture 7" descr="A lighthouse on a rocky beach&#10;&#10;AI-generated content may be incorrect.">
            <a:extLst>
              <a:ext uri="{FF2B5EF4-FFF2-40B4-BE49-F238E27FC236}">
                <a16:creationId xmlns:a16="http://schemas.microsoft.com/office/drawing/2014/main" id="{B5912419-57B0-D3B8-A8A0-E318D0DC38FC}"/>
              </a:ext>
            </a:extLst>
          </p:cNvPr>
          <p:cNvPicPr>
            <a:picLocks noChangeAspect="1"/>
          </p:cNvPicPr>
          <p:nvPr/>
        </p:nvPicPr>
        <p:blipFill>
          <a:blip r:embed="rId2">
            <a:extLst>
              <a:ext uri="{28A0092B-C50C-407E-A947-70E740481C1C}">
                <a14:useLocalDpi xmlns:a14="http://schemas.microsoft.com/office/drawing/2010/main" val="0"/>
              </a:ext>
            </a:extLst>
          </a:blip>
          <a:srcRect l="-180" t="28926" b="32294"/>
          <a:stretch/>
        </p:blipFill>
        <p:spPr>
          <a:xfrm>
            <a:off x="0" y="4224867"/>
            <a:ext cx="10712716" cy="2833793"/>
          </a:xfrm>
          <a:prstGeom prst="rect">
            <a:avLst/>
          </a:prstGeom>
        </p:spPr>
      </p:pic>
    </p:spTree>
    <p:extLst>
      <p:ext uri="{BB962C8B-B14F-4D97-AF65-F5344CB8AC3E}">
        <p14:creationId xmlns:p14="http://schemas.microsoft.com/office/powerpoint/2010/main" val="2652747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3EB3A96-CB5F-9A91-1216-4EE6FEF7A221}"/>
            </a:ext>
          </a:extLst>
        </p:cNvPr>
        <p:cNvGrpSpPr/>
        <p:nvPr/>
      </p:nvGrpSpPr>
      <p:grpSpPr>
        <a:xfrm>
          <a:off x="0" y="0"/>
          <a:ext cx="0" cy="0"/>
          <a:chOff x="0" y="0"/>
          <a:chExt cx="0" cy="0"/>
        </a:xfrm>
      </p:grpSpPr>
      <p:sp>
        <p:nvSpPr>
          <p:cNvPr id="6" name="object 6">
            <a:extLst>
              <a:ext uri="{FF2B5EF4-FFF2-40B4-BE49-F238E27FC236}">
                <a16:creationId xmlns:a16="http://schemas.microsoft.com/office/drawing/2014/main" id="{3401448C-0D3A-22C2-4AE1-17AB755CAD59}"/>
              </a:ext>
            </a:extLst>
          </p:cNvPr>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11" name="object 3">
            <a:extLst>
              <a:ext uri="{FF2B5EF4-FFF2-40B4-BE49-F238E27FC236}">
                <a16:creationId xmlns:a16="http://schemas.microsoft.com/office/drawing/2014/main" id="{5BA7BF59-D339-CB52-272E-159E14598A66}"/>
              </a:ext>
            </a:extLst>
          </p:cNvPr>
          <p:cNvSpPr txBox="1"/>
          <p:nvPr/>
        </p:nvSpPr>
        <p:spPr>
          <a:xfrm>
            <a:off x="347300" y="150380"/>
            <a:ext cx="5309235" cy="379591"/>
          </a:xfrm>
          <a:prstGeom prst="rect">
            <a:avLst/>
          </a:prstGeom>
        </p:spPr>
        <p:txBody>
          <a:bodyPr vert="horz" wrap="square" lIns="0" tIns="12700" rIns="0" bIns="0" rtlCol="0" anchor="t">
            <a:spAutoFit/>
          </a:bodyPr>
          <a:lstStyle/>
          <a:p>
            <a:pPr algn="l"/>
            <a:r>
              <a:rPr lang="en-GB" sz="1100" spc="-10" noProof="0" dirty="0">
                <a:solidFill>
                  <a:srgbClr val="FFFFFF"/>
                </a:solidFill>
                <a:latin typeface="Arial"/>
                <a:cs typeface="Arial"/>
              </a:rPr>
              <a:t>Briefing Pack for </a:t>
            </a:r>
            <a:r>
              <a:rPr lang="en-GB" sz="1100" spc="-10" dirty="0">
                <a:solidFill>
                  <a:srgbClr val="FFFFFF"/>
                </a:solidFill>
                <a:latin typeface="Arial"/>
                <a:cs typeface="Arial"/>
              </a:rPr>
              <a:t>Non-Executive Director in </a:t>
            </a:r>
            <a:r>
              <a:rPr lang="en-GB" sz="1100" spc="-10" noProof="0" dirty="0">
                <a:solidFill>
                  <a:srgbClr val="FFFFFF"/>
                </a:solidFill>
                <a:latin typeface="Arial"/>
                <a:cs typeface="Arial"/>
              </a:rPr>
              <a:t>Marine Management Organisation</a:t>
            </a:r>
            <a:endParaRPr lang="en-US" dirty="0"/>
          </a:p>
          <a:p>
            <a:pPr marL="12700">
              <a:spcBef>
                <a:spcPts val="100"/>
              </a:spcBef>
            </a:pPr>
            <a:endParaRPr lang="en-GB" sz="1200" spc="-10" noProof="0" dirty="0">
              <a:solidFill>
                <a:srgbClr val="FFFFFF"/>
              </a:solidFill>
              <a:latin typeface="Aptos"/>
              <a:cs typeface="Arial"/>
            </a:endParaRPr>
          </a:p>
        </p:txBody>
      </p:sp>
      <p:sp>
        <p:nvSpPr>
          <p:cNvPr id="4" name="TextBox 3">
            <a:extLst>
              <a:ext uri="{FF2B5EF4-FFF2-40B4-BE49-F238E27FC236}">
                <a16:creationId xmlns:a16="http://schemas.microsoft.com/office/drawing/2014/main" id="{F35B834F-FD4A-16CA-8093-D0677533D06F}"/>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8</a:t>
            </a:r>
            <a:endParaRPr lang="en-GB" sz="1100">
              <a:solidFill>
                <a:schemeClr val="bg1"/>
              </a:solidFill>
              <a:latin typeface="Arial" panose="020B0604020202020204" pitchFamily="34" charset="0"/>
              <a:cs typeface="Arial" panose="020B0604020202020204" pitchFamily="34" charset="0"/>
            </a:endParaRPr>
          </a:p>
        </p:txBody>
      </p:sp>
      <p:graphicFrame>
        <p:nvGraphicFramePr>
          <p:cNvPr id="2" name="Diagram 1">
            <a:extLst>
              <a:ext uri="{FF2B5EF4-FFF2-40B4-BE49-F238E27FC236}">
                <a16:creationId xmlns:a16="http://schemas.microsoft.com/office/drawing/2014/main" id="{DFF02665-99F7-E311-E468-44B1BE457EC9}"/>
              </a:ext>
            </a:extLst>
          </p:cNvPr>
          <p:cNvGraphicFramePr/>
          <p:nvPr>
            <p:extLst>
              <p:ext uri="{D42A27DB-BD31-4B8C-83A1-F6EECF244321}">
                <p14:modId xmlns:p14="http://schemas.microsoft.com/office/powerpoint/2010/main" val="1878676840"/>
              </p:ext>
            </p:extLst>
          </p:nvPr>
        </p:nvGraphicFramePr>
        <p:xfrm>
          <a:off x="818791" y="981725"/>
          <a:ext cx="9054547" cy="57348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object 4">
            <a:extLst>
              <a:ext uri="{FF2B5EF4-FFF2-40B4-BE49-F238E27FC236}">
                <a16:creationId xmlns:a16="http://schemas.microsoft.com/office/drawing/2014/main" id="{4755C526-7F58-C2B8-A780-F9540D3A768D}"/>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8" name="object 12">
            <a:extLst>
              <a:ext uri="{FF2B5EF4-FFF2-40B4-BE49-F238E27FC236}">
                <a16:creationId xmlns:a16="http://schemas.microsoft.com/office/drawing/2014/main" id="{9335176D-1CA6-59EA-B630-9E7E19D7A11C}"/>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Terms of Appointment</a:t>
            </a:r>
            <a:endParaRPr lang="en-GB" sz="4000" noProof="0">
              <a:latin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211395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descr="A person in a vest looking through binoculars&#10;&#10;AI-generated content may be incorrect.">
            <a:extLst>
              <a:ext uri="{FF2B5EF4-FFF2-40B4-BE49-F238E27FC236}">
                <a16:creationId xmlns:a16="http://schemas.microsoft.com/office/drawing/2014/main" id="{F69BDE9A-E3B0-D3C3-7DE1-9E7E227E1982}"/>
              </a:ext>
            </a:extLst>
          </p:cNvPr>
          <p:cNvPicPr>
            <a:picLocks noChangeAspect="1"/>
          </p:cNvPicPr>
          <p:nvPr/>
        </p:nvPicPr>
        <p:blipFill>
          <a:blip r:embed="rId2">
            <a:extLst>
              <a:ext uri="{28A0092B-C50C-407E-A947-70E740481C1C}">
                <a14:useLocalDpi xmlns:a14="http://schemas.microsoft.com/office/drawing/2010/main" val="0"/>
              </a:ext>
            </a:extLst>
          </a:blip>
          <a:srcRect l="16550" t="5512" b="21904"/>
          <a:stretch/>
        </p:blipFill>
        <p:spPr>
          <a:xfrm>
            <a:off x="0" y="482860"/>
            <a:ext cx="10693400" cy="6575800"/>
          </a:xfrm>
          <a:prstGeom prst="rect">
            <a:avLst/>
          </a:prstGeom>
        </p:spPr>
      </p:pic>
      <p:sp>
        <p:nvSpPr>
          <p:cNvPr id="10" name="object 10"/>
          <p:cNvSpPr txBox="1"/>
          <p:nvPr/>
        </p:nvSpPr>
        <p:spPr>
          <a:xfrm>
            <a:off x="4627793" y="887163"/>
            <a:ext cx="5711858" cy="5911875"/>
          </a:xfrm>
          <a:prstGeom prst="rect">
            <a:avLst/>
          </a:prstGeom>
          <a:solidFill>
            <a:schemeClr val="bg1">
              <a:alpha val="80000"/>
            </a:schemeClr>
          </a:solidFill>
        </p:spPr>
        <p:txBody>
          <a:bodyPr vert="horz" wrap="square" lIns="0" tIns="135890" rIns="0" bIns="0" rtlCol="0" anchor="t">
            <a:spAutoFit/>
          </a:bodyPr>
          <a:lstStyle/>
          <a:p>
            <a:pPr marL="12700" marR="13970" algn="l">
              <a:lnSpc>
                <a:spcPct val="104200"/>
              </a:lnSpc>
              <a:spcBef>
                <a:spcPts val="670"/>
              </a:spcBef>
            </a:pPr>
            <a:r>
              <a:rPr lang="en-GB" sz="1400" b="1">
                <a:latin typeface="Aptos"/>
                <a:ea typeface="Aptos" panose="020B0004020202020204" pitchFamily="34" charset="0"/>
                <a:cs typeface="Arial"/>
              </a:rPr>
              <a:t>We are looking to attract dynamic candidates from a range of diverse backgrounds who can demonstrate the following essential criteria:</a:t>
            </a:r>
            <a:endParaRPr lang="en-GB" sz="1400">
              <a:latin typeface="Aptos"/>
            </a:endParaRPr>
          </a:p>
          <a:p>
            <a:pPr marL="12700" marR="13970" algn="l">
              <a:lnSpc>
                <a:spcPct val="104200"/>
              </a:lnSpc>
              <a:spcBef>
                <a:spcPts val="670"/>
              </a:spcBef>
            </a:pPr>
            <a:endParaRPr lang="en-GB" sz="1400">
              <a:latin typeface="Aptos"/>
              <a:cs typeface="Arial"/>
            </a:endParaRPr>
          </a:p>
          <a:p>
            <a:pPr marL="285750" indent="-285750" algn="l">
              <a:lnSpc>
                <a:spcPct val="107000"/>
              </a:lnSpc>
              <a:spcAft>
                <a:spcPts val="800"/>
              </a:spcAft>
              <a:buFont typeface="Arial,Sans-Serif"/>
              <a:buChar char="•"/>
            </a:pPr>
            <a:r>
              <a:rPr lang="en-GB" sz="1400">
                <a:latin typeface="Aptos"/>
                <a:cs typeface="Times New Roman"/>
              </a:rPr>
              <a:t>Enthusiasm and genuine interest in MMO’s statutory functions and strategic remit, which a focus on delivering high quality outcomes for the customer.  Strong candidates would have an understanding of the MMO remit with knowledge  of  at least one of sustainability, marine development, fisheries management or the wider marine environment.</a:t>
            </a:r>
          </a:p>
          <a:p>
            <a:pPr marL="285750" indent="-285750" algn="l">
              <a:lnSpc>
                <a:spcPct val="107000"/>
              </a:lnSpc>
              <a:spcAft>
                <a:spcPts val="800"/>
              </a:spcAft>
              <a:buFont typeface="Arial,Sans-Serif"/>
              <a:buChar char="•"/>
            </a:pPr>
            <a:r>
              <a:rPr lang="en-GB" sz="1400">
                <a:latin typeface="Aptos"/>
                <a:cs typeface="Times New Roman"/>
              </a:rPr>
              <a:t>An ability to successfully influence and engage a strong and diverse network of stakeholders and customers in a complex partnership environment.  A strong candidate would have knowledge of at least some MMO industries from marine development, energy or fisheries. </a:t>
            </a:r>
          </a:p>
          <a:p>
            <a:pPr marL="285750" indent="-285750" algn="l">
              <a:lnSpc>
                <a:spcPct val="107000"/>
              </a:lnSpc>
              <a:buFont typeface="Arial,Sans-Serif"/>
              <a:buChar char="•"/>
            </a:pPr>
            <a:r>
              <a:rPr lang="en-GB" sz="1400">
                <a:latin typeface="Aptos"/>
                <a:cs typeface="Times New Roman"/>
              </a:rPr>
              <a:t>Demonstrable use of analytical skills to assess complex issues impartially and creatively to steer and direct as a board member.  A strong candidate would have experience of working at a strategic level, focusing on solutions and driving substantial, long-term changes that align with the organisation’s objectives.   </a:t>
            </a:r>
          </a:p>
          <a:p>
            <a:pPr algn="l">
              <a:lnSpc>
                <a:spcPct val="107000"/>
              </a:lnSpc>
            </a:pPr>
            <a:endParaRPr lang="en-GB" sz="1400">
              <a:latin typeface="Aptos"/>
              <a:cs typeface="Times New Roman"/>
            </a:endParaRPr>
          </a:p>
          <a:p>
            <a:pPr marL="285750" indent="-285750" algn="l">
              <a:lnSpc>
                <a:spcPct val="107000"/>
              </a:lnSpc>
              <a:spcAft>
                <a:spcPts val="800"/>
              </a:spcAft>
              <a:buFont typeface="Arial,Sans-Serif"/>
              <a:buChar char="•"/>
            </a:pPr>
            <a:r>
              <a:rPr lang="en-GB" sz="1400">
                <a:latin typeface="Aptos"/>
                <a:cs typeface="Arial"/>
              </a:rPr>
              <a:t>A commitment to upholding the highest standards of integrity, transparency, and impartiality.  A strong candidate would be comfortable in ensuring effective governance and efficiency.</a:t>
            </a:r>
          </a:p>
          <a:p>
            <a:pPr marL="285750" indent="-285750" algn="l">
              <a:lnSpc>
                <a:spcPct val="107000"/>
              </a:lnSpc>
              <a:spcAft>
                <a:spcPts val="800"/>
              </a:spcAft>
              <a:buFont typeface="Arial,Sans-Serif"/>
              <a:buChar char="•"/>
            </a:pPr>
            <a:endParaRPr lang="en-GB" sz="1400">
              <a:latin typeface="Aptos"/>
              <a:cs typeface="Arial"/>
            </a:endParaRPr>
          </a:p>
          <a:p>
            <a:pPr marL="285750" indent="-285750" algn="l">
              <a:lnSpc>
                <a:spcPct val="107000"/>
              </a:lnSpc>
              <a:spcAft>
                <a:spcPts val="800"/>
              </a:spcAft>
              <a:buFont typeface="Arial,Sans-Serif"/>
              <a:buChar char="•"/>
            </a:pPr>
            <a:endParaRPr lang="en-GB" sz="1400">
              <a:latin typeface="Aptos"/>
              <a:cs typeface="Arial"/>
            </a:endParaRPr>
          </a:p>
        </p:txBody>
      </p:sp>
      <p:sp>
        <p:nvSpPr>
          <p:cNvPr id="18" name="object 18"/>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24" name="object 3">
            <a:extLst>
              <a:ext uri="{FF2B5EF4-FFF2-40B4-BE49-F238E27FC236}">
                <a16:creationId xmlns:a16="http://schemas.microsoft.com/office/drawing/2014/main" id="{C8B055B7-4BBF-C65E-AA73-8417C8CAFBA1}"/>
              </a:ext>
            </a:extLst>
          </p:cNvPr>
          <p:cNvSpPr txBox="1"/>
          <p:nvPr/>
        </p:nvSpPr>
        <p:spPr>
          <a:xfrm>
            <a:off x="347300" y="150380"/>
            <a:ext cx="5309235" cy="379591"/>
          </a:xfrm>
          <a:prstGeom prst="rect">
            <a:avLst/>
          </a:prstGeom>
        </p:spPr>
        <p:txBody>
          <a:bodyPr vert="horz" wrap="square" lIns="0" tIns="12700" rIns="0" bIns="0" rtlCol="0" anchor="t">
            <a:spAutoFit/>
          </a:bodyPr>
          <a:lstStyle/>
          <a:p>
            <a:pPr algn="l"/>
            <a:r>
              <a:rPr lang="en-GB" sz="1100" spc="-10" noProof="0" dirty="0">
                <a:solidFill>
                  <a:srgbClr val="FFFFFF"/>
                </a:solidFill>
                <a:latin typeface="Arial"/>
                <a:cs typeface="Arial"/>
              </a:rPr>
              <a:t>Briefing Pack for </a:t>
            </a:r>
            <a:r>
              <a:rPr lang="en-GB" sz="1100" spc="-10" dirty="0">
                <a:solidFill>
                  <a:srgbClr val="FFFFFF"/>
                </a:solidFill>
                <a:latin typeface="Arial"/>
                <a:cs typeface="Arial"/>
              </a:rPr>
              <a:t>Non-Executive Director in </a:t>
            </a:r>
            <a:r>
              <a:rPr lang="en-GB" sz="1100" spc="-10" noProof="0" dirty="0">
                <a:solidFill>
                  <a:srgbClr val="FFFFFF"/>
                </a:solidFill>
                <a:latin typeface="Arial"/>
                <a:cs typeface="Arial"/>
              </a:rPr>
              <a:t>Marine Management Organisation</a:t>
            </a:r>
            <a:endParaRPr lang="en-US" dirty="0"/>
          </a:p>
          <a:p>
            <a:pPr marL="12700">
              <a:spcBef>
                <a:spcPts val="100"/>
              </a:spcBef>
            </a:pPr>
            <a:endParaRPr lang="en-GB" sz="1200" spc="-10" noProof="0" dirty="0">
              <a:solidFill>
                <a:srgbClr val="FFFFFF"/>
              </a:solidFill>
              <a:latin typeface="Aptos"/>
              <a:cs typeface="Arial"/>
            </a:endParaRPr>
          </a:p>
        </p:txBody>
      </p:sp>
      <p:sp>
        <p:nvSpPr>
          <p:cNvPr id="4" name="TextBox 3">
            <a:extLst>
              <a:ext uri="{FF2B5EF4-FFF2-40B4-BE49-F238E27FC236}">
                <a16:creationId xmlns:a16="http://schemas.microsoft.com/office/drawing/2014/main" id="{D5BCFEA8-803B-2837-DD1F-A0CCBA6D5740}"/>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9</a:t>
            </a:r>
            <a:endParaRPr lang="en-GB" sz="1100">
              <a:solidFill>
                <a:schemeClr val="bg1"/>
              </a:solidFill>
              <a:latin typeface="Arial" panose="020B0604020202020204" pitchFamily="34" charset="0"/>
              <a:cs typeface="Arial" panose="020B0604020202020204" pitchFamily="34" charset="0"/>
            </a:endParaRPr>
          </a:p>
        </p:txBody>
      </p:sp>
      <p:sp>
        <p:nvSpPr>
          <p:cNvPr id="2" name="object 4">
            <a:extLst>
              <a:ext uri="{FF2B5EF4-FFF2-40B4-BE49-F238E27FC236}">
                <a16:creationId xmlns:a16="http://schemas.microsoft.com/office/drawing/2014/main" id="{AA65F96B-9220-BE86-668A-E96A2DC998D3}"/>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5" name="object 12">
            <a:extLst>
              <a:ext uri="{FF2B5EF4-FFF2-40B4-BE49-F238E27FC236}">
                <a16:creationId xmlns:a16="http://schemas.microsoft.com/office/drawing/2014/main" id="{1A19E5D7-A541-A892-190C-BF2074B73CFD}"/>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Essential Criteria</a:t>
            </a:r>
            <a:endParaRPr lang="en-GB" sz="4000" noProof="0">
              <a:latin typeface="Aptos" panose="020B0004020202020204" pitchFamily="34" charset="0"/>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A94061DF-8140-A2D9-B0E3-EB9728704DEC}"/>
            </a:ext>
          </a:extLst>
        </p:cNvPr>
        <p:cNvGrpSpPr/>
        <p:nvPr/>
      </p:nvGrpSpPr>
      <p:grpSpPr>
        <a:xfrm>
          <a:off x="0" y="0"/>
          <a:ext cx="0" cy="0"/>
          <a:chOff x="0" y="0"/>
          <a:chExt cx="0" cy="0"/>
        </a:xfrm>
      </p:grpSpPr>
      <p:pic>
        <p:nvPicPr>
          <p:cNvPr id="3" name="Picture 2" descr="Boats in a harbor with many boats">
            <a:extLst>
              <a:ext uri="{FF2B5EF4-FFF2-40B4-BE49-F238E27FC236}">
                <a16:creationId xmlns:a16="http://schemas.microsoft.com/office/drawing/2014/main" id="{E2C8DB61-C594-E905-BD39-1B0CC49CEDC9}"/>
              </a:ext>
            </a:extLst>
          </p:cNvPr>
          <p:cNvPicPr>
            <a:picLocks noChangeAspect="1"/>
          </p:cNvPicPr>
          <p:nvPr/>
        </p:nvPicPr>
        <p:blipFill rotWithShape="1">
          <a:blip r:embed="rId2">
            <a:alphaModFix amt="85000"/>
            <a:extLst>
              <a:ext uri="{28A0092B-C50C-407E-A947-70E740481C1C}">
                <a14:useLocalDpi xmlns:a14="http://schemas.microsoft.com/office/drawing/2010/main" val="0"/>
              </a:ext>
            </a:extLst>
          </a:blip>
          <a:srcRect l="279"/>
          <a:stretch/>
        </p:blipFill>
        <p:spPr>
          <a:xfrm>
            <a:off x="0" y="373565"/>
            <a:ext cx="10692130" cy="7143927"/>
          </a:xfrm>
          <a:prstGeom prst="rect">
            <a:avLst/>
          </a:prstGeom>
        </p:spPr>
      </p:pic>
      <p:sp>
        <p:nvSpPr>
          <p:cNvPr id="10" name="object 10">
            <a:extLst>
              <a:ext uri="{FF2B5EF4-FFF2-40B4-BE49-F238E27FC236}">
                <a16:creationId xmlns:a16="http://schemas.microsoft.com/office/drawing/2014/main" id="{67FECB1A-79BD-32CB-C4C9-506707B679DC}"/>
              </a:ext>
            </a:extLst>
          </p:cNvPr>
          <p:cNvSpPr txBox="1"/>
          <p:nvPr/>
        </p:nvSpPr>
        <p:spPr>
          <a:xfrm>
            <a:off x="4631022" y="1779515"/>
            <a:ext cx="5711858" cy="4111960"/>
          </a:xfrm>
          <a:prstGeom prst="rect">
            <a:avLst/>
          </a:prstGeom>
          <a:solidFill>
            <a:schemeClr val="bg1">
              <a:alpha val="80000"/>
            </a:schemeClr>
          </a:solidFill>
        </p:spPr>
        <p:txBody>
          <a:bodyPr vert="horz" wrap="square" lIns="0" tIns="135890" rIns="0" bIns="0" rtlCol="0" anchor="t">
            <a:spAutoFit/>
          </a:bodyPr>
          <a:lstStyle/>
          <a:p>
            <a:pPr marL="12700" marR="13970" algn="l">
              <a:lnSpc>
                <a:spcPct val="104200"/>
              </a:lnSpc>
              <a:spcBef>
                <a:spcPts val="670"/>
              </a:spcBef>
            </a:pPr>
            <a:r>
              <a:rPr lang="en-GB" sz="1400" b="1">
                <a:latin typeface="Aptos"/>
                <a:ea typeface="Aptos" panose="020B0004020202020204" pitchFamily="34" charset="0"/>
                <a:cs typeface="Arial"/>
              </a:rPr>
              <a:t>To support MMO in delivering its ambitious agenda of regulatory and digital transformation, we would like to receive applications from candidates offering </a:t>
            </a:r>
            <a:r>
              <a:rPr lang="en-GB" sz="1400" b="1" u="sng">
                <a:latin typeface="Aptos"/>
                <a:ea typeface="Aptos" panose="020B0004020202020204" pitchFamily="34" charset="0"/>
                <a:cs typeface="Arial"/>
              </a:rPr>
              <a:t>at least one </a:t>
            </a:r>
            <a:r>
              <a:rPr lang="en-GB" sz="1400" b="1">
                <a:latin typeface="Aptos"/>
                <a:ea typeface="Aptos" panose="020B0004020202020204" pitchFamily="34" charset="0"/>
                <a:cs typeface="Arial"/>
              </a:rPr>
              <a:t>of the following </a:t>
            </a:r>
            <a:r>
              <a:rPr lang="en-GB" sz="1400" b="1" u="sng">
                <a:latin typeface="Aptos"/>
                <a:ea typeface="Aptos" panose="020B0004020202020204" pitchFamily="34" charset="0"/>
                <a:cs typeface="Arial"/>
              </a:rPr>
              <a:t>additional</a:t>
            </a:r>
            <a:r>
              <a:rPr lang="en-GB" sz="1400" b="1">
                <a:latin typeface="Aptos"/>
                <a:ea typeface="Aptos" panose="020B0004020202020204" pitchFamily="34" charset="0"/>
                <a:cs typeface="Arial"/>
              </a:rPr>
              <a:t> criteria:</a:t>
            </a:r>
            <a:endParaRPr lang="en-GB" sz="1400">
              <a:latin typeface="Aptos"/>
            </a:endParaRPr>
          </a:p>
          <a:p>
            <a:pPr marL="12700" marR="13970" algn="l">
              <a:lnSpc>
                <a:spcPct val="104200"/>
              </a:lnSpc>
              <a:spcBef>
                <a:spcPts val="670"/>
              </a:spcBef>
            </a:pPr>
            <a:endParaRPr lang="en-GB" sz="1400">
              <a:latin typeface="Aptos"/>
              <a:cs typeface="Arial"/>
            </a:endParaRPr>
          </a:p>
          <a:p>
            <a:pPr marL="285750" indent="-285750" algn="l">
              <a:lnSpc>
                <a:spcPct val="107000"/>
              </a:lnSpc>
              <a:buFont typeface="Arial,Sans-Serif"/>
              <a:buChar char="•"/>
            </a:pPr>
            <a:r>
              <a:rPr lang="en-GB" sz="1400">
                <a:latin typeface="Aptos"/>
                <a:cs typeface="Times New Roman"/>
              </a:rPr>
              <a:t>Strategic insight and experience in steering digital transformation at a senior level, supporting organisations to modernise, integrate services, and deliver greater value to the public</a:t>
            </a:r>
          </a:p>
          <a:p>
            <a:pPr marL="285750" indent="-285750" algn="l">
              <a:lnSpc>
                <a:spcPct val="107000"/>
              </a:lnSpc>
              <a:buFont typeface="Arial,Sans-Serif"/>
              <a:buChar char="•"/>
            </a:pPr>
            <a:endParaRPr lang="en-GB" sz="1400">
              <a:latin typeface="Aptos"/>
              <a:cs typeface="Times New Roman"/>
            </a:endParaRPr>
          </a:p>
          <a:p>
            <a:pPr marL="285750" indent="-285750" algn="l">
              <a:lnSpc>
                <a:spcPct val="107000"/>
              </a:lnSpc>
              <a:buFont typeface="Arial,Sans-Serif"/>
              <a:buChar char="•"/>
            </a:pPr>
            <a:r>
              <a:rPr lang="en-GB" sz="1400">
                <a:latin typeface="Aptos"/>
                <a:cs typeface="Times New Roman"/>
              </a:rPr>
              <a:t>A strong track record of leading large public sector bodies through periods of significant change, with the ability to guide MMO in delivering regulatory reform to support government’s missions surrounding economic growth and clean energy</a:t>
            </a:r>
          </a:p>
          <a:p>
            <a:pPr marL="285750" indent="-285750" algn="l">
              <a:lnSpc>
                <a:spcPct val="107000"/>
              </a:lnSpc>
              <a:buFont typeface="Arial,Sans-Serif"/>
              <a:buChar char="•"/>
            </a:pPr>
            <a:endParaRPr lang="en-GB" sz="1400">
              <a:latin typeface="Aptos"/>
              <a:cs typeface="Times New Roman"/>
            </a:endParaRPr>
          </a:p>
          <a:p>
            <a:pPr marL="285750" indent="-285750" algn="l">
              <a:lnSpc>
                <a:spcPct val="107000"/>
              </a:lnSpc>
              <a:buFont typeface="Arial,Sans-Serif"/>
              <a:buChar char="•"/>
            </a:pPr>
            <a:r>
              <a:rPr lang="en-GB" sz="1400">
                <a:latin typeface="Aptos"/>
                <a:cs typeface="Times New Roman"/>
              </a:rPr>
              <a:t>A clear commitment to workforce wellbeing and organisational culture, with experience influencing cultural change and supporting leadership to build engaged, future-ready teams</a:t>
            </a:r>
          </a:p>
          <a:p>
            <a:pPr marL="285750" indent="-285750" algn="l">
              <a:lnSpc>
                <a:spcPct val="107000"/>
              </a:lnSpc>
              <a:buFont typeface="Arial,Sans-Serif"/>
              <a:buChar char="•"/>
            </a:pPr>
            <a:endParaRPr lang="en-GB" sz="1400">
              <a:latin typeface="Aptos"/>
              <a:cs typeface="Arial"/>
            </a:endParaRPr>
          </a:p>
        </p:txBody>
      </p:sp>
      <p:sp>
        <p:nvSpPr>
          <p:cNvPr id="18" name="object 18">
            <a:extLst>
              <a:ext uri="{FF2B5EF4-FFF2-40B4-BE49-F238E27FC236}">
                <a16:creationId xmlns:a16="http://schemas.microsoft.com/office/drawing/2014/main" id="{0C39093E-9D8C-7150-1269-74A3FB105EF0}"/>
              </a:ext>
            </a:extLst>
          </p:cNvPr>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24" name="object 3">
            <a:extLst>
              <a:ext uri="{FF2B5EF4-FFF2-40B4-BE49-F238E27FC236}">
                <a16:creationId xmlns:a16="http://schemas.microsoft.com/office/drawing/2014/main" id="{03D7A951-AD44-8970-EB94-9ABFC93FB091}"/>
              </a:ext>
            </a:extLst>
          </p:cNvPr>
          <p:cNvSpPr txBox="1"/>
          <p:nvPr/>
        </p:nvSpPr>
        <p:spPr>
          <a:xfrm>
            <a:off x="347300" y="150380"/>
            <a:ext cx="5309235" cy="379591"/>
          </a:xfrm>
          <a:prstGeom prst="rect">
            <a:avLst/>
          </a:prstGeom>
        </p:spPr>
        <p:txBody>
          <a:bodyPr vert="horz" wrap="square" lIns="0" tIns="12700" rIns="0" bIns="0" rtlCol="0" anchor="t">
            <a:spAutoFit/>
          </a:bodyPr>
          <a:lstStyle/>
          <a:p>
            <a:pPr algn="l"/>
            <a:r>
              <a:rPr lang="en-GB" sz="1100" spc="-10" noProof="0" dirty="0">
                <a:solidFill>
                  <a:srgbClr val="FFFFFF"/>
                </a:solidFill>
                <a:latin typeface="Arial"/>
                <a:cs typeface="Arial"/>
              </a:rPr>
              <a:t>Briefing Pack for </a:t>
            </a:r>
            <a:r>
              <a:rPr lang="en-GB" sz="1100" spc="-10" dirty="0">
                <a:solidFill>
                  <a:srgbClr val="FFFFFF"/>
                </a:solidFill>
                <a:latin typeface="Arial"/>
                <a:cs typeface="Arial"/>
              </a:rPr>
              <a:t>Non-Executive Director in </a:t>
            </a:r>
            <a:r>
              <a:rPr lang="en-GB" sz="1100" spc="-10" noProof="0" dirty="0">
                <a:solidFill>
                  <a:srgbClr val="FFFFFF"/>
                </a:solidFill>
                <a:latin typeface="Arial"/>
                <a:cs typeface="Arial"/>
              </a:rPr>
              <a:t>Marine Management Organisation</a:t>
            </a:r>
            <a:endParaRPr lang="en-US" dirty="0"/>
          </a:p>
          <a:p>
            <a:pPr marL="12700">
              <a:spcBef>
                <a:spcPts val="100"/>
              </a:spcBef>
            </a:pPr>
            <a:endParaRPr lang="en-GB" sz="1200" spc="-10" noProof="0" dirty="0">
              <a:solidFill>
                <a:srgbClr val="FFFFFF"/>
              </a:solidFill>
              <a:latin typeface="Aptos"/>
              <a:cs typeface="Arial"/>
            </a:endParaRPr>
          </a:p>
        </p:txBody>
      </p:sp>
      <p:sp>
        <p:nvSpPr>
          <p:cNvPr id="4" name="TextBox 3">
            <a:extLst>
              <a:ext uri="{FF2B5EF4-FFF2-40B4-BE49-F238E27FC236}">
                <a16:creationId xmlns:a16="http://schemas.microsoft.com/office/drawing/2014/main" id="{27BF9720-2D31-ED26-44B6-CE9AE748BFE7}"/>
              </a:ext>
            </a:extLst>
          </p:cNvPr>
          <p:cNvSpPr txBox="1"/>
          <p:nvPr/>
        </p:nvSpPr>
        <p:spPr>
          <a:xfrm>
            <a:off x="10342880" y="110625"/>
            <a:ext cx="349250" cy="261610"/>
          </a:xfrm>
          <a:prstGeom prst="rect">
            <a:avLst/>
          </a:prstGeom>
          <a:noFill/>
        </p:spPr>
        <p:txBody>
          <a:bodyPr wrap="square">
            <a:spAutoFit/>
          </a:bodyPr>
          <a:lstStyle/>
          <a:p>
            <a:r>
              <a:rPr lang="en-GB" sz="1100">
                <a:solidFill>
                  <a:schemeClr val="bg1"/>
                </a:solidFill>
                <a:latin typeface="Arial" panose="020B0604020202020204" pitchFamily="34" charset="0"/>
                <a:cs typeface="Arial" panose="020B0604020202020204" pitchFamily="34" charset="0"/>
              </a:rPr>
              <a:t>10</a:t>
            </a:r>
          </a:p>
        </p:txBody>
      </p:sp>
      <p:sp>
        <p:nvSpPr>
          <p:cNvPr id="2" name="object 4">
            <a:extLst>
              <a:ext uri="{FF2B5EF4-FFF2-40B4-BE49-F238E27FC236}">
                <a16:creationId xmlns:a16="http://schemas.microsoft.com/office/drawing/2014/main" id="{E9B2B7FC-420F-144D-D8DB-576FE906BC3C}"/>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5" name="object 12">
            <a:extLst>
              <a:ext uri="{FF2B5EF4-FFF2-40B4-BE49-F238E27FC236}">
                <a16:creationId xmlns:a16="http://schemas.microsoft.com/office/drawing/2014/main" id="{952F5A53-BD23-924C-0CFA-AC2B78E9BF9B}"/>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Additional criteria</a:t>
            </a:r>
            <a:endParaRPr lang="en-GB" sz="4000" noProof="0">
              <a:latin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7484166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81000"/>
            <a:lum/>
          </a:blip>
          <a:srcRect/>
          <a:stretch>
            <a:fillRect l="-12000" r="-12000"/>
          </a:stretch>
        </a:blipFill>
        <a:effectLst/>
      </p:bgPr>
    </p:bg>
    <p:spTree>
      <p:nvGrpSpPr>
        <p:cNvPr id="1" name="">
          <a:extLst>
            <a:ext uri="{FF2B5EF4-FFF2-40B4-BE49-F238E27FC236}">
              <a16:creationId xmlns:a16="http://schemas.microsoft.com/office/drawing/2014/main" id="{D4CFABE1-2F36-0A56-04BD-EABA4C3FCADB}"/>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616D59C5-1106-1F70-F1CB-6DC429019B4E}"/>
              </a:ext>
            </a:extLst>
          </p:cNvPr>
          <p:cNvSpPr/>
          <p:nvPr/>
        </p:nvSpPr>
        <p:spPr>
          <a:xfrm>
            <a:off x="0" y="0"/>
            <a:ext cx="10704576" cy="542611"/>
          </a:xfrm>
          <a:custGeom>
            <a:avLst/>
            <a:gdLst/>
            <a:ahLst/>
            <a:cxnLst/>
            <a:rect l="l" t="t" r="r" b="b"/>
            <a:pathLst>
              <a:path w="10692130" h="7560309">
                <a:moveTo>
                  <a:pt x="10692003" y="0"/>
                </a:moveTo>
                <a:lnTo>
                  <a:pt x="0" y="0"/>
                </a:lnTo>
                <a:lnTo>
                  <a:pt x="0" y="7559992"/>
                </a:lnTo>
                <a:lnTo>
                  <a:pt x="10692003" y="7559992"/>
                </a:lnTo>
                <a:lnTo>
                  <a:pt x="10692003" y="0"/>
                </a:lnTo>
                <a:close/>
              </a:path>
            </a:pathLst>
          </a:custGeom>
          <a:solidFill>
            <a:srgbClr val="008938"/>
          </a:solidFill>
        </p:spPr>
        <p:txBody>
          <a:bodyPr wrap="square" lIns="0" tIns="0" rIns="0" bIns="0" rtlCol="0"/>
          <a:lstStyle/>
          <a:p>
            <a:endParaRPr lang="en-GB" noProof="0"/>
          </a:p>
        </p:txBody>
      </p:sp>
      <p:sp>
        <p:nvSpPr>
          <p:cNvPr id="14" name="object 3">
            <a:extLst>
              <a:ext uri="{FF2B5EF4-FFF2-40B4-BE49-F238E27FC236}">
                <a16:creationId xmlns:a16="http://schemas.microsoft.com/office/drawing/2014/main" id="{E1F57E78-C958-9CB9-9383-18CCCD5CB4BE}"/>
              </a:ext>
            </a:extLst>
          </p:cNvPr>
          <p:cNvSpPr txBox="1"/>
          <p:nvPr/>
        </p:nvSpPr>
        <p:spPr>
          <a:xfrm>
            <a:off x="347300" y="150380"/>
            <a:ext cx="5309235" cy="379591"/>
          </a:xfrm>
          <a:prstGeom prst="rect">
            <a:avLst/>
          </a:prstGeom>
        </p:spPr>
        <p:txBody>
          <a:bodyPr vert="horz" wrap="square" lIns="0" tIns="12700" rIns="0" bIns="0" rtlCol="0" anchor="t">
            <a:spAutoFit/>
          </a:bodyPr>
          <a:lstStyle/>
          <a:p>
            <a:pPr algn="l"/>
            <a:r>
              <a:rPr lang="en-GB" sz="1100" spc="-10" noProof="0" dirty="0">
                <a:solidFill>
                  <a:srgbClr val="FFFFFF"/>
                </a:solidFill>
                <a:latin typeface="Arial"/>
                <a:cs typeface="Arial"/>
              </a:rPr>
              <a:t>Briefing Pack for </a:t>
            </a:r>
            <a:r>
              <a:rPr lang="en-GB" sz="1100" spc="-10" dirty="0">
                <a:solidFill>
                  <a:srgbClr val="FFFFFF"/>
                </a:solidFill>
                <a:latin typeface="Arial"/>
                <a:cs typeface="Arial"/>
              </a:rPr>
              <a:t>Non-Executive Director in </a:t>
            </a:r>
            <a:r>
              <a:rPr lang="en-GB" sz="1100" spc="-10" noProof="0" dirty="0">
                <a:solidFill>
                  <a:srgbClr val="FFFFFF"/>
                </a:solidFill>
                <a:latin typeface="Arial"/>
                <a:cs typeface="Arial"/>
              </a:rPr>
              <a:t>Marine Management Organisation</a:t>
            </a:r>
            <a:endParaRPr lang="en-US" dirty="0"/>
          </a:p>
          <a:p>
            <a:pPr marL="12700">
              <a:spcBef>
                <a:spcPts val="100"/>
              </a:spcBef>
            </a:pPr>
            <a:endParaRPr lang="en-GB" sz="1200" spc="-10" noProof="0" dirty="0">
              <a:solidFill>
                <a:srgbClr val="FFFFFF"/>
              </a:solidFill>
              <a:latin typeface="Aptos"/>
              <a:cs typeface="Arial"/>
            </a:endParaRPr>
          </a:p>
        </p:txBody>
      </p:sp>
      <p:sp>
        <p:nvSpPr>
          <p:cNvPr id="3" name="TextBox 2">
            <a:extLst>
              <a:ext uri="{FF2B5EF4-FFF2-40B4-BE49-F238E27FC236}">
                <a16:creationId xmlns:a16="http://schemas.microsoft.com/office/drawing/2014/main" id="{9C543A6A-0079-324F-DB76-30E62DB5D338}"/>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11</a:t>
            </a:r>
            <a:endParaRPr lang="en-GB" sz="1100">
              <a:solidFill>
                <a:schemeClr val="bg1"/>
              </a:solidFill>
              <a:latin typeface="Arial" panose="020B0604020202020204" pitchFamily="34" charset="0"/>
              <a:cs typeface="Arial" panose="020B0604020202020204" pitchFamily="34" charset="0"/>
            </a:endParaRPr>
          </a:p>
        </p:txBody>
      </p:sp>
      <p:sp>
        <p:nvSpPr>
          <p:cNvPr id="17" name="Rectangle: Rounded Corners 16">
            <a:extLst>
              <a:ext uri="{FF2B5EF4-FFF2-40B4-BE49-F238E27FC236}">
                <a16:creationId xmlns:a16="http://schemas.microsoft.com/office/drawing/2014/main" id="{65FDF5EB-7FB6-B2A1-550B-101CAFFC7251}"/>
              </a:ext>
            </a:extLst>
          </p:cNvPr>
          <p:cNvSpPr/>
          <p:nvPr/>
        </p:nvSpPr>
        <p:spPr>
          <a:xfrm>
            <a:off x="2694052" y="3839092"/>
            <a:ext cx="1865053" cy="2814371"/>
          </a:xfrm>
          <a:prstGeom prst="roundRect">
            <a:avLst/>
          </a:prstGeom>
          <a:solidFill>
            <a:srgbClr val="FFFFFF">
              <a:alpha val="8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C5655FE8-404A-635D-CAFD-CB58A73D7B1D}"/>
              </a:ext>
            </a:extLst>
          </p:cNvPr>
          <p:cNvSpPr/>
          <p:nvPr/>
        </p:nvSpPr>
        <p:spPr>
          <a:xfrm>
            <a:off x="4621411" y="3841603"/>
            <a:ext cx="1698066" cy="1402030"/>
          </a:xfrm>
          <a:prstGeom prst="roundRect">
            <a:avLst/>
          </a:prstGeom>
          <a:solidFill>
            <a:schemeClr val="bg1">
              <a:alpha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noFill/>
            </a:endParaRPr>
          </a:p>
        </p:txBody>
      </p:sp>
      <p:sp>
        <p:nvSpPr>
          <p:cNvPr id="19" name="Rectangle: Rounded Corners 18">
            <a:extLst>
              <a:ext uri="{FF2B5EF4-FFF2-40B4-BE49-F238E27FC236}">
                <a16:creationId xmlns:a16="http://schemas.microsoft.com/office/drawing/2014/main" id="{5F48EE0D-9465-581D-8A86-3ED5A4F624BA}"/>
              </a:ext>
            </a:extLst>
          </p:cNvPr>
          <p:cNvSpPr/>
          <p:nvPr/>
        </p:nvSpPr>
        <p:spPr>
          <a:xfrm>
            <a:off x="6444089" y="3792011"/>
            <a:ext cx="1887851" cy="2463805"/>
          </a:xfrm>
          <a:prstGeom prst="roundRect">
            <a:avLst/>
          </a:prstGeom>
          <a:solidFill>
            <a:schemeClr val="bg1">
              <a:alpha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Rounded Corners 22">
            <a:extLst>
              <a:ext uri="{FF2B5EF4-FFF2-40B4-BE49-F238E27FC236}">
                <a16:creationId xmlns:a16="http://schemas.microsoft.com/office/drawing/2014/main" id="{6C354CFE-3017-8CB9-B314-710A47711749}"/>
              </a:ext>
            </a:extLst>
          </p:cNvPr>
          <p:cNvSpPr/>
          <p:nvPr/>
        </p:nvSpPr>
        <p:spPr>
          <a:xfrm>
            <a:off x="743746" y="3841603"/>
            <a:ext cx="1902225" cy="1688826"/>
          </a:xfrm>
          <a:prstGeom prst="roundRect">
            <a:avLst/>
          </a:prstGeom>
          <a:solidFill>
            <a:schemeClr val="bg1">
              <a:alpha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6" name="Diagram 15">
            <a:extLst>
              <a:ext uri="{FF2B5EF4-FFF2-40B4-BE49-F238E27FC236}">
                <a16:creationId xmlns:a16="http://schemas.microsoft.com/office/drawing/2014/main" id="{43404F75-4129-6A54-46D8-84065104A3BB}"/>
              </a:ext>
            </a:extLst>
          </p:cNvPr>
          <p:cNvGraphicFramePr/>
          <p:nvPr>
            <p:extLst>
              <p:ext uri="{D42A27DB-BD31-4B8C-83A1-F6EECF244321}">
                <p14:modId xmlns:p14="http://schemas.microsoft.com/office/powerpoint/2010/main" val="1681618660"/>
              </p:ext>
            </p:extLst>
          </p:nvPr>
        </p:nvGraphicFramePr>
        <p:xfrm>
          <a:off x="347300" y="535893"/>
          <a:ext cx="9850589" cy="54811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0" name="object 4">
            <a:extLst>
              <a:ext uri="{FF2B5EF4-FFF2-40B4-BE49-F238E27FC236}">
                <a16:creationId xmlns:a16="http://schemas.microsoft.com/office/drawing/2014/main" id="{447564F4-2477-18C2-5A60-E51A71B4CD96}"/>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21" name="object 12">
            <a:extLst>
              <a:ext uri="{FF2B5EF4-FFF2-40B4-BE49-F238E27FC236}">
                <a16:creationId xmlns:a16="http://schemas.microsoft.com/office/drawing/2014/main" id="{AACBE085-8E56-BFC5-94B0-A48A698A46C3}"/>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The Timeline</a:t>
            </a:r>
            <a:endParaRPr lang="en-GB" sz="4000" noProof="0">
              <a:latin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26539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1000"/>
            <a:lum/>
          </a:blip>
          <a:srcRect/>
          <a:stretch>
            <a:fillRect/>
          </a:stretch>
        </a:blipFill>
        <a:effectLst/>
      </p:bgPr>
    </p:bg>
    <p:spTree>
      <p:nvGrpSpPr>
        <p:cNvPr id="1" name="">
          <a:extLst>
            <a:ext uri="{FF2B5EF4-FFF2-40B4-BE49-F238E27FC236}">
              <a16:creationId xmlns:a16="http://schemas.microsoft.com/office/drawing/2014/main" id="{F4938A5F-2586-1ED2-101E-502AA0664975}"/>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8CEAC8A5-0E4A-77D0-C7D2-160FEC1C713A}"/>
              </a:ext>
            </a:extLst>
          </p:cNvPr>
          <p:cNvSpPr/>
          <p:nvPr/>
        </p:nvSpPr>
        <p:spPr>
          <a:xfrm>
            <a:off x="0" y="0"/>
            <a:ext cx="10704576" cy="542611"/>
          </a:xfrm>
          <a:custGeom>
            <a:avLst/>
            <a:gdLst/>
            <a:ahLst/>
            <a:cxnLst/>
            <a:rect l="l" t="t" r="r" b="b"/>
            <a:pathLst>
              <a:path w="10692130" h="7560309">
                <a:moveTo>
                  <a:pt x="10692003" y="0"/>
                </a:moveTo>
                <a:lnTo>
                  <a:pt x="0" y="0"/>
                </a:lnTo>
                <a:lnTo>
                  <a:pt x="0" y="7559992"/>
                </a:lnTo>
                <a:lnTo>
                  <a:pt x="10692003" y="7559992"/>
                </a:lnTo>
                <a:lnTo>
                  <a:pt x="10692003" y="0"/>
                </a:lnTo>
                <a:close/>
              </a:path>
            </a:pathLst>
          </a:custGeom>
          <a:solidFill>
            <a:srgbClr val="008938"/>
          </a:solidFill>
        </p:spPr>
        <p:txBody>
          <a:bodyPr wrap="square" lIns="0" tIns="0" rIns="0" bIns="0" rtlCol="0"/>
          <a:lstStyle/>
          <a:p>
            <a:endParaRPr lang="en-GB" noProof="0"/>
          </a:p>
        </p:txBody>
      </p:sp>
      <p:sp>
        <p:nvSpPr>
          <p:cNvPr id="14" name="object 3">
            <a:extLst>
              <a:ext uri="{FF2B5EF4-FFF2-40B4-BE49-F238E27FC236}">
                <a16:creationId xmlns:a16="http://schemas.microsoft.com/office/drawing/2014/main" id="{43B5571F-566E-5CA7-7F82-001A29DFD020}"/>
              </a:ext>
            </a:extLst>
          </p:cNvPr>
          <p:cNvSpPr txBox="1"/>
          <p:nvPr/>
        </p:nvSpPr>
        <p:spPr>
          <a:xfrm>
            <a:off x="347300" y="150380"/>
            <a:ext cx="5309235" cy="182101"/>
          </a:xfrm>
          <a:prstGeom prst="rect">
            <a:avLst/>
          </a:prstGeom>
        </p:spPr>
        <p:txBody>
          <a:bodyPr vert="horz" wrap="square" lIns="0" tIns="12700" rIns="0" bIns="0" rtlCol="0" anchor="t">
            <a:spAutoFit/>
          </a:bodyPr>
          <a:lstStyle/>
          <a:p>
            <a:pPr marL="12700">
              <a:spcBef>
                <a:spcPts val="100"/>
              </a:spcBef>
            </a:pPr>
            <a:r>
              <a:rPr lang="en-GB" sz="1100" spc="-10" dirty="0">
                <a:solidFill>
                  <a:srgbClr val="FFFFFF"/>
                </a:solidFill>
                <a:latin typeface="Arial"/>
                <a:cs typeface="Arial"/>
              </a:rPr>
              <a:t>Briefing Pack for Non-Executive Director in Marine Management Organisation</a:t>
            </a:r>
            <a:endParaRPr lang="en-GB" sz="1200" spc="-10" noProof="0" dirty="0">
              <a:solidFill>
                <a:srgbClr val="FFFFFF"/>
              </a:solidFill>
              <a:latin typeface="Aptos"/>
              <a:cs typeface="Arial"/>
            </a:endParaRPr>
          </a:p>
        </p:txBody>
      </p:sp>
      <p:sp>
        <p:nvSpPr>
          <p:cNvPr id="3" name="TextBox 2">
            <a:extLst>
              <a:ext uri="{FF2B5EF4-FFF2-40B4-BE49-F238E27FC236}">
                <a16:creationId xmlns:a16="http://schemas.microsoft.com/office/drawing/2014/main" id="{BA7E7553-E853-F935-BDE5-252FE4674B58}"/>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12</a:t>
            </a:r>
            <a:endParaRPr lang="en-GB" sz="1100">
              <a:solidFill>
                <a:schemeClr val="bg1"/>
              </a:solidFill>
              <a:latin typeface="Arial" panose="020B0604020202020204" pitchFamily="34" charset="0"/>
              <a:cs typeface="Arial" panose="020B0604020202020204" pitchFamily="34" charset="0"/>
            </a:endParaRPr>
          </a:p>
        </p:txBody>
      </p:sp>
      <p:sp>
        <p:nvSpPr>
          <p:cNvPr id="5" name="object 5"/>
          <p:cNvSpPr/>
          <p:nvPr/>
        </p:nvSpPr>
        <p:spPr>
          <a:xfrm>
            <a:off x="347300" y="1020469"/>
            <a:ext cx="3767500" cy="5560332"/>
          </a:xfrm>
          <a:custGeom>
            <a:avLst/>
            <a:gdLst/>
            <a:ahLst/>
            <a:cxnLst/>
            <a:rect l="l" t="t" r="r" b="b"/>
            <a:pathLst>
              <a:path w="9972040" h="4932045">
                <a:moveTo>
                  <a:pt x="9972001" y="0"/>
                </a:moveTo>
                <a:lnTo>
                  <a:pt x="0" y="0"/>
                </a:lnTo>
                <a:lnTo>
                  <a:pt x="0" y="4931994"/>
                </a:lnTo>
                <a:lnTo>
                  <a:pt x="9972001" y="4931994"/>
                </a:lnTo>
                <a:lnTo>
                  <a:pt x="9972001" y="0"/>
                </a:lnTo>
                <a:close/>
              </a:path>
            </a:pathLst>
          </a:custGeom>
          <a:solidFill>
            <a:srgbClr val="FFFFFF">
              <a:alpha val="80000"/>
            </a:srgbClr>
          </a:solidFill>
        </p:spPr>
        <p:txBody>
          <a:bodyPr wrap="square" lIns="0" tIns="0" rIns="0" bIns="0" rtlCol="0" anchor="t"/>
          <a:lstStyle/>
          <a:p>
            <a:pPr>
              <a:spcAft>
                <a:spcPts val="600"/>
              </a:spcAft>
            </a:pPr>
            <a:r>
              <a:rPr lang="en-GB" sz="1400" b="1" i="0" dirty="0">
                <a:solidFill>
                  <a:srgbClr val="008938"/>
                </a:solidFill>
                <a:effectLst/>
                <a:latin typeface="Aptos"/>
                <a:cs typeface="Arial"/>
              </a:rPr>
              <a:t>How to apply</a:t>
            </a:r>
          </a:p>
          <a:p>
            <a:pPr>
              <a:spcAft>
                <a:spcPts val="600"/>
              </a:spcAft>
            </a:pPr>
            <a:r>
              <a:rPr lang="en-GB" sz="1400" b="0" i="0" dirty="0">
                <a:solidFill>
                  <a:srgbClr val="000000"/>
                </a:solidFill>
                <a:effectLst/>
                <a:latin typeface="Aptos"/>
                <a:cs typeface="Arial"/>
              </a:rPr>
              <a:t>To apply you will need to </a:t>
            </a:r>
            <a:r>
              <a:rPr lang="en-GB" sz="1400" b="0" i="0" dirty="0">
                <a:solidFill>
                  <a:srgbClr val="008938"/>
                </a:solidFill>
                <a:effectLst/>
                <a:latin typeface="Aptos"/>
                <a:cs typeface="Arial"/>
                <a:hlinkClick r:id="rId3">
                  <a:extLst>
                    <a:ext uri="{A12FA001-AC4F-418D-AE19-62706E023703}">
                      <ahyp:hlinkClr xmlns:ahyp="http://schemas.microsoft.com/office/drawing/2018/hyperlinkcolor" val="tx"/>
                    </a:ext>
                  </a:extLst>
                </a:hlinkClick>
              </a:rPr>
              <a:t>create an account</a:t>
            </a:r>
            <a:r>
              <a:rPr lang="en-GB" sz="1400" dirty="0">
                <a:solidFill>
                  <a:schemeClr val="tx1"/>
                </a:solidFill>
                <a:latin typeface="Aptos"/>
                <a:cs typeface="Arial"/>
              </a:rPr>
              <a:t> or </a:t>
            </a:r>
            <a:r>
              <a:rPr lang="en-GB" sz="1400" b="0" i="0" dirty="0">
                <a:solidFill>
                  <a:srgbClr val="008938"/>
                </a:solidFill>
                <a:effectLst/>
                <a:latin typeface="Aptos"/>
                <a:cs typeface="Arial"/>
                <a:hlinkClick r:id="rId4">
                  <a:extLst>
                    <a:ext uri="{A12FA001-AC4F-418D-AE19-62706E023703}">
                      <ahyp:hlinkClr xmlns:ahyp="http://schemas.microsoft.com/office/drawing/2018/hyperlinkcolor" val="tx"/>
                    </a:ext>
                  </a:extLst>
                </a:hlinkClick>
              </a:rPr>
              <a:t>sign in </a:t>
            </a:r>
            <a:r>
              <a:rPr lang="en-GB" sz="1400" b="0" i="0" dirty="0">
                <a:solidFill>
                  <a:srgbClr val="000000"/>
                </a:solidFill>
                <a:effectLst/>
                <a:latin typeface="Aptos"/>
                <a:cs typeface="Arial"/>
              </a:rPr>
              <a:t>to “Apply for Public Appointment Service” gov.uk by the deadline of </a:t>
            </a:r>
            <a:r>
              <a:rPr lang="en-GB" sz="1400" b="1" i="0" dirty="0">
                <a:solidFill>
                  <a:srgbClr val="000000"/>
                </a:solidFill>
                <a:effectLst/>
                <a:latin typeface="Aptos"/>
                <a:cs typeface="Arial"/>
              </a:rPr>
              <a:t>midday</a:t>
            </a:r>
            <a:r>
              <a:rPr lang="en-GB" sz="1400" b="0" i="0" dirty="0">
                <a:solidFill>
                  <a:srgbClr val="000000"/>
                </a:solidFill>
                <a:effectLst/>
                <a:latin typeface="Aptos"/>
                <a:cs typeface="Arial"/>
              </a:rPr>
              <a:t> on </a:t>
            </a:r>
            <a:r>
              <a:rPr lang="en-GB" sz="1400" b="1" dirty="0">
                <a:solidFill>
                  <a:srgbClr val="000000"/>
                </a:solidFill>
                <a:latin typeface="Aptos"/>
                <a:cs typeface="Arial"/>
              </a:rPr>
              <a:t>25 July 2025</a:t>
            </a:r>
            <a:r>
              <a:rPr lang="en-GB" sz="1400" b="0" i="0" dirty="0">
                <a:solidFill>
                  <a:srgbClr val="000000"/>
                </a:solidFill>
                <a:effectLst/>
                <a:latin typeface="Aptos"/>
                <a:cs typeface="Arial"/>
              </a:rPr>
              <a:t>. Once logged onto your account, click on ‘apply for this role’ and follow the on-screen instructions. </a:t>
            </a:r>
          </a:p>
          <a:p>
            <a:pPr>
              <a:spcAft>
                <a:spcPts val="600"/>
              </a:spcAft>
            </a:pPr>
            <a:r>
              <a:rPr lang="en-GB" sz="1400" b="0" i="0" dirty="0">
                <a:solidFill>
                  <a:srgbClr val="000000"/>
                </a:solidFill>
                <a:effectLst/>
                <a:latin typeface="Aptos"/>
                <a:cs typeface="Arial"/>
              </a:rPr>
              <a:t>To apply, all candidates are required to submit:  </a:t>
            </a:r>
          </a:p>
          <a:p>
            <a:pPr marL="285750" indent="-285750">
              <a:spcAft>
                <a:spcPts val="600"/>
              </a:spcAft>
              <a:buClr>
                <a:srgbClr val="008938"/>
              </a:buClr>
              <a:buFont typeface="Arial" panose="020B0604020202020204" pitchFamily="34" charset="0"/>
              <a:buChar char="•"/>
            </a:pPr>
            <a:r>
              <a:rPr lang="en-GB" sz="1400" dirty="0">
                <a:solidFill>
                  <a:srgbClr val="000000"/>
                </a:solidFill>
                <a:latin typeface="Aptos"/>
                <a:cs typeface="Arial"/>
              </a:rPr>
              <a:t>A CV of no more than two sides of A4 with education, professional qualifications and employment history and the names and contact details for two referees</a:t>
            </a:r>
          </a:p>
          <a:p>
            <a:pPr marL="285750" indent="-285750">
              <a:spcAft>
                <a:spcPts val="600"/>
              </a:spcAft>
              <a:buClr>
                <a:srgbClr val="008938"/>
              </a:buClr>
              <a:buFont typeface="Arial" panose="020B0604020202020204" pitchFamily="34" charset="0"/>
              <a:buChar char="•"/>
            </a:pPr>
            <a:r>
              <a:rPr lang="en-GB" sz="1400" dirty="0">
                <a:solidFill>
                  <a:srgbClr val="000000"/>
                </a:solidFill>
                <a:latin typeface="Aptos"/>
                <a:cs typeface="Arial"/>
              </a:rPr>
              <a:t>A statement of suitability (up to two sides of A4) should give evidence of the strength and depth of your ability to meet the essential criteria for this role. Please provide specific examples to demonstrate how you meet each of the criteria. </a:t>
            </a:r>
          </a:p>
          <a:p>
            <a:pPr marL="285750" indent="-285750">
              <a:spcAft>
                <a:spcPts val="600"/>
              </a:spcAft>
              <a:buClr>
                <a:srgbClr val="008938"/>
              </a:buClr>
              <a:buFont typeface="Arial" panose="020B0604020202020204" pitchFamily="34" charset="0"/>
              <a:buChar char="•"/>
            </a:pPr>
            <a:r>
              <a:rPr lang="en-GB" sz="1400" dirty="0">
                <a:solidFill>
                  <a:srgbClr val="000000"/>
                </a:solidFill>
                <a:latin typeface="Aptos"/>
                <a:cs typeface="Arial"/>
              </a:rPr>
              <a:t>equality information </a:t>
            </a:r>
          </a:p>
          <a:p>
            <a:pPr marL="285750" indent="-285750">
              <a:spcAft>
                <a:spcPts val="600"/>
              </a:spcAft>
              <a:buClr>
                <a:srgbClr val="008938"/>
              </a:buClr>
              <a:buFont typeface="Arial" panose="020B0604020202020204" pitchFamily="34" charset="0"/>
              <a:buChar char="•"/>
            </a:pPr>
            <a:r>
              <a:rPr lang="en-GB" sz="1400" dirty="0">
                <a:solidFill>
                  <a:srgbClr val="000000"/>
                </a:solidFill>
                <a:latin typeface="Aptos"/>
                <a:cs typeface="Arial"/>
              </a:rPr>
              <a:t>information relating to any outside interests or reputational issues   </a:t>
            </a:r>
          </a:p>
          <a:p>
            <a:pPr>
              <a:spcAft>
                <a:spcPts val="600"/>
              </a:spcAft>
            </a:pPr>
            <a:r>
              <a:rPr lang="en-GB" sz="1400" b="0" i="0" dirty="0">
                <a:solidFill>
                  <a:srgbClr val="000000"/>
                </a:solidFill>
                <a:effectLst/>
                <a:latin typeface="Aptos"/>
                <a:cs typeface="Arial"/>
              </a:rPr>
              <a:t>For further information please email: </a:t>
            </a:r>
            <a:r>
              <a:rPr lang="en-GB" sz="1400" b="0" i="0" dirty="0">
                <a:solidFill>
                  <a:srgbClr val="008938"/>
                </a:solidFill>
                <a:effectLst/>
                <a:latin typeface="Aptos"/>
                <a:cs typeface="Arial"/>
                <a:hlinkClick r:id="rId5">
                  <a:extLst>
                    <a:ext uri="{A12FA001-AC4F-418D-AE19-62706E023703}">
                      <ahyp:hlinkClr xmlns:ahyp="http://schemas.microsoft.com/office/drawing/2018/hyperlinkcolor" val="tx"/>
                    </a:ext>
                  </a:extLst>
                </a:hlinkClick>
              </a:rPr>
              <a:t>publicappts@defra.gov.uk</a:t>
            </a:r>
            <a:r>
              <a:rPr lang="en-GB" sz="1400" b="0" i="0" dirty="0">
                <a:solidFill>
                  <a:srgbClr val="008938"/>
                </a:solidFill>
                <a:effectLst/>
                <a:latin typeface="Aptos"/>
                <a:cs typeface="Arial"/>
              </a:rPr>
              <a:t> </a:t>
            </a:r>
          </a:p>
        </p:txBody>
      </p:sp>
      <p:sp>
        <p:nvSpPr>
          <p:cNvPr id="6" name="object 5">
            <a:extLst>
              <a:ext uri="{FF2B5EF4-FFF2-40B4-BE49-F238E27FC236}">
                <a16:creationId xmlns:a16="http://schemas.microsoft.com/office/drawing/2014/main" id="{D2094A92-B233-1F61-4026-599AEC99A0FC}"/>
              </a:ext>
            </a:extLst>
          </p:cNvPr>
          <p:cNvSpPr/>
          <p:nvPr/>
        </p:nvSpPr>
        <p:spPr>
          <a:xfrm>
            <a:off x="6485021" y="1285437"/>
            <a:ext cx="3857859" cy="5030397"/>
          </a:xfrm>
          <a:custGeom>
            <a:avLst/>
            <a:gdLst/>
            <a:ahLst/>
            <a:cxnLst/>
            <a:rect l="l" t="t" r="r" b="b"/>
            <a:pathLst>
              <a:path w="9972040" h="4932045">
                <a:moveTo>
                  <a:pt x="9972001" y="0"/>
                </a:moveTo>
                <a:lnTo>
                  <a:pt x="0" y="0"/>
                </a:lnTo>
                <a:lnTo>
                  <a:pt x="0" y="4931994"/>
                </a:lnTo>
                <a:lnTo>
                  <a:pt x="9972001" y="4931994"/>
                </a:lnTo>
                <a:lnTo>
                  <a:pt x="9972001" y="0"/>
                </a:lnTo>
                <a:close/>
              </a:path>
            </a:pathLst>
          </a:custGeom>
          <a:solidFill>
            <a:srgbClr val="FFFFFF">
              <a:alpha val="80000"/>
            </a:srgbClr>
          </a:solidFill>
        </p:spPr>
        <p:txBody>
          <a:bodyPr wrap="square" lIns="144000" tIns="144000" rIns="144000" bIns="0" rtlCol="0" anchor="t"/>
          <a:lstStyle/>
          <a:p>
            <a:pPr>
              <a:spcAft>
                <a:spcPts val="600"/>
              </a:spcAft>
            </a:pPr>
            <a:r>
              <a:rPr lang="en-GB" sz="1400" b="1" i="0" dirty="0">
                <a:solidFill>
                  <a:srgbClr val="008938"/>
                </a:solidFill>
                <a:effectLst/>
                <a:latin typeface="Aptos" panose="020B0004020202020204" pitchFamily="34" charset="0"/>
                <a:cs typeface="Arial" panose="020B0604020202020204" pitchFamily="34" charset="0"/>
              </a:rPr>
              <a:t>Advisory Assessment Panel</a:t>
            </a:r>
          </a:p>
          <a:p>
            <a:pPr marL="285750" indent="-285750">
              <a:spcAft>
                <a:spcPts val="600"/>
              </a:spcAft>
              <a:buClr>
                <a:srgbClr val="008938"/>
              </a:buClr>
              <a:buFont typeface="Arial" panose="020B0604020202020204" pitchFamily="34" charset="0"/>
              <a:buChar char="•"/>
            </a:pPr>
            <a:r>
              <a:rPr lang="en-GB" sz="1400" b="1" i="0" dirty="0">
                <a:solidFill>
                  <a:srgbClr val="008938"/>
                </a:solidFill>
                <a:effectLst/>
                <a:latin typeface="Aptos"/>
                <a:cs typeface="Arial"/>
              </a:rPr>
              <a:t>Rachel Muckle </a:t>
            </a:r>
            <a:r>
              <a:rPr lang="en-GB" sz="1400" i="0" dirty="0">
                <a:solidFill>
                  <a:schemeClr val="tx1"/>
                </a:solidFill>
                <a:effectLst/>
                <a:latin typeface="Aptos"/>
                <a:cs typeface="Arial"/>
              </a:rPr>
              <a:t>– Deputy Director in Defra Marine and Fisheries, as the panel Chair</a:t>
            </a:r>
          </a:p>
          <a:p>
            <a:pPr marL="285750" indent="-285750">
              <a:spcAft>
                <a:spcPts val="600"/>
              </a:spcAft>
              <a:buClr>
                <a:srgbClr val="008938"/>
              </a:buClr>
              <a:buFont typeface="Arial" panose="020B0604020202020204" pitchFamily="34" charset="0"/>
              <a:buChar char="•"/>
            </a:pPr>
            <a:r>
              <a:rPr lang="en-GB" sz="1400" b="1" dirty="0">
                <a:solidFill>
                  <a:srgbClr val="008938"/>
                </a:solidFill>
                <a:latin typeface="Aptos"/>
                <a:cs typeface="Arial"/>
              </a:rPr>
              <a:t>Tony Delahunty </a:t>
            </a:r>
            <a:r>
              <a:rPr lang="en-GB" sz="1400" dirty="0">
                <a:solidFill>
                  <a:schemeClr val="tx1"/>
                </a:solidFill>
                <a:latin typeface="Aptos"/>
                <a:cs typeface="Arial"/>
              </a:rPr>
              <a:t>– Interim Chair of the MMO, as the panel MMO representative </a:t>
            </a:r>
          </a:p>
          <a:p>
            <a:pPr marL="285750" indent="-285750">
              <a:spcAft>
                <a:spcPts val="600"/>
              </a:spcAft>
              <a:buClr>
                <a:srgbClr val="008938"/>
              </a:buClr>
              <a:buFont typeface="Arial" panose="020B0604020202020204" pitchFamily="34" charset="0"/>
              <a:buChar char="•"/>
            </a:pPr>
            <a:r>
              <a:rPr lang="en-GB" sz="1400" b="1" i="0" dirty="0">
                <a:solidFill>
                  <a:srgbClr val="008938"/>
                </a:solidFill>
                <a:effectLst/>
                <a:latin typeface="Aptos"/>
                <a:cs typeface="Arial"/>
              </a:rPr>
              <a:t>Gemma Harper </a:t>
            </a:r>
            <a:r>
              <a:rPr lang="en-GB" sz="1400" i="0" dirty="0">
                <a:solidFill>
                  <a:schemeClr val="tx1"/>
                </a:solidFill>
                <a:effectLst/>
                <a:latin typeface="Aptos"/>
                <a:cs typeface="Arial"/>
              </a:rPr>
              <a:t>– Chief Executive of the Joint Nature Conservation Committee, as </a:t>
            </a:r>
            <a:r>
              <a:rPr lang="en-GB" sz="1400" dirty="0">
                <a:solidFill>
                  <a:schemeClr val="tx1"/>
                </a:solidFill>
                <a:latin typeface="Aptos"/>
                <a:cs typeface="Arial"/>
              </a:rPr>
              <a:t>the independent panel member</a:t>
            </a:r>
            <a:endParaRPr lang="en-GB" sz="1400" i="0" dirty="0">
              <a:solidFill>
                <a:schemeClr val="tx1"/>
              </a:solidFill>
              <a:effectLst/>
              <a:latin typeface="Aptos" panose="020B0004020202020204" pitchFamily="34" charset="0"/>
              <a:cs typeface="Arial" panose="020B0604020202020204" pitchFamily="34" charset="0"/>
            </a:endParaRPr>
          </a:p>
          <a:p>
            <a:pPr>
              <a:spcAft>
                <a:spcPts val="600"/>
              </a:spcAft>
            </a:pPr>
            <a:endParaRPr lang="en-GB" sz="1400" dirty="0">
              <a:solidFill>
                <a:schemeClr val="tx1"/>
              </a:solidFill>
              <a:latin typeface="Aptos"/>
              <a:cs typeface="Arial"/>
            </a:endParaRPr>
          </a:p>
          <a:p>
            <a:pPr>
              <a:spcAft>
                <a:spcPts val="600"/>
              </a:spcAft>
            </a:pPr>
            <a:r>
              <a:rPr lang="en-GB" sz="1400" b="0" i="0" dirty="0">
                <a:solidFill>
                  <a:srgbClr val="000000"/>
                </a:solidFill>
                <a:effectLst/>
                <a:latin typeface="Aptos" panose="020B0004020202020204" pitchFamily="34" charset="0"/>
                <a:cs typeface="Arial" panose="020B0604020202020204" pitchFamily="34" charset="0"/>
              </a:rPr>
              <a:t>Ministers are assisted in their decision making by Panels. </a:t>
            </a:r>
          </a:p>
          <a:p>
            <a:pPr>
              <a:spcAft>
                <a:spcPts val="600"/>
              </a:spcAft>
            </a:pPr>
            <a:r>
              <a:rPr lang="en-GB" sz="1400" dirty="0">
                <a:latin typeface="Aptos"/>
              </a:rPr>
              <a:t>In undertaking their assessment of candidates the role of the Panel is to decide, objectively, who meets the published selection criteria for the role, in other words, who is appointable to the role. </a:t>
            </a:r>
          </a:p>
          <a:p>
            <a:pPr>
              <a:spcAft>
                <a:spcPts val="600"/>
              </a:spcAft>
            </a:pPr>
            <a:r>
              <a:rPr lang="en-GB" sz="1400" dirty="0">
                <a:latin typeface="Aptos" panose="020B0004020202020204" pitchFamily="34" charset="0"/>
              </a:rPr>
              <a:t>The names of all appointable candidates must be submitted to Ministers. It is then for Ministers to determine merit and make the final appointment.</a:t>
            </a:r>
            <a:endParaRPr lang="en-GB" sz="1400" b="0" i="0" dirty="0">
              <a:solidFill>
                <a:srgbClr val="008938"/>
              </a:solidFill>
              <a:effectLst/>
              <a:latin typeface="Aptos" panose="020B0004020202020204" pitchFamily="34" charset="0"/>
              <a:cs typeface="Arial" panose="020B0604020202020204" pitchFamily="34" charset="0"/>
            </a:endParaRPr>
          </a:p>
        </p:txBody>
      </p:sp>
      <p:sp>
        <p:nvSpPr>
          <p:cNvPr id="7" name="object 4">
            <a:extLst>
              <a:ext uri="{FF2B5EF4-FFF2-40B4-BE49-F238E27FC236}">
                <a16:creationId xmlns:a16="http://schemas.microsoft.com/office/drawing/2014/main" id="{C9DD0E8B-0007-E0DB-055E-C44244770807}"/>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8" name="object 12">
            <a:extLst>
              <a:ext uri="{FF2B5EF4-FFF2-40B4-BE49-F238E27FC236}">
                <a16:creationId xmlns:a16="http://schemas.microsoft.com/office/drawing/2014/main" id="{784CF152-9E31-06C0-1A20-0CA9DB6155F4}"/>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The Recruitment Process</a:t>
            </a:r>
            <a:endParaRPr lang="en-GB" sz="4000" noProof="0">
              <a:latin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7694531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object 11"/>
          <p:cNvSpPr txBox="1"/>
          <p:nvPr/>
        </p:nvSpPr>
        <p:spPr>
          <a:xfrm>
            <a:off x="230800" y="654570"/>
            <a:ext cx="10231800" cy="6332639"/>
          </a:xfrm>
          <a:prstGeom prst="rect">
            <a:avLst/>
          </a:prstGeom>
        </p:spPr>
        <p:txBody>
          <a:bodyPr vert="horz" wrap="square" lIns="0" tIns="5080" rIns="0" bIns="0" numCol="2" spcCol="180000" rtlCol="0">
            <a:noAutofit/>
          </a:bodyPr>
          <a:lstStyle/>
          <a:p>
            <a:pPr marL="12700" marR="19685">
              <a:lnSpc>
                <a:spcPct val="104200"/>
              </a:lnSpc>
              <a:spcBef>
                <a:spcPts val="40"/>
              </a:spcBef>
              <a:spcAft>
                <a:spcPts val="600"/>
              </a:spcAft>
            </a:pPr>
            <a:r>
              <a:rPr lang="en-GB" sz="1100" b="1" noProof="0">
                <a:solidFill>
                  <a:srgbClr val="008938"/>
                </a:solidFill>
                <a:latin typeface="Aptos" panose="020B0004020202020204" pitchFamily="34" charset="0"/>
                <a:cs typeface="Arial" panose="020B0604020202020204" pitchFamily="34" charset="0"/>
              </a:rPr>
              <a:t>Conflicts of Interest and Due Diligence</a:t>
            </a:r>
            <a:endParaRPr lang="en-GB" sz="1100" noProof="0">
              <a:solidFill>
                <a:srgbClr val="008938"/>
              </a:solidFill>
              <a:latin typeface="Aptos" panose="020B0004020202020204" pitchFamily="34" charset="0"/>
              <a:cs typeface="Arial" panose="020B0604020202020204" pitchFamily="34" charset="0"/>
            </a:endParaRPr>
          </a:p>
          <a:p>
            <a:pPr marL="12700" marR="19685">
              <a:lnSpc>
                <a:spcPct val="104200"/>
              </a:lnSpc>
              <a:spcBef>
                <a:spcPts val="40"/>
              </a:spcBef>
              <a:spcAft>
                <a:spcPts val="600"/>
              </a:spcAft>
            </a:pPr>
            <a:r>
              <a:rPr lang="en-GB" sz="1100" noProof="0">
                <a:solidFill>
                  <a:srgbClr val="212527"/>
                </a:solidFill>
                <a:latin typeface="Aptos" panose="020B0004020202020204" pitchFamily="34" charset="0"/>
                <a:cs typeface="Arial" panose="020B0604020202020204" pitchFamily="34" charset="0"/>
              </a:rPr>
              <a:t>If you have any interests that might be relevant to the work of the Marine Management Organisation, and which could lead to a real or perceived conflict of interest if you were to be appointed, please provide details in your application. If you have queries about this and would like to discuss further, please contact the Public Appointments Team. </a:t>
            </a:r>
          </a:p>
          <a:p>
            <a:pPr marL="12700" marR="19685">
              <a:lnSpc>
                <a:spcPct val="104200"/>
              </a:lnSpc>
              <a:spcBef>
                <a:spcPts val="40"/>
              </a:spcBef>
              <a:spcAft>
                <a:spcPts val="600"/>
              </a:spcAft>
            </a:pPr>
            <a:r>
              <a:rPr lang="en-GB" sz="1100" noProof="0">
                <a:solidFill>
                  <a:srgbClr val="212527"/>
                </a:solidFill>
                <a:latin typeface="Aptos" panose="020B0004020202020204" pitchFamily="34" charset="0"/>
                <a:cs typeface="Arial" panose="020B0604020202020204" pitchFamily="34" charset="0"/>
              </a:rPr>
              <a:t>Given the nature of public appointments, it is important that those appointed as members of public bodies maintain the confidence of Parliament and the public. If there are any issues in your personal or professional history that could, if you were appointed, be misconstrued, cause embarrassment, or cause public confidence in the appointment to be jeopardised, it is important that you bring them to the attention of the Advisory Assessment Panel and provide details of the issue(s) in your application. In considering whether you wish to declare any issues, you should also reflect on any public statements you have made, including through social media. </a:t>
            </a:r>
          </a:p>
          <a:p>
            <a:pPr marL="12700" marR="19685">
              <a:lnSpc>
                <a:spcPct val="104200"/>
              </a:lnSpc>
              <a:spcBef>
                <a:spcPts val="40"/>
              </a:spcBef>
              <a:spcAft>
                <a:spcPts val="600"/>
              </a:spcAft>
            </a:pPr>
            <a:r>
              <a:rPr lang="en-GB" sz="1100" noProof="0">
                <a:solidFill>
                  <a:srgbClr val="212527"/>
                </a:solidFill>
                <a:latin typeface="Aptos" panose="020B0004020202020204" pitchFamily="34" charset="0"/>
                <a:cs typeface="Arial" panose="020B0604020202020204" pitchFamily="34" charset="0"/>
              </a:rPr>
              <a:t>As part of our due diligence checks we will consider anything in the public domain related to your conduct or professional capacity. This will include us undertaking searches of previous public statements and social media, blogs, or any other publicly available information. This information may be made available to the Advisory Assessment Panel, and they may wish to explore issues with you should you be invited to interview. The information may also be shared with ministers. </a:t>
            </a:r>
            <a:endParaRPr lang="en-GB" sz="1100">
              <a:solidFill>
                <a:srgbClr val="212527"/>
              </a:solidFill>
              <a:latin typeface="Aptos" panose="020B0004020202020204" pitchFamily="34" charset="0"/>
              <a:cs typeface="Arial" panose="020B0604020202020204" pitchFamily="34" charset="0"/>
            </a:endParaRPr>
          </a:p>
          <a:p>
            <a:pPr marL="12700" marR="19685">
              <a:lnSpc>
                <a:spcPct val="104200"/>
              </a:lnSpc>
              <a:spcBef>
                <a:spcPts val="40"/>
              </a:spcBef>
              <a:spcAft>
                <a:spcPts val="600"/>
              </a:spcAft>
            </a:pPr>
            <a:r>
              <a:rPr lang="en-GB" sz="1100" b="1">
                <a:solidFill>
                  <a:srgbClr val="008938"/>
                </a:solidFill>
                <a:latin typeface="Aptos" panose="020B0004020202020204" pitchFamily="34" charset="0"/>
                <a:cs typeface="Arial" panose="020B0604020202020204" pitchFamily="34" charset="0"/>
              </a:rPr>
              <a:t>Complaints</a:t>
            </a:r>
            <a:endParaRPr lang="en-GB" sz="1100" noProof="0">
              <a:solidFill>
                <a:srgbClr val="212527"/>
              </a:solidFill>
              <a:latin typeface="Aptos" panose="020B0004020202020204" pitchFamily="34" charset="0"/>
              <a:cs typeface="Arial" panose="020B0604020202020204" pitchFamily="34" charset="0"/>
            </a:endParaRPr>
          </a:p>
          <a:p>
            <a:pPr marL="12700" marR="19685">
              <a:lnSpc>
                <a:spcPct val="104200"/>
              </a:lnSpc>
              <a:spcBef>
                <a:spcPts val="40"/>
              </a:spcBef>
              <a:spcAft>
                <a:spcPts val="600"/>
              </a:spcAft>
            </a:pPr>
            <a:r>
              <a:rPr lang="en-GB" sz="1100" noProof="0">
                <a:solidFill>
                  <a:srgbClr val="212527"/>
                </a:solidFill>
                <a:latin typeface="Aptos" panose="020B0004020202020204" pitchFamily="34" charset="0"/>
                <a:cs typeface="Arial" panose="020B0604020202020204" pitchFamily="34" charset="0"/>
              </a:rPr>
              <a:t>This appointment is regulated by the Commissioner for Public Appointments, to ensure that it is made on merit after fair and open competition. More information about the role of the Commissioner and the Governance Code on Public Appointments can be seen at: </a:t>
            </a:r>
          </a:p>
          <a:p>
            <a:pPr marL="184150" marR="19685" indent="-171450">
              <a:lnSpc>
                <a:spcPct val="104200"/>
              </a:lnSpc>
              <a:spcBef>
                <a:spcPts val="40"/>
              </a:spcBef>
              <a:spcAft>
                <a:spcPts val="600"/>
              </a:spcAft>
              <a:buFont typeface="Arial" panose="020B0604020202020204" pitchFamily="34" charset="0"/>
              <a:buChar char="•"/>
            </a:pPr>
            <a:r>
              <a:rPr lang="en-GB" sz="1100" noProof="0">
                <a:solidFill>
                  <a:srgbClr val="008938"/>
                </a:solidFill>
                <a:latin typeface="Aptos" panose="020B00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http://publicappointmentscommissioner.independent.gov.uk/</a:t>
            </a:r>
            <a:r>
              <a:rPr lang="en-GB" sz="1100" noProof="0">
                <a:solidFill>
                  <a:srgbClr val="008938"/>
                </a:solidFill>
                <a:latin typeface="Aptos" panose="020B0004020202020204" pitchFamily="34" charset="0"/>
                <a:cs typeface="Arial" panose="020B0604020202020204" pitchFamily="34" charset="0"/>
              </a:rPr>
              <a:t> </a:t>
            </a:r>
          </a:p>
          <a:p>
            <a:pPr marL="184150" marR="19685" indent="-171450">
              <a:lnSpc>
                <a:spcPct val="104200"/>
              </a:lnSpc>
              <a:spcBef>
                <a:spcPts val="40"/>
              </a:spcBef>
              <a:spcAft>
                <a:spcPts val="600"/>
              </a:spcAft>
              <a:buFont typeface="Arial" panose="020B0604020202020204" pitchFamily="34" charset="0"/>
              <a:buChar char="•"/>
            </a:pPr>
            <a:r>
              <a:rPr lang="en-US" sz="1100" noProof="0">
                <a:solidFill>
                  <a:srgbClr val="008938"/>
                </a:solidFill>
                <a:latin typeface="Aptos" panose="020B00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Governance Code on Public Appointments</a:t>
            </a:r>
            <a:endParaRPr lang="en-GB" sz="1100" noProof="0">
              <a:solidFill>
                <a:srgbClr val="008938"/>
              </a:solidFill>
              <a:latin typeface="Aptos" panose="020B0004020202020204" pitchFamily="34" charset="0"/>
              <a:cs typeface="Arial" panose="020B0604020202020204" pitchFamily="34" charset="0"/>
            </a:endParaRPr>
          </a:p>
          <a:p>
            <a:pPr marL="12700" marR="19685">
              <a:lnSpc>
                <a:spcPct val="104200"/>
              </a:lnSpc>
              <a:spcBef>
                <a:spcPts val="40"/>
              </a:spcBef>
              <a:spcAft>
                <a:spcPts val="600"/>
              </a:spcAft>
            </a:pPr>
            <a:r>
              <a:rPr lang="en-GB" sz="1100" noProof="0">
                <a:solidFill>
                  <a:srgbClr val="212527"/>
                </a:solidFill>
                <a:latin typeface="Aptos" panose="020B0004020202020204" pitchFamily="34" charset="0"/>
                <a:cs typeface="Arial" panose="020B0604020202020204" pitchFamily="34" charset="0"/>
              </a:rPr>
              <a:t>For full details of the complaints process for public appointments, please click on the following link which will take you to the Commissioner for Public Appointments website:</a:t>
            </a:r>
          </a:p>
          <a:p>
            <a:pPr marL="12700" marR="19685">
              <a:lnSpc>
                <a:spcPct val="104200"/>
              </a:lnSpc>
              <a:spcBef>
                <a:spcPts val="40"/>
              </a:spcBef>
              <a:spcAft>
                <a:spcPts val="600"/>
              </a:spcAft>
            </a:pPr>
            <a:r>
              <a:rPr lang="en-GB" sz="1100" noProof="0">
                <a:solidFill>
                  <a:srgbClr val="008938"/>
                </a:solidFill>
                <a:latin typeface="Aptos" panose="020B00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https://publicappointmentscommissioner.independent.gov.uk/complaints</a:t>
            </a:r>
            <a:endParaRPr lang="en-GB" sz="1100" noProof="0">
              <a:solidFill>
                <a:srgbClr val="212527"/>
              </a:solidFill>
              <a:latin typeface="Aptos" panose="020B0004020202020204" pitchFamily="34" charset="0"/>
              <a:cs typeface="Arial" panose="020B0604020202020204" pitchFamily="34" charset="0"/>
            </a:endParaRPr>
          </a:p>
          <a:p>
            <a:pPr marL="12700" marR="19685">
              <a:spcAft>
                <a:spcPts val="600"/>
              </a:spcAft>
            </a:pPr>
            <a:r>
              <a:rPr lang="en-GB" sz="1100" b="1" noProof="0">
                <a:solidFill>
                  <a:srgbClr val="008938"/>
                </a:solidFill>
                <a:latin typeface="Aptos" panose="020B0004020202020204" pitchFamily="34" charset="0"/>
                <a:cs typeface="Arial" panose="020B0604020202020204" pitchFamily="34" charset="0"/>
              </a:rPr>
              <a:t>Data Protection</a:t>
            </a:r>
            <a:endParaRPr lang="en-GB" sz="1100" noProof="0">
              <a:solidFill>
                <a:srgbClr val="008938"/>
              </a:solidFill>
              <a:latin typeface="Aptos" panose="020B0004020202020204" pitchFamily="34" charset="0"/>
              <a:cs typeface="Arial" panose="020B0604020202020204" pitchFamily="34" charset="0"/>
            </a:endParaRPr>
          </a:p>
          <a:p>
            <a:pPr marL="12700" marR="19685">
              <a:spcAft>
                <a:spcPts val="600"/>
              </a:spcAft>
            </a:pPr>
            <a:r>
              <a:rPr lang="en-GB" sz="1100" noProof="0">
                <a:latin typeface="Aptos" panose="020B0004020202020204" pitchFamily="34" charset="0"/>
                <a:cs typeface="Arial" panose="020B0604020202020204" pitchFamily="34" charset="0"/>
              </a:rPr>
              <a:t>Defra is committed to protecting the privacy and security of your personal information and does so in accordance with data protection law including the General Data Protection Regulation (GDPR). All the information you provide will be used to proceed with the public appointment listed in this information pack and in the case of diversity monitoring information may be anonymised and used solely for monitoring purposes. </a:t>
            </a:r>
            <a:endParaRPr lang="en-GB" sz="1100">
              <a:latin typeface="Aptos" panose="020B0004020202020204" pitchFamily="34" charset="0"/>
              <a:cs typeface="Arial" panose="020B0604020202020204" pitchFamily="34" charset="0"/>
            </a:endParaRPr>
          </a:p>
          <a:p>
            <a:pPr marL="12700" marR="19685">
              <a:spcAft>
                <a:spcPts val="600"/>
              </a:spcAft>
            </a:pPr>
            <a:r>
              <a:rPr lang="en-GB" sz="1100" noProof="0">
                <a:latin typeface="Aptos" panose="020B0004020202020204" pitchFamily="34" charset="0"/>
                <a:cs typeface="Arial" panose="020B0604020202020204" pitchFamily="34" charset="0"/>
              </a:rPr>
              <a:t>For more information about the way we collect and hold your information, please read the Privacy Notice accessible through the Cabinet Office’s Public Appointments Website </a:t>
            </a:r>
            <a:r>
              <a:rPr lang="en-GB" sz="1100" noProof="0">
                <a:solidFill>
                  <a:srgbClr val="008938"/>
                </a:solidFill>
                <a:latin typeface="Aptos" panose="020B0004020202020204" pitchFamily="34" charset="0"/>
                <a:cs typeface="Arial" panose="020B0604020202020204" pitchFamily="34" charset="0"/>
              </a:rPr>
              <a:t>(</a:t>
            </a:r>
            <a:r>
              <a:rPr lang="en-GB" sz="1100" noProof="0">
                <a:solidFill>
                  <a:srgbClr val="008938"/>
                </a:solidFill>
                <a:latin typeface="Aptos" panose="020B00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https://publicappointments.cabinetoffice.gov.uk</a:t>
            </a:r>
            <a:r>
              <a:rPr lang="en-GB" sz="1100" noProof="0">
                <a:solidFill>
                  <a:srgbClr val="008938"/>
                </a:solidFill>
                <a:latin typeface="Aptos" panose="020B0004020202020204" pitchFamily="34" charset="0"/>
                <a:cs typeface="Arial" panose="020B0604020202020204" pitchFamily="34" charset="0"/>
              </a:rPr>
              <a:t>) </a:t>
            </a:r>
            <a:r>
              <a:rPr lang="en-GB" sz="1100" noProof="0">
                <a:latin typeface="Aptos" panose="020B0004020202020204" pitchFamily="34" charset="0"/>
                <a:cs typeface="Arial" panose="020B0604020202020204" pitchFamily="34" charset="0"/>
              </a:rPr>
              <a:t>or request a copy of Defra’s Public Appointments Privacy Notice from </a:t>
            </a:r>
            <a:r>
              <a:rPr lang="en-GB" sz="1100" noProof="0">
                <a:solidFill>
                  <a:srgbClr val="008938"/>
                </a:solidFill>
                <a:latin typeface="Aptos" panose="020B00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publicappts@defra.gov.uk</a:t>
            </a:r>
            <a:r>
              <a:rPr lang="en-GB" sz="1100" noProof="0">
                <a:solidFill>
                  <a:srgbClr val="008938"/>
                </a:solidFill>
                <a:latin typeface="Aptos" panose="020B0004020202020204" pitchFamily="34" charset="0"/>
                <a:cs typeface="Arial" panose="020B0604020202020204" pitchFamily="34" charset="0"/>
              </a:rPr>
              <a:t>.</a:t>
            </a:r>
            <a:r>
              <a:rPr lang="en-GB" sz="1100" noProof="0">
                <a:latin typeface="Aptos" panose="020B0004020202020204" pitchFamily="34" charset="0"/>
                <a:cs typeface="Arial" panose="020B0604020202020204" pitchFamily="34" charset="0"/>
              </a:rPr>
              <a:t>	</a:t>
            </a:r>
          </a:p>
          <a:p>
            <a:pPr marL="12700" marR="19685">
              <a:spcAft>
                <a:spcPts val="600"/>
              </a:spcAft>
            </a:pPr>
            <a:endParaRPr lang="en-GB" sz="1100" b="1" noProof="0">
              <a:solidFill>
                <a:srgbClr val="008938"/>
              </a:solidFill>
              <a:latin typeface="Aptos" panose="020B0004020202020204" pitchFamily="34" charset="0"/>
              <a:cs typeface="Arial" panose="020B0604020202020204" pitchFamily="34" charset="0"/>
            </a:endParaRPr>
          </a:p>
          <a:p>
            <a:pPr marL="12700" marR="13970">
              <a:spcAft>
                <a:spcPts val="600"/>
              </a:spcAft>
            </a:pPr>
            <a:r>
              <a:rPr lang="en-GB" sz="1100" b="1" noProof="0">
                <a:solidFill>
                  <a:srgbClr val="008938"/>
                </a:solidFill>
                <a:latin typeface="Aptos" panose="020B0004020202020204" pitchFamily="34" charset="0"/>
                <a:cs typeface="Arial" panose="020B0604020202020204" pitchFamily="34" charset="0"/>
              </a:rPr>
              <a:t>Ineligibility Criteria</a:t>
            </a:r>
            <a:endParaRPr lang="en-GB" sz="1100" noProof="0">
              <a:solidFill>
                <a:srgbClr val="008938"/>
              </a:solidFill>
              <a:latin typeface="Aptos" panose="020B0004020202020204" pitchFamily="34" charset="0"/>
              <a:cs typeface="Arial" panose="020B0604020202020204" pitchFamily="34" charset="0"/>
            </a:endParaRPr>
          </a:p>
          <a:p>
            <a:pPr marL="12700" marR="13970">
              <a:spcAft>
                <a:spcPts val="600"/>
              </a:spcAft>
            </a:pPr>
            <a:r>
              <a:rPr lang="en-GB" sz="1100" noProof="0">
                <a:solidFill>
                  <a:srgbClr val="212527"/>
                </a:solidFill>
                <a:latin typeface="Aptos" panose="020B0004020202020204" pitchFamily="34" charset="0"/>
                <a:cs typeface="Arial" panose="020B0604020202020204" pitchFamily="34" charset="0"/>
              </a:rPr>
              <a:t>You cannot be considered for a public appointment if:</a:t>
            </a:r>
          </a:p>
          <a:p>
            <a:pPr marL="184150" marR="13970" indent="-171450">
              <a:spcAft>
                <a:spcPts val="600"/>
              </a:spcAft>
              <a:buClr>
                <a:srgbClr val="008938"/>
              </a:buClr>
              <a:buFont typeface="Arial" panose="020B0604020202020204" pitchFamily="34" charset="0"/>
              <a:buChar char="•"/>
            </a:pPr>
            <a:r>
              <a:rPr lang="en-GB" sz="1100" noProof="0">
                <a:solidFill>
                  <a:srgbClr val="212527"/>
                </a:solidFill>
                <a:latin typeface="Aptos" panose="020B0004020202020204" pitchFamily="34" charset="0"/>
                <a:cs typeface="Arial" panose="020B0604020202020204" pitchFamily="34" charset="0"/>
              </a:rPr>
              <a:t>you become bankrupt or make an arrangement with creditors; </a:t>
            </a:r>
          </a:p>
          <a:p>
            <a:pPr marL="184150" marR="13970" indent="-171450">
              <a:spcAft>
                <a:spcPts val="600"/>
              </a:spcAft>
              <a:buClr>
                <a:srgbClr val="008938"/>
              </a:buClr>
              <a:buFont typeface="Arial" panose="020B0604020202020204" pitchFamily="34" charset="0"/>
              <a:buChar char="•"/>
            </a:pPr>
            <a:r>
              <a:rPr lang="en-GB" sz="1100" noProof="0">
                <a:solidFill>
                  <a:srgbClr val="212527"/>
                </a:solidFill>
                <a:latin typeface="Aptos" panose="020B0004020202020204" pitchFamily="34" charset="0"/>
                <a:cs typeface="Arial" panose="020B0604020202020204" pitchFamily="34" charset="0"/>
              </a:rPr>
              <a:t>your estate has been sequestrated in Scotland or you enter into a debt arrangement programme under Part 1 of the Debt Arrangement and Attachment (Scotland) Act 2002 (asp 17) as the debtor or have, under Scots law, granted a trust deed for creditors;  </a:t>
            </a:r>
          </a:p>
          <a:p>
            <a:pPr marL="184150" marR="13970" indent="-171450">
              <a:spcAft>
                <a:spcPts val="600"/>
              </a:spcAft>
              <a:buClr>
                <a:srgbClr val="008938"/>
              </a:buClr>
              <a:buFont typeface="Arial" panose="020B0604020202020204" pitchFamily="34" charset="0"/>
              <a:buChar char="•"/>
            </a:pPr>
            <a:r>
              <a:rPr lang="en-GB" sz="1100" noProof="0">
                <a:solidFill>
                  <a:srgbClr val="212527"/>
                </a:solidFill>
                <a:latin typeface="Aptos" panose="020B0004020202020204" pitchFamily="34" charset="0"/>
                <a:cs typeface="Arial" panose="020B0604020202020204" pitchFamily="34" charset="0"/>
              </a:rPr>
              <a:t>you are disqualified from acting as a company director under the Company Directors Disqualification Act 1986; </a:t>
            </a:r>
          </a:p>
          <a:p>
            <a:pPr marL="184150" marR="13970" indent="-171450">
              <a:spcAft>
                <a:spcPts val="600"/>
              </a:spcAft>
              <a:buClr>
                <a:srgbClr val="008938"/>
              </a:buClr>
              <a:buFont typeface="Arial" panose="020B0604020202020204" pitchFamily="34" charset="0"/>
              <a:buChar char="•"/>
            </a:pPr>
            <a:r>
              <a:rPr lang="en-GB" sz="1100" noProof="0">
                <a:solidFill>
                  <a:srgbClr val="212527"/>
                </a:solidFill>
                <a:latin typeface="Aptos" panose="020B0004020202020204" pitchFamily="34" charset="0"/>
                <a:cs typeface="Arial" panose="020B0604020202020204" pitchFamily="34" charset="0"/>
              </a:rPr>
              <a:t>you have been convicted of a criminal offence; the conviction not being spent for the purposes of the Rehabilitation of Offenders Act 1974 (c. 53); </a:t>
            </a:r>
          </a:p>
          <a:p>
            <a:pPr marL="184150" marR="13970" indent="-171450">
              <a:spcAft>
                <a:spcPts val="600"/>
              </a:spcAft>
              <a:buClr>
                <a:srgbClr val="008938"/>
              </a:buClr>
              <a:buFont typeface="Arial" panose="020B0604020202020204" pitchFamily="34" charset="0"/>
              <a:buChar char="•"/>
            </a:pPr>
            <a:r>
              <a:rPr lang="en-GB" sz="1100" noProof="0">
                <a:solidFill>
                  <a:srgbClr val="212527"/>
                </a:solidFill>
                <a:latin typeface="Aptos" panose="020B0004020202020204" pitchFamily="34" charset="0"/>
                <a:cs typeface="Arial" panose="020B0604020202020204" pitchFamily="34" charset="0"/>
              </a:rPr>
              <a:t>you become subject to a debt relief order or a bankruptcy restriction order; </a:t>
            </a:r>
          </a:p>
          <a:p>
            <a:pPr marL="184150" marR="13970" indent="-171450">
              <a:spcAft>
                <a:spcPts val="600"/>
              </a:spcAft>
              <a:buClr>
                <a:srgbClr val="008938"/>
              </a:buClr>
              <a:buFont typeface="Arial" panose="020B0604020202020204" pitchFamily="34" charset="0"/>
              <a:buChar char="•"/>
            </a:pPr>
            <a:r>
              <a:rPr lang="en-GB" sz="1100" noProof="0">
                <a:solidFill>
                  <a:srgbClr val="212527"/>
                </a:solidFill>
                <a:latin typeface="Aptos" panose="020B0004020202020204" pitchFamily="34" charset="0"/>
                <a:cs typeface="Arial" panose="020B0604020202020204" pitchFamily="34" charset="0"/>
              </a:rPr>
              <a:t>you fail to declare any conflict of interest. </a:t>
            </a:r>
          </a:p>
          <a:p>
            <a:pPr marL="12700" marR="19685">
              <a:lnSpc>
                <a:spcPct val="104200"/>
              </a:lnSpc>
              <a:spcBef>
                <a:spcPts val="40"/>
              </a:spcBef>
            </a:pPr>
            <a:endParaRPr lang="en-GB" sz="1100" noProof="0">
              <a:solidFill>
                <a:srgbClr val="212527"/>
              </a:solidFill>
              <a:latin typeface="Arial" panose="020B0604020202020204" pitchFamily="34" charset="0"/>
              <a:cs typeface="Arial" panose="020B0604020202020204" pitchFamily="34" charset="0"/>
            </a:endParaRPr>
          </a:p>
        </p:txBody>
      </p:sp>
      <p:sp>
        <p:nvSpPr>
          <p:cNvPr id="26" name="object 26"/>
          <p:cNvSpPr/>
          <p:nvPr/>
        </p:nvSpPr>
        <p:spPr>
          <a:xfrm>
            <a:off x="1" y="0"/>
            <a:ext cx="1069340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31" name="object 3">
            <a:extLst>
              <a:ext uri="{FF2B5EF4-FFF2-40B4-BE49-F238E27FC236}">
                <a16:creationId xmlns:a16="http://schemas.microsoft.com/office/drawing/2014/main" id="{07ADE982-5EA5-CC9A-9109-0DAFE000C04D}"/>
              </a:ext>
            </a:extLst>
          </p:cNvPr>
          <p:cNvSpPr txBox="1"/>
          <p:nvPr/>
        </p:nvSpPr>
        <p:spPr>
          <a:xfrm>
            <a:off x="347300" y="150380"/>
            <a:ext cx="5309235" cy="379591"/>
          </a:xfrm>
          <a:prstGeom prst="rect">
            <a:avLst/>
          </a:prstGeom>
        </p:spPr>
        <p:txBody>
          <a:bodyPr vert="horz" wrap="square" lIns="0" tIns="12700" rIns="0" bIns="0" rtlCol="0" anchor="t">
            <a:spAutoFit/>
          </a:bodyPr>
          <a:lstStyle/>
          <a:p>
            <a:pPr algn="l"/>
            <a:r>
              <a:rPr lang="en-GB" sz="1100" spc="-10" noProof="0" dirty="0">
                <a:solidFill>
                  <a:srgbClr val="FFFFFF"/>
                </a:solidFill>
                <a:latin typeface="Arial"/>
                <a:cs typeface="Arial"/>
              </a:rPr>
              <a:t>Briefing Pack for </a:t>
            </a:r>
            <a:r>
              <a:rPr lang="en-GB" sz="1100" spc="-10" dirty="0">
                <a:solidFill>
                  <a:srgbClr val="FFFFFF"/>
                </a:solidFill>
                <a:latin typeface="Arial"/>
                <a:cs typeface="Arial"/>
              </a:rPr>
              <a:t>Non-Executive Director in </a:t>
            </a:r>
            <a:r>
              <a:rPr lang="en-GB" sz="1100" spc="-10" noProof="0" dirty="0">
                <a:solidFill>
                  <a:srgbClr val="FFFFFF"/>
                </a:solidFill>
                <a:latin typeface="Arial"/>
                <a:cs typeface="Arial"/>
              </a:rPr>
              <a:t>Marine Management Organisation</a:t>
            </a:r>
            <a:endParaRPr lang="en-US" dirty="0"/>
          </a:p>
          <a:p>
            <a:pPr marL="12700">
              <a:spcBef>
                <a:spcPts val="100"/>
              </a:spcBef>
            </a:pPr>
            <a:endParaRPr lang="en-GB" sz="1200" spc="-10" noProof="0" dirty="0">
              <a:solidFill>
                <a:srgbClr val="FFFFFF"/>
              </a:solidFill>
              <a:latin typeface="Aptos"/>
              <a:cs typeface="Arial"/>
            </a:endParaRPr>
          </a:p>
        </p:txBody>
      </p:sp>
      <p:sp>
        <p:nvSpPr>
          <p:cNvPr id="3" name="TextBox 2">
            <a:extLst>
              <a:ext uri="{FF2B5EF4-FFF2-40B4-BE49-F238E27FC236}">
                <a16:creationId xmlns:a16="http://schemas.microsoft.com/office/drawing/2014/main" id="{97C9C95D-4F69-EC08-BDB2-C6F5E5999331}"/>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13</a:t>
            </a:r>
            <a:endParaRPr lang="en-GB" sz="1100">
              <a:solidFill>
                <a:schemeClr val="bg1"/>
              </a:solidFill>
              <a:latin typeface="Arial" panose="020B0604020202020204" pitchFamily="34" charset="0"/>
              <a:cs typeface="Arial" panose="020B0604020202020204" pitchFamily="34" charset="0"/>
            </a:endParaRPr>
          </a:p>
        </p:txBody>
      </p:sp>
      <p:sp>
        <p:nvSpPr>
          <p:cNvPr id="5" name="object 4">
            <a:extLst>
              <a:ext uri="{FF2B5EF4-FFF2-40B4-BE49-F238E27FC236}">
                <a16:creationId xmlns:a16="http://schemas.microsoft.com/office/drawing/2014/main" id="{6C812AA6-D200-3246-F8F4-1968C8AA2CB8}"/>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6" name="object 12">
            <a:extLst>
              <a:ext uri="{FF2B5EF4-FFF2-40B4-BE49-F238E27FC236}">
                <a16:creationId xmlns:a16="http://schemas.microsoft.com/office/drawing/2014/main" id="{EAB5BCB9-53BA-25B1-E1DA-A2950C6893EB}"/>
              </a:ext>
            </a:extLst>
          </p:cNvPr>
          <p:cNvSpPr txBox="1"/>
          <p:nvPr/>
        </p:nvSpPr>
        <p:spPr>
          <a:xfrm>
            <a:off x="178334" y="6996566"/>
            <a:ext cx="10513795" cy="443711"/>
          </a:xfrm>
          <a:prstGeom prst="rect">
            <a:avLst/>
          </a:prstGeom>
        </p:spPr>
        <p:txBody>
          <a:bodyPr vert="horz" wrap="square" lIns="0" tIns="12700" rIns="0" bIns="0" rtlCol="0">
            <a:spAutoFit/>
          </a:bodyPr>
          <a:lstStyle/>
          <a:p>
            <a:pPr marL="12700">
              <a:lnSpc>
                <a:spcPct val="100000"/>
              </a:lnSpc>
              <a:spcBef>
                <a:spcPts val="100"/>
              </a:spcBef>
            </a:pPr>
            <a:r>
              <a:rPr lang="en-GB" sz="2800" b="1" spc="-10">
                <a:solidFill>
                  <a:srgbClr val="FFFFFF"/>
                </a:solidFill>
                <a:latin typeface="Aptos" panose="020B0004020202020204" pitchFamily="34" charset="0"/>
                <a:cs typeface="Arial" panose="020B0604020202020204" pitchFamily="34" charset="0"/>
              </a:rPr>
              <a:t>Conflicts of interest, complaints, data protection and ineligibility</a:t>
            </a:r>
            <a:endParaRPr lang="en-GB" sz="2800" noProof="0">
              <a:latin typeface="Aptos" panose="020B0004020202020204" pitchFamily="34" charset="0"/>
              <a:cs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object 19"/>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24" name="object 3">
            <a:extLst>
              <a:ext uri="{FF2B5EF4-FFF2-40B4-BE49-F238E27FC236}">
                <a16:creationId xmlns:a16="http://schemas.microsoft.com/office/drawing/2014/main" id="{CDCC4025-6724-365D-1BA4-D02729957F2B}"/>
              </a:ext>
            </a:extLst>
          </p:cNvPr>
          <p:cNvSpPr txBox="1"/>
          <p:nvPr/>
        </p:nvSpPr>
        <p:spPr>
          <a:xfrm>
            <a:off x="347300" y="150380"/>
            <a:ext cx="5309235" cy="182101"/>
          </a:xfrm>
          <a:prstGeom prst="rect">
            <a:avLst/>
          </a:prstGeom>
        </p:spPr>
        <p:txBody>
          <a:bodyPr vert="horz" wrap="square" lIns="0" tIns="12700" rIns="0" bIns="0" rtlCol="0" anchor="t">
            <a:spAutoFit/>
          </a:bodyPr>
          <a:lstStyle/>
          <a:p>
            <a:pPr marL="12700">
              <a:spcBef>
                <a:spcPts val="100"/>
              </a:spcBef>
            </a:pPr>
            <a:r>
              <a:rPr lang="en-GB" sz="1100" spc="-10" noProof="0" dirty="0">
                <a:solidFill>
                  <a:srgbClr val="FFFFFF"/>
                </a:solidFill>
                <a:latin typeface="Arial"/>
                <a:cs typeface="Arial"/>
              </a:rPr>
              <a:t>Briefing Pack for Non-Executive Director </a:t>
            </a:r>
            <a:r>
              <a:rPr lang="en-GB" sz="1100" spc="-10" dirty="0">
                <a:solidFill>
                  <a:srgbClr val="FFFFFF"/>
                </a:solidFill>
                <a:latin typeface="Arial"/>
                <a:cs typeface="Arial"/>
              </a:rPr>
              <a:t>in</a:t>
            </a:r>
            <a:r>
              <a:rPr lang="en-GB" sz="1100" spc="-10" noProof="0" dirty="0">
                <a:solidFill>
                  <a:srgbClr val="FFFFFF"/>
                </a:solidFill>
                <a:latin typeface="Arial"/>
                <a:cs typeface="Arial"/>
              </a:rPr>
              <a:t> Marine Management Organisation</a:t>
            </a:r>
            <a:endParaRPr lang="en-GB" sz="1100" noProof="0" dirty="0">
              <a:latin typeface="Arial"/>
              <a:cs typeface="Arial"/>
            </a:endParaRPr>
          </a:p>
        </p:txBody>
      </p:sp>
      <p:sp>
        <p:nvSpPr>
          <p:cNvPr id="27" name="TextBox 26">
            <a:extLst>
              <a:ext uri="{FF2B5EF4-FFF2-40B4-BE49-F238E27FC236}">
                <a16:creationId xmlns:a16="http://schemas.microsoft.com/office/drawing/2014/main" id="{030847FC-4D45-3988-3290-496420F52696}"/>
              </a:ext>
            </a:extLst>
          </p:cNvPr>
          <p:cNvSpPr txBox="1"/>
          <p:nvPr/>
        </p:nvSpPr>
        <p:spPr>
          <a:xfrm>
            <a:off x="331765" y="921047"/>
            <a:ext cx="10028600" cy="5693866"/>
          </a:xfrm>
          <a:prstGeom prst="rect">
            <a:avLst/>
          </a:prstGeom>
          <a:noFill/>
        </p:spPr>
        <p:txBody>
          <a:bodyPr wrap="square">
            <a:spAutoFit/>
          </a:bodyPr>
          <a:lstStyle/>
          <a:p>
            <a:pPr marR="19685" algn="l">
              <a:spcBef>
                <a:spcPts val="40"/>
              </a:spcBef>
            </a:pPr>
            <a:r>
              <a:rPr lang="en-GB" sz="1400" b="1" noProof="0">
                <a:solidFill>
                  <a:srgbClr val="00A33B"/>
                </a:solidFill>
                <a:latin typeface="Aptos" panose="020B0004020202020204" pitchFamily="34" charset="0"/>
                <a:cs typeface="Arial" panose="020B0604020202020204" pitchFamily="34" charset="0"/>
              </a:rPr>
              <a:t>Selflessness</a:t>
            </a: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noProof="0">
                <a:solidFill>
                  <a:srgbClr val="212527"/>
                </a:solidFill>
                <a:latin typeface="Aptos" panose="020B0004020202020204" pitchFamily="34" charset="0"/>
                <a:cs typeface="Arial" panose="020B0604020202020204" pitchFamily="34" charset="0"/>
              </a:rPr>
              <a:t>Holders of public office should act solely in terms of the public interest. </a:t>
            </a:r>
          </a:p>
          <a:p>
            <a:pPr marR="19685" algn="l">
              <a:spcBef>
                <a:spcPts val="40"/>
              </a:spcBef>
            </a:pP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b="1" noProof="0">
                <a:solidFill>
                  <a:srgbClr val="00A33B"/>
                </a:solidFill>
                <a:latin typeface="Aptos" panose="020B0004020202020204" pitchFamily="34" charset="0"/>
                <a:cs typeface="Arial" panose="020B0604020202020204" pitchFamily="34" charset="0"/>
              </a:rPr>
              <a:t>Integrity</a:t>
            </a:r>
            <a:r>
              <a:rPr lang="en-GB" sz="1400" noProof="0">
                <a:solidFill>
                  <a:srgbClr val="212527"/>
                </a:solidFill>
                <a:latin typeface="Aptos" panose="020B0004020202020204" pitchFamily="34" charset="0"/>
                <a:cs typeface="Arial" panose="020B0604020202020204" pitchFamily="34" charset="0"/>
              </a:rPr>
              <a:t> </a:t>
            </a:r>
          </a:p>
          <a:p>
            <a:pPr marR="19685" algn="l">
              <a:spcBef>
                <a:spcPts val="40"/>
              </a:spcBef>
            </a:pPr>
            <a:r>
              <a:rPr lang="en-GB" sz="1400" noProof="0">
                <a:solidFill>
                  <a:srgbClr val="212527"/>
                </a:solidFill>
                <a:latin typeface="Aptos" panose="020B0004020202020204" pitchFamily="34" charset="0"/>
                <a:cs typeface="Arial" panose="020B0604020202020204" pitchFamily="34" charset="0"/>
              </a:rPr>
              <a:t>Holders of public office must avoid placing themselves under any obligation to people or organisations that might try inappropriately to influence them in their work. They should not act or take decisions in order to gain financial or other material benefits for themselves, their family, or their friends. They must declare and resolve any interests and relationships. </a:t>
            </a:r>
          </a:p>
          <a:p>
            <a:pPr marR="19685" algn="l">
              <a:spcBef>
                <a:spcPts val="40"/>
              </a:spcBef>
            </a:pP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b="1" noProof="0">
                <a:solidFill>
                  <a:srgbClr val="00A33B"/>
                </a:solidFill>
                <a:latin typeface="Aptos" panose="020B0004020202020204" pitchFamily="34" charset="0"/>
                <a:cs typeface="Arial" panose="020B0604020202020204" pitchFamily="34" charset="0"/>
              </a:rPr>
              <a:t>Objectivity</a:t>
            </a:r>
            <a:r>
              <a:rPr lang="en-GB" sz="1400" noProof="0">
                <a:solidFill>
                  <a:srgbClr val="212527"/>
                </a:solidFill>
                <a:latin typeface="Aptos" panose="020B0004020202020204" pitchFamily="34" charset="0"/>
                <a:cs typeface="Arial" panose="020B0604020202020204" pitchFamily="34" charset="0"/>
              </a:rPr>
              <a:t> </a:t>
            </a:r>
          </a:p>
          <a:p>
            <a:pPr marR="19685" algn="l">
              <a:spcBef>
                <a:spcPts val="40"/>
              </a:spcBef>
            </a:pPr>
            <a:r>
              <a:rPr lang="en-GB" sz="1400" noProof="0">
                <a:solidFill>
                  <a:srgbClr val="212527"/>
                </a:solidFill>
                <a:latin typeface="Aptos" panose="020B0004020202020204" pitchFamily="34" charset="0"/>
                <a:cs typeface="Arial" panose="020B0604020202020204" pitchFamily="34" charset="0"/>
              </a:rPr>
              <a:t>Holders of public office must act and take decisions impartially, fairly and on merit, using the best evidence and without discrimination or bias. </a:t>
            </a:r>
          </a:p>
          <a:p>
            <a:pPr marR="19685" algn="l">
              <a:spcBef>
                <a:spcPts val="40"/>
              </a:spcBef>
            </a:pP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b="1" noProof="0">
                <a:solidFill>
                  <a:srgbClr val="00A33B"/>
                </a:solidFill>
                <a:latin typeface="Aptos" panose="020B0004020202020204" pitchFamily="34" charset="0"/>
                <a:cs typeface="Arial" panose="020B0604020202020204" pitchFamily="34" charset="0"/>
              </a:rPr>
              <a:t>Accountability</a:t>
            </a:r>
            <a:r>
              <a:rPr lang="en-GB" sz="1400" noProof="0">
                <a:solidFill>
                  <a:srgbClr val="212527"/>
                </a:solidFill>
                <a:latin typeface="Aptos" panose="020B0004020202020204" pitchFamily="34" charset="0"/>
                <a:cs typeface="Arial" panose="020B0604020202020204" pitchFamily="34" charset="0"/>
              </a:rPr>
              <a:t> </a:t>
            </a:r>
          </a:p>
          <a:p>
            <a:pPr marR="19685" algn="l">
              <a:spcBef>
                <a:spcPts val="40"/>
              </a:spcBef>
            </a:pPr>
            <a:r>
              <a:rPr lang="en-GB" sz="1400" noProof="0">
                <a:solidFill>
                  <a:srgbClr val="212527"/>
                </a:solidFill>
                <a:latin typeface="Aptos" panose="020B0004020202020204" pitchFamily="34" charset="0"/>
                <a:cs typeface="Arial" panose="020B0604020202020204" pitchFamily="34" charset="0"/>
              </a:rPr>
              <a:t>Holders of public office are accountable to the public for their decisions and actions and must submit themselves to the scrutiny necessary to ensure this. </a:t>
            </a:r>
          </a:p>
          <a:p>
            <a:pPr marR="19685" algn="l">
              <a:spcBef>
                <a:spcPts val="40"/>
              </a:spcBef>
            </a:pP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b="1" noProof="0">
                <a:solidFill>
                  <a:srgbClr val="00A33B"/>
                </a:solidFill>
                <a:latin typeface="Aptos" panose="020B0004020202020204" pitchFamily="34" charset="0"/>
                <a:cs typeface="Arial" panose="020B0604020202020204" pitchFamily="34" charset="0"/>
              </a:rPr>
              <a:t>Openness</a:t>
            </a: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noProof="0">
                <a:solidFill>
                  <a:srgbClr val="212527"/>
                </a:solidFill>
                <a:latin typeface="Aptos" panose="020B0004020202020204" pitchFamily="34" charset="0"/>
                <a:cs typeface="Arial" panose="020B0604020202020204" pitchFamily="34" charset="0"/>
              </a:rPr>
              <a:t>Holders of public office should act and take decisions in an open and transparent manner. Information should not be withheld from the public unless there are clear and lawful reasons for so doing. </a:t>
            </a:r>
          </a:p>
          <a:p>
            <a:pPr marR="19685" algn="l">
              <a:spcBef>
                <a:spcPts val="40"/>
              </a:spcBef>
            </a:pP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b="1" noProof="0">
                <a:solidFill>
                  <a:srgbClr val="00A33B"/>
                </a:solidFill>
                <a:latin typeface="Aptos" panose="020B0004020202020204" pitchFamily="34" charset="0"/>
                <a:cs typeface="Arial" panose="020B0604020202020204" pitchFamily="34" charset="0"/>
              </a:rPr>
              <a:t>Honesty</a:t>
            </a:r>
            <a:r>
              <a:rPr lang="en-GB" sz="1400" noProof="0">
                <a:solidFill>
                  <a:srgbClr val="212527"/>
                </a:solidFill>
                <a:latin typeface="Aptos" panose="020B0004020202020204" pitchFamily="34" charset="0"/>
                <a:cs typeface="Arial" panose="020B0604020202020204" pitchFamily="34" charset="0"/>
              </a:rPr>
              <a:t> </a:t>
            </a:r>
          </a:p>
          <a:p>
            <a:pPr marR="19685" algn="l">
              <a:spcBef>
                <a:spcPts val="40"/>
              </a:spcBef>
            </a:pPr>
            <a:r>
              <a:rPr lang="en-GB" sz="1400" noProof="0">
                <a:solidFill>
                  <a:srgbClr val="212527"/>
                </a:solidFill>
                <a:latin typeface="Aptos" panose="020B0004020202020204" pitchFamily="34" charset="0"/>
                <a:cs typeface="Arial" panose="020B0604020202020204" pitchFamily="34" charset="0"/>
              </a:rPr>
              <a:t>Holders of public office should be truthful. </a:t>
            </a:r>
          </a:p>
          <a:p>
            <a:pPr marR="19685" algn="l">
              <a:spcBef>
                <a:spcPts val="40"/>
              </a:spcBef>
            </a:pP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b="1" noProof="0">
                <a:solidFill>
                  <a:srgbClr val="00A33B"/>
                </a:solidFill>
                <a:latin typeface="Aptos" panose="020B0004020202020204" pitchFamily="34" charset="0"/>
                <a:cs typeface="Arial" panose="020B0604020202020204" pitchFamily="34" charset="0"/>
              </a:rPr>
              <a:t>Leadership</a:t>
            </a: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noProof="0">
                <a:solidFill>
                  <a:srgbClr val="212527"/>
                </a:solidFill>
                <a:latin typeface="Aptos" panose="020B0004020202020204" pitchFamily="34" charset="0"/>
                <a:cs typeface="Arial" panose="020B0604020202020204" pitchFamily="34" charset="0"/>
              </a:rPr>
              <a:t>Holders of public office should exhibit these principles in their own behaviour. They should actively promote and robustly support the principles and be willing to challenge poor behaviour wherever it occurs. </a:t>
            </a:r>
            <a:endParaRPr lang="en-GB" sz="1400" noProof="0">
              <a:latin typeface="Aptos" panose="020B00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14EC4614-2743-B4C1-EE21-009818C1EF97}"/>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14</a:t>
            </a:r>
            <a:endParaRPr lang="en-GB" sz="1100">
              <a:solidFill>
                <a:schemeClr val="bg1"/>
              </a:solidFill>
              <a:latin typeface="Arial" panose="020B0604020202020204" pitchFamily="34" charset="0"/>
              <a:cs typeface="Arial" panose="020B0604020202020204" pitchFamily="34" charset="0"/>
            </a:endParaRPr>
          </a:p>
        </p:txBody>
      </p:sp>
      <p:sp>
        <p:nvSpPr>
          <p:cNvPr id="2" name="object 4">
            <a:extLst>
              <a:ext uri="{FF2B5EF4-FFF2-40B4-BE49-F238E27FC236}">
                <a16:creationId xmlns:a16="http://schemas.microsoft.com/office/drawing/2014/main" id="{57BCDBA8-7736-EA43-607D-9FAE93D9ED5F}"/>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4" name="object 12">
            <a:extLst>
              <a:ext uri="{FF2B5EF4-FFF2-40B4-BE49-F238E27FC236}">
                <a16:creationId xmlns:a16="http://schemas.microsoft.com/office/drawing/2014/main" id="{56325A0A-CAE0-C1C2-45F0-145737E06B9A}"/>
              </a:ext>
            </a:extLst>
          </p:cNvPr>
          <p:cNvSpPr txBox="1"/>
          <p:nvPr/>
        </p:nvSpPr>
        <p:spPr>
          <a:xfrm>
            <a:off x="178334" y="6996566"/>
            <a:ext cx="10513795"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Annex A – The Seven Principles of Public Life</a:t>
            </a:r>
            <a:endParaRPr lang="en-GB" sz="4000" noProof="0">
              <a:latin typeface="Aptos" panose="020B0004020202020204" pitchFamily="34" charset="0"/>
              <a:cs typeface="Arial" panose="020B060402020202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517212F-25E2-847A-FA01-FEFA74AAC765}"/>
            </a:ext>
          </a:extLst>
        </p:cNvPr>
        <p:cNvGrpSpPr/>
        <p:nvPr/>
      </p:nvGrpSpPr>
      <p:grpSpPr>
        <a:xfrm>
          <a:off x="0" y="0"/>
          <a:ext cx="0" cy="0"/>
          <a:chOff x="0" y="0"/>
          <a:chExt cx="0" cy="0"/>
        </a:xfrm>
      </p:grpSpPr>
      <p:sp>
        <p:nvSpPr>
          <p:cNvPr id="19" name="object 19">
            <a:extLst>
              <a:ext uri="{FF2B5EF4-FFF2-40B4-BE49-F238E27FC236}">
                <a16:creationId xmlns:a16="http://schemas.microsoft.com/office/drawing/2014/main" id="{1A81F930-130D-29F3-321E-C24C8EB71EEF}"/>
              </a:ext>
            </a:extLst>
          </p:cNvPr>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24" name="object 3">
            <a:extLst>
              <a:ext uri="{FF2B5EF4-FFF2-40B4-BE49-F238E27FC236}">
                <a16:creationId xmlns:a16="http://schemas.microsoft.com/office/drawing/2014/main" id="{F053DC3A-FD9B-D181-A8E9-A580877E1537}"/>
              </a:ext>
            </a:extLst>
          </p:cNvPr>
          <p:cNvSpPr txBox="1"/>
          <p:nvPr/>
        </p:nvSpPr>
        <p:spPr>
          <a:xfrm>
            <a:off x="347300" y="150380"/>
            <a:ext cx="5309235" cy="364202"/>
          </a:xfrm>
          <a:prstGeom prst="rect">
            <a:avLst/>
          </a:prstGeom>
        </p:spPr>
        <p:txBody>
          <a:bodyPr vert="horz" wrap="square" lIns="0" tIns="12700" rIns="0" bIns="0" rtlCol="0" anchor="t">
            <a:spAutoFit/>
          </a:bodyPr>
          <a:lstStyle/>
          <a:p>
            <a:pPr algn="l"/>
            <a:r>
              <a:rPr lang="en-GB" sz="1100" spc="-10" noProof="0" dirty="0">
                <a:solidFill>
                  <a:srgbClr val="FFFFFF"/>
                </a:solidFill>
                <a:latin typeface="Arial"/>
                <a:cs typeface="Arial"/>
              </a:rPr>
              <a:t>Briefing Pack for </a:t>
            </a:r>
            <a:r>
              <a:rPr lang="en-GB" sz="1100" spc="-10" dirty="0">
                <a:solidFill>
                  <a:srgbClr val="FFFFFF"/>
                </a:solidFill>
                <a:latin typeface="Arial"/>
                <a:cs typeface="Arial"/>
              </a:rPr>
              <a:t>Non-Executive Director in </a:t>
            </a:r>
            <a:r>
              <a:rPr lang="en-GB" sz="1100" spc="-10" noProof="0" dirty="0">
                <a:solidFill>
                  <a:srgbClr val="FFFFFF"/>
                </a:solidFill>
                <a:latin typeface="Arial"/>
                <a:cs typeface="Arial"/>
              </a:rPr>
              <a:t>Marine Management Organisation</a:t>
            </a:r>
            <a:endParaRPr lang="en-US" dirty="0"/>
          </a:p>
          <a:p>
            <a:pPr marL="12700">
              <a:spcBef>
                <a:spcPts val="100"/>
              </a:spcBef>
            </a:pPr>
            <a:endParaRPr lang="en-GB" sz="1100" spc="-10" noProof="0" dirty="0">
              <a:solidFill>
                <a:srgbClr val="FFFFFF"/>
              </a:solidFill>
              <a:latin typeface="Arial"/>
              <a:cs typeface="Arial"/>
            </a:endParaRPr>
          </a:p>
        </p:txBody>
      </p:sp>
      <p:sp>
        <p:nvSpPr>
          <p:cNvPr id="27" name="TextBox 26">
            <a:extLst>
              <a:ext uri="{FF2B5EF4-FFF2-40B4-BE49-F238E27FC236}">
                <a16:creationId xmlns:a16="http://schemas.microsoft.com/office/drawing/2014/main" id="{0D0F2143-7AE5-B4B3-FAC4-43CA4A97445E}"/>
              </a:ext>
            </a:extLst>
          </p:cNvPr>
          <p:cNvSpPr txBox="1"/>
          <p:nvPr/>
        </p:nvSpPr>
        <p:spPr>
          <a:xfrm>
            <a:off x="331765" y="857547"/>
            <a:ext cx="10028600" cy="5821274"/>
          </a:xfrm>
          <a:prstGeom prst="rect">
            <a:avLst/>
          </a:prstGeom>
          <a:noFill/>
        </p:spPr>
        <p:txBody>
          <a:bodyPr wrap="square">
            <a:spAutoFit/>
          </a:bodyPr>
          <a:lstStyle/>
          <a:p>
            <a:pPr marL="228600" indent="-228600" algn="l" rtl="0" fontAlgn="base">
              <a:lnSpc>
                <a:spcPts val="1552"/>
              </a:lnSpc>
              <a:buFont typeface="+mj-lt"/>
              <a:buAutoNum type="arabicPeriod"/>
            </a:pPr>
            <a:r>
              <a:rPr lang="en-GB" sz="1200" b="1" i="0" noProof="0">
                <a:solidFill>
                  <a:srgbClr val="008938"/>
                </a:solidFill>
                <a:effectLst/>
                <a:latin typeface="Aptos" panose="020B0004020202020204" pitchFamily="34" charset="0"/>
                <a:cs typeface="Arial" panose="020B0604020202020204" pitchFamily="34" charset="0"/>
              </a:rPr>
              <a:t>Expertise</a:t>
            </a:r>
            <a:r>
              <a:rPr lang="en-GB" sz="1200" b="0" i="0" noProof="0">
                <a:solidFill>
                  <a:srgbClr val="008938"/>
                </a:solidFill>
                <a:effectLst/>
                <a:latin typeface="Aptos" panose="020B0004020202020204" pitchFamily="34" charset="0"/>
                <a:cs typeface="Arial" panose="020B0604020202020204" pitchFamily="34" charset="0"/>
              </a:rPr>
              <a:t> </a:t>
            </a:r>
            <a:endParaRPr lang="en-GB" sz="1200" noProof="0">
              <a:solidFill>
                <a:srgbClr val="000000"/>
              </a:solidFill>
              <a:latin typeface="Aptos" panose="020B0004020202020204" pitchFamily="34" charset="0"/>
              <a:cs typeface="Arial" panose="020B0604020202020204" pitchFamily="34" charset="0"/>
            </a:endParaRPr>
          </a:p>
          <a:p>
            <a:pPr marL="171450" lvl="1" indent="-171450" algn="l" rtl="0" fontAlgn="base">
              <a:lnSpc>
                <a:spcPts val="1552"/>
              </a:lnSpc>
              <a:buClr>
                <a:srgbClr val="008938"/>
              </a:buClr>
              <a:buSzPct val="100000"/>
              <a:buFont typeface="Arial" panose="020B0604020202020204" pitchFamily="34" charset="0"/>
              <a:buChar char="•"/>
            </a:pPr>
            <a:r>
              <a:rPr lang="en-GB" sz="1200" b="0" i="0" noProof="0">
                <a:solidFill>
                  <a:srgbClr val="000000"/>
                </a:solidFill>
                <a:effectLst/>
                <a:latin typeface="Aptos" panose="020B0004020202020204" pitchFamily="34" charset="0"/>
                <a:cs typeface="Arial" panose="020B0604020202020204" pitchFamily="34" charset="0"/>
              </a:rPr>
              <a:t>Consider and act in the best interests of your organisation and its objectives; delivering the outcomes expected by your sponsor department, ministers and ultimately the public.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Consider the broader mission and duties of your sponsoring Secretary of State, his or her Department and the Government.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Ensure compliance with statutory duties and the organisation’s Framework Document and act within its powers.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Exercise reasonable care, skill, and diligence in the exercise of their authority and judgement. </a:t>
            </a:r>
          </a:p>
          <a:p>
            <a:pPr algn="l" rtl="0" fontAlgn="base">
              <a:lnSpc>
                <a:spcPts val="1552"/>
              </a:lnSpc>
            </a:pPr>
            <a:r>
              <a:rPr lang="en-GB" sz="1200" b="0" i="0" noProof="0">
                <a:solidFill>
                  <a:srgbClr val="000000"/>
                </a:solidFill>
                <a:effectLst/>
                <a:latin typeface="Aptos" panose="020B0004020202020204" pitchFamily="34" charset="0"/>
                <a:cs typeface="Arial" panose="020B0604020202020204" pitchFamily="34" charset="0"/>
              </a:rPr>
              <a:t> </a:t>
            </a:r>
          </a:p>
          <a:p>
            <a:pPr marL="228600" indent="-228600" algn="l" rtl="0" fontAlgn="base">
              <a:lnSpc>
                <a:spcPts val="1552"/>
              </a:lnSpc>
              <a:buFont typeface="+mj-lt"/>
              <a:buAutoNum type="arabicPeriod" startAt="2"/>
            </a:pPr>
            <a:r>
              <a:rPr lang="en-GB" sz="1200" b="1" i="0" noProof="0">
                <a:solidFill>
                  <a:srgbClr val="008938"/>
                </a:solidFill>
                <a:effectLst/>
                <a:latin typeface="Aptos" panose="020B0004020202020204" pitchFamily="34" charset="0"/>
                <a:cs typeface="Arial" panose="020B0604020202020204" pitchFamily="34" charset="0"/>
              </a:rPr>
              <a:t>Scrutiny and challenge</a:t>
            </a:r>
            <a:r>
              <a:rPr lang="en-GB" sz="1200" b="0" i="0" noProof="0">
                <a:solidFill>
                  <a:srgbClr val="008938"/>
                </a:solidFill>
                <a:effectLst/>
                <a:latin typeface="Aptos" panose="020B0004020202020204" pitchFamily="34" charset="0"/>
                <a:cs typeface="Arial" panose="020B0604020202020204" pitchFamily="34" charset="0"/>
              </a:rPr>
              <a:t> </a:t>
            </a:r>
            <a:endParaRPr lang="en-GB" sz="1200" b="0" i="0" noProof="0">
              <a:solidFill>
                <a:srgbClr val="000000"/>
              </a:solidFill>
              <a:effectLst/>
              <a:latin typeface="Aptos" panose="020B0004020202020204" pitchFamily="34" charset="0"/>
              <a:cs typeface="Arial" panose="020B0604020202020204" pitchFamily="34" charset="0"/>
            </a:endParaRP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Maintain independence from the executive to allow scrutiny of management and in meetings agree goals and objectives and monitor performance and the reporting of performance so that the public who use your organisation receive a high-quality service.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Satisfy yourself on the integrity of budget setting to deliver objectives and financial information and reporting against budgets, and that financial controls and systems of risk management are robust and defensible. Meet the requirements of Managing Public Money, including supporting the Accounting Officer in fulfilling their duties to provide propriety and value for money in the use of public funds.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Champion high standards of risk management by ensuring your organisation has effective risk reporting, controls and governance, risk expertise and risk tolerances to effectively manage risk.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Represent your organisation to the department and to Ministers, as well as ensuring Ministers’ views are considered by the executive team of the organisation, as appropriate. </a:t>
            </a:r>
          </a:p>
          <a:p>
            <a:pPr algn="l" rtl="0" fontAlgn="base">
              <a:lnSpc>
                <a:spcPts val="1552"/>
              </a:lnSpc>
            </a:pPr>
            <a:r>
              <a:rPr lang="en-GB" sz="1200" b="0" i="0" noProof="0">
                <a:solidFill>
                  <a:srgbClr val="000000"/>
                </a:solidFill>
                <a:effectLst/>
                <a:latin typeface="Aptos" panose="020B0004020202020204" pitchFamily="34" charset="0"/>
                <a:cs typeface="Arial" panose="020B0604020202020204" pitchFamily="34" charset="0"/>
              </a:rPr>
              <a:t> </a:t>
            </a:r>
          </a:p>
          <a:p>
            <a:pPr marL="228600" indent="-228600" algn="l" rtl="0" fontAlgn="base">
              <a:lnSpc>
                <a:spcPts val="1552"/>
              </a:lnSpc>
              <a:buFont typeface="+mj-lt"/>
              <a:buAutoNum type="arabicPeriod" startAt="3"/>
            </a:pPr>
            <a:r>
              <a:rPr lang="en-GB" sz="1200" b="1" i="0" noProof="0">
                <a:solidFill>
                  <a:srgbClr val="008938"/>
                </a:solidFill>
                <a:effectLst/>
                <a:latin typeface="Aptos" panose="020B0004020202020204" pitchFamily="34" charset="0"/>
                <a:cs typeface="Arial" panose="020B0604020202020204" pitchFamily="34" charset="0"/>
              </a:rPr>
              <a:t>Support</a:t>
            </a:r>
            <a:r>
              <a:rPr lang="en-GB" sz="1200" b="0" i="0" noProof="0">
                <a:solidFill>
                  <a:srgbClr val="008938"/>
                </a:solidFill>
                <a:effectLst/>
                <a:latin typeface="Aptos" panose="020B0004020202020204" pitchFamily="34" charset="0"/>
                <a:cs typeface="Arial" panose="020B0604020202020204" pitchFamily="34" charset="0"/>
              </a:rPr>
              <a:t> </a:t>
            </a:r>
            <a:endParaRPr lang="en-GB" sz="1200" b="0" i="0" noProof="0">
              <a:solidFill>
                <a:srgbClr val="000000"/>
              </a:solidFill>
              <a:effectLst/>
              <a:latin typeface="Aptos" panose="020B0004020202020204" pitchFamily="34" charset="0"/>
              <a:cs typeface="Arial" panose="020B0604020202020204" pitchFamily="34" charset="0"/>
            </a:endParaRP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Support the board in succession planning and be prepared to put yourself up for re-appointment, as well as promoting the need for a diverse board.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Participate in and promote regular reviews of your organisation, as well as the board’s own effectiveness, with particular focus on the organisation’s purposes and its efficiency in meeting these purposes. Engage in the appraisal process, including self-reflection on your own abilities.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Listen carefully to, ask appropriate questions of and support management to encourage discussion in a manner that promotes a culture where all perspectives are listened to, while fulfilling the individual Director’s duties and responsibilities and respecting and valuing the expertise of the executive team.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Promote the success of the entity having regard to the interests of all members and stakeholders, and all risks</a:t>
            </a:r>
          </a:p>
        </p:txBody>
      </p:sp>
      <p:sp>
        <p:nvSpPr>
          <p:cNvPr id="3" name="TextBox 2">
            <a:extLst>
              <a:ext uri="{FF2B5EF4-FFF2-40B4-BE49-F238E27FC236}">
                <a16:creationId xmlns:a16="http://schemas.microsoft.com/office/drawing/2014/main" id="{2CB213AD-3C43-EB2F-E2D1-0BFA871C78B4}"/>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15</a:t>
            </a:r>
            <a:endParaRPr lang="en-GB" sz="1100">
              <a:solidFill>
                <a:schemeClr val="bg1"/>
              </a:solidFill>
              <a:latin typeface="Arial" panose="020B0604020202020204" pitchFamily="34" charset="0"/>
              <a:cs typeface="Arial" panose="020B0604020202020204" pitchFamily="34" charset="0"/>
            </a:endParaRPr>
          </a:p>
        </p:txBody>
      </p:sp>
      <p:sp>
        <p:nvSpPr>
          <p:cNvPr id="2" name="object 4">
            <a:extLst>
              <a:ext uri="{FF2B5EF4-FFF2-40B4-BE49-F238E27FC236}">
                <a16:creationId xmlns:a16="http://schemas.microsoft.com/office/drawing/2014/main" id="{202B8F83-EB2D-E9EC-69AE-43031F2D54FE}"/>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4" name="object 12">
            <a:extLst>
              <a:ext uri="{FF2B5EF4-FFF2-40B4-BE49-F238E27FC236}">
                <a16:creationId xmlns:a16="http://schemas.microsoft.com/office/drawing/2014/main" id="{ACC70231-1593-5DED-DFA7-2DC051A156BD}"/>
              </a:ext>
            </a:extLst>
          </p:cNvPr>
          <p:cNvSpPr txBox="1"/>
          <p:nvPr/>
        </p:nvSpPr>
        <p:spPr>
          <a:xfrm>
            <a:off x="178334" y="6996566"/>
            <a:ext cx="10515065" cy="443711"/>
          </a:xfrm>
          <a:prstGeom prst="rect">
            <a:avLst/>
          </a:prstGeom>
        </p:spPr>
        <p:txBody>
          <a:bodyPr vert="horz" wrap="square" lIns="0" tIns="12700" rIns="0" bIns="0" rtlCol="0">
            <a:spAutoFit/>
          </a:bodyPr>
          <a:lstStyle/>
          <a:p>
            <a:pPr marL="12700">
              <a:lnSpc>
                <a:spcPct val="100000"/>
              </a:lnSpc>
              <a:spcBef>
                <a:spcPts val="100"/>
              </a:spcBef>
            </a:pPr>
            <a:r>
              <a:rPr lang="en-GB" sz="2800" b="1" spc="-10" noProof="0">
                <a:solidFill>
                  <a:srgbClr val="FFFFFF"/>
                </a:solidFill>
                <a:latin typeface="Aptos" panose="020B0004020202020204" pitchFamily="34" charset="0"/>
                <a:cs typeface="Arial" panose="020B0604020202020204" pitchFamily="34" charset="0"/>
              </a:rPr>
              <a:t>Annex B – 12 Principles of Governance  for Public Body NEDs</a:t>
            </a:r>
            <a:endParaRPr lang="en-GB" sz="2800" noProof="0">
              <a:latin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1430973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19">
            <a:extLst>
              <a:ext uri="{FF2B5EF4-FFF2-40B4-BE49-F238E27FC236}">
                <a16:creationId xmlns:a16="http://schemas.microsoft.com/office/drawing/2014/main" id="{F320F01C-A5B5-E4F8-5D52-E459766CC2C6}"/>
              </a:ext>
            </a:extLst>
          </p:cNvPr>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5" name="object 3">
            <a:extLst>
              <a:ext uri="{FF2B5EF4-FFF2-40B4-BE49-F238E27FC236}">
                <a16:creationId xmlns:a16="http://schemas.microsoft.com/office/drawing/2014/main" id="{0BD9C1F8-CF8A-7E5E-26E3-A6E17F1E59A1}"/>
              </a:ext>
            </a:extLst>
          </p:cNvPr>
          <p:cNvSpPr txBox="1"/>
          <p:nvPr/>
        </p:nvSpPr>
        <p:spPr>
          <a:xfrm>
            <a:off x="347300" y="150380"/>
            <a:ext cx="5309235" cy="182101"/>
          </a:xfrm>
          <a:prstGeom prst="rect">
            <a:avLst/>
          </a:prstGeom>
        </p:spPr>
        <p:txBody>
          <a:bodyPr vert="horz" wrap="square" lIns="0" tIns="12700" rIns="0" bIns="0" rtlCol="0">
            <a:spAutoFit/>
          </a:bodyPr>
          <a:lstStyle/>
          <a:p>
            <a:pPr marL="12700">
              <a:lnSpc>
                <a:spcPct val="100000"/>
              </a:lnSpc>
              <a:spcBef>
                <a:spcPts val="100"/>
              </a:spcBef>
            </a:pPr>
            <a:r>
              <a:rPr lang="en-GB" sz="1100" spc="-10" noProof="0" dirty="0">
                <a:solidFill>
                  <a:srgbClr val="FFFFFF"/>
                </a:solidFill>
                <a:latin typeface="Arial" panose="020B0604020202020204" pitchFamily="34" charset="0"/>
                <a:cs typeface="Arial" panose="020B0604020202020204" pitchFamily="34" charset="0"/>
              </a:rPr>
              <a:t>Briefing Pack for Non-Executive Director in Marine Management Organisation</a:t>
            </a:r>
            <a:endParaRPr lang="en-GB" sz="1100" noProof="0" dirty="0">
              <a:latin typeface="Arial" panose="020B0604020202020204" pitchFamily="34" charset="0"/>
              <a:cs typeface="Arial" panose="020B0604020202020204" pitchFamily="34" charset="0"/>
            </a:endParaRPr>
          </a:p>
        </p:txBody>
      </p:sp>
      <p:graphicFrame>
        <p:nvGraphicFramePr>
          <p:cNvPr id="6" name="Diagram 5">
            <a:extLst>
              <a:ext uri="{FF2B5EF4-FFF2-40B4-BE49-F238E27FC236}">
                <a16:creationId xmlns:a16="http://schemas.microsoft.com/office/drawing/2014/main" id="{AD13D1F6-24E5-C429-1460-6BAE69FC0287}"/>
              </a:ext>
            </a:extLst>
          </p:cNvPr>
          <p:cNvGraphicFramePr/>
          <p:nvPr/>
        </p:nvGraphicFramePr>
        <p:xfrm>
          <a:off x="1384055" y="1152919"/>
          <a:ext cx="7128933" cy="47526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object 4">
            <a:extLst>
              <a:ext uri="{FF2B5EF4-FFF2-40B4-BE49-F238E27FC236}">
                <a16:creationId xmlns:a16="http://schemas.microsoft.com/office/drawing/2014/main" id="{F3D03F04-44C3-FE8E-B9C6-E066EAC234A2}"/>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8" name="object 12">
            <a:extLst>
              <a:ext uri="{FF2B5EF4-FFF2-40B4-BE49-F238E27FC236}">
                <a16:creationId xmlns:a16="http://schemas.microsoft.com/office/drawing/2014/main" id="{B2CD5A8C-D8BB-F89A-36D2-97101D45343B}"/>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Annex C – MMO Board</a:t>
            </a:r>
            <a:endParaRPr lang="en-GB" sz="4000" noProof="0">
              <a:latin typeface="Aptos" panose="020B00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73B6757A-A282-387E-453F-1D91825F0504}"/>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15</a:t>
            </a:r>
            <a:endParaRPr lang="en-GB" sz="110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1301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object 4">
            <a:extLst>
              <a:ext uri="{FF2B5EF4-FFF2-40B4-BE49-F238E27FC236}">
                <a16:creationId xmlns:a16="http://schemas.microsoft.com/office/drawing/2014/main" id="{2ABBD6B5-6C08-1750-663B-EB13CDA1D0FB}"/>
              </a:ext>
            </a:extLst>
          </p:cNvPr>
          <p:cNvSpPr/>
          <p:nvPr/>
        </p:nvSpPr>
        <p:spPr>
          <a:xfrm>
            <a:off x="0" y="5240851"/>
            <a:ext cx="10702251" cy="2321999"/>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pic>
        <p:nvPicPr>
          <p:cNvPr id="3075" name="Picture 3" descr="Defra_582_SML_AW-crop">
            <a:extLst>
              <a:ext uri="{FF2B5EF4-FFF2-40B4-BE49-F238E27FC236}">
                <a16:creationId xmlns:a16="http://schemas.microsoft.com/office/drawing/2014/main" id="{A22B38D6-83EB-8C6F-D621-0EF37CD8C0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7900" y="2321999"/>
            <a:ext cx="3248444" cy="166444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ocpa">
            <a:extLst>
              <a:ext uri="{FF2B5EF4-FFF2-40B4-BE49-F238E27FC236}">
                <a16:creationId xmlns:a16="http://schemas.microsoft.com/office/drawing/2014/main" id="{21B9C5E1-F23A-6001-60E0-F3780C66CB5F}"/>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8876" b="89941" l="9112" r="90433">
                        <a14:foregroundMark x1="9339" y1="54438" x2="9339" y2="54438"/>
                        <a14:foregroundMark x1="90433" y1="59763" x2="89749" y2="49112"/>
                        <a14:foregroundMark x1="21412" y1="44970" x2="34624" y2="65089"/>
                        <a14:foregroundMark x1="26651" y1="34320" x2="71982" y2="33728"/>
                        <a14:foregroundMark x1="71982" y1="33728" x2="74943" y2="33728"/>
                      </a14:backgroundRemoval>
                    </a14:imgEffect>
                  </a14:imgLayer>
                </a14:imgProps>
              </a:ext>
              <a:ext uri="{28A0092B-C50C-407E-A947-70E740481C1C}">
                <a14:useLocalDpi xmlns:a14="http://schemas.microsoft.com/office/drawing/2010/main" val="0"/>
              </a:ext>
            </a:extLst>
          </a:blip>
          <a:srcRect t="16157" b="5676"/>
          <a:stretch/>
        </p:blipFill>
        <p:spPr bwMode="auto">
          <a:xfrm>
            <a:off x="7023100" y="5785436"/>
            <a:ext cx="3644900" cy="109681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A close-up of a sign&#10;&#10;Description automatically generated">
            <a:extLst>
              <a:ext uri="{FF2B5EF4-FFF2-40B4-BE49-F238E27FC236}">
                <a16:creationId xmlns:a16="http://schemas.microsoft.com/office/drawing/2014/main" id="{AE8F759C-7117-4F94-3D4F-1F2460C311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700" y="5905603"/>
            <a:ext cx="2029595" cy="99249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212527"/>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cf401361b24e474cb011be6eb76c0e76 xmlns="662745e8-e224-48e8-a2e3-254862b8c2f5">
      <Terms xmlns="http://schemas.microsoft.com/office/infopath/2007/PartnerControls">
        <TermInfo xmlns="http://schemas.microsoft.com/office/infopath/2007/PartnerControls">
          <TermName xmlns="http://schemas.microsoft.com/office/infopath/2007/PartnerControls">Crown</TermName>
          <TermId xmlns="http://schemas.microsoft.com/office/infopath/2007/PartnerControls">69589897-2828-4761-976e-717fd8e631c9</TermId>
        </TermInfo>
      </Terms>
    </cf401361b24e474cb011be6eb76c0e76>
    <TaxCatchAllLabel xmlns="662745e8-e224-48e8-a2e3-254862b8c2f5" xsi:nil="true"/>
    <k85d23755b3a46b5a51451cf336b2e9b xmlns="662745e8-e224-48e8-a2e3-254862b8c2f5">
      <Terms xmlns="http://schemas.microsoft.com/office/infopath/2007/PartnerControls"/>
    </k85d23755b3a46b5a51451cf336b2e9b>
    <Topic xmlns="662745e8-e224-48e8-a2e3-254862b8c2f5">NPA</Topic>
    <HOMigrated xmlns="662745e8-e224-48e8-a2e3-254862b8c2f5">false</HOMigrated>
    <ddeb1fd0a9ad4436a96525d34737dc44 xmlns="662745e8-e224-48e8-a2e3-254862b8c2f5">
      <Terms xmlns="http://schemas.microsoft.com/office/infopath/2007/PartnerControls">
        <TermInfo xmlns="http://schemas.microsoft.com/office/infopath/2007/PartnerControls">
          <TermName xmlns="http://schemas.microsoft.com/office/infopath/2007/PartnerControls">Internal Defra Group</TermName>
          <TermId xmlns="http://schemas.microsoft.com/office/infopath/2007/PartnerControls">0867f7b3-e76e-40ca-bb1f-5ba341a49230</TermId>
        </TermInfo>
      </Terms>
    </ddeb1fd0a9ad4436a96525d34737dc44>
    <lae2bfa7b6474897ab4a53f76ea236c7 xmlns="662745e8-e224-48e8-a2e3-254862b8c2f5">
      <Terms xmlns="http://schemas.microsoft.com/office/infopath/2007/PartnerControls">
        <TermInfo xmlns="http://schemas.microsoft.com/office/infopath/2007/PartnerControls">
          <TermName xmlns="http://schemas.microsoft.com/office/infopath/2007/PartnerControls">Official</TermName>
          <TermId xmlns="http://schemas.microsoft.com/office/infopath/2007/PartnerControls">14c80daa-741b-422c-9722-f71693c9ede4</TermId>
        </TermInfo>
      </Terms>
    </lae2bfa7b6474897ab4a53f76ea236c7>
    <TaxCatchAll xmlns="662745e8-e224-48e8-a2e3-254862b8c2f5">
      <Value>6</Value>
      <Value>11</Value>
      <Value>10</Value>
      <Value>8</Value>
      <Value>7</Value>
    </TaxCatchAll>
    <fe59e9859d6a491389c5b03567f5dda5 xmlns="662745e8-e224-48e8-a2e3-254862b8c2f5">
      <Terms xmlns="http://schemas.microsoft.com/office/infopath/2007/PartnerControls">
        <TermInfo xmlns="http://schemas.microsoft.com/office/infopath/2007/PartnerControls">
          <TermName xmlns="http://schemas.microsoft.com/office/infopath/2007/PartnerControls">Core Defra</TermName>
          <TermId xmlns="http://schemas.microsoft.com/office/infopath/2007/PartnerControls">026223dd-2e56-4615-868d-7c5bfd566810</TermId>
        </TermInfo>
      </Terms>
    </fe59e9859d6a491389c5b03567f5dda5>
    <Team xmlns="662745e8-e224-48e8-a2e3-254862b8c2f5">Public Appointments</Team>
    <n7493b4506bf40e28c373b1e51a33445 xmlns="662745e8-e224-48e8-a2e3-254862b8c2f5">
      <Terms xmlns="http://schemas.microsoft.com/office/infopath/2007/PartnerControls">
        <TermInfo xmlns="http://schemas.microsoft.com/office/infopath/2007/PartnerControls">
          <TermName xmlns="http://schemas.microsoft.com/office/infopath/2007/PartnerControls">Team</TermName>
          <TermId xmlns="http://schemas.microsoft.com/office/infopath/2007/PartnerControls">ff0485df-0575-416f-802f-e999165821b7</TermId>
        </TermInfo>
      </Terms>
    </n7493b4506bf40e28c373b1e51a33445>
    <dlc_EmailSubject xmlns="01f5ea41-7e48-4e68-91b3-675ca7359689" xsi:nil="true"/>
    <peb8f3fab875401ca34a9f28cac46400 xmlns="01f5ea41-7e48-4e68-91b3-675ca7359689">
      <Terms xmlns="http://schemas.microsoft.com/office/infopath/2007/PartnerControls"/>
    </peb8f3fab875401ca34a9f28cac46400>
    <dlc_EmailCC xmlns="01f5ea41-7e48-4e68-91b3-675ca7359689" xsi:nil="true"/>
    <dlc_EmailTo xmlns="01f5ea41-7e48-4e68-91b3-675ca7359689" xsi:nil="true"/>
    <dlc_EmailSentUTC xmlns="01f5ea41-7e48-4e68-91b3-675ca7359689" xsi:nil="true"/>
    <dlc_EmailReceivedUTC xmlns="01f5ea41-7e48-4e68-91b3-675ca7359689" xsi:nil="true"/>
    <dlc_EmailFrom xmlns="01f5ea41-7e48-4e68-91b3-675ca7359689" xsi:nil="true"/>
    <bcb1675984d34ae3a1ed6b6e433c98de xmlns="01f5ea41-7e48-4e68-91b3-675ca7359689">
      <Terms xmlns="http://schemas.microsoft.com/office/infopath/2007/PartnerControls"/>
    </bcb1675984d34ae3a1ed6b6e433c98de>
  </documentManagement>
</p:properties>
</file>

<file path=customXml/item2.xml><?xml version="1.0" encoding="utf-8"?>
<?mso-contentType ?>
<SharedContentType xmlns="Microsoft.SharePoint.Taxonomy.ContentTypeSync" SourceId="d1117845-93f6-4da3-abaa-fcb4fa669c78" ContentTypeId="0x010100A5BF1C78D9F64B679A5EBDE1C6598EBC01" PreviousValue="false"/>
</file>

<file path=customXml/item3.xml><?xml version="1.0" encoding="utf-8"?>
<ct:contentTypeSchema xmlns:ct="http://schemas.microsoft.com/office/2006/metadata/contentType" xmlns:ma="http://schemas.microsoft.com/office/2006/metadata/properties/metaAttributes" ct:_="" ma:_="" ma:contentTypeName="Defra document" ma:contentTypeID="0x010100A5BF1C78D9F64B679A5EBDE1C6598EBC0100D7759A06953D264BA9B1A72C18D757A3" ma:contentTypeVersion="42" ma:contentTypeDescription="new Document or upload" ma:contentTypeScope="" ma:versionID="9029abadae2d7371c512648fc2c19a64">
  <xsd:schema xmlns:xsd="http://www.w3.org/2001/XMLSchema" xmlns:xs="http://www.w3.org/2001/XMLSchema" xmlns:p="http://schemas.microsoft.com/office/2006/metadata/properties" xmlns:ns2="662745e8-e224-48e8-a2e3-254862b8c2f5" xmlns:ns3="01f5ea41-7e48-4e68-91b3-675ca7359689" targetNamespace="http://schemas.microsoft.com/office/2006/metadata/properties" ma:root="true" ma:fieldsID="db74b53bedeac1ace7a1c736b6f0ff98" ns2:_="" ns3:_="">
    <xsd:import namespace="662745e8-e224-48e8-a2e3-254862b8c2f5"/>
    <xsd:import namespace="01f5ea41-7e48-4e68-91b3-675ca7359689"/>
    <xsd:element name="properties">
      <xsd:complexType>
        <xsd:sequence>
          <xsd:element name="documentManagement">
            <xsd:complexType>
              <xsd:all>
                <xsd:element ref="ns2:lae2bfa7b6474897ab4a53f76ea236c7" minOccurs="0"/>
                <xsd:element ref="ns2:TaxCatchAll" minOccurs="0"/>
                <xsd:element ref="ns2:TaxCatchAllLabel" minOccurs="0"/>
                <xsd:element ref="ns2:cf401361b24e474cb011be6eb76c0e76" minOccurs="0"/>
                <xsd:element ref="ns2:n7493b4506bf40e28c373b1e51a33445" minOccurs="0"/>
                <xsd:element ref="ns2:HOMigrated" minOccurs="0"/>
                <xsd:element ref="ns2:k85d23755b3a46b5a51451cf336b2e9b" minOccurs="0"/>
                <xsd:element ref="ns2:Team" minOccurs="0"/>
                <xsd:element ref="ns2:Topic" minOccurs="0"/>
                <xsd:element ref="ns2:ddeb1fd0a9ad4436a96525d34737dc44" minOccurs="0"/>
                <xsd:element ref="ns2:fe59e9859d6a491389c5b03567f5dda5" minOccurs="0"/>
                <xsd:element ref="ns3:dlc_EmailSubject" minOccurs="0"/>
                <xsd:element ref="ns3:dlc_EmailReceivedUTC" minOccurs="0"/>
                <xsd:element ref="ns3:dlc_EmailTo" minOccurs="0"/>
                <xsd:element ref="ns3:bcb1675984d34ae3a1ed6b6e433c98de" minOccurs="0"/>
                <xsd:element ref="ns3:dlc_EmailCC" minOccurs="0"/>
                <xsd:element ref="ns3:peb8f3fab875401ca34a9f28cac46400" minOccurs="0"/>
                <xsd:element ref="ns3:dlc_EmailFrom" minOccurs="0"/>
                <xsd:element ref="ns3:dlc_EmailSentUTC"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2745e8-e224-48e8-a2e3-254862b8c2f5" elementFormDefault="qualified">
    <xsd:import namespace="http://schemas.microsoft.com/office/2006/documentManagement/types"/>
    <xsd:import namespace="http://schemas.microsoft.com/office/infopath/2007/PartnerControls"/>
    <xsd:element name="lae2bfa7b6474897ab4a53f76ea236c7" ma:index="8" ma:taxonomy="true" ma:internalName="lae2bfa7b6474897ab4a53f76ea236c7" ma:taxonomyFieldName="HOGovernmentSecurityClassification" ma:displayName="Government Security Classification" ma:readOnly="false" ma:default="6;#Official|14c80daa-741b-422c-9722-f71693c9ede4" ma:fieldId="{5ae2bfa7-b647-4897-ab4a-53f76ea236c7}" ma:sspId="d1117845-93f6-4da3-abaa-fcb4fa669c78" ma:termSetId="56209604-fc17-4ace-9b7b-f45f0f17d50b" ma:anchorId="00000000-0000-0000-0000-000000000000" ma:open="false" ma:isKeyword="false">
      <xsd:complexType>
        <xsd:sequence>
          <xsd:element ref="pc:Terms" minOccurs="0" maxOccurs="1"/>
        </xsd:sequence>
      </xsd:complexType>
    </xsd:element>
    <xsd:element name="TaxCatchAll" ma:index="9" nillable="true" ma:displayName="Taxonomy Catch All Column" ma:hidden="true" ma:list="{18d14e64-374c-444b-b456-02c004e6d509}" ma:internalName="TaxCatchAll" ma:showField="CatchAllData" ma:web="01f5ea41-7e48-4e68-91b3-675ca7359689">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hidden="true" ma:list="{18d14e64-374c-444b-b456-02c004e6d509}" ma:internalName="TaxCatchAllLabel" ma:readOnly="true" ma:showField="CatchAllDataLabel" ma:web="01f5ea41-7e48-4e68-91b3-675ca7359689">
      <xsd:complexType>
        <xsd:complexContent>
          <xsd:extension base="dms:MultiChoiceLookup">
            <xsd:sequence>
              <xsd:element name="Value" type="dms:Lookup" maxOccurs="unbounded" minOccurs="0" nillable="true"/>
            </xsd:sequence>
          </xsd:extension>
        </xsd:complexContent>
      </xsd:complexType>
    </xsd:element>
    <xsd:element name="cf401361b24e474cb011be6eb76c0e76" ma:index="12" ma:taxonomy="true" ma:internalName="cf401361b24e474cb011be6eb76c0e76" ma:taxonomyFieldName="HOCopyrightLevel" ma:displayName="Copyright level" ma:readOnly="false" ma:default="7;#Crown|69589897-2828-4761-976e-717fd8e631c9" ma:fieldId="{cf401361-b24e-474c-b011-be6eb76c0e76}" ma:sspId="d1117845-93f6-4da3-abaa-fcb4fa669c78" ma:termSetId="bdd694c6-7266-48f2-93d6-d15992cd203e" ma:anchorId="00000000-0000-0000-0000-000000000000" ma:open="false" ma:isKeyword="false">
      <xsd:complexType>
        <xsd:sequence>
          <xsd:element ref="pc:Terms" minOccurs="0" maxOccurs="1"/>
        </xsd:sequence>
      </xsd:complexType>
    </xsd:element>
    <xsd:element name="n7493b4506bf40e28c373b1e51a33445" ma:index="14" nillable="true" ma:taxonomy="true" ma:internalName="n7493b4506bf40e28c373b1e51a33445" ma:taxonomyFieldName="HOSiteType" ma:displayName="Site type" ma:readOnly="false" ma:default="10;#Team|ff0485df-0575-416f-802f-e999165821b7" ma:fieldId="{77493b45-06bf-40e2-8c37-3b1e51a33445}" ma:sspId="d1117845-93f6-4da3-abaa-fcb4fa669c78" ma:termSetId="4518b03a-1a05-49af-8bf2-e5548589f21b" ma:anchorId="00000000-0000-0000-0000-000000000000" ma:open="false" ma:isKeyword="false">
      <xsd:complexType>
        <xsd:sequence>
          <xsd:element ref="pc:Terms" minOccurs="0" maxOccurs="1"/>
        </xsd:sequence>
      </xsd:complexType>
    </xsd:element>
    <xsd:element name="HOMigrated" ma:index="16" nillable="true" ma:displayName="Migrated" ma:default="0" ma:internalName="HOMigrated">
      <xsd:simpleType>
        <xsd:restriction base="dms:Boolean"/>
      </xsd:simpleType>
    </xsd:element>
    <xsd:element name="k85d23755b3a46b5a51451cf336b2e9b" ma:index="17" nillable="true" ma:taxonomy="true" ma:internalName="k85d23755b3a46b5a51451cf336b2e9b" ma:taxonomyFieldName="InformationType" ma:displayName="Information Type" ma:readOnly="false" ma:fieldId="{485d2375-5b3a-46b5-a514-51cf336b2e9b}" ma:sspId="d1117845-93f6-4da3-abaa-fcb4fa669c78" ma:termSetId="75cb3767-2327-4339-b999-281b3f58ac0a" ma:anchorId="00000000-0000-0000-0000-000000000000" ma:open="false" ma:isKeyword="false">
      <xsd:complexType>
        <xsd:sequence>
          <xsd:element ref="pc:Terms" minOccurs="0" maxOccurs="1"/>
        </xsd:sequence>
      </xsd:complexType>
    </xsd:element>
    <xsd:element name="Team" ma:index="19" nillable="true" ma:displayName="Team" ma:default="Marine System and Business Management" ma:internalName="Team" ma:readOnly="false">
      <xsd:simpleType>
        <xsd:restriction base="dms:Text"/>
      </xsd:simpleType>
    </xsd:element>
    <xsd:element name="Topic" ma:index="20" nillable="true" ma:displayName="Topic" ma:default="Arms Length Bodies" ma:internalName="Topic" ma:readOnly="false">
      <xsd:simpleType>
        <xsd:restriction base="dms:Text"/>
      </xsd:simpleType>
    </xsd:element>
    <xsd:element name="ddeb1fd0a9ad4436a96525d34737dc44" ma:index="21" nillable="true" ma:taxonomy="true" ma:internalName="ddeb1fd0a9ad4436a96525d34737dc44" ma:taxonomyFieldName="Distribution" ma:displayName="Distribution" ma:readOnly="false" ma:default="9;#Internal Core Defra|836ac8df-3ab9-4c95-a1f0-07f825804935" ma:fieldId="{ddeb1fd0-a9ad-4436-a965-25d34737dc44}" ma:sspId="d1117845-93f6-4da3-abaa-fcb4fa669c78" ma:termSetId="9c8b5dbf-8bad-46e4-8055-6e01c16178d6" ma:anchorId="00000000-0000-0000-0000-000000000000" ma:open="false" ma:isKeyword="false">
      <xsd:complexType>
        <xsd:sequence>
          <xsd:element ref="pc:Terms" minOccurs="0" maxOccurs="1"/>
        </xsd:sequence>
      </xsd:complexType>
    </xsd:element>
    <xsd:element name="fe59e9859d6a491389c5b03567f5dda5" ma:index="23" nillable="true" ma:taxonomy="true" ma:internalName="fe59e9859d6a491389c5b03567f5dda5" ma:taxonomyFieldName="OrganisationalUnit" ma:displayName="Organisational Unit" ma:readOnly="false" ma:default="8;#Core Defra|026223dd-2e56-4615-868d-7c5bfd566810" ma:fieldId="{fe59e985-9d6a-4913-89c5-b03567f5dda5}" ma:sspId="d1117845-93f6-4da3-abaa-fcb4fa669c78" ma:termSetId="55eb802e-fbca-455b-a7d2-d5919d4ea3d2"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01f5ea41-7e48-4e68-91b3-675ca7359689" elementFormDefault="qualified">
    <xsd:import namespace="http://schemas.microsoft.com/office/2006/documentManagement/types"/>
    <xsd:import namespace="http://schemas.microsoft.com/office/infopath/2007/PartnerControls"/>
    <xsd:element name="dlc_EmailSubject" ma:index="25" nillable="true" ma:displayName="Subject" ma:internalName="dlc_EmailSubject" ma:readOnly="false">
      <xsd:simpleType>
        <xsd:restriction base="dms:Note"/>
      </xsd:simpleType>
    </xsd:element>
    <xsd:element name="dlc_EmailReceivedUTC" ma:index="26" nillable="true" ma:displayName="Date Received" ma:format="DateTime" ma:internalName="dlc_EmailReceivedUTC" ma:readOnly="false">
      <xsd:simpleType>
        <xsd:restriction base="dms:DateTime"/>
      </xsd:simpleType>
    </xsd:element>
    <xsd:element name="dlc_EmailTo" ma:index="27" nillable="true" ma:displayName="To" ma:internalName="dlc_EmailTo" ma:readOnly="false">
      <xsd:simpleType>
        <xsd:restriction base="dms:Note"/>
      </xsd:simpleType>
    </xsd:element>
    <xsd:element name="bcb1675984d34ae3a1ed6b6e433c98de" ma:index="28" nillable="true" ma:taxonomy="true" ma:internalName="bcb1675984d34ae3a1ed6b6e433c98de" ma:taxonomyFieldName="Directorate" ma:displayName="Directorate" ma:readOnly="false" ma:fieldId="{bcb16759-84d3-4ae3-a1ed-6b6e433c98de}" ma:sspId="d1117845-93f6-4da3-abaa-fcb4fa669c78" ma:termSetId="a3042207-bc74-4e42-93b3-dbb4e6115b83" ma:anchorId="00000000-0000-0000-0000-000000000000" ma:open="false" ma:isKeyword="false">
      <xsd:complexType>
        <xsd:sequence>
          <xsd:element ref="pc:Terms" minOccurs="0" maxOccurs="1"/>
        </xsd:sequence>
      </xsd:complexType>
    </xsd:element>
    <xsd:element name="dlc_EmailCC" ma:index="30" nillable="true" ma:displayName="CC" ma:internalName="dlc_EmailCC" ma:readOnly="false">
      <xsd:simpleType>
        <xsd:restriction base="dms:Note">
          <xsd:maxLength value="255"/>
        </xsd:restriction>
      </xsd:simpleType>
    </xsd:element>
    <xsd:element name="peb8f3fab875401ca34a9f28cac46400" ma:index="31" nillable="true" ma:taxonomy="true" ma:internalName="peb8f3fab875401ca34a9f28cac46400" ma:taxonomyFieldName="SecurityClassification" ma:displayName="SecurityClassification" ma:readOnly="false" ma:fieldId="{9eb8f3fa-b875-401c-a34a-9f28cac46400}" ma:sspId="d1117845-93f6-4da3-abaa-fcb4fa669c78" ma:termSetId="cb8bbbf2-2a11-43af-a18e-40ed7c8e4b19" ma:anchorId="00000000-0000-0000-0000-000000000000" ma:open="false" ma:isKeyword="false">
      <xsd:complexType>
        <xsd:sequence>
          <xsd:element ref="pc:Terms" minOccurs="0" maxOccurs="1"/>
        </xsd:sequence>
      </xsd:complexType>
    </xsd:element>
    <xsd:element name="dlc_EmailFrom" ma:index="33" nillable="true" ma:displayName="From" ma:internalName="dlc_EmailFrom" ma:readOnly="false">
      <xsd:simpleType>
        <xsd:restriction base="dms:Text">
          <xsd:maxLength value="255"/>
        </xsd:restriction>
      </xsd:simpleType>
    </xsd:element>
    <xsd:element name="dlc_EmailSentUTC" ma:index="34" nillable="true" ma:displayName="Date Sent" ma:format="DateTime" ma:internalName="dlc_EmailSentUTC" ma:readOnly="fals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AC15736-FD1F-4CDF-A1EB-F751DD818998}">
  <ds:schemaRefs>
    <ds:schemaRef ds:uri="01f5ea41-7e48-4e68-91b3-675ca7359689"/>
    <ds:schemaRef ds:uri="662745e8-e224-48e8-a2e3-254862b8c2f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A7A76FF-A884-4B04-9AC8-C7DCCCC19411}">
  <ds:schemaRefs>
    <ds:schemaRef ds:uri="Microsoft.SharePoint.Taxonomy.ContentTypeSync"/>
  </ds:schemaRefs>
</ds:datastoreItem>
</file>

<file path=customXml/itemProps3.xml><?xml version="1.0" encoding="utf-8"?>
<ds:datastoreItem xmlns:ds="http://schemas.openxmlformats.org/officeDocument/2006/customXml" ds:itemID="{9F5B88A5-FB2C-4FDF-A433-E3C33560E4B7}">
  <ds:schemaRefs>
    <ds:schemaRef ds:uri="01f5ea41-7e48-4e68-91b3-675ca7359689"/>
    <ds:schemaRef ds:uri="662745e8-e224-48e8-a2e3-254862b8c2f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F31925C0-8D65-414F-B100-043023EAE5A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18</TotalTime>
  <Words>3560</Words>
  <Application>Microsoft Office PowerPoint</Application>
  <PresentationFormat>Custom</PresentationFormat>
  <Paragraphs>247</Paragraphs>
  <Slides>17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Aptos</vt:lpstr>
      <vt:lpstr>Arial</vt:lpstr>
      <vt:lpstr>Arial,Sans-Serif</vt:lpstr>
      <vt:lpstr>Calibri</vt:lpstr>
      <vt:lpstr>Times New Roman</vt:lpstr>
      <vt:lpstr>Trebuchet MS</vt:lpstr>
      <vt:lpstr>Office Theme</vt:lpstr>
      <vt:lpstr>Briefing pack for the appointment of</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Julia Templeton</dc:creator>
  <cp:lastModifiedBy>Rachel Bleau</cp:lastModifiedBy>
  <cp:revision>63</cp:revision>
  <dcterms:created xsi:type="dcterms:W3CDTF">2025-01-27T11:45:04Z</dcterms:created>
  <dcterms:modified xsi:type="dcterms:W3CDTF">2025-06-18T13:33:41Z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2023-08-10T00:00:00Z</vt:filetime>
  </property>
  <property fmtid="{D5CDD505-2E9C-101B-9397-08002B2CF9AE}" pid="3" name="Creator">
    <vt:lpwstr>Adobe InDesign 18.5 (Macintosh)</vt:lpwstr>
  </property>
  <property fmtid="{D5CDD505-2E9C-101B-9397-08002B2CF9AE}" pid="4" name="LastSaved">
    <vt:filetime>2025-01-27T00:00:00Z</vt:filetime>
  </property>
  <property fmtid="{D5CDD505-2E9C-101B-9397-08002B2CF9AE}" pid="5" name="Producer">
    <vt:lpwstr>macOS Version 10.15.7 (Build 19H1922) Quartz PDFContext, AppendMode 1.1</vt:lpwstr>
  </property>
  <property fmtid="{D5CDD505-2E9C-101B-9397-08002B2CF9AE}" pid="6" name="ContentTypeId">
    <vt:lpwstr>0x010100A5BF1C78D9F64B679A5EBDE1C6598EBC0100D7759A06953D264BA9B1A72C18D757A3</vt:lpwstr>
  </property>
  <property fmtid="{D5CDD505-2E9C-101B-9397-08002B2CF9AE}" pid="7" name="HOGovernmentSecurityClassification">
    <vt:lpwstr>6;#Official|14c80daa-741b-422c-9722-f71693c9ede4</vt:lpwstr>
  </property>
  <property fmtid="{D5CDD505-2E9C-101B-9397-08002B2CF9AE}" pid="8" name="SecurityClassification">
    <vt:lpwstr/>
  </property>
  <property fmtid="{D5CDD505-2E9C-101B-9397-08002B2CF9AE}" pid="9" name="lcf76f155ced4ddcb4097134ff3c332f">
    <vt:lpwstr/>
  </property>
  <property fmtid="{D5CDD505-2E9C-101B-9397-08002B2CF9AE}" pid="10" name="OrganisationalUnit">
    <vt:lpwstr>8;#Core Defra|026223dd-2e56-4615-868d-7c5bfd566810</vt:lpwstr>
  </property>
  <property fmtid="{D5CDD505-2E9C-101B-9397-08002B2CF9AE}" pid="11" name="MediaServiceImageTags">
    <vt:lpwstr/>
  </property>
  <property fmtid="{D5CDD505-2E9C-101B-9397-08002B2CF9AE}" pid="12" name="Directorate">
    <vt:lpwstr/>
  </property>
  <property fmtid="{D5CDD505-2E9C-101B-9397-08002B2CF9AE}" pid="13" name="HOCopyrightLevel">
    <vt:lpwstr>7;#Crown|69589897-2828-4761-976e-717fd8e631c9</vt:lpwstr>
  </property>
  <property fmtid="{D5CDD505-2E9C-101B-9397-08002B2CF9AE}" pid="14" name="HOSiteType">
    <vt:lpwstr>10;#Team|ff0485df-0575-416f-802f-e999165821b7</vt:lpwstr>
  </property>
  <property fmtid="{D5CDD505-2E9C-101B-9397-08002B2CF9AE}" pid="15" name="InformationType">
    <vt:lpwstr/>
  </property>
  <property fmtid="{D5CDD505-2E9C-101B-9397-08002B2CF9AE}" pid="16" name="Distribution">
    <vt:lpwstr>11;#Internal Defra Group|0867f7b3-e76e-40ca-bb1f-5ba341a49230</vt:lpwstr>
  </property>
</Properties>
</file>