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5"/>
  </p:sldMasterIdLst>
  <p:notesMasterIdLst>
    <p:notesMasterId r:id="rId23"/>
  </p:notesMasterIdLst>
  <p:handoutMasterIdLst>
    <p:handoutMasterId r:id="rId24"/>
  </p:handoutMasterIdLst>
  <p:sldIdLst>
    <p:sldId id="256" r:id="rId6"/>
    <p:sldId id="257" r:id="rId7"/>
    <p:sldId id="258" r:id="rId8"/>
    <p:sldId id="293" r:id="rId9"/>
    <p:sldId id="295" r:id="rId10"/>
    <p:sldId id="262" r:id="rId11"/>
    <p:sldId id="263" r:id="rId12"/>
    <p:sldId id="292" r:id="rId13"/>
    <p:sldId id="269" r:id="rId14"/>
    <p:sldId id="290" r:id="rId15"/>
    <p:sldId id="285" r:id="rId16"/>
    <p:sldId id="289" r:id="rId17"/>
    <p:sldId id="267" r:id="rId18"/>
    <p:sldId id="291" r:id="rId19"/>
    <p:sldId id="268" r:id="rId20"/>
    <p:sldId id="282" r:id="rId21"/>
    <p:sldId id="271" r:id="rId2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712F0B-5A5A-88E8-A486-60347974F43A}" name="Inman, Amber" initials="IA" userId="S::amber.inman@defra.gov.uk::da4c34ee-1c22-4001-95b4-a7260dafc8b9" providerId="AD"/>
  <p188:author id="{94FBCE0B-BE4C-D121-5BE8-7CBDEDED3ECA}" name="Inman, Amber" initials="AI" userId="S::Amber.Inman@defra.gov.uk::da4c34ee-1c22-4001-95b4-a7260dafc8b9" providerId="AD"/>
  <p188:author id="{BF0B8B26-A6A0-C08C-9A06-5C20A519FF1B}" name="Weston, Julia" initials="WJ" userId="S::julia.weston@defra.gov.uk::5ef1d0fb-85d8-444d-8d99-6a07a74758af" providerId="AD"/>
  <p188:author id="{0066482E-822C-CB95-5CDD-49DBD97F055B}" name="Morris, Andrew" initials="MA" userId="S::andrew.morris2@defra.gov.uk::ab0f28a2-a987-4184-914f-fe623dac4b50" providerId="AD"/>
  <p188:author id="{EA4DF84F-3A0C-8311-7811-22C5DE5B1349}" name="Weston, Julia" initials="JW" userId="S::Julia.Weston@defra.gov.uk::5ef1d0fb-85d8-444d-8d99-6a07a74758af" providerId="AD"/>
  <p188:author id="{4210C398-98E2-E5EA-5E88-20DFDBFAA7F1}" name="Morris, Andrew" initials="AM" userId="S::Andrew.Morris2@defra.gov.uk::ab0f28a2-a987-4184-914f-fe623dac4b50" providerId="AD"/>
  <p188:author id="{86038CFE-4BC0-1131-691A-E79FF2099EE3}" name="Banks, Kara" initials="" userId="S::Kara.Banks@defra.gov.uk::cb3c86bf-4fb1-44fc-8ad6-790a363eb5e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8938"/>
    <a:srgbClr val="FFFFFF"/>
    <a:srgbClr val="CFD3D4"/>
    <a:srgbClr val="B9CDFB"/>
    <a:srgbClr val="00A33B"/>
    <a:srgbClr val="D6C288"/>
    <a:srgbClr val="8C9C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5D149E-F063-4256-A905-5FDCE9B72226}" v="515" dt="2025-05-15T09:35:34.581"/>
    <p1510:client id="{6FA1ED08-96FF-4D39-A65C-B30612BFB86F}" v="1" dt="2025-05-15T15:52:00.282"/>
    <p1510:client id="{8ACCF53B-2265-4E75-BEB4-FD7B15639150}" v="5" dt="2025-05-15T10:21:37.649"/>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1572" y="7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 Id="rId30" Type="http://schemas.microsoft.com/office/2018/10/relationships/authors" Target="authors.xml"/></Relationships>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9.pn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3A2BA7-6201-4836-A06B-468AE50CA660}" type="doc">
      <dgm:prSet loTypeId="urn:microsoft.com/office/officeart/2011/layout/CircleProcess" loCatId="process" qsTypeId="urn:microsoft.com/office/officeart/2005/8/quickstyle/simple1" qsCatId="simple" csTypeId="urn:microsoft.com/office/officeart/2005/8/colors/accent3_2" csCatId="accent3" phldr="1"/>
      <dgm:spPr/>
      <dgm:t>
        <a:bodyPr/>
        <a:lstStyle/>
        <a:p>
          <a:endParaRPr lang="en-GB"/>
        </a:p>
      </dgm:t>
    </dgm:pt>
    <dgm:pt modelId="{4570B3A1-DBC1-4EE7-8F30-2A93601AF8D3}">
      <dgm:prSet phldrT="[Text]" custT="1"/>
      <dgm:spPr/>
      <dgm:t>
        <a:bodyPr/>
        <a:lstStyle/>
        <a:p>
          <a:r>
            <a:rPr lang="en-GB" sz="1600" b="1" dirty="0">
              <a:latin typeface="Aptos"/>
            </a:rPr>
            <a:t>Remuneration</a:t>
          </a:r>
          <a:endParaRPr lang="en-GB" sz="1800" b="1" dirty="0">
            <a:latin typeface="Aptos"/>
          </a:endParaRPr>
        </a:p>
        <a:p>
          <a:r>
            <a:rPr lang="en-GB" sz="1400" dirty="0">
              <a:latin typeface="Aptos"/>
            </a:rPr>
            <a:t>£11,718 per annum</a:t>
          </a:r>
          <a:endParaRPr lang="en-GB" sz="1800" dirty="0">
            <a:latin typeface="Aptos"/>
          </a:endParaRPr>
        </a:p>
      </dgm:t>
    </dgm:pt>
    <dgm:pt modelId="{08898FD3-4F09-438B-BEA4-2D175D487987}" type="parTrans" cxnId="{E9402C29-F9D6-471D-98BD-9FF3EC30B776}">
      <dgm:prSet/>
      <dgm:spPr/>
      <dgm:t>
        <a:bodyPr/>
        <a:lstStyle/>
        <a:p>
          <a:endParaRPr lang="en-GB"/>
        </a:p>
      </dgm:t>
    </dgm:pt>
    <dgm:pt modelId="{4E0B9F3C-5D6E-4A94-8FB5-F71C686D0D81}" type="sibTrans" cxnId="{E9402C29-F9D6-471D-98BD-9FF3EC30B776}">
      <dgm:prSet/>
      <dgm:spPr/>
      <dgm:t>
        <a:bodyPr/>
        <a:lstStyle/>
        <a:p>
          <a:endParaRPr lang="en-GB"/>
        </a:p>
      </dgm:t>
    </dgm:pt>
    <dgm:pt modelId="{37CEA8B0-7157-4F8E-9C8D-1BFFB9276E0F}">
      <dgm:prSet phldrT="[Text]" custT="1"/>
      <dgm:spPr/>
      <dgm:t>
        <a:bodyPr/>
        <a:lstStyle/>
        <a:p>
          <a:r>
            <a:rPr lang="en-GB" sz="1600" b="1" dirty="0">
              <a:latin typeface="Aptos"/>
            </a:rPr>
            <a:t>Term length</a:t>
          </a:r>
        </a:p>
        <a:p>
          <a:r>
            <a:rPr lang="en-GB" sz="1200" b="0" dirty="0">
              <a:latin typeface="Aptos" panose="020B0004020202020204" pitchFamily="34" charset="0"/>
            </a:rPr>
            <a:t>Initial appointment </a:t>
          </a:r>
          <a:r>
            <a:rPr lang="en-GB" sz="1200" b="0">
              <a:latin typeface="Aptos" panose="020B0004020202020204" pitchFamily="34" charset="0"/>
            </a:rPr>
            <a:t>for 3 </a:t>
          </a:r>
          <a:r>
            <a:rPr lang="en-GB" sz="1200" b="0" dirty="0">
              <a:latin typeface="Aptos" panose="020B0004020202020204" pitchFamily="34" charset="0"/>
            </a:rPr>
            <a:t>years</a:t>
          </a:r>
          <a:endParaRPr lang="en-GB" sz="1600" b="0" dirty="0">
            <a:latin typeface="Aptos" panose="020B0004020202020204" pitchFamily="34" charset="0"/>
          </a:endParaRPr>
        </a:p>
      </dgm:t>
    </dgm:pt>
    <dgm:pt modelId="{0AA7F918-5EA1-4294-8114-C14978F92124}" type="parTrans" cxnId="{7C5FB8D8-23B3-4138-A9CE-7377A2C4214D}">
      <dgm:prSet/>
      <dgm:spPr/>
      <dgm:t>
        <a:bodyPr/>
        <a:lstStyle/>
        <a:p>
          <a:endParaRPr lang="en-GB"/>
        </a:p>
      </dgm:t>
    </dgm:pt>
    <dgm:pt modelId="{938889D2-69AC-49F3-9E71-2B3F43CB2C34}" type="sibTrans" cxnId="{7C5FB8D8-23B3-4138-A9CE-7377A2C4214D}">
      <dgm:prSet/>
      <dgm:spPr/>
      <dgm:t>
        <a:bodyPr/>
        <a:lstStyle/>
        <a:p>
          <a:endParaRPr lang="en-GB"/>
        </a:p>
      </dgm:t>
    </dgm:pt>
    <dgm:pt modelId="{42CC0BD9-A93C-40E5-A3FA-E138D4AE157E}">
      <dgm:prSet phldrT="[Text]" custT="1"/>
      <dgm:spPr/>
      <dgm:t>
        <a:bodyPr/>
        <a:lstStyle/>
        <a:p>
          <a:pPr rtl="0"/>
          <a:r>
            <a:rPr lang="en-GB" sz="1600" b="1" dirty="0">
              <a:latin typeface="Aptos"/>
            </a:rPr>
            <a:t>Location</a:t>
          </a:r>
          <a:endParaRPr lang="en-GB" sz="1200" b="0" i="0" dirty="0">
            <a:latin typeface="Aptos"/>
          </a:endParaRPr>
        </a:p>
        <a:p>
          <a:pPr rtl="0"/>
          <a:r>
            <a:rPr lang="en-GB" sz="1200" b="0" i="0" dirty="0">
              <a:latin typeface="Aptos"/>
            </a:rPr>
            <a:t>CCW offices in Birmingham and Cardiff</a:t>
          </a:r>
          <a:endParaRPr lang="en-GB" sz="900" b="0" dirty="0">
            <a:latin typeface="Aptos"/>
          </a:endParaRPr>
        </a:p>
        <a:p>
          <a:endParaRPr lang="en-GB" sz="900" b="0" dirty="0">
            <a:latin typeface="Aptos"/>
          </a:endParaRPr>
        </a:p>
      </dgm:t>
    </dgm:pt>
    <dgm:pt modelId="{76672030-5519-4377-9D68-A5FDA132B83A}" type="parTrans" cxnId="{C228DABB-6C4A-4DD3-A9AD-97CAA4619CB7}">
      <dgm:prSet/>
      <dgm:spPr/>
      <dgm:t>
        <a:bodyPr/>
        <a:lstStyle/>
        <a:p>
          <a:endParaRPr lang="en-GB"/>
        </a:p>
      </dgm:t>
    </dgm:pt>
    <dgm:pt modelId="{A4BCC3BA-DB02-4620-A1B5-CB6F119AEF3E}" type="sibTrans" cxnId="{C228DABB-6C4A-4DD3-A9AD-97CAA4619CB7}">
      <dgm:prSet/>
      <dgm:spPr/>
      <dgm:t>
        <a:bodyPr/>
        <a:lstStyle/>
        <a:p>
          <a:endParaRPr lang="en-GB"/>
        </a:p>
      </dgm:t>
    </dgm:pt>
    <dgm:pt modelId="{C365D1CE-6158-46EC-95B7-B6F7AE54E9EC}">
      <dgm:prSet phldrT="[Text]" custT="1"/>
      <dgm:spPr>
        <a:solidFill>
          <a:schemeClr val="bg2">
            <a:lumMod val="90000"/>
          </a:schemeClr>
        </a:solidFill>
      </dgm:spPr>
      <dgm:t>
        <a:bodyPr/>
        <a:lstStyle/>
        <a:p>
          <a:r>
            <a:rPr lang="en-GB" sz="1400" b="0" dirty="0">
              <a:solidFill>
                <a:schemeClr val="tx1"/>
              </a:solidFill>
              <a:latin typeface="Aptos"/>
            </a:rPr>
            <a:t>Expenses  are payable</a:t>
          </a:r>
        </a:p>
      </dgm:t>
    </dgm:pt>
    <dgm:pt modelId="{9EBAC4A4-D982-4496-8B05-DE177E1A9B16}" type="parTrans" cxnId="{42A6C622-C15A-4960-A6D2-FFA000B93991}">
      <dgm:prSet/>
      <dgm:spPr/>
      <dgm:t>
        <a:bodyPr/>
        <a:lstStyle/>
        <a:p>
          <a:endParaRPr lang="en-GB"/>
        </a:p>
      </dgm:t>
    </dgm:pt>
    <dgm:pt modelId="{5B5A27D7-0C70-4EA8-A1BC-A9AEB9E6766C}" type="sibTrans" cxnId="{42A6C622-C15A-4960-A6D2-FFA000B93991}">
      <dgm:prSet/>
      <dgm:spPr/>
      <dgm:t>
        <a:bodyPr/>
        <a:lstStyle/>
        <a:p>
          <a:endParaRPr lang="en-GB"/>
        </a:p>
      </dgm:t>
    </dgm:pt>
    <dgm:pt modelId="{1A50DA06-CF3D-4666-8B87-65E368CC14C0}">
      <dgm:prSet phldrT="[Text]" custT="1"/>
      <dgm:spPr/>
      <dgm:t>
        <a:bodyPr/>
        <a:lstStyle/>
        <a:p>
          <a:r>
            <a:rPr lang="en-GB" sz="1600" b="1" dirty="0">
              <a:latin typeface="Aptos"/>
            </a:rPr>
            <a:t>Time commitment</a:t>
          </a:r>
        </a:p>
        <a:p>
          <a:r>
            <a:rPr lang="en-GB" sz="1200" b="0" dirty="0">
              <a:latin typeface="Aptos"/>
            </a:rPr>
            <a:t>3 days per month</a:t>
          </a:r>
          <a:endParaRPr lang="en-GB" sz="1800" dirty="0">
            <a:latin typeface="Aptos"/>
          </a:endParaRPr>
        </a:p>
      </dgm:t>
    </dgm:pt>
    <dgm:pt modelId="{36F38516-42FD-4D35-9350-E362E53A303C}" type="parTrans" cxnId="{A528D6E1-4845-4CDC-9A07-66DA51285203}">
      <dgm:prSet/>
      <dgm:spPr/>
      <dgm:t>
        <a:bodyPr/>
        <a:lstStyle/>
        <a:p>
          <a:endParaRPr lang="en-GB"/>
        </a:p>
      </dgm:t>
    </dgm:pt>
    <dgm:pt modelId="{B2557597-2D36-4A90-80DE-02E49FAE067F}" type="sibTrans" cxnId="{A528D6E1-4845-4CDC-9A07-66DA51285203}">
      <dgm:prSet/>
      <dgm:spPr/>
      <dgm:t>
        <a:bodyPr/>
        <a:lstStyle/>
        <a:p>
          <a:endParaRPr lang="en-GB"/>
        </a:p>
      </dgm:t>
    </dgm:pt>
    <dgm:pt modelId="{45444E11-4136-4D3D-A8D5-9A804F0B55A8}">
      <dgm:prSet phldrT="[Text]" custT="1"/>
      <dgm:spPr>
        <a:solidFill>
          <a:schemeClr val="bg2">
            <a:lumMod val="90000"/>
          </a:schemeClr>
        </a:solidFill>
      </dgm:spPr>
      <dgm:t>
        <a:bodyPr/>
        <a:lstStyle/>
        <a:p>
          <a:r>
            <a:rPr lang="en-GB" sz="1400" b="0">
              <a:solidFill>
                <a:schemeClr val="tx1"/>
              </a:solidFill>
              <a:latin typeface="Aptos"/>
            </a:rPr>
            <a:t>Ministers may extend your term, subject to good performance</a:t>
          </a:r>
        </a:p>
      </dgm:t>
    </dgm:pt>
    <dgm:pt modelId="{1C114ED8-86C4-42A9-B445-568CD64C2E5B}" type="parTrans" cxnId="{E2336122-83BA-4994-BBB8-06C76D5ADFA6}">
      <dgm:prSet/>
      <dgm:spPr/>
      <dgm:t>
        <a:bodyPr/>
        <a:lstStyle/>
        <a:p>
          <a:endParaRPr lang="en-GB"/>
        </a:p>
      </dgm:t>
    </dgm:pt>
    <dgm:pt modelId="{5AF18837-71AC-4B87-B7DA-9BA94697F7EE}" type="sibTrans" cxnId="{E2336122-83BA-4994-BBB8-06C76D5ADFA6}">
      <dgm:prSet/>
      <dgm:spPr/>
      <dgm:t>
        <a:bodyPr/>
        <a:lstStyle/>
        <a:p>
          <a:endParaRPr lang="en-GB"/>
        </a:p>
      </dgm:t>
    </dgm:pt>
    <dgm:pt modelId="{DED1A026-8A2D-4507-A491-E6E526708D31}">
      <dgm:prSet phldrT="[Text]" custT="1"/>
      <dgm:spPr>
        <a:solidFill>
          <a:schemeClr val="bg2">
            <a:lumMod val="90000"/>
          </a:schemeClr>
        </a:solidFill>
      </dgm:spPr>
      <dgm:t>
        <a:bodyPr/>
        <a:lstStyle/>
        <a:p>
          <a:r>
            <a:rPr lang="en-GB" sz="1400" b="0" dirty="0">
              <a:solidFill>
                <a:schemeClr val="tx1"/>
              </a:solidFill>
              <a:latin typeface="Aptos"/>
            </a:rPr>
            <a:t>The role is non-pensionable</a:t>
          </a:r>
        </a:p>
      </dgm:t>
    </dgm:pt>
    <dgm:pt modelId="{53ED8CCD-B83E-4CE9-9211-B80FF5B3C329}" type="parTrans" cxnId="{A18A8F98-26C2-433F-8C0B-3E048B4EB172}">
      <dgm:prSet/>
      <dgm:spPr/>
      <dgm:t>
        <a:bodyPr/>
        <a:lstStyle/>
        <a:p>
          <a:endParaRPr lang="en-GB"/>
        </a:p>
      </dgm:t>
    </dgm:pt>
    <dgm:pt modelId="{59994576-951A-4CB5-86D1-5AE93F184C07}" type="sibTrans" cxnId="{A18A8F98-26C2-433F-8C0B-3E048B4EB172}">
      <dgm:prSet/>
      <dgm:spPr/>
      <dgm:t>
        <a:bodyPr/>
        <a:lstStyle/>
        <a:p>
          <a:endParaRPr lang="en-GB"/>
        </a:p>
      </dgm:t>
    </dgm:pt>
    <dgm:pt modelId="{BA9AEE2E-C20C-4A60-A8CB-1CAE9FCC5B80}">
      <dgm:prSet phldrT="[Text]" custT="1"/>
      <dgm:spPr>
        <a:solidFill>
          <a:schemeClr val="bg2">
            <a:lumMod val="90000"/>
          </a:schemeClr>
        </a:solidFill>
      </dgm:spPr>
      <dgm:t>
        <a:bodyPr/>
        <a:lstStyle/>
        <a:p>
          <a:r>
            <a:rPr lang="en-GB" sz="1400" dirty="0">
              <a:solidFill>
                <a:schemeClr val="tx1"/>
              </a:solidFill>
              <a:latin typeface="Aptos"/>
            </a:rPr>
            <a:t>The Board meets 6 times a year</a:t>
          </a:r>
        </a:p>
      </dgm:t>
    </dgm:pt>
    <dgm:pt modelId="{DC20E7B4-CCF3-4845-A5DD-D330E818ED93}" type="sibTrans" cxnId="{3A9656DE-0BA4-499B-B1E9-F9D197B9B6BB}">
      <dgm:prSet/>
      <dgm:spPr/>
      <dgm:t>
        <a:bodyPr/>
        <a:lstStyle/>
        <a:p>
          <a:endParaRPr lang="en-GB"/>
        </a:p>
      </dgm:t>
    </dgm:pt>
    <dgm:pt modelId="{DEF83D33-4480-4448-B5FB-DBCE2C270B68}" type="parTrans" cxnId="{3A9656DE-0BA4-499B-B1E9-F9D197B9B6BB}">
      <dgm:prSet/>
      <dgm:spPr/>
      <dgm:t>
        <a:bodyPr/>
        <a:lstStyle/>
        <a:p>
          <a:endParaRPr lang="en-GB"/>
        </a:p>
      </dgm:t>
    </dgm:pt>
    <dgm:pt modelId="{3B7E564F-38F8-4CEC-8D67-1BFC3E7FCA06}">
      <dgm:prSet phldrT="[Text]" custT="1"/>
      <dgm:spPr>
        <a:solidFill>
          <a:schemeClr val="bg2">
            <a:lumMod val="90000"/>
          </a:schemeClr>
        </a:solidFill>
      </dgm:spPr>
      <dgm:t>
        <a:bodyPr/>
        <a:lstStyle/>
        <a:p>
          <a:r>
            <a:rPr lang="en-GB" sz="1400" dirty="0">
              <a:solidFill>
                <a:schemeClr val="tx1"/>
              </a:solidFill>
              <a:latin typeface="Aptos"/>
            </a:rPr>
            <a:t>The Board holds an annual Board strategy event</a:t>
          </a:r>
        </a:p>
      </dgm:t>
    </dgm:pt>
    <dgm:pt modelId="{33550390-E6BB-4949-8E5B-CFE041000F7D}" type="sibTrans" cxnId="{7945D887-9C19-4862-A422-1E707117A301}">
      <dgm:prSet/>
      <dgm:spPr/>
      <dgm:t>
        <a:bodyPr/>
        <a:lstStyle/>
        <a:p>
          <a:endParaRPr lang="en-GB"/>
        </a:p>
      </dgm:t>
    </dgm:pt>
    <dgm:pt modelId="{FBA1A021-0BBB-4E8E-830F-66023B6833B3}" type="parTrans" cxnId="{7945D887-9C19-4862-A422-1E707117A301}">
      <dgm:prSet/>
      <dgm:spPr/>
      <dgm:t>
        <a:bodyPr/>
        <a:lstStyle/>
        <a:p>
          <a:endParaRPr lang="en-GB"/>
        </a:p>
      </dgm:t>
    </dgm:pt>
    <dgm:pt modelId="{1BAE1E9A-64A0-42B7-AFE9-804582AC47BB}" type="pres">
      <dgm:prSet presAssocID="{7F3A2BA7-6201-4836-A06B-468AE50CA660}" presName="Name0" presStyleCnt="0">
        <dgm:presLayoutVars>
          <dgm:chMax val="11"/>
          <dgm:chPref val="11"/>
          <dgm:dir/>
          <dgm:resizeHandles/>
        </dgm:presLayoutVars>
      </dgm:prSet>
      <dgm:spPr/>
    </dgm:pt>
    <dgm:pt modelId="{46347E0F-10E6-4950-B4EF-8D1970F558D8}" type="pres">
      <dgm:prSet presAssocID="{42CC0BD9-A93C-40E5-A3FA-E138D4AE157E}" presName="Accent4" presStyleCnt="0"/>
      <dgm:spPr/>
    </dgm:pt>
    <dgm:pt modelId="{1080C0E3-681E-443A-998C-121D7EBA17CB}" type="pres">
      <dgm:prSet presAssocID="{42CC0BD9-A93C-40E5-A3FA-E138D4AE157E}" presName="Accent" presStyleLbl="node1" presStyleIdx="0" presStyleCnt="4"/>
      <dgm:spPr>
        <a:solidFill>
          <a:srgbClr val="008938"/>
        </a:solidFill>
      </dgm:spPr>
    </dgm:pt>
    <dgm:pt modelId="{59BC2E67-250E-4C97-AC7B-0B310F197E7C}" type="pres">
      <dgm:prSet presAssocID="{42CC0BD9-A93C-40E5-A3FA-E138D4AE157E}" presName="ParentBackground4" presStyleCnt="0"/>
      <dgm:spPr/>
    </dgm:pt>
    <dgm:pt modelId="{68BFF5EE-284D-4AA3-AE58-D75F9A95ADF0}" type="pres">
      <dgm:prSet presAssocID="{42CC0BD9-A93C-40E5-A3FA-E138D4AE157E}" presName="ParentBackground" presStyleLbl="fgAcc1" presStyleIdx="0" presStyleCnt="4"/>
      <dgm:spPr/>
    </dgm:pt>
    <dgm:pt modelId="{167D2A23-5305-4FC6-A52E-03C0586B41A0}" type="pres">
      <dgm:prSet presAssocID="{42CC0BD9-A93C-40E5-A3FA-E138D4AE157E}" presName="Parent4" presStyleLbl="revTx" presStyleIdx="0" presStyleCnt="3">
        <dgm:presLayoutVars>
          <dgm:chMax val="1"/>
          <dgm:chPref val="1"/>
          <dgm:bulletEnabled val="1"/>
        </dgm:presLayoutVars>
      </dgm:prSet>
      <dgm:spPr/>
    </dgm:pt>
    <dgm:pt modelId="{EAD6BCE0-A974-4F2F-A3DF-FFF09194C153}" type="pres">
      <dgm:prSet presAssocID="{37CEA8B0-7157-4F8E-9C8D-1BFFB9276E0F}" presName="Accent3" presStyleCnt="0"/>
      <dgm:spPr/>
    </dgm:pt>
    <dgm:pt modelId="{54F4C627-2648-4E11-BDDA-3E4F30E9353F}" type="pres">
      <dgm:prSet presAssocID="{37CEA8B0-7157-4F8E-9C8D-1BFFB9276E0F}" presName="Accent" presStyleLbl="node1" presStyleIdx="1" presStyleCnt="4"/>
      <dgm:spPr>
        <a:solidFill>
          <a:srgbClr val="008938"/>
        </a:solidFill>
      </dgm:spPr>
    </dgm:pt>
    <dgm:pt modelId="{C6279069-B73D-426F-9195-F25F896D97FE}" type="pres">
      <dgm:prSet presAssocID="{37CEA8B0-7157-4F8E-9C8D-1BFFB9276E0F}" presName="ParentBackground3" presStyleCnt="0"/>
      <dgm:spPr/>
    </dgm:pt>
    <dgm:pt modelId="{ECB0B0A7-0780-47F0-9052-84C036B4E255}" type="pres">
      <dgm:prSet presAssocID="{37CEA8B0-7157-4F8E-9C8D-1BFFB9276E0F}" presName="ParentBackground" presStyleLbl="fgAcc1" presStyleIdx="1" presStyleCnt="4"/>
      <dgm:spPr/>
    </dgm:pt>
    <dgm:pt modelId="{45A56AC3-65B9-46E0-A6B1-EE468E8C1548}" type="pres">
      <dgm:prSet presAssocID="{37CEA8B0-7157-4F8E-9C8D-1BFFB9276E0F}" presName="Child3" presStyleLbl="revTx" presStyleIdx="0" presStyleCnt="3">
        <dgm:presLayoutVars>
          <dgm:chMax val="0"/>
          <dgm:chPref val="0"/>
          <dgm:bulletEnabled val="1"/>
        </dgm:presLayoutVars>
      </dgm:prSet>
      <dgm:spPr/>
    </dgm:pt>
    <dgm:pt modelId="{DCE85631-8733-44FC-8CEA-320A0096976B}" type="pres">
      <dgm:prSet presAssocID="{37CEA8B0-7157-4F8E-9C8D-1BFFB9276E0F}" presName="Parent3" presStyleLbl="revTx" presStyleIdx="0" presStyleCnt="3">
        <dgm:presLayoutVars>
          <dgm:chMax val="1"/>
          <dgm:chPref val="1"/>
          <dgm:bulletEnabled val="1"/>
        </dgm:presLayoutVars>
      </dgm:prSet>
      <dgm:spPr/>
    </dgm:pt>
    <dgm:pt modelId="{E60CF693-B3D5-4B97-B457-109FE8876ED2}" type="pres">
      <dgm:prSet presAssocID="{1A50DA06-CF3D-4666-8B87-65E368CC14C0}" presName="Accent2" presStyleCnt="0"/>
      <dgm:spPr/>
    </dgm:pt>
    <dgm:pt modelId="{70D2146C-66ED-4B9D-B286-3FE10AD2731A}" type="pres">
      <dgm:prSet presAssocID="{1A50DA06-CF3D-4666-8B87-65E368CC14C0}" presName="Accent" presStyleLbl="node1" presStyleIdx="2" presStyleCnt="4"/>
      <dgm:spPr>
        <a:solidFill>
          <a:srgbClr val="008938"/>
        </a:solidFill>
      </dgm:spPr>
    </dgm:pt>
    <dgm:pt modelId="{D808E2C9-BE05-439F-9E4A-DF638A831880}" type="pres">
      <dgm:prSet presAssocID="{1A50DA06-CF3D-4666-8B87-65E368CC14C0}" presName="ParentBackground2" presStyleCnt="0"/>
      <dgm:spPr/>
    </dgm:pt>
    <dgm:pt modelId="{3E9F502E-836D-4D6C-ABD4-49E021721B5B}" type="pres">
      <dgm:prSet presAssocID="{1A50DA06-CF3D-4666-8B87-65E368CC14C0}" presName="ParentBackground" presStyleLbl="fgAcc1" presStyleIdx="2" presStyleCnt="4"/>
      <dgm:spPr/>
    </dgm:pt>
    <dgm:pt modelId="{E1F4B503-0419-41CF-AE52-CA2BCB11C000}" type="pres">
      <dgm:prSet presAssocID="{1A50DA06-CF3D-4666-8B87-65E368CC14C0}" presName="Child2" presStyleLbl="revTx" presStyleIdx="1" presStyleCnt="3">
        <dgm:presLayoutVars>
          <dgm:chMax val="0"/>
          <dgm:chPref val="0"/>
          <dgm:bulletEnabled val="1"/>
        </dgm:presLayoutVars>
      </dgm:prSet>
      <dgm:spPr/>
    </dgm:pt>
    <dgm:pt modelId="{E16AF17F-6352-4C8B-8492-87E2EFBF37C8}" type="pres">
      <dgm:prSet presAssocID="{1A50DA06-CF3D-4666-8B87-65E368CC14C0}" presName="Parent2" presStyleLbl="revTx" presStyleIdx="1" presStyleCnt="3">
        <dgm:presLayoutVars>
          <dgm:chMax val="1"/>
          <dgm:chPref val="1"/>
          <dgm:bulletEnabled val="1"/>
        </dgm:presLayoutVars>
      </dgm:prSet>
      <dgm:spPr/>
    </dgm:pt>
    <dgm:pt modelId="{3B72FE30-456B-402D-8069-E4B12D100D94}" type="pres">
      <dgm:prSet presAssocID="{4570B3A1-DBC1-4EE7-8F30-2A93601AF8D3}" presName="Accent1" presStyleCnt="0"/>
      <dgm:spPr/>
    </dgm:pt>
    <dgm:pt modelId="{0F76F502-319E-41D5-81B3-606540425E4F}" type="pres">
      <dgm:prSet presAssocID="{4570B3A1-DBC1-4EE7-8F30-2A93601AF8D3}" presName="Accent" presStyleLbl="node1" presStyleIdx="3" presStyleCnt="4"/>
      <dgm:spPr>
        <a:solidFill>
          <a:srgbClr val="008938"/>
        </a:solidFill>
      </dgm:spPr>
    </dgm:pt>
    <dgm:pt modelId="{C8F46E06-727F-43FA-8FAA-8087B045B6A4}" type="pres">
      <dgm:prSet presAssocID="{4570B3A1-DBC1-4EE7-8F30-2A93601AF8D3}" presName="ParentBackground1" presStyleCnt="0"/>
      <dgm:spPr/>
    </dgm:pt>
    <dgm:pt modelId="{092C7AF1-E173-445F-A2AE-FA7DECD6027A}" type="pres">
      <dgm:prSet presAssocID="{4570B3A1-DBC1-4EE7-8F30-2A93601AF8D3}" presName="ParentBackground" presStyleLbl="fgAcc1" presStyleIdx="3" presStyleCnt="4"/>
      <dgm:spPr/>
    </dgm:pt>
    <dgm:pt modelId="{A12A1B26-1744-4489-A84F-818A17A4F393}" type="pres">
      <dgm:prSet presAssocID="{4570B3A1-DBC1-4EE7-8F30-2A93601AF8D3}" presName="Child1" presStyleLbl="revTx" presStyleIdx="2" presStyleCnt="3">
        <dgm:presLayoutVars>
          <dgm:chMax val="0"/>
          <dgm:chPref val="0"/>
          <dgm:bulletEnabled val="1"/>
        </dgm:presLayoutVars>
      </dgm:prSet>
      <dgm:spPr/>
    </dgm:pt>
    <dgm:pt modelId="{62899FC6-D40A-4E24-9F18-95B12EAC40A3}" type="pres">
      <dgm:prSet presAssocID="{4570B3A1-DBC1-4EE7-8F30-2A93601AF8D3}" presName="Parent1" presStyleLbl="revTx" presStyleIdx="2" presStyleCnt="3">
        <dgm:presLayoutVars>
          <dgm:chMax val="1"/>
          <dgm:chPref val="1"/>
          <dgm:bulletEnabled val="1"/>
        </dgm:presLayoutVars>
      </dgm:prSet>
      <dgm:spPr/>
    </dgm:pt>
  </dgm:ptLst>
  <dgm:cxnLst>
    <dgm:cxn modelId="{E2336122-83BA-4994-BBB8-06C76D5ADFA6}" srcId="{37CEA8B0-7157-4F8E-9C8D-1BFFB9276E0F}" destId="{45444E11-4136-4D3D-A8D5-9A804F0B55A8}" srcOrd="0" destOrd="0" parTransId="{1C114ED8-86C4-42A9-B445-568CD64C2E5B}" sibTransId="{5AF18837-71AC-4B87-B7DA-9BA94697F7EE}"/>
    <dgm:cxn modelId="{42A6C622-C15A-4960-A6D2-FFA000B93991}" srcId="{4570B3A1-DBC1-4EE7-8F30-2A93601AF8D3}" destId="{C365D1CE-6158-46EC-95B7-B6F7AE54E9EC}" srcOrd="0" destOrd="0" parTransId="{9EBAC4A4-D982-4496-8B05-DE177E1A9B16}" sibTransId="{5B5A27D7-0C70-4EA8-A1BC-A9AEB9E6766C}"/>
    <dgm:cxn modelId="{E9402C29-F9D6-471D-98BD-9FF3EC30B776}" srcId="{7F3A2BA7-6201-4836-A06B-468AE50CA660}" destId="{4570B3A1-DBC1-4EE7-8F30-2A93601AF8D3}" srcOrd="0" destOrd="0" parTransId="{08898FD3-4F09-438B-BEA4-2D175D487987}" sibTransId="{4E0B9F3C-5D6E-4A94-8FB5-F71C686D0D81}"/>
    <dgm:cxn modelId="{FE224F2F-CE7C-49F7-96C7-05B71803FD30}" type="presOf" srcId="{4570B3A1-DBC1-4EE7-8F30-2A93601AF8D3}" destId="{092C7AF1-E173-445F-A2AE-FA7DECD6027A}" srcOrd="1" destOrd="0" presId="urn:microsoft.com/office/officeart/2011/layout/CircleProcess"/>
    <dgm:cxn modelId="{9799F634-F2D6-4765-A167-1E9E12AD1C32}" type="presOf" srcId="{BA9AEE2E-C20C-4A60-A8CB-1CAE9FCC5B80}" destId="{E1F4B503-0419-41CF-AE52-CA2BCB11C000}" srcOrd="0" destOrd="0" presId="urn:microsoft.com/office/officeart/2011/layout/CircleProcess"/>
    <dgm:cxn modelId="{64524A35-24CE-4A1B-920E-01B857153830}" type="presOf" srcId="{4570B3A1-DBC1-4EE7-8F30-2A93601AF8D3}" destId="{62899FC6-D40A-4E24-9F18-95B12EAC40A3}" srcOrd="0" destOrd="0" presId="urn:microsoft.com/office/officeart/2011/layout/CircleProcess"/>
    <dgm:cxn modelId="{C724623C-CFFD-40F9-AAA1-1DF19F1A379E}" type="presOf" srcId="{C365D1CE-6158-46EC-95B7-B6F7AE54E9EC}" destId="{A12A1B26-1744-4489-A84F-818A17A4F393}" srcOrd="0" destOrd="0" presId="urn:microsoft.com/office/officeart/2011/layout/CircleProcess"/>
    <dgm:cxn modelId="{9A64ED5F-1A85-4965-8C86-D804796CA27F}" type="presOf" srcId="{37CEA8B0-7157-4F8E-9C8D-1BFFB9276E0F}" destId="{DCE85631-8733-44FC-8CEA-320A0096976B}" srcOrd="0" destOrd="0" presId="urn:microsoft.com/office/officeart/2011/layout/CircleProcess"/>
    <dgm:cxn modelId="{16857C44-6956-4B0B-89D0-FA54AD35C113}" type="presOf" srcId="{45444E11-4136-4D3D-A8D5-9A804F0B55A8}" destId="{45A56AC3-65B9-46E0-A6B1-EE468E8C1548}" srcOrd="0" destOrd="0" presId="urn:microsoft.com/office/officeart/2011/layout/CircleProcess"/>
    <dgm:cxn modelId="{C83FFC7C-C7F8-473B-B133-AA0DA7A20A75}" type="presOf" srcId="{1A50DA06-CF3D-4666-8B87-65E368CC14C0}" destId="{E16AF17F-6352-4C8B-8492-87E2EFBF37C8}" srcOrd="0" destOrd="0" presId="urn:microsoft.com/office/officeart/2011/layout/CircleProcess"/>
    <dgm:cxn modelId="{7945D887-9C19-4862-A422-1E707117A301}" srcId="{1A50DA06-CF3D-4666-8B87-65E368CC14C0}" destId="{3B7E564F-38F8-4CEC-8D67-1BFC3E7FCA06}" srcOrd="1" destOrd="0" parTransId="{FBA1A021-0BBB-4E8E-830F-66023B6833B3}" sibTransId="{33550390-E6BB-4949-8E5B-CFE041000F7D}"/>
    <dgm:cxn modelId="{E321F892-B35D-4307-97F7-2A670EEF4FB7}" type="presOf" srcId="{37CEA8B0-7157-4F8E-9C8D-1BFFB9276E0F}" destId="{ECB0B0A7-0780-47F0-9052-84C036B4E255}" srcOrd="1" destOrd="0" presId="urn:microsoft.com/office/officeart/2011/layout/CircleProcess"/>
    <dgm:cxn modelId="{A18A8F98-26C2-433F-8C0B-3E048B4EB172}" srcId="{4570B3A1-DBC1-4EE7-8F30-2A93601AF8D3}" destId="{DED1A026-8A2D-4507-A491-E6E526708D31}" srcOrd="1" destOrd="0" parTransId="{53ED8CCD-B83E-4CE9-9211-B80FF5B3C329}" sibTransId="{59994576-951A-4CB5-86D1-5AE93F184C07}"/>
    <dgm:cxn modelId="{375083AA-1119-4BC6-AB06-8505DE2A0D41}" type="presOf" srcId="{42CC0BD9-A93C-40E5-A3FA-E138D4AE157E}" destId="{68BFF5EE-284D-4AA3-AE58-D75F9A95ADF0}" srcOrd="1" destOrd="0" presId="urn:microsoft.com/office/officeart/2011/layout/CircleProcess"/>
    <dgm:cxn modelId="{C228DABB-6C4A-4DD3-A9AD-97CAA4619CB7}" srcId="{7F3A2BA7-6201-4836-A06B-468AE50CA660}" destId="{42CC0BD9-A93C-40E5-A3FA-E138D4AE157E}" srcOrd="3" destOrd="0" parTransId="{76672030-5519-4377-9D68-A5FDA132B83A}" sibTransId="{A4BCC3BA-DB02-4620-A1B5-CB6F119AEF3E}"/>
    <dgm:cxn modelId="{FC245CC5-E649-4CEB-A012-B26669401B69}" type="presOf" srcId="{1A50DA06-CF3D-4666-8B87-65E368CC14C0}" destId="{3E9F502E-836D-4D6C-ABD4-49E021721B5B}" srcOrd="1" destOrd="0" presId="urn:microsoft.com/office/officeart/2011/layout/CircleProcess"/>
    <dgm:cxn modelId="{8AAB68C6-834F-4413-BA75-FB72105D11FD}" type="presOf" srcId="{DED1A026-8A2D-4507-A491-E6E526708D31}" destId="{A12A1B26-1744-4489-A84F-818A17A4F393}" srcOrd="0" destOrd="1" presId="urn:microsoft.com/office/officeart/2011/layout/CircleProcess"/>
    <dgm:cxn modelId="{CFFA73D1-11D3-44FD-9D1A-3D5FE02A4B86}" type="presOf" srcId="{7F3A2BA7-6201-4836-A06B-468AE50CA660}" destId="{1BAE1E9A-64A0-42B7-AFE9-804582AC47BB}" srcOrd="0" destOrd="0" presId="urn:microsoft.com/office/officeart/2011/layout/CircleProcess"/>
    <dgm:cxn modelId="{7C5FB8D8-23B3-4138-A9CE-7377A2C4214D}" srcId="{7F3A2BA7-6201-4836-A06B-468AE50CA660}" destId="{37CEA8B0-7157-4F8E-9C8D-1BFFB9276E0F}" srcOrd="2" destOrd="0" parTransId="{0AA7F918-5EA1-4294-8114-C14978F92124}" sibTransId="{938889D2-69AC-49F3-9E71-2B3F43CB2C34}"/>
    <dgm:cxn modelId="{CEF0A2DA-046B-4154-BCA1-C1334711DE4B}" type="presOf" srcId="{3B7E564F-38F8-4CEC-8D67-1BFC3E7FCA06}" destId="{E1F4B503-0419-41CF-AE52-CA2BCB11C000}" srcOrd="0" destOrd="1" presId="urn:microsoft.com/office/officeart/2011/layout/CircleProcess"/>
    <dgm:cxn modelId="{3A9656DE-0BA4-499B-B1E9-F9D197B9B6BB}" srcId="{1A50DA06-CF3D-4666-8B87-65E368CC14C0}" destId="{BA9AEE2E-C20C-4A60-A8CB-1CAE9FCC5B80}" srcOrd="0" destOrd="0" parTransId="{DEF83D33-4480-4448-B5FB-DBCE2C270B68}" sibTransId="{DC20E7B4-CCF3-4845-A5DD-D330E818ED93}"/>
    <dgm:cxn modelId="{A528D6E1-4845-4CDC-9A07-66DA51285203}" srcId="{7F3A2BA7-6201-4836-A06B-468AE50CA660}" destId="{1A50DA06-CF3D-4666-8B87-65E368CC14C0}" srcOrd="1" destOrd="0" parTransId="{36F38516-42FD-4D35-9350-E362E53A303C}" sibTransId="{B2557597-2D36-4A90-80DE-02E49FAE067F}"/>
    <dgm:cxn modelId="{D07149E7-555F-4453-9513-374B216849DD}" type="presOf" srcId="{42CC0BD9-A93C-40E5-A3FA-E138D4AE157E}" destId="{167D2A23-5305-4FC6-A52E-03C0586B41A0}" srcOrd="0" destOrd="0" presId="urn:microsoft.com/office/officeart/2011/layout/CircleProcess"/>
    <dgm:cxn modelId="{8F0B7547-6FE1-4FE9-B101-D1D8682DE623}" type="presParOf" srcId="{1BAE1E9A-64A0-42B7-AFE9-804582AC47BB}" destId="{46347E0F-10E6-4950-B4EF-8D1970F558D8}" srcOrd="0" destOrd="0" presId="urn:microsoft.com/office/officeart/2011/layout/CircleProcess"/>
    <dgm:cxn modelId="{2CBE8110-3FC2-4C46-AF11-091549B365DC}" type="presParOf" srcId="{46347E0F-10E6-4950-B4EF-8D1970F558D8}" destId="{1080C0E3-681E-443A-998C-121D7EBA17CB}" srcOrd="0" destOrd="0" presId="urn:microsoft.com/office/officeart/2011/layout/CircleProcess"/>
    <dgm:cxn modelId="{D5C4E3D9-4436-4BA0-9415-302CE5247A8D}" type="presParOf" srcId="{1BAE1E9A-64A0-42B7-AFE9-804582AC47BB}" destId="{59BC2E67-250E-4C97-AC7B-0B310F197E7C}" srcOrd="1" destOrd="0" presId="urn:microsoft.com/office/officeart/2011/layout/CircleProcess"/>
    <dgm:cxn modelId="{55569D2E-F2B3-43AE-AACC-A8DA2565CE67}" type="presParOf" srcId="{59BC2E67-250E-4C97-AC7B-0B310F197E7C}" destId="{68BFF5EE-284D-4AA3-AE58-D75F9A95ADF0}" srcOrd="0" destOrd="0" presId="urn:microsoft.com/office/officeart/2011/layout/CircleProcess"/>
    <dgm:cxn modelId="{F730A9C8-8A59-4A35-B8DB-21321307BCDF}" type="presParOf" srcId="{1BAE1E9A-64A0-42B7-AFE9-804582AC47BB}" destId="{167D2A23-5305-4FC6-A52E-03C0586B41A0}" srcOrd="2" destOrd="0" presId="urn:microsoft.com/office/officeart/2011/layout/CircleProcess"/>
    <dgm:cxn modelId="{553D5DC6-A83D-43C0-91CC-562278F80504}" type="presParOf" srcId="{1BAE1E9A-64A0-42B7-AFE9-804582AC47BB}" destId="{EAD6BCE0-A974-4F2F-A3DF-FFF09194C153}" srcOrd="3" destOrd="0" presId="urn:microsoft.com/office/officeart/2011/layout/CircleProcess"/>
    <dgm:cxn modelId="{33A3F989-CC62-4484-AF76-DC02DCA2D643}" type="presParOf" srcId="{EAD6BCE0-A974-4F2F-A3DF-FFF09194C153}" destId="{54F4C627-2648-4E11-BDDA-3E4F30E9353F}" srcOrd="0" destOrd="0" presId="urn:microsoft.com/office/officeart/2011/layout/CircleProcess"/>
    <dgm:cxn modelId="{F982FA71-3AC8-4489-B6CC-B5DBA619560D}" type="presParOf" srcId="{1BAE1E9A-64A0-42B7-AFE9-804582AC47BB}" destId="{C6279069-B73D-426F-9195-F25F896D97FE}" srcOrd="4" destOrd="0" presId="urn:microsoft.com/office/officeart/2011/layout/CircleProcess"/>
    <dgm:cxn modelId="{8DC0CC58-323C-4ACF-91AC-D099DEDC23D4}" type="presParOf" srcId="{C6279069-B73D-426F-9195-F25F896D97FE}" destId="{ECB0B0A7-0780-47F0-9052-84C036B4E255}" srcOrd="0" destOrd="0" presId="urn:microsoft.com/office/officeart/2011/layout/CircleProcess"/>
    <dgm:cxn modelId="{4798CCE7-AE85-4572-99D8-E1EBE20346EA}" type="presParOf" srcId="{1BAE1E9A-64A0-42B7-AFE9-804582AC47BB}" destId="{45A56AC3-65B9-46E0-A6B1-EE468E8C1548}" srcOrd="5" destOrd="0" presId="urn:microsoft.com/office/officeart/2011/layout/CircleProcess"/>
    <dgm:cxn modelId="{17A1D5C7-0319-4888-9C61-F026AA151FE3}" type="presParOf" srcId="{1BAE1E9A-64A0-42B7-AFE9-804582AC47BB}" destId="{DCE85631-8733-44FC-8CEA-320A0096976B}" srcOrd="6" destOrd="0" presId="urn:microsoft.com/office/officeart/2011/layout/CircleProcess"/>
    <dgm:cxn modelId="{60B901F9-4E76-4F92-9B42-5BD23847DC67}" type="presParOf" srcId="{1BAE1E9A-64A0-42B7-AFE9-804582AC47BB}" destId="{E60CF693-B3D5-4B97-B457-109FE8876ED2}" srcOrd="7" destOrd="0" presId="urn:microsoft.com/office/officeart/2011/layout/CircleProcess"/>
    <dgm:cxn modelId="{A7BA85CC-5428-491B-9CC0-BA9F626D5701}" type="presParOf" srcId="{E60CF693-B3D5-4B97-B457-109FE8876ED2}" destId="{70D2146C-66ED-4B9D-B286-3FE10AD2731A}" srcOrd="0" destOrd="0" presId="urn:microsoft.com/office/officeart/2011/layout/CircleProcess"/>
    <dgm:cxn modelId="{5083BA39-A0A3-4940-86C2-7634A18AD4A8}" type="presParOf" srcId="{1BAE1E9A-64A0-42B7-AFE9-804582AC47BB}" destId="{D808E2C9-BE05-439F-9E4A-DF638A831880}" srcOrd="8" destOrd="0" presId="urn:microsoft.com/office/officeart/2011/layout/CircleProcess"/>
    <dgm:cxn modelId="{A6ADA0F6-7BB4-483F-A45B-85751D908670}" type="presParOf" srcId="{D808E2C9-BE05-439F-9E4A-DF638A831880}" destId="{3E9F502E-836D-4D6C-ABD4-49E021721B5B}" srcOrd="0" destOrd="0" presId="urn:microsoft.com/office/officeart/2011/layout/CircleProcess"/>
    <dgm:cxn modelId="{0766EC30-FA16-452A-8C31-D7F1889CA56A}" type="presParOf" srcId="{1BAE1E9A-64A0-42B7-AFE9-804582AC47BB}" destId="{E1F4B503-0419-41CF-AE52-CA2BCB11C000}" srcOrd="9" destOrd="0" presId="urn:microsoft.com/office/officeart/2011/layout/CircleProcess"/>
    <dgm:cxn modelId="{5200E53F-A4D8-409D-AA45-BEC7600ACFE0}" type="presParOf" srcId="{1BAE1E9A-64A0-42B7-AFE9-804582AC47BB}" destId="{E16AF17F-6352-4C8B-8492-87E2EFBF37C8}" srcOrd="10" destOrd="0" presId="urn:microsoft.com/office/officeart/2011/layout/CircleProcess"/>
    <dgm:cxn modelId="{D603453D-D3C2-4957-8E0F-945498F16201}" type="presParOf" srcId="{1BAE1E9A-64A0-42B7-AFE9-804582AC47BB}" destId="{3B72FE30-456B-402D-8069-E4B12D100D94}" srcOrd="11" destOrd="0" presId="urn:microsoft.com/office/officeart/2011/layout/CircleProcess"/>
    <dgm:cxn modelId="{AF6E939D-168D-4D79-AD85-CE1A544A044B}" type="presParOf" srcId="{3B72FE30-456B-402D-8069-E4B12D100D94}" destId="{0F76F502-319E-41D5-81B3-606540425E4F}" srcOrd="0" destOrd="0" presId="urn:microsoft.com/office/officeart/2011/layout/CircleProcess"/>
    <dgm:cxn modelId="{3137010B-901B-4FDA-B71E-F5CE3A17C7FA}" type="presParOf" srcId="{1BAE1E9A-64A0-42B7-AFE9-804582AC47BB}" destId="{C8F46E06-727F-43FA-8FAA-8087B045B6A4}" srcOrd="12" destOrd="0" presId="urn:microsoft.com/office/officeart/2011/layout/CircleProcess"/>
    <dgm:cxn modelId="{17390D74-D836-4519-BA0D-66611DF3A2D2}" type="presParOf" srcId="{C8F46E06-727F-43FA-8FAA-8087B045B6A4}" destId="{092C7AF1-E173-445F-A2AE-FA7DECD6027A}" srcOrd="0" destOrd="0" presId="urn:microsoft.com/office/officeart/2011/layout/CircleProcess"/>
    <dgm:cxn modelId="{7E8B775C-50E6-4759-82A6-25460BC7322A}" type="presParOf" srcId="{1BAE1E9A-64A0-42B7-AFE9-804582AC47BB}" destId="{A12A1B26-1744-4489-A84F-818A17A4F393}" srcOrd="13" destOrd="0" presId="urn:microsoft.com/office/officeart/2011/layout/CircleProcess"/>
    <dgm:cxn modelId="{73AACE47-A3A3-46C8-BB56-735719ECB17D}" type="presParOf" srcId="{1BAE1E9A-64A0-42B7-AFE9-804582AC47BB}" destId="{62899FC6-D40A-4E24-9F18-95B12EAC40A3}" srcOrd="14"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79696B6-0047-4244-9107-6263979FAEB2}" type="doc">
      <dgm:prSet loTypeId="urn:microsoft.com/office/officeart/2011/layout/CircleProcess" loCatId="officeonline" qsTypeId="urn:microsoft.com/office/officeart/2005/8/quickstyle/simple1" qsCatId="simple" csTypeId="urn:microsoft.com/office/officeart/2005/8/colors/accent3_1" csCatId="accent3" phldr="1"/>
      <dgm:spPr/>
      <dgm:t>
        <a:bodyPr/>
        <a:lstStyle/>
        <a:p>
          <a:endParaRPr lang="en-GB"/>
        </a:p>
      </dgm:t>
    </dgm:pt>
    <dgm:pt modelId="{9F7AC19D-EB85-4ED1-8C1F-2C8729F03787}">
      <dgm:prSet phldrT="[Text]" custT="1"/>
      <dgm:spPr/>
      <dgm:t>
        <a:bodyPr/>
        <a:lstStyle/>
        <a:p>
          <a:pPr>
            <a:buFont typeface="Times New Roman" panose="02020603050405020304" pitchFamily="18" charset="0"/>
            <a:buChar char="•"/>
          </a:pPr>
          <a:r>
            <a:rPr lang="en-US" sz="1500" b="1" dirty="0">
              <a:latin typeface="Aptos" panose="020B0004020202020204" pitchFamily="34" charset="0"/>
            </a:rPr>
            <a:t>Advert close</a:t>
          </a:r>
        </a:p>
        <a:p>
          <a:pPr>
            <a:buFont typeface="Times New Roman" panose="02020603050405020304" pitchFamily="18" charset="0"/>
            <a:buChar char="•"/>
          </a:pPr>
          <a:r>
            <a:rPr lang="en-US" sz="1100" b="0" dirty="0">
              <a:latin typeface="Aptos" panose="020B0004020202020204" pitchFamily="34" charset="0"/>
            </a:rPr>
            <a:t>12:00</a:t>
          </a:r>
        </a:p>
        <a:p>
          <a:pPr>
            <a:buFont typeface="Times New Roman" panose="02020603050405020304" pitchFamily="18" charset="0"/>
            <a:buChar char="•"/>
          </a:pPr>
          <a:r>
            <a:rPr lang="en-US" sz="1100" b="0" dirty="0">
              <a:latin typeface="Aptos" panose="020B0004020202020204" pitchFamily="34" charset="0"/>
            </a:rPr>
            <a:t>16 June 2025</a:t>
          </a:r>
          <a:endParaRPr lang="en-GB" sz="1100" b="0" dirty="0">
            <a:latin typeface="Aptos" panose="020B0004020202020204" pitchFamily="34" charset="0"/>
          </a:endParaRPr>
        </a:p>
      </dgm:t>
    </dgm:pt>
    <dgm:pt modelId="{95D827AC-D504-41EE-A897-BFCD1F5E4393}" type="parTrans" cxnId="{37EC4E7B-5A25-4F89-B662-DF7907387AEE}">
      <dgm:prSet/>
      <dgm:spPr/>
      <dgm:t>
        <a:bodyPr/>
        <a:lstStyle/>
        <a:p>
          <a:endParaRPr lang="en-GB">
            <a:latin typeface="Aptos" panose="020B0004020202020204" pitchFamily="34" charset="0"/>
          </a:endParaRPr>
        </a:p>
      </dgm:t>
    </dgm:pt>
    <dgm:pt modelId="{D5813005-3923-4CA7-A868-B2E6AA1E2BC1}" type="sibTrans" cxnId="{37EC4E7B-5A25-4F89-B662-DF7907387AEE}">
      <dgm:prSet/>
      <dgm:spPr/>
      <dgm:t>
        <a:bodyPr/>
        <a:lstStyle/>
        <a:p>
          <a:endParaRPr lang="en-GB">
            <a:latin typeface="Aptos" panose="020B0004020202020204" pitchFamily="34" charset="0"/>
          </a:endParaRPr>
        </a:p>
      </dgm:t>
    </dgm:pt>
    <dgm:pt modelId="{5B70A4B5-B149-4AD5-8DD0-CD29024ED80A}">
      <dgm:prSet custT="1"/>
      <dgm:spPr/>
      <dgm:t>
        <a:bodyPr/>
        <a:lstStyle/>
        <a:p>
          <a:pPr>
            <a:buFont typeface="Times New Roman" panose="02020603050405020304" pitchFamily="18" charset="0"/>
            <a:buChar char="•"/>
          </a:pPr>
          <a:r>
            <a:rPr lang="en-US" sz="1500" b="1" dirty="0">
              <a:latin typeface="Aptos" panose="020B0004020202020204" pitchFamily="34" charset="0"/>
            </a:rPr>
            <a:t>Shortlist</a:t>
          </a:r>
        </a:p>
        <a:p>
          <a:pPr>
            <a:buFont typeface="Times New Roman" panose="02020603050405020304" pitchFamily="18" charset="0"/>
            <a:buChar char="•"/>
          </a:pPr>
          <a:r>
            <a:rPr lang="en-US" sz="1100" b="0" dirty="0">
              <a:latin typeface="Aptos" panose="020B0004020202020204" pitchFamily="34" charset="0"/>
            </a:rPr>
            <a:t>23 June 2025</a:t>
          </a:r>
          <a:endParaRPr lang="en-GB" sz="1100" b="0" dirty="0">
            <a:latin typeface="Aptos" panose="020B0004020202020204" pitchFamily="34" charset="0"/>
          </a:endParaRPr>
        </a:p>
      </dgm:t>
    </dgm:pt>
    <dgm:pt modelId="{C453E5BC-F234-44D7-B9F5-049519E8F8D6}" type="parTrans" cxnId="{47D3930A-9230-4225-930B-E4499CCC06A4}">
      <dgm:prSet/>
      <dgm:spPr/>
      <dgm:t>
        <a:bodyPr/>
        <a:lstStyle/>
        <a:p>
          <a:endParaRPr lang="en-GB">
            <a:latin typeface="Aptos" panose="020B0004020202020204" pitchFamily="34" charset="0"/>
          </a:endParaRPr>
        </a:p>
      </dgm:t>
    </dgm:pt>
    <dgm:pt modelId="{9ED0B62F-2AAD-45B6-B201-E258D067F482}" type="sibTrans" cxnId="{47D3930A-9230-4225-930B-E4499CCC06A4}">
      <dgm:prSet/>
      <dgm:spPr/>
      <dgm:t>
        <a:bodyPr/>
        <a:lstStyle/>
        <a:p>
          <a:endParaRPr lang="en-GB">
            <a:latin typeface="Aptos" panose="020B0004020202020204" pitchFamily="34" charset="0"/>
          </a:endParaRPr>
        </a:p>
      </dgm:t>
    </dgm:pt>
    <dgm:pt modelId="{42012725-A540-4CEA-9374-72683E4901B0}">
      <dgm:prSet custT="1"/>
      <dgm:spPr/>
      <dgm:t>
        <a:bodyPr/>
        <a:lstStyle/>
        <a:p>
          <a:pPr>
            <a:buFont typeface="Times New Roman" panose="02020603050405020304" pitchFamily="18" charset="0"/>
            <a:buChar char="•"/>
          </a:pPr>
          <a:r>
            <a:rPr lang="en-US" sz="1500" b="1" dirty="0">
              <a:latin typeface="Aptos" panose="020B0004020202020204" pitchFamily="34" charset="0"/>
            </a:rPr>
            <a:t>Interviews</a:t>
          </a:r>
        </a:p>
        <a:p>
          <a:pPr>
            <a:buFont typeface="Times New Roman" panose="02020603050405020304" pitchFamily="18" charset="0"/>
            <a:buChar char="•"/>
          </a:pPr>
          <a:r>
            <a:rPr lang="en-US" sz="1100" b="0" dirty="0">
              <a:latin typeface="Aptos" panose="020B0004020202020204" pitchFamily="34" charset="0"/>
            </a:rPr>
            <a:t>July 2025 (TBC)</a:t>
          </a:r>
          <a:endParaRPr lang="en-GB" sz="1100" b="0" dirty="0">
            <a:latin typeface="Aptos" panose="020B0004020202020204" pitchFamily="34" charset="0"/>
          </a:endParaRPr>
        </a:p>
      </dgm:t>
    </dgm:pt>
    <dgm:pt modelId="{44560338-9FB7-4737-AC9F-B9584AB2DEE1}" type="parTrans" cxnId="{020C2A3D-5CDF-4C87-802A-70CE6952D1FC}">
      <dgm:prSet/>
      <dgm:spPr/>
      <dgm:t>
        <a:bodyPr/>
        <a:lstStyle/>
        <a:p>
          <a:endParaRPr lang="en-GB">
            <a:latin typeface="Aptos" panose="020B0004020202020204" pitchFamily="34" charset="0"/>
          </a:endParaRPr>
        </a:p>
      </dgm:t>
    </dgm:pt>
    <dgm:pt modelId="{C7B463CE-C873-4107-BC48-7F22E2D1CC08}" type="sibTrans" cxnId="{020C2A3D-5CDF-4C87-802A-70CE6952D1FC}">
      <dgm:prSet/>
      <dgm:spPr/>
      <dgm:t>
        <a:bodyPr/>
        <a:lstStyle/>
        <a:p>
          <a:endParaRPr lang="en-GB">
            <a:latin typeface="Aptos" panose="020B0004020202020204" pitchFamily="34" charset="0"/>
          </a:endParaRPr>
        </a:p>
      </dgm:t>
    </dgm:pt>
    <dgm:pt modelId="{4BE41921-5DC8-471C-ADA5-629A237A680B}">
      <dgm:prSet custT="1"/>
      <dgm:spPr/>
      <dgm:t>
        <a:bodyPr/>
        <a:lstStyle/>
        <a:p>
          <a:pPr>
            <a:buClrTx/>
            <a:buFont typeface="Arial" panose="020B0604020202020204" pitchFamily="34" charset="0"/>
            <a:buChar char="•"/>
          </a:pPr>
          <a:r>
            <a:rPr lang="en-US" sz="1200" b="0">
              <a:latin typeface="Aptos" panose="020B0004020202020204" pitchFamily="34" charset="0"/>
            </a:rPr>
            <a:t>Held at 2 </a:t>
          </a:r>
          <a:r>
            <a:rPr lang="en-US" sz="1200" b="0" err="1">
              <a:latin typeface="Aptos" panose="020B0004020202020204" pitchFamily="34" charset="0"/>
            </a:rPr>
            <a:t>Marsham</a:t>
          </a:r>
          <a:r>
            <a:rPr lang="en-US" sz="1200" b="0">
              <a:latin typeface="Aptos" panose="020B0004020202020204" pitchFamily="34" charset="0"/>
            </a:rPr>
            <a:t> Street, Westminster</a:t>
          </a:r>
          <a:endParaRPr lang="en-GB" sz="1200" b="0">
            <a:latin typeface="Aptos" panose="020B0004020202020204" pitchFamily="34" charset="0"/>
          </a:endParaRPr>
        </a:p>
      </dgm:t>
    </dgm:pt>
    <dgm:pt modelId="{3B36C4EF-3491-4868-906B-2391A1BE218F}" type="parTrans" cxnId="{0194D8DA-28FA-40A4-8D38-299B0CA20866}">
      <dgm:prSet/>
      <dgm:spPr/>
      <dgm:t>
        <a:bodyPr/>
        <a:lstStyle/>
        <a:p>
          <a:endParaRPr lang="en-GB">
            <a:latin typeface="Aptos" panose="020B0004020202020204" pitchFamily="34" charset="0"/>
          </a:endParaRPr>
        </a:p>
      </dgm:t>
    </dgm:pt>
    <dgm:pt modelId="{BB22C6C7-A491-471B-B957-2BD74F8FE8F5}" type="sibTrans" cxnId="{0194D8DA-28FA-40A4-8D38-299B0CA20866}">
      <dgm:prSet/>
      <dgm:spPr/>
      <dgm:t>
        <a:bodyPr/>
        <a:lstStyle/>
        <a:p>
          <a:endParaRPr lang="en-GB">
            <a:latin typeface="Aptos" panose="020B0004020202020204" pitchFamily="34" charset="0"/>
          </a:endParaRPr>
        </a:p>
      </dgm:t>
    </dgm:pt>
    <dgm:pt modelId="{E09A33C7-7F81-450E-89BC-CD5C392E93E1}">
      <dgm:prSet custT="1"/>
      <dgm:spPr/>
      <dgm:t>
        <a:bodyPr/>
        <a:lstStyle/>
        <a:p>
          <a:pPr>
            <a:buClrTx/>
            <a:buFont typeface="Arial" panose="020B0604020202020204" pitchFamily="34" charset="0"/>
            <a:buChar char="•"/>
          </a:pPr>
          <a:r>
            <a:rPr lang="en-US" sz="1200" b="0">
              <a:latin typeface="Aptos" panose="020B0004020202020204" pitchFamily="34" charset="0"/>
            </a:rPr>
            <a:t>Will last approximately 45 minutes</a:t>
          </a:r>
          <a:endParaRPr lang="en-GB" sz="1200" b="0">
            <a:latin typeface="Aptos" panose="020B0004020202020204" pitchFamily="34" charset="0"/>
          </a:endParaRPr>
        </a:p>
      </dgm:t>
    </dgm:pt>
    <dgm:pt modelId="{7EA5D89A-0788-4FB6-A434-5D951DD860B2}" type="parTrans" cxnId="{85758799-C613-46F0-8994-3E1A1402096F}">
      <dgm:prSet/>
      <dgm:spPr/>
      <dgm:t>
        <a:bodyPr/>
        <a:lstStyle/>
        <a:p>
          <a:endParaRPr lang="en-GB">
            <a:latin typeface="Aptos" panose="020B0004020202020204" pitchFamily="34" charset="0"/>
          </a:endParaRPr>
        </a:p>
      </dgm:t>
    </dgm:pt>
    <dgm:pt modelId="{C820EC66-2DE5-4ACA-AE60-4540F1E7ACC0}" type="sibTrans" cxnId="{85758799-C613-46F0-8994-3E1A1402096F}">
      <dgm:prSet/>
      <dgm:spPr/>
      <dgm:t>
        <a:bodyPr/>
        <a:lstStyle/>
        <a:p>
          <a:endParaRPr lang="en-GB">
            <a:latin typeface="Aptos" panose="020B0004020202020204" pitchFamily="34" charset="0"/>
          </a:endParaRPr>
        </a:p>
      </dgm:t>
    </dgm:pt>
    <dgm:pt modelId="{8F9B5DA7-DAFB-4AEF-9D04-DE4E7D835461}">
      <dgm:prSet custT="1"/>
      <dgm:spPr/>
      <dgm:t>
        <a:bodyPr/>
        <a:lstStyle/>
        <a:p>
          <a:pPr>
            <a:buFont typeface="Times New Roman" panose="02020603050405020304" pitchFamily="18" charset="0"/>
            <a:buChar char="•"/>
          </a:pPr>
          <a:r>
            <a:rPr lang="en-US" sz="1500" b="1" dirty="0">
              <a:latin typeface="Aptos" panose="020B0004020202020204" pitchFamily="34" charset="0"/>
            </a:rPr>
            <a:t>Ministers select preferred candidate</a:t>
          </a:r>
        </a:p>
        <a:p>
          <a:pPr>
            <a:buFont typeface="Times New Roman" panose="02020603050405020304" pitchFamily="18" charset="0"/>
            <a:buChar char="•"/>
          </a:pPr>
          <a:r>
            <a:rPr lang="en-US" sz="1100" b="0" dirty="0">
              <a:latin typeface="Aptos" panose="020B0004020202020204" pitchFamily="34" charset="0"/>
            </a:rPr>
            <a:t>1 August 2025</a:t>
          </a:r>
          <a:endParaRPr lang="en-GB" sz="1400" b="0" dirty="0">
            <a:latin typeface="Aptos" panose="020B0004020202020204" pitchFamily="34" charset="0"/>
          </a:endParaRPr>
        </a:p>
      </dgm:t>
    </dgm:pt>
    <dgm:pt modelId="{F37A5C5B-E969-4BD6-8E18-47DDD18E7A57}" type="parTrans" cxnId="{049C5042-699F-4941-95F4-97476809607F}">
      <dgm:prSet/>
      <dgm:spPr/>
      <dgm:t>
        <a:bodyPr/>
        <a:lstStyle/>
        <a:p>
          <a:endParaRPr lang="en-GB">
            <a:latin typeface="Aptos" panose="020B0004020202020204" pitchFamily="34" charset="0"/>
          </a:endParaRPr>
        </a:p>
      </dgm:t>
    </dgm:pt>
    <dgm:pt modelId="{C780840C-A9A9-4A6B-99E4-1CDA2B9186C8}" type="sibTrans" cxnId="{049C5042-699F-4941-95F4-97476809607F}">
      <dgm:prSet/>
      <dgm:spPr/>
      <dgm:t>
        <a:bodyPr/>
        <a:lstStyle/>
        <a:p>
          <a:endParaRPr lang="en-GB">
            <a:latin typeface="Aptos" panose="020B0004020202020204" pitchFamily="34" charset="0"/>
          </a:endParaRPr>
        </a:p>
      </dgm:t>
    </dgm:pt>
    <dgm:pt modelId="{1FF54261-E738-44EE-B5D0-09E0A3785A9C}">
      <dgm:prSet custT="1"/>
      <dgm:spPr/>
      <dgm:t>
        <a:bodyPr/>
        <a:lstStyle/>
        <a:p>
          <a:pPr>
            <a:buClrTx/>
            <a:buFont typeface="Arial" panose="020B0604020202020204" pitchFamily="34" charset="0"/>
            <a:buChar char="•"/>
          </a:pPr>
          <a:r>
            <a:rPr lang="en-US" sz="1200" b="0">
              <a:latin typeface="Aptos" panose="020B0004020202020204" pitchFamily="34" charset="0"/>
            </a:rPr>
            <a:t>The Panel will decide who they deem to be appointable. It is then up to Ministers to decide who they would like to appoint </a:t>
          </a:r>
          <a:endParaRPr lang="en-GB" sz="1200" b="0">
            <a:latin typeface="Aptos" panose="020B0004020202020204" pitchFamily="34" charset="0"/>
          </a:endParaRPr>
        </a:p>
      </dgm:t>
    </dgm:pt>
    <dgm:pt modelId="{FFEE7A91-AB89-47A9-91B3-A77146A1DB15}" type="parTrans" cxnId="{D14E65D8-6A87-47E4-8413-AFCA7C6BEE34}">
      <dgm:prSet/>
      <dgm:spPr/>
      <dgm:t>
        <a:bodyPr/>
        <a:lstStyle/>
        <a:p>
          <a:endParaRPr lang="en-GB">
            <a:latin typeface="Aptos" panose="020B0004020202020204" pitchFamily="34" charset="0"/>
          </a:endParaRPr>
        </a:p>
      </dgm:t>
    </dgm:pt>
    <dgm:pt modelId="{B21B96B2-A94D-44EA-B4AE-5F7FEA9F8AF2}" type="sibTrans" cxnId="{D14E65D8-6A87-47E4-8413-AFCA7C6BEE34}">
      <dgm:prSet/>
      <dgm:spPr/>
      <dgm:t>
        <a:bodyPr/>
        <a:lstStyle/>
        <a:p>
          <a:endParaRPr lang="en-GB">
            <a:latin typeface="Aptos" panose="020B0004020202020204" pitchFamily="34" charset="0"/>
          </a:endParaRPr>
        </a:p>
      </dgm:t>
    </dgm:pt>
    <dgm:pt modelId="{BA3A79ED-1C74-45D1-BD36-38693F5E51E5}">
      <dgm:prSet custT="1"/>
      <dgm:spPr/>
      <dgm:t>
        <a:bodyPr/>
        <a:lstStyle/>
        <a:p>
          <a:pPr>
            <a:buClrTx/>
            <a:buFont typeface="Arial" panose="020B0604020202020204" pitchFamily="34" charset="0"/>
            <a:buChar char="•"/>
          </a:pPr>
          <a:r>
            <a:rPr lang="en-US" sz="1200" b="0">
              <a:latin typeface="Aptos" panose="020B0004020202020204" pitchFamily="34" charset="0"/>
            </a:rPr>
            <a:t>Ministers may wish to meet candidates before deciding</a:t>
          </a:r>
          <a:endParaRPr lang="en-GB" sz="1200" b="0">
            <a:latin typeface="Aptos" panose="020B0004020202020204" pitchFamily="34" charset="0"/>
          </a:endParaRPr>
        </a:p>
      </dgm:t>
    </dgm:pt>
    <dgm:pt modelId="{7748BDD3-E519-44DE-9D1A-AAD80D75A5AD}" type="parTrans" cxnId="{D3DB5DA3-2DE8-47AF-AD34-3F2E8691DC29}">
      <dgm:prSet/>
      <dgm:spPr/>
      <dgm:t>
        <a:bodyPr/>
        <a:lstStyle/>
        <a:p>
          <a:endParaRPr lang="en-GB">
            <a:latin typeface="Aptos" panose="020B0004020202020204" pitchFamily="34" charset="0"/>
          </a:endParaRPr>
        </a:p>
      </dgm:t>
    </dgm:pt>
    <dgm:pt modelId="{A66D0DE8-43AD-4AE3-BD74-A787FD135071}" type="sibTrans" cxnId="{D3DB5DA3-2DE8-47AF-AD34-3F2E8691DC29}">
      <dgm:prSet/>
      <dgm:spPr/>
      <dgm:t>
        <a:bodyPr/>
        <a:lstStyle/>
        <a:p>
          <a:endParaRPr lang="en-GB">
            <a:latin typeface="Aptos" panose="020B0004020202020204" pitchFamily="34" charset="0"/>
          </a:endParaRPr>
        </a:p>
      </dgm:t>
    </dgm:pt>
    <dgm:pt modelId="{04B3CD1D-9EB5-4A61-BD6F-0A163C08B440}">
      <dgm:prSet custT="1"/>
      <dgm:spPr>
        <a:solidFill>
          <a:srgbClr val="008938"/>
        </a:solidFill>
      </dgm:spPr>
      <dgm:t>
        <a:bodyPr/>
        <a:lstStyle/>
        <a:p>
          <a:pPr>
            <a:buFont typeface="Times New Roman" panose="02020603050405020304" pitchFamily="18" charset="0"/>
            <a:buChar char="•"/>
          </a:pPr>
          <a:r>
            <a:rPr lang="en-GB" sz="1500" b="1" dirty="0">
              <a:solidFill>
                <a:schemeClr val="bg1"/>
              </a:solidFill>
              <a:latin typeface="Aptos" panose="020B0004020202020204" pitchFamily="34" charset="0"/>
            </a:rPr>
            <a:t>Successful candidate in post</a:t>
          </a:r>
        </a:p>
        <a:p>
          <a:pPr>
            <a:buFont typeface="Times New Roman" panose="02020603050405020304" pitchFamily="18" charset="0"/>
            <a:buChar char="•"/>
          </a:pPr>
          <a:r>
            <a:rPr lang="en-GB" sz="1100" b="0" dirty="0">
              <a:solidFill>
                <a:schemeClr val="bg1"/>
              </a:solidFill>
              <a:latin typeface="Aptos" panose="020B0004020202020204" pitchFamily="34" charset="0"/>
            </a:rPr>
            <a:t>ASAP</a:t>
          </a:r>
        </a:p>
      </dgm:t>
    </dgm:pt>
    <dgm:pt modelId="{9B34A8E9-E07E-4751-8860-046540B3F623}" type="parTrans" cxnId="{9717EA54-4F01-41FC-9A2A-06D37562FA32}">
      <dgm:prSet/>
      <dgm:spPr/>
      <dgm:t>
        <a:bodyPr/>
        <a:lstStyle/>
        <a:p>
          <a:endParaRPr lang="en-GB">
            <a:latin typeface="Aptos" panose="020B0004020202020204" pitchFamily="34" charset="0"/>
          </a:endParaRPr>
        </a:p>
      </dgm:t>
    </dgm:pt>
    <dgm:pt modelId="{BD7EB7AC-CB47-459C-9B80-E1B4B0D9A413}" type="sibTrans" cxnId="{9717EA54-4F01-41FC-9A2A-06D37562FA32}">
      <dgm:prSet/>
      <dgm:spPr/>
      <dgm:t>
        <a:bodyPr/>
        <a:lstStyle/>
        <a:p>
          <a:endParaRPr lang="en-GB">
            <a:latin typeface="Aptos" panose="020B0004020202020204" pitchFamily="34" charset="0"/>
          </a:endParaRPr>
        </a:p>
      </dgm:t>
    </dgm:pt>
    <dgm:pt modelId="{2755F582-CCDD-4788-BEBA-040E07B9A4D5}">
      <dgm:prSet custT="1"/>
      <dgm:spPr/>
      <dgm:t>
        <a:bodyPr/>
        <a:lstStyle/>
        <a:p>
          <a:pPr>
            <a:buClr>
              <a:schemeClr val="tx1"/>
            </a:buClr>
            <a:buFont typeface="Arial" panose="020B0604020202020204" pitchFamily="34" charset="0"/>
            <a:buChar char="•"/>
          </a:pPr>
          <a:r>
            <a:rPr lang="en-US" sz="1200" b="0">
              <a:latin typeface="Aptos" panose="020B0004020202020204" pitchFamily="34" charset="0"/>
            </a:rPr>
            <a:t>The Panel will assess all applications against the criteria and decide who they would like to invite for interview</a:t>
          </a:r>
          <a:endParaRPr lang="en-GB" sz="1200" b="0">
            <a:latin typeface="Aptos" panose="020B0004020202020204" pitchFamily="34" charset="0"/>
          </a:endParaRPr>
        </a:p>
      </dgm:t>
    </dgm:pt>
    <dgm:pt modelId="{76DE01AA-1B3E-4037-BFC3-A6D0EB09696A}" type="sibTrans" cxnId="{98DA63CE-52F9-4501-AB16-9892C7DBEED3}">
      <dgm:prSet/>
      <dgm:spPr/>
      <dgm:t>
        <a:bodyPr/>
        <a:lstStyle/>
        <a:p>
          <a:endParaRPr lang="en-GB">
            <a:latin typeface="Aptos" panose="020B0004020202020204" pitchFamily="34" charset="0"/>
          </a:endParaRPr>
        </a:p>
      </dgm:t>
    </dgm:pt>
    <dgm:pt modelId="{99ABC860-66AB-4789-B309-A10C17421863}" type="parTrans" cxnId="{98DA63CE-52F9-4501-AB16-9892C7DBEED3}">
      <dgm:prSet/>
      <dgm:spPr/>
      <dgm:t>
        <a:bodyPr/>
        <a:lstStyle/>
        <a:p>
          <a:endParaRPr lang="en-GB">
            <a:latin typeface="Aptos" panose="020B0004020202020204" pitchFamily="34" charset="0"/>
          </a:endParaRPr>
        </a:p>
      </dgm:t>
    </dgm:pt>
    <dgm:pt modelId="{7B276253-09DA-43FB-8CD7-EE3455842381}">
      <dgm:prSet custT="1"/>
      <dgm:spPr/>
      <dgm:t>
        <a:bodyPr/>
        <a:lstStyle/>
        <a:p>
          <a:pPr>
            <a:buClr>
              <a:schemeClr val="tx1"/>
            </a:buClr>
            <a:buFont typeface="Arial" panose="020B0604020202020204" pitchFamily="34" charset="0"/>
            <a:buChar char="•"/>
          </a:pPr>
          <a:r>
            <a:rPr lang="en-US" sz="1200" b="0">
              <a:latin typeface="Aptos" panose="020B0004020202020204" pitchFamily="34" charset="0"/>
            </a:rPr>
            <a:t>Ministers must be consulted on the shortlist before we can confirm who has been successful at this stage.</a:t>
          </a:r>
          <a:endParaRPr lang="en-GB" sz="1200" b="0">
            <a:latin typeface="Aptos" panose="020B0004020202020204" pitchFamily="34" charset="0"/>
          </a:endParaRPr>
        </a:p>
      </dgm:t>
    </dgm:pt>
    <dgm:pt modelId="{0D9469A0-5F7B-4293-A83E-5E0D6DB16916}" type="sibTrans" cxnId="{585575FC-E90A-4DA2-AE2B-85155402693F}">
      <dgm:prSet/>
      <dgm:spPr/>
      <dgm:t>
        <a:bodyPr/>
        <a:lstStyle/>
        <a:p>
          <a:endParaRPr lang="en-GB">
            <a:latin typeface="Aptos" panose="020B0004020202020204" pitchFamily="34" charset="0"/>
          </a:endParaRPr>
        </a:p>
      </dgm:t>
    </dgm:pt>
    <dgm:pt modelId="{E04ACB0F-12B3-4FDD-9428-7E2D07D18570}" type="parTrans" cxnId="{585575FC-E90A-4DA2-AE2B-85155402693F}">
      <dgm:prSet/>
      <dgm:spPr/>
      <dgm:t>
        <a:bodyPr/>
        <a:lstStyle/>
        <a:p>
          <a:endParaRPr lang="en-GB">
            <a:latin typeface="Aptos" panose="020B0004020202020204" pitchFamily="34" charset="0"/>
          </a:endParaRPr>
        </a:p>
      </dgm:t>
    </dgm:pt>
    <dgm:pt modelId="{3DDB3C70-6D06-4B06-90E1-9A808981FF1B}">
      <dgm:prSet custT="1"/>
      <dgm:spPr/>
      <dgm:t>
        <a:bodyPr/>
        <a:lstStyle/>
        <a:p>
          <a:pPr>
            <a:buClr>
              <a:schemeClr val="tx1"/>
            </a:buClr>
            <a:buFont typeface="Arial" panose="020B0604020202020204" pitchFamily="34" charset="0"/>
            <a:buChar char="•"/>
          </a:pPr>
          <a:r>
            <a:rPr lang="en-GB" sz="1200" b="0">
              <a:latin typeface="Aptos" panose="020B0004020202020204" pitchFamily="34" charset="0"/>
            </a:rPr>
            <a:t>Detailed feedback will not be provided at this stage</a:t>
          </a:r>
        </a:p>
      </dgm:t>
    </dgm:pt>
    <dgm:pt modelId="{60C5BAB5-EC50-4784-AD2E-18DB157374CC}" type="sibTrans" cxnId="{ECD5507F-8E9E-47E8-9DE5-5CB01D9663AA}">
      <dgm:prSet/>
      <dgm:spPr/>
      <dgm:t>
        <a:bodyPr/>
        <a:lstStyle/>
        <a:p>
          <a:endParaRPr lang="en-GB">
            <a:latin typeface="Aptos" panose="020B0004020202020204" pitchFamily="34" charset="0"/>
          </a:endParaRPr>
        </a:p>
      </dgm:t>
    </dgm:pt>
    <dgm:pt modelId="{2D13C548-A614-462D-8323-89466FBF8C97}" type="parTrans" cxnId="{ECD5507F-8E9E-47E8-9DE5-5CB01D9663AA}">
      <dgm:prSet/>
      <dgm:spPr/>
      <dgm:t>
        <a:bodyPr/>
        <a:lstStyle/>
        <a:p>
          <a:endParaRPr lang="en-GB">
            <a:latin typeface="Aptos" panose="020B0004020202020204" pitchFamily="34" charset="0"/>
          </a:endParaRPr>
        </a:p>
      </dgm:t>
    </dgm:pt>
    <dgm:pt modelId="{316EF7E1-9B9E-489E-9812-D0860E6FA347}">
      <dgm:prSet phldrT="[Text]" custT="1"/>
      <dgm:spPr/>
      <dgm:t>
        <a:bodyPr/>
        <a:lstStyle/>
        <a:p>
          <a:pPr>
            <a:buFont typeface="Times New Roman" panose="02020603050405020304" pitchFamily="18" charset="0"/>
            <a:buChar char="•"/>
          </a:pPr>
          <a:r>
            <a:rPr lang="en-GB" sz="1200" b="0">
              <a:latin typeface="Aptos" panose="020B0004020202020204" pitchFamily="34" charset="0"/>
            </a:rPr>
            <a:t>Candidates must demonstrate how they meet the essential criteria. Refer to the ‘Recruitment Process’ section to understand how to apply</a:t>
          </a:r>
        </a:p>
      </dgm:t>
    </dgm:pt>
    <dgm:pt modelId="{F9071742-986A-498B-BA67-1DB43EE09FA9}" type="parTrans" cxnId="{BC6EB4C1-E6B8-45AF-8E81-EB4985AB5FD7}">
      <dgm:prSet/>
      <dgm:spPr/>
      <dgm:t>
        <a:bodyPr/>
        <a:lstStyle/>
        <a:p>
          <a:endParaRPr lang="en-GB"/>
        </a:p>
      </dgm:t>
    </dgm:pt>
    <dgm:pt modelId="{69859697-B081-4C1B-A5B9-4EFEDE07E7D3}" type="sibTrans" cxnId="{BC6EB4C1-E6B8-45AF-8E81-EB4985AB5FD7}">
      <dgm:prSet/>
      <dgm:spPr/>
      <dgm:t>
        <a:bodyPr/>
        <a:lstStyle/>
        <a:p>
          <a:endParaRPr lang="en-GB"/>
        </a:p>
      </dgm:t>
    </dgm:pt>
    <dgm:pt modelId="{CE484F08-5A7B-4110-8C8D-9E144785CD70}" type="pres">
      <dgm:prSet presAssocID="{779696B6-0047-4244-9107-6263979FAEB2}" presName="Name0" presStyleCnt="0">
        <dgm:presLayoutVars>
          <dgm:chMax val="11"/>
          <dgm:chPref val="11"/>
          <dgm:dir/>
          <dgm:resizeHandles/>
        </dgm:presLayoutVars>
      </dgm:prSet>
      <dgm:spPr/>
    </dgm:pt>
    <dgm:pt modelId="{17C0BE72-F914-42A6-96B9-F014A8994830}" type="pres">
      <dgm:prSet presAssocID="{04B3CD1D-9EB5-4A61-BD6F-0A163C08B440}" presName="Accent5" presStyleCnt="0"/>
      <dgm:spPr/>
    </dgm:pt>
    <dgm:pt modelId="{6BBE12D2-D069-401E-83CD-DB19197AAB9B}" type="pres">
      <dgm:prSet presAssocID="{04B3CD1D-9EB5-4A61-BD6F-0A163C08B440}" presName="Accent" presStyleLbl="node1" presStyleIdx="0" presStyleCnt="5"/>
      <dgm:spPr/>
    </dgm:pt>
    <dgm:pt modelId="{7B3F9A04-818D-4361-9C5D-3525328FBCC4}" type="pres">
      <dgm:prSet presAssocID="{04B3CD1D-9EB5-4A61-BD6F-0A163C08B440}" presName="ParentBackground5" presStyleCnt="0"/>
      <dgm:spPr/>
    </dgm:pt>
    <dgm:pt modelId="{4DD7C217-536D-431F-A4C8-69E0579365DB}" type="pres">
      <dgm:prSet presAssocID="{04B3CD1D-9EB5-4A61-BD6F-0A163C08B440}" presName="ParentBackground" presStyleLbl="fgAcc1" presStyleIdx="0" presStyleCnt="5"/>
      <dgm:spPr/>
    </dgm:pt>
    <dgm:pt modelId="{30814BC6-FAF6-473E-A67E-515DA744F81C}" type="pres">
      <dgm:prSet presAssocID="{04B3CD1D-9EB5-4A61-BD6F-0A163C08B440}" presName="Parent5" presStyleLbl="revTx" presStyleIdx="0" presStyleCnt="4">
        <dgm:presLayoutVars>
          <dgm:chMax val="1"/>
          <dgm:chPref val="1"/>
          <dgm:bulletEnabled val="1"/>
        </dgm:presLayoutVars>
      </dgm:prSet>
      <dgm:spPr/>
    </dgm:pt>
    <dgm:pt modelId="{D3AA485E-126D-4C21-8E35-7455FD4F7059}" type="pres">
      <dgm:prSet presAssocID="{8F9B5DA7-DAFB-4AEF-9D04-DE4E7D835461}" presName="Accent4" presStyleCnt="0"/>
      <dgm:spPr/>
    </dgm:pt>
    <dgm:pt modelId="{449E1749-7D35-445A-BE9E-28FB5D658E18}" type="pres">
      <dgm:prSet presAssocID="{8F9B5DA7-DAFB-4AEF-9D04-DE4E7D835461}" presName="Accent" presStyleLbl="node1" presStyleIdx="1" presStyleCnt="5"/>
      <dgm:spPr>
        <a:solidFill>
          <a:srgbClr val="008938"/>
        </a:solidFill>
      </dgm:spPr>
    </dgm:pt>
    <dgm:pt modelId="{06BD468C-81B7-41D2-98CE-860B326A3209}" type="pres">
      <dgm:prSet presAssocID="{8F9B5DA7-DAFB-4AEF-9D04-DE4E7D835461}" presName="ParentBackground4" presStyleCnt="0"/>
      <dgm:spPr/>
    </dgm:pt>
    <dgm:pt modelId="{6233AEB0-E80E-4541-9A34-7787F2FA3CED}" type="pres">
      <dgm:prSet presAssocID="{8F9B5DA7-DAFB-4AEF-9D04-DE4E7D835461}" presName="ParentBackground" presStyleLbl="fgAcc1" presStyleIdx="1" presStyleCnt="5"/>
      <dgm:spPr/>
    </dgm:pt>
    <dgm:pt modelId="{FABE26D2-8B13-4F81-ACEB-022CE15981AB}" type="pres">
      <dgm:prSet presAssocID="{8F9B5DA7-DAFB-4AEF-9D04-DE4E7D835461}" presName="Child4" presStyleLbl="revTx" presStyleIdx="0" presStyleCnt="4">
        <dgm:presLayoutVars>
          <dgm:chMax val="0"/>
          <dgm:chPref val="0"/>
          <dgm:bulletEnabled val="1"/>
        </dgm:presLayoutVars>
      </dgm:prSet>
      <dgm:spPr/>
    </dgm:pt>
    <dgm:pt modelId="{66E2B256-0EA8-43E4-A96C-9A1BB2204CAA}" type="pres">
      <dgm:prSet presAssocID="{8F9B5DA7-DAFB-4AEF-9D04-DE4E7D835461}" presName="Parent4" presStyleLbl="revTx" presStyleIdx="0" presStyleCnt="4">
        <dgm:presLayoutVars>
          <dgm:chMax val="1"/>
          <dgm:chPref val="1"/>
          <dgm:bulletEnabled val="1"/>
        </dgm:presLayoutVars>
      </dgm:prSet>
      <dgm:spPr/>
    </dgm:pt>
    <dgm:pt modelId="{E451D5CF-3310-44C6-B1DD-37D7BFBA47A2}" type="pres">
      <dgm:prSet presAssocID="{42012725-A540-4CEA-9374-72683E4901B0}" presName="Accent3" presStyleCnt="0"/>
      <dgm:spPr/>
    </dgm:pt>
    <dgm:pt modelId="{C3B354CE-3C23-4736-A704-81B30295F426}" type="pres">
      <dgm:prSet presAssocID="{42012725-A540-4CEA-9374-72683E4901B0}" presName="Accent" presStyleLbl="node1" presStyleIdx="2" presStyleCnt="5"/>
      <dgm:spPr>
        <a:solidFill>
          <a:srgbClr val="008938"/>
        </a:solidFill>
      </dgm:spPr>
    </dgm:pt>
    <dgm:pt modelId="{21D6DAD2-08AD-464C-A5E7-67203127C652}" type="pres">
      <dgm:prSet presAssocID="{42012725-A540-4CEA-9374-72683E4901B0}" presName="ParentBackground3" presStyleCnt="0"/>
      <dgm:spPr/>
    </dgm:pt>
    <dgm:pt modelId="{57092344-E893-4FFA-BB56-0AF1428B79CF}" type="pres">
      <dgm:prSet presAssocID="{42012725-A540-4CEA-9374-72683E4901B0}" presName="ParentBackground" presStyleLbl="fgAcc1" presStyleIdx="2" presStyleCnt="5" custLinFactNeighborX="-269" custLinFactNeighborY="-1870"/>
      <dgm:spPr/>
    </dgm:pt>
    <dgm:pt modelId="{5602F9EF-1181-4071-956F-626E542CA851}" type="pres">
      <dgm:prSet presAssocID="{42012725-A540-4CEA-9374-72683E4901B0}" presName="Child3" presStyleLbl="revTx" presStyleIdx="1" presStyleCnt="4">
        <dgm:presLayoutVars>
          <dgm:chMax val="0"/>
          <dgm:chPref val="0"/>
          <dgm:bulletEnabled val="1"/>
        </dgm:presLayoutVars>
      </dgm:prSet>
      <dgm:spPr/>
    </dgm:pt>
    <dgm:pt modelId="{AD53A51B-8F18-4A6C-81E2-440B888A9613}" type="pres">
      <dgm:prSet presAssocID="{42012725-A540-4CEA-9374-72683E4901B0}" presName="Parent3" presStyleLbl="revTx" presStyleIdx="1" presStyleCnt="4">
        <dgm:presLayoutVars>
          <dgm:chMax val="1"/>
          <dgm:chPref val="1"/>
          <dgm:bulletEnabled val="1"/>
        </dgm:presLayoutVars>
      </dgm:prSet>
      <dgm:spPr/>
    </dgm:pt>
    <dgm:pt modelId="{1B122C73-0FD2-4142-927D-AF90F6B55EB7}" type="pres">
      <dgm:prSet presAssocID="{5B70A4B5-B149-4AD5-8DD0-CD29024ED80A}" presName="Accent2" presStyleCnt="0"/>
      <dgm:spPr/>
    </dgm:pt>
    <dgm:pt modelId="{46FFD603-029B-4A8D-AC25-2665F3F59AE0}" type="pres">
      <dgm:prSet presAssocID="{5B70A4B5-B149-4AD5-8DD0-CD29024ED80A}" presName="Accent" presStyleLbl="node1" presStyleIdx="3" presStyleCnt="5"/>
      <dgm:spPr>
        <a:solidFill>
          <a:srgbClr val="008938"/>
        </a:solidFill>
      </dgm:spPr>
    </dgm:pt>
    <dgm:pt modelId="{216710C2-55D7-4976-90BB-5AD631226912}" type="pres">
      <dgm:prSet presAssocID="{5B70A4B5-B149-4AD5-8DD0-CD29024ED80A}" presName="ParentBackground2" presStyleCnt="0"/>
      <dgm:spPr/>
    </dgm:pt>
    <dgm:pt modelId="{501CB962-0B4B-45F8-B9D7-A25136C04237}" type="pres">
      <dgm:prSet presAssocID="{5B70A4B5-B149-4AD5-8DD0-CD29024ED80A}" presName="ParentBackground" presStyleLbl="fgAcc1" presStyleIdx="3" presStyleCnt="5"/>
      <dgm:spPr/>
    </dgm:pt>
    <dgm:pt modelId="{96BFDC66-B230-4A74-B245-0AD2C334777E}" type="pres">
      <dgm:prSet presAssocID="{5B70A4B5-B149-4AD5-8DD0-CD29024ED80A}" presName="Child2" presStyleLbl="revTx" presStyleIdx="2" presStyleCnt="4">
        <dgm:presLayoutVars>
          <dgm:chMax val="0"/>
          <dgm:chPref val="0"/>
          <dgm:bulletEnabled val="1"/>
        </dgm:presLayoutVars>
      </dgm:prSet>
      <dgm:spPr/>
    </dgm:pt>
    <dgm:pt modelId="{D0C76182-3C80-4794-B495-530BF5149FFC}" type="pres">
      <dgm:prSet presAssocID="{5B70A4B5-B149-4AD5-8DD0-CD29024ED80A}" presName="Parent2" presStyleLbl="revTx" presStyleIdx="2" presStyleCnt="4">
        <dgm:presLayoutVars>
          <dgm:chMax val="1"/>
          <dgm:chPref val="1"/>
          <dgm:bulletEnabled val="1"/>
        </dgm:presLayoutVars>
      </dgm:prSet>
      <dgm:spPr/>
    </dgm:pt>
    <dgm:pt modelId="{4AFB2235-7FE0-4DDF-9773-8FF2FD6DA937}" type="pres">
      <dgm:prSet presAssocID="{9F7AC19D-EB85-4ED1-8C1F-2C8729F03787}" presName="Accent1" presStyleCnt="0"/>
      <dgm:spPr/>
    </dgm:pt>
    <dgm:pt modelId="{F7934C96-8825-4F35-B25F-1B5DFD6F2167}" type="pres">
      <dgm:prSet presAssocID="{9F7AC19D-EB85-4ED1-8C1F-2C8729F03787}" presName="Accent" presStyleLbl="node1" presStyleIdx="4" presStyleCnt="5"/>
      <dgm:spPr>
        <a:solidFill>
          <a:srgbClr val="008938"/>
        </a:solidFill>
      </dgm:spPr>
    </dgm:pt>
    <dgm:pt modelId="{6F9153A1-2B69-4748-8272-DB51AF247C3E}" type="pres">
      <dgm:prSet presAssocID="{9F7AC19D-EB85-4ED1-8C1F-2C8729F03787}" presName="ParentBackground1" presStyleCnt="0"/>
      <dgm:spPr/>
    </dgm:pt>
    <dgm:pt modelId="{183B0E67-F7FE-4B90-BBEE-231F4F0C0D33}" type="pres">
      <dgm:prSet presAssocID="{9F7AC19D-EB85-4ED1-8C1F-2C8729F03787}" presName="ParentBackground" presStyleLbl="fgAcc1" presStyleIdx="4" presStyleCnt="5"/>
      <dgm:spPr/>
    </dgm:pt>
    <dgm:pt modelId="{FA902A41-11A3-4306-B73A-02E8D4AEAED4}" type="pres">
      <dgm:prSet presAssocID="{9F7AC19D-EB85-4ED1-8C1F-2C8729F03787}" presName="Child1" presStyleLbl="revTx" presStyleIdx="3" presStyleCnt="4">
        <dgm:presLayoutVars>
          <dgm:chMax val="0"/>
          <dgm:chPref val="0"/>
          <dgm:bulletEnabled val="1"/>
        </dgm:presLayoutVars>
      </dgm:prSet>
      <dgm:spPr/>
    </dgm:pt>
    <dgm:pt modelId="{94E1C6E0-FC61-4F0C-B31C-C1C8F311368E}" type="pres">
      <dgm:prSet presAssocID="{9F7AC19D-EB85-4ED1-8C1F-2C8729F03787}" presName="Parent1" presStyleLbl="revTx" presStyleIdx="3" presStyleCnt="4">
        <dgm:presLayoutVars>
          <dgm:chMax val="1"/>
          <dgm:chPref val="1"/>
          <dgm:bulletEnabled val="1"/>
        </dgm:presLayoutVars>
      </dgm:prSet>
      <dgm:spPr/>
    </dgm:pt>
  </dgm:ptLst>
  <dgm:cxnLst>
    <dgm:cxn modelId="{53283401-D7F9-4D60-9676-E0EAEF9AF5C5}" type="presOf" srcId="{779696B6-0047-4244-9107-6263979FAEB2}" destId="{CE484F08-5A7B-4110-8C8D-9E144785CD70}" srcOrd="0" destOrd="0" presId="urn:microsoft.com/office/officeart/2011/layout/CircleProcess"/>
    <dgm:cxn modelId="{18ED6903-B231-4424-8464-054ABD441E4A}" type="presOf" srcId="{42012725-A540-4CEA-9374-72683E4901B0}" destId="{57092344-E893-4FFA-BB56-0AF1428B79CF}" srcOrd="0" destOrd="0" presId="urn:microsoft.com/office/officeart/2011/layout/CircleProcess"/>
    <dgm:cxn modelId="{4C80CB04-5249-4F7F-A9AD-B76B3E79293F}" type="presOf" srcId="{2755F582-CCDD-4788-BEBA-040E07B9A4D5}" destId="{96BFDC66-B230-4A74-B245-0AD2C334777E}" srcOrd="0" destOrd="0" presId="urn:microsoft.com/office/officeart/2011/layout/CircleProcess"/>
    <dgm:cxn modelId="{47D3930A-9230-4225-930B-E4499CCC06A4}" srcId="{779696B6-0047-4244-9107-6263979FAEB2}" destId="{5B70A4B5-B149-4AD5-8DD0-CD29024ED80A}" srcOrd="1" destOrd="0" parTransId="{C453E5BC-F234-44D7-B9F5-049519E8F8D6}" sibTransId="{9ED0B62F-2AAD-45B6-B201-E258D067F482}"/>
    <dgm:cxn modelId="{919B6E0D-3203-4D6D-A1DA-EB41183AAF9F}" type="presOf" srcId="{42012725-A540-4CEA-9374-72683E4901B0}" destId="{AD53A51B-8F18-4A6C-81E2-440B888A9613}" srcOrd="1" destOrd="0" presId="urn:microsoft.com/office/officeart/2011/layout/CircleProcess"/>
    <dgm:cxn modelId="{4B317914-140E-4BE6-B2E0-2AD24FFCB998}" type="presOf" srcId="{5B70A4B5-B149-4AD5-8DD0-CD29024ED80A}" destId="{D0C76182-3C80-4794-B495-530BF5149FFC}" srcOrd="1" destOrd="0" presId="urn:microsoft.com/office/officeart/2011/layout/CircleProcess"/>
    <dgm:cxn modelId="{AAF88517-7014-40C9-A13F-6C7601A77735}" type="presOf" srcId="{9F7AC19D-EB85-4ED1-8C1F-2C8729F03787}" destId="{183B0E67-F7FE-4B90-BBEE-231F4F0C0D33}" srcOrd="0" destOrd="0" presId="urn:microsoft.com/office/officeart/2011/layout/CircleProcess"/>
    <dgm:cxn modelId="{C7122519-7FCF-4351-9642-0C56DFD5CD0F}" type="presOf" srcId="{04B3CD1D-9EB5-4A61-BD6F-0A163C08B440}" destId="{30814BC6-FAF6-473E-A67E-515DA744F81C}" srcOrd="1" destOrd="0" presId="urn:microsoft.com/office/officeart/2011/layout/CircleProcess"/>
    <dgm:cxn modelId="{235D133A-5158-40C9-A90A-18D9E6E0FAFD}" type="presOf" srcId="{9F7AC19D-EB85-4ED1-8C1F-2C8729F03787}" destId="{94E1C6E0-FC61-4F0C-B31C-C1C8F311368E}" srcOrd="1" destOrd="0" presId="urn:microsoft.com/office/officeart/2011/layout/CircleProcess"/>
    <dgm:cxn modelId="{020C2A3D-5CDF-4C87-802A-70CE6952D1FC}" srcId="{779696B6-0047-4244-9107-6263979FAEB2}" destId="{42012725-A540-4CEA-9374-72683E4901B0}" srcOrd="2" destOrd="0" parTransId="{44560338-9FB7-4737-AC9F-B9584AB2DEE1}" sibTransId="{C7B463CE-C873-4107-BC48-7F22E2D1CC08}"/>
    <dgm:cxn modelId="{6D01595B-A4C4-460B-9FCC-9724F64C9774}" type="presOf" srcId="{BA3A79ED-1C74-45D1-BD36-38693F5E51E5}" destId="{FABE26D2-8B13-4F81-ACEB-022CE15981AB}" srcOrd="0" destOrd="1" presId="urn:microsoft.com/office/officeart/2011/layout/CircleProcess"/>
    <dgm:cxn modelId="{09C93341-DAF5-473D-B63B-614337CE97EC}" type="presOf" srcId="{5B70A4B5-B149-4AD5-8DD0-CD29024ED80A}" destId="{501CB962-0B4B-45F8-B9D7-A25136C04237}" srcOrd="0" destOrd="0" presId="urn:microsoft.com/office/officeart/2011/layout/CircleProcess"/>
    <dgm:cxn modelId="{049C5042-699F-4941-95F4-97476809607F}" srcId="{779696B6-0047-4244-9107-6263979FAEB2}" destId="{8F9B5DA7-DAFB-4AEF-9D04-DE4E7D835461}" srcOrd="3" destOrd="0" parTransId="{F37A5C5B-E969-4BD6-8E18-47DDD18E7A57}" sibTransId="{C780840C-A9A9-4A6B-99E4-1CDA2B9186C8}"/>
    <dgm:cxn modelId="{3E992A4D-181B-4C88-AF19-FB7DE2C9DD3A}" type="presOf" srcId="{8F9B5DA7-DAFB-4AEF-9D04-DE4E7D835461}" destId="{6233AEB0-E80E-4541-9A34-7787F2FA3CED}" srcOrd="0" destOrd="0" presId="urn:microsoft.com/office/officeart/2011/layout/CircleProcess"/>
    <dgm:cxn modelId="{9717EA54-4F01-41FC-9A2A-06D37562FA32}" srcId="{779696B6-0047-4244-9107-6263979FAEB2}" destId="{04B3CD1D-9EB5-4A61-BD6F-0A163C08B440}" srcOrd="4" destOrd="0" parTransId="{9B34A8E9-E07E-4751-8860-046540B3F623}" sibTransId="{BD7EB7AC-CB47-459C-9B80-E1B4B0D9A413}"/>
    <dgm:cxn modelId="{7ED1057B-972F-4039-A403-FF7FA3A8A813}" type="presOf" srcId="{7B276253-09DA-43FB-8CD7-EE3455842381}" destId="{96BFDC66-B230-4A74-B245-0AD2C334777E}" srcOrd="0" destOrd="1" presId="urn:microsoft.com/office/officeart/2011/layout/CircleProcess"/>
    <dgm:cxn modelId="{37EC4E7B-5A25-4F89-B662-DF7907387AEE}" srcId="{779696B6-0047-4244-9107-6263979FAEB2}" destId="{9F7AC19D-EB85-4ED1-8C1F-2C8729F03787}" srcOrd="0" destOrd="0" parTransId="{95D827AC-D504-41EE-A897-BFCD1F5E4393}" sibTransId="{D5813005-3923-4CA7-A868-B2E6AA1E2BC1}"/>
    <dgm:cxn modelId="{ECD5507F-8E9E-47E8-9DE5-5CB01D9663AA}" srcId="{5B70A4B5-B149-4AD5-8DD0-CD29024ED80A}" destId="{3DDB3C70-6D06-4B06-90E1-9A808981FF1B}" srcOrd="2" destOrd="0" parTransId="{2D13C548-A614-462D-8323-89466FBF8C97}" sibTransId="{60C5BAB5-EC50-4784-AD2E-18DB157374CC}"/>
    <dgm:cxn modelId="{BEDD9F89-7DB3-4A87-8FA5-356798AAAC7C}" type="presOf" srcId="{04B3CD1D-9EB5-4A61-BD6F-0A163C08B440}" destId="{4DD7C217-536D-431F-A4C8-69E0579365DB}" srcOrd="0" destOrd="0" presId="urn:microsoft.com/office/officeart/2011/layout/CircleProcess"/>
    <dgm:cxn modelId="{85758799-C613-46F0-8994-3E1A1402096F}" srcId="{42012725-A540-4CEA-9374-72683E4901B0}" destId="{E09A33C7-7F81-450E-89BC-CD5C392E93E1}" srcOrd="1" destOrd="0" parTransId="{7EA5D89A-0788-4FB6-A434-5D951DD860B2}" sibTransId="{C820EC66-2DE5-4ACA-AE60-4540F1E7ACC0}"/>
    <dgm:cxn modelId="{D3DB5DA3-2DE8-47AF-AD34-3F2E8691DC29}" srcId="{8F9B5DA7-DAFB-4AEF-9D04-DE4E7D835461}" destId="{BA3A79ED-1C74-45D1-BD36-38693F5E51E5}" srcOrd="1" destOrd="0" parTransId="{7748BDD3-E519-44DE-9D1A-AAD80D75A5AD}" sibTransId="{A66D0DE8-43AD-4AE3-BD74-A787FD135071}"/>
    <dgm:cxn modelId="{A7D0EBA6-6403-439F-98F4-88E555E846B3}" type="presOf" srcId="{4BE41921-5DC8-471C-ADA5-629A237A680B}" destId="{5602F9EF-1181-4071-956F-626E542CA851}" srcOrd="0" destOrd="0" presId="urn:microsoft.com/office/officeart/2011/layout/CircleProcess"/>
    <dgm:cxn modelId="{E5D3EFBE-F147-4E02-B669-173B4C4177D6}" type="presOf" srcId="{1FF54261-E738-44EE-B5D0-09E0A3785A9C}" destId="{FABE26D2-8B13-4F81-ACEB-022CE15981AB}" srcOrd="0" destOrd="0" presId="urn:microsoft.com/office/officeart/2011/layout/CircleProcess"/>
    <dgm:cxn modelId="{BC6EB4C1-E6B8-45AF-8E81-EB4985AB5FD7}" srcId="{9F7AC19D-EB85-4ED1-8C1F-2C8729F03787}" destId="{316EF7E1-9B9E-489E-9812-D0860E6FA347}" srcOrd="0" destOrd="0" parTransId="{F9071742-986A-498B-BA67-1DB43EE09FA9}" sibTransId="{69859697-B081-4C1B-A5B9-4EFEDE07E7D3}"/>
    <dgm:cxn modelId="{98DA63CE-52F9-4501-AB16-9892C7DBEED3}" srcId="{5B70A4B5-B149-4AD5-8DD0-CD29024ED80A}" destId="{2755F582-CCDD-4788-BEBA-040E07B9A4D5}" srcOrd="0" destOrd="0" parTransId="{99ABC860-66AB-4789-B309-A10C17421863}" sibTransId="{76DE01AA-1B3E-4037-BFC3-A6D0EB09696A}"/>
    <dgm:cxn modelId="{D14E65D8-6A87-47E4-8413-AFCA7C6BEE34}" srcId="{8F9B5DA7-DAFB-4AEF-9D04-DE4E7D835461}" destId="{1FF54261-E738-44EE-B5D0-09E0A3785A9C}" srcOrd="0" destOrd="0" parTransId="{FFEE7A91-AB89-47A9-91B3-A77146A1DB15}" sibTransId="{B21B96B2-A94D-44EA-B4AE-5F7FEA9F8AF2}"/>
    <dgm:cxn modelId="{0194D8DA-28FA-40A4-8D38-299B0CA20866}" srcId="{42012725-A540-4CEA-9374-72683E4901B0}" destId="{4BE41921-5DC8-471C-ADA5-629A237A680B}" srcOrd="0" destOrd="0" parTransId="{3B36C4EF-3491-4868-906B-2391A1BE218F}" sibTransId="{BB22C6C7-A491-471B-B957-2BD74F8FE8F5}"/>
    <dgm:cxn modelId="{137B77F3-47DB-4B09-8843-76CF87C5215D}" type="presOf" srcId="{3DDB3C70-6D06-4B06-90E1-9A808981FF1B}" destId="{96BFDC66-B230-4A74-B245-0AD2C334777E}" srcOrd="0" destOrd="2" presId="urn:microsoft.com/office/officeart/2011/layout/CircleProcess"/>
    <dgm:cxn modelId="{3C62CEF4-6C41-4FAD-9A12-2054B8A2F1E0}" type="presOf" srcId="{8F9B5DA7-DAFB-4AEF-9D04-DE4E7D835461}" destId="{66E2B256-0EA8-43E4-A96C-9A1BB2204CAA}" srcOrd="1" destOrd="0" presId="urn:microsoft.com/office/officeart/2011/layout/CircleProcess"/>
    <dgm:cxn modelId="{9F5C17F5-9BA4-4DEA-BA53-25DC9410D519}" type="presOf" srcId="{316EF7E1-9B9E-489E-9812-D0860E6FA347}" destId="{FA902A41-11A3-4306-B73A-02E8D4AEAED4}" srcOrd="0" destOrd="0" presId="urn:microsoft.com/office/officeart/2011/layout/CircleProcess"/>
    <dgm:cxn modelId="{4084A1FA-ECCE-4D9A-9F41-145E830116BC}" type="presOf" srcId="{E09A33C7-7F81-450E-89BC-CD5C392E93E1}" destId="{5602F9EF-1181-4071-956F-626E542CA851}" srcOrd="0" destOrd="1" presId="urn:microsoft.com/office/officeart/2011/layout/CircleProcess"/>
    <dgm:cxn modelId="{585575FC-E90A-4DA2-AE2B-85155402693F}" srcId="{5B70A4B5-B149-4AD5-8DD0-CD29024ED80A}" destId="{7B276253-09DA-43FB-8CD7-EE3455842381}" srcOrd="1" destOrd="0" parTransId="{E04ACB0F-12B3-4FDD-9428-7E2D07D18570}" sibTransId="{0D9469A0-5F7B-4293-A83E-5E0D6DB16916}"/>
    <dgm:cxn modelId="{15550A0B-F734-4716-85ED-2FB6717412D1}" type="presParOf" srcId="{CE484F08-5A7B-4110-8C8D-9E144785CD70}" destId="{17C0BE72-F914-42A6-96B9-F014A8994830}" srcOrd="0" destOrd="0" presId="urn:microsoft.com/office/officeart/2011/layout/CircleProcess"/>
    <dgm:cxn modelId="{4410E7CD-81AE-4F42-A98E-2085D2AFB0B3}" type="presParOf" srcId="{17C0BE72-F914-42A6-96B9-F014A8994830}" destId="{6BBE12D2-D069-401E-83CD-DB19197AAB9B}" srcOrd="0" destOrd="0" presId="urn:microsoft.com/office/officeart/2011/layout/CircleProcess"/>
    <dgm:cxn modelId="{2DF07B9B-3950-4AE8-9E9C-5A4BBA90020C}" type="presParOf" srcId="{CE484F08-5A7B-4110-8C8D-9E144785CD70}" destId="{7B3F9A04-818D-4361-9C5D-3525328FBCC4}" srcOrd="1" destOrd="0" presId="urn:microsoft.com/office/officeart/2011/layout/CircleProcess"/>
    <dgm:cxn modelId="{2F795348-6AE1-4232-BE71-1A3C2AA948D5}" type="presParOf" srcId="{7B3F9A04-818D-4361-9C5D-3525328FBCC4}" destId="{4DD7C217-536D-431F-A4C8-69E0579365DB}" srcOrd="0" destOrd="0" presId="urn:microsoft.com/office/officeart/2011/layout/CircleProcess"/>
    <dgm:cxn modelId="{EA050E54-117B-4CAA-95B5-DCFB5FE57556}" type="presParOf" srcId="{CE484F08-5A7B-4110-8C8D-9E144785CD70}" destId="{30814BC6-FAF6-473E-A67E-515DA744F81C}" srcOrd="2" destOrd="0" presId="urn:microsoft.com/office/officeart/2011/layout/CircleProcess"/>
    <dgm:cxn modelId="{B798F776-0BA3-45CA-AACD-227157FCD569}" type="presParOf" srcId="{CE484F08-5A7B-4110-8C8D-9E144785CD70}" destId="{D3AA485E-126D-4C21-8E35-7455FD4F7059}" srcOrd="3" destOrd="0" presId="urn:microsoft.com/office/officeart/2011/layout/CircleProcess"/>
    <dgm:cxn modelId="{8BCE00E0-45FF-4316-B5F3-875EE1A547C7}" type="presParOf" srcId="{D3AA485E-126D-4C21-8E35-7455FD4F7059}" destId="{449E1749-7D35-445A-BE9E-28FB5D658E18}" srcOrd="0" destOrd="0" presId="urn:microsoft.com/office/officeart/2011/layout/CircleProcess"/>
    <dgm:cxn modelId="{554B5361-03B6-4E31-8249-3A9CFCCDEEF6}" type="presParOf" srcId="{CE484F08-5A7B-4110-8C8D-9E144785CD70}" destId="{06BD468C-81B7-41D2-98CE-860B326A3209}" srcOrd="4" destOrd="0" presId="urn:microsoft.com/office/officeart/2011/layout/CircleProcess"/>
    <dgm:cxn modelId="{EF517766-D68A-416D-988E-ECAD9C564F66}" type="presParOf" srcId="{06BD468C-81B7-41D2-98CE-860B326A3209}" destId="{6233AEB0-E80E-4541-9A34-7787F2FA3CED}" srcOrd="0" destOrd="0" presId="urn:microsoft.com/office/officeart/2011/layout/CircleProcess"/>
    <dgm:cxn modelId="{4A0BDC7F-C163-4206-B7E1-E34A6201FD1E}" type="presParOf" srcId="{CE484F08-5A7B-4110-8C8D-9E144785CD70}" destId="{FABE26D2-8B13-4F81-ACEB-022CE15981AB}" srcOrd="5" destOrd="0" presId="urn:microsoft.com/office/officeart/2011/layout/CircleProcess"/>
    <dgm:cxn modelId="{0306EFF7-F814-4D47-B64E-38AE68662B98}" type="presParOf" srcId="{CE484F08-5A7B-4110-8C8D-9E144785CD70}" destId="{66E2B256-0EA8-43E4-A96C-9A1BB2204CAA}" srcOrd="6" destOrd="0" presId="urn:microsoft.com/office/officeart/2011/layout/CircleProcess"/>
    <dgm:cxn modelId="{257869AD-9B03-4BFF-8E19-61A9CF24B2B5}" type="presParOf" srcId="{CE484F08-5A7B-4110-8C8D-9E144785CD70}" destId="{E451D5CF-3310-44C6-B1DD-37D7BFBA47A2}" srcOrd="7" destOrd="0" presId="urn:microsoft.com/office/officeart/2011/layout/CircleProcess"/>
    <dgm:cxn modelId="{3E6A90B6-C32E-445A-82FE-454F3C617393}" type="presParOf" srcId="{E451D5CF-3310-44C6-B1DD-37D7BFBA47A2}" destId="{C3B354CE-3C23-4736-A704-81B30295F426}" srcOrd="0" destOrd="0" presId="urn:microsoft.com/office/officeart/2011/layout/CircleProcess"/>
    <dgm:cxn modelId="{B96DA5E0-9FD1-45E5-A71D-5279C87B8C76}" type="presParOf" srcId="{CE484F08-5A7B-4110-8C8D-9E144785CD70}" destId="{21D6DAD2-08AD-464C-A5E7-67203127C652}" srcOrd="8" destOrd="0" presId="urn:microsoft.com/office/officeart/2011/layout/CircleProcess"/>
    <dgm:cxn modelId="{3839A929-EDDF-4DF2-9F42-26BB410725D6}" type="presParOf" srcId="{21D6DAD2-08AD-464C-A5E7-67203127C652}" destId="{57092344-E893-4FFA-BB56-0AF1428B79CF}" srcOrd="0" destOrd="0" presId="urn:microsoft.com/office/officeart/2011/layout/CircleProcess"/>
    <dgm:cxn modelId="{7263F9C2-7E23-40E3-ADB3-346B5EC677D4}" type="presParOf" srcId="{CE484F08-5A7B-4110-8C8D-9E144785CD70}" destId="{5602F9EF-1181-4071-956F-626E542CA851}" srcOrd="9" destOrd="0" presId="urn:microsoft.com/office/officeart/2011/layout/CircleProcess"/>
    <dgm:cxn modelId="{6FF0DE25-AE67-4126-A8D8-7F1393F65071}" type="presParOf" srcId="{CE484F08-5A7B-4110-8C8D-9E144785CD70}" destId="{AD53A51B-8F18-4A6C-81E2-440B888A9613}" srcOrd="10" destOrd="0" presId="urn:microsoft.com/office/officeart/2011/layout/CircleProcess"/>
    <dgm:cxn modelId="{79BD258D-F454-4B92-ADBC-226E0FFA3A3E}" type="presParOf" srcId="{CE484F08-5A7B-4110-8C8D-9E144785CD70}" destId="{1B122C73-0FD2-4142-927D-AF90F6B55EB7}" srcOrd="11" destOrd="0" presId="urn:microsoft.com/office/officeart/2011/layout/CircleProcess"/>
    <dgm:cxn modelId="{6017B91E-6A09-42FE-8E18-B99FDAC165C9}" type="presParOf" srcId="{1B122C73-0FD2-4142-927D-AF90F6B55EB7}" destId="{46FFD603-029B-4A8D-AC25-2665F3F59AE0}" srcOrd="0" destOrd="0" presId="urn:microsoft.com/office/officeart/2011/layout/CircleProcess"/>
    <dgm:cxn modelId="{8ECAD683-4D20-4921-9AA5-46AAC95C0919}" type="presParOf" srcId="{CE484F08-5A7B-4110-8C8D-9E144785CD70}" destId="{216710C2-55D7-4976-90BB-5AD631226912}" srcOrd="12" destOrd="0" presId="urn:microsoft.com/office/officeart/2011/layout/CircleProcess"/>
    <dgm:cxn modelId="{125354ED-CB5B-43AD-91B3-F0B1D7155EE5}" type="presParOf" srcId="{216710C2-55D7-4976-90BB-5AD631226912}" destId="{501CB962-0B4B-45F8-B9D7-A25136C04237}" srcOrd="0" destOrd="0" presId="urn:microsoft.com/office/officeart/2011/layout/CircleProcess"/>
    <dgm:cxn modelId="{DAE44C33-BAF0-4A42-8168-FC0ADBF234FC}" type="presParOf" srcId="{CE484F08-5A7B-4110-8C8D-9E144785CD70}" destId="{96BFDC66-B230-4A74-B245-0AD2C334777E}" srcOrd="13" destOrd="0" presId="urn:microsoft.com/office/officeart/2011/layout/CircleProcess"/>
    <dgm:cxn modelId="{2A6A015C-3E62-4502-89B6-555A792CEE6F}" type="presParOf" srcId="{CE484F08-5A7B-4110-8C8D-9E144785CD70}" destId="{D0C76182-3C80-4794-B495-530BF5149FFC}" srcOrd="14" destOrd="0" presId="urn:microsoft.com/office/officeart/2011/layout/CircleProcess"/>
    <dgm:cxn modelId="{5379A099-5527-4EEC-B0D7-D45B3ECC963E}" type="presParOf" srcId="{CE484F08-5A7B-4110-8C8D-9E144785CD70}" destId="{4AFB2235-7FE0-4DDF-9773-8FF2FD6DA937}" srcOrd="15" destOrd="0" presId="urn:microsoft.com/office/officeart/2011/layout/CircleProcess"/>
    <dgm:cxn modelId="{B0C429D1-CFBD-4DEF-A16D-A4FD1D41C710}" type="presParOf" srcId="{4AFB2235-7FE0-4DDF-9773-8FF2FD6DA937}" destId="{F7934C96-8825-4F35-B25F-1B5DFD6F2167}" srcOrd="0" destOrd="0" presId="urn:microsoft.com/office/officeart/2011/layout/CircleProcess"/>
    <dgm:cxn modelId="{17AB17DE-439C-4E23-8A0D-F173BA5089B3}" type="presParOf" srcId="{CE484F08-5A7B-4110-8C8D-9E144785CD70}" destId="{6F9153A1-2B69-4748-8272-DB51AF247C3E}" srcOrd="16" destOrd="0" presId="urn:microsoft.com/office/officeart/2011/layout/CircleProcess"/>
    <dgm:cxn modelId="{0CE07884-A2C6-4439-8B26-4719E11310A1}" type="presParOf" srcId="{6F9153A1-2B69-4748-8272-DB51AF247C3E}" destId="{183B0E67-F7FE-4B90-BBEE-231F4F0C0D33}" srcOrd="0" destOrd="0" presId="urn:microsoft.com/office/officeart/2011/layout/CircleProcess"/>
    <dgm:cxn modelId="{DB173A07-AAAF-47E2-8ED8-5E31648C2BAC}" type="presParOf" srcId="{CE484F08-5A7B-4110-8C8D-9E144785CD70}" destId="{FA902A41-11A3-4306-B73A-02E8D4AEAED4}" srcOrd="17" destOrd="0" presId="urn:microsoft.com/office/officeart/2011/layout/CircleProcess"/>
    <dgm:cxn modelId="{E7425A71-04C3-4250-A132-0C15393D5BEE}" type="presParOf" srcId="{CE484F08-5A7B-4110-8C8D-9E144785CD70}" destId="{94E1C6E0-FC61-4F0C-B31C-C1C8F311368E}" srcOrd="1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2F92A9-6172-49A4-BAE8-9486C14FA7BC}" type="doc">
      <dgm:prSet loTypeId="urn:microsoft.com/office/officeart/2008/layout/CaptionedPictures" loCatId="picture" qsTypeId="urn:microsoft.com/office/officeart/2005/8/quickstyle/simple1" qsCatId="simple" csTypeId="urn:microsoft.com/office/officeart/2005/8/colors/accent1_2" csCatId="accent1" phldr="1"/>
      <dgm:spPr/>
      <dgm:t>
        <a:bodyPr/>
        <a:lstStyle/>
        <a:p>
          <a:endParaRPr lang="en-GB"/>
        </a:p>
      </dgm:t>
    </dgm:pt>
    <dgm:pt modelId="{2762879E-542E-4477-A2E9-BEF36B848808}">
      <dgm:prSet phldrT="[Text]" custT="1"/>
      <dgm:spPr/>
      <dgm:t>
        <a:bodyPr/>
        <a:lstStyle/>
        <a:p>
          <a:r>
            <a:rPr lang="en-GB" sz="1200" dirty="0">
              <a:solidFill>
                <a:schemeClr val="tx1"/>
              </a:solidFill>
              <a:latin typeface="Aptos"/>
            </a:rPr>
            <a:t>Rob Wilson (chair)</a:t>
          </a:r>
        </a:p>
      </dgm:t>
    </dgm:pt>
    <dgm:pt modelId="{41ECFAB0-7B44-4BB7-9E78-B9DCAEA71427}" type="parTrans" cxnId="{A5708895-81D8-495B-BA83-39B18D7E9C89}">
      <dgm:prSet/>
      <dgm:spPr/>
      <dgm:t>
        <a:bodyPr/>
        <a:lstStyle/>
        <a:p>
          <a:endParaRPr lang="en-GB" sz="1400">
            <a:solidFill>
              <a:schemeClr val="tx1"/>
            </a:solidFill>
            <a:latin typeface="Aptos" panose="020B0004020202020204" pitchFamily="34" charset="0"/>
          </a:endParaRPr>
        </a:p>
      </dgm:t>
    </dgm:pt>
    <dgm:pt modelId="{A1CF825E-C94A-41F1-B8D1-88D095EA0960}" type="sibTrans" cxnId="{A5708895-81D8-495B-BA83-39B18D7E9C89}">
      <dgm:prSet/>
      <dgm:spPr/>
      <dgm:t>
        <a:bodyPr/>
        <a:lstStyle/>
        <a:p>
          <a:endParaRPr lang="en-GB" sz="1400">
            <a:solidFill>
              <a:schemeClr val="tx1"/>
            </a:solidFill>
            <a:latin typeface="Aptos" panose="020B0004020202020204" pitchFamily="34" charset="0"/>
          </a:endParaRPr>
        </a:p>
      </dgm:t>
    </dgm:pt>
    <dgm:pt modelId="{757E5E69-F0CA-4855-ABB2-31CCFE3316C5}">
      <dgm:prSet phldrT="[Text]" custT="1"/>
      <dgm:spPr/>
      <dgm:t>
        <a:bodyPr/>
        <a:lstStyle/>
        <a:p>
          <a:pPr>
            <a:buFont typeface="Arial" panose="020B0604020202020204" pitchFamily="34" charset="0"/>
            <a:buChar char="•"/>
          </a:pPr>
          <a:r>
            <a:rPr lang="en-GB" sz="1200" b="0" i="0" dirty="0">
              <a:latin typeface="Aptos" panose="020B0004020202020204" pitchFamily="34" charset="0"/>
            </a:rPr>
            <a:t>Rhodri Williams (deputy Chair)</a:t>
          </a:r>
        </a:p>
      </dgm:t>
    </dgm:pt>
    <dgm:pt modelId="{2574AC70-05FB-4C77-82D1-17E38F0B2636}" type="parTrans" cxnId="{46F1B0C4-EBF5-4497-B167-ED33229DAB65}">
      <dgm:prSet/>
      <dgm:spPr/>
      <dgm:t>
        <a:bodyPr/>
        <a:lstStyle/>
        <a:p>
          <a:endParaRPr lang="en-GB"/>
        </a:p>
      </dgm:t>
    </dgm:pt>
    <dgm:pt modelId="{78F64976-04AD-40F6-910B-F7DE6FFDDFD3}" type="sibTrans" cxnId="{46F1B0C4-EBF5-4497-B167-ED33229DAB65}">
      <dgm:prSet/>
      <dgm:spPr/>
      <dgm:t>
        <a:bodyPr/>
        <a:lstStyle/>
        <a:p>
          <a:endParaRPr lang="en-GB"/>
        </a:p>
      </dgm:t>
    </dgm:pt>
    <dgm:pt modelId="{764A51DD-70CB-49F3-9407-3018F7671AEE}">
      <dgm:prSet phldrT="[Text]" custT="1"/>
      <dgm:spPr/>
      <dgm:t>
        <a:bodyPr/>
        <a:lstStyle/>
        <a:p>
          <a:pPr>
            <a:buFont typeface="Arial" panose="020B0604020202020204" pitchFamily="34" charset="0"/>
            <a:buChar char="•"/>
          </a:pPr>
          <a:r>
            <a:rPr lang="en-GB" sz="1200" b="0" i="0" dirty="0">
              <a:latin typeface="Aptos"/>
            </a:rPr>
            <a:t>Dr Mike Kiel (CEO)</a:t>
          </a:r>
        </a:p>
      </dgm:t>
    </dgm:pt>
    <dgm:pt modelId="{7E19708D-E778-4CF4-AF10-7DE72535A009}" type="parTrans" cxnId="{2EC8B20E-6F10-477D-9501-4150347D9944}">
      <dgm:prSet/>
      <dgm:spPr/>
      <dgm:t>
        <a:bodyPr/>
        <a:lstStyle/>
        <a:p>
          <a:endParaRPr lang="en-GB"/>
        </a:p>
      </dgm:t>
    </dgm:pt>
    <dgm:pt modelId="{C2A0AF10-0B2B-4496-92C0-9D08212560D5}" type="sibTrans" cxnId="{2EC8B20E-6F10-477D-9501-4150347D9944}">
      <dgm:prSet/>
      <dgm:spPr/>
      <dgm:t>
        <a:bodyPr/>
        <a:lstStyle/>
        <a:p>
          <a:endParaRPr lang="en-GB"/>
        </a:p>
      </dgm:t>
    </dgm:pt>
    <dgm:pt modelId="{C32F45FC-CFEF-4D1A-BBF2-4902E6B14AF2}">
      <dgm:prSet phldrT="[Text]" custT="1"/>
      <dgm:spPr/>
      <dgm:t>
        <a:bodyPr/>
        <a:lstStyle/>
        <a:p>
          <a:pPr>
            <a:buFont typeface="Arial" panose="020B0604020202020204" pitchFamily="34" charset="0"/>
            <a:buChar char="•"/>
          </a:pPr>
          <a:r>
            <a:rPr lang="en-GB" sz="1200" b="0" i="0" dirty="0">
              <a:latin typeface="Aptos"/>
            </a:rPr>
            <a:t>Lisa Tennant</a:t>
          </a:r>
        </a:p>
      </dgm:t>
    </dgm:pt>
    <dgm:pt modelId="{4ACAACE1-367C-4D51-BA9A-449E554BD229}" type="parTrans" cxnId="{59C5FF28-CE9D-4247-B9F4-77DDC9F066AE}">
      <dgm:prSet/>
      <dgm:spPr/>
      <dgm:t>
        <a:bodyPr/>
        <a:lstStyle/>
        <a:p>
          <a:endParaRPr lang="en-GB"/>
        </a:p>
      </dgm:t>
    </dgm:pt>
    <dgm:pt modelId="{62AAA06F-985A-47B4-A9D5-FCECD029095D}" type="sibTrans" cxnId="{59C5FF28-CE9D-4247-B9F4-77DDC9F066AE}">
      <dgm:prSet/>
      <dgm:spPr/>
      <dgm:t>
        <a:bodyPr/>
        <a:lstStyle/>
        <a:p>
          <a:endParaRPr lang="en-GB"/>
        </a:p>
      </dgm:t>
    </dgm:pt>
    <dgm:pt modelId="{5A7CA44E-D3E6-4440-A8F1-CB616C938AF6}">
      <dgm:prSet phldrT="[Text]" custT="1"/>
      <dgm:spPr/>
      <dgm:t>
        <a:bodyPr/>
        <a:lstStyle/>
        <a:p>
          <a:pPr rtl="0">
            <a:buFont typeface="Arial" panose="020B0604020202020204" pitchFamily="34" charset="0"/>
            <a:buChar char="•"/>
          </a:pPr>
          <a:r>
            <a:rPr lang="en-GB" sz="1200" b="0" i="0" dirty="0">
              <a:latin typeface="Aptos"/>
            </a:rPr>
            <a:t>Rachel </a:t>
          </a:r>
          <a:r>
            <a:rPr lang="en-GB" sz="1200" b="0" i="0" dirty="0" err="1">
              <a:latin typeface="Aptos"/>
            </a:rPr>
            <a:t>Onikosi</a:t>
          </a:r>
          <a:endParaRPr lang="en-GB" sz="1200" b="0" i="0" dirty="0">
            <a:latin typeface="Aptos"/>
          </a:endParaRPr>
        </a:p>
      </dgm:t>
    </dgm:pt>
    <dgm:pt modelId="{18B11AFF-93DC-4B77-B9FA-190EE48780CD}" type="parTrans" cxnId="{6427AC44-9FF3-41E5-A71F-5355549D4567}">
      <dgm:prSet/>
      <dgm:spPr/>
      <dgm:t>
        <a:bodyPr/>
        <a:lstStyle/>
        <a:p>
          <a:endParaRPr lang="en-GB"/>
        </a:p>
      </dgm:t>
    </dgm:pt>
    <dgm:pt modelId="{5AF9B75F-9C81-445C-9E82-05454775C68D}" type="sibTrans" cxnId="{6427AC44-9FF3-41E5-A71F-5355549D4567}">
      <dgm:prSet/>
      <dgm:spPr/>
      <dgm:t>
        <a:bodyPr/>
        <a:lstStyle/>
        <a:p>
          <a:endParaRPr lang="en-GB"/>
        </a:p>
      </dgm:t>
    </dgm:pt>
    <dgm:pt modelId="{9922F3FB-D624-443F-A186-AB49DA227836}" type="pres">
      <dgm:prSet presAssocID="{EF2F92A9-6172-49A4-BAE8-9486C14FA7BC}" presName="Name0" presStyleCnt="0">
        <dgm:presLayoutVars>
          <dgm:chMax/>
          <dgm:chPref/>
          <dgm:dir/>
        </dgm:presLayoutVars>
      </dgm:prSet>
      <dgm:spPr/>
    </dgm:pt>
    <dgm:pt modelId="{CE1EBEC6-87E0-4C18-8211-84ADE134B3EE}" type="pres">
      <dgm:prSet presAssocID="{2762879E-542E-4477-A2E9-BEF36B848808}" presName="composite" presStyleCnt="0">
        <dgm:presLayoutVars>
          <dgm:chMax val="1"/>
          <dgm:chPref val="1"/>
        </dgm:presLayoutVars>
      </dgm:prSet>
      <dgm:spPr/>
    </dgm:pt>
    <dgm:pt modelId="{8FE3DC29-4057-4979-A49D-74F45E1B3B1B}" type="pres">
      <dgm:prSet presAssocID="{2762879E-542E-4477-A2E9-BEF36B848808}" presName="Accent" presStyleLbl="trAlignAcc1" presStyleIdx="0" presStyleCnt="5">
        <dgm:presLayoutVars>
          <dgm:chMax val="0"/>
          <dgm:chPref val="0"/>
        </dgm:presLayoutVars>
      </dgm:prSet>
      <dgm:spPr>
        <a:ln w="28575">
          <a:solidFill>
            <a:srgbClr val="008938"/>
          </a:solidFill>
        </a:ln>
      </dgm:spPr>
    </dgm:pt>
    <dgm:pt modelId="{B81B41AD-A627-40C4-B3C1-5ED3F56246A5}" type="pres">
      <dgm:prSet presAssocID="{2762879E-542E-4477-A2E9-BEF36B848808}" presName="Image" presStyleLbl="alignImgPlace1" presStyleIdx="0" presStyleCnt="5">
        <dgm:presLayoutVars>
          <dgm:chMax val="0"/>
          <dgm:chPref val="0"/>
        </dgm:presLayoutVars>
      </dgm:prSet>
      <dgm:spPr>
        <a:blipFill rotWithShape="1">
          <a:blip xmlns:r="http://schemas.openxmlformats.org/officeDocument/2006/relationships" r:embed="rId1"/>
          <a:srcRect/>
          <a:stretch>
            <a:fillRect t="-9000" b="-9000"/>
          </a:stretch>
        </a:blipFill>
      </dgm:spPr>
    </dgm:pt>
    <dgm:pt modelId="{1DEDBD41-44CD-43A0-9A60-D7B8E5A3DCA2}" type="pres">
      <dgm:prSet presAssocID="{2762879E-542E-4477-A2E9-BEF36B848808}" presName="ChildComposite" presStyleCnt="0"/>
      <dgm:spPr/>
    </dgm:pt>
    <dgm:pt modelId="{06CAF857-C589-479A-9A24-F238B9C9AFAA}" type="pres">
      <dgm:prSet presAssocID="{2762879E-542E-4477-A2E9-BEF36B848808}" presName="Child" presStyleLbl="node1" presStyleIdx="0" presStyleCnt="0">
        <dgm:presLayoutVars>
          <dgm:chMax val="0"/>
          <dgm:chPref val="0"/>
          <dgm:bulletEnabled val="1"/>
        </dgm:presLayoutVars>
      </dgm:prSet>
      <dgm:spPr/>
    </dgm:pt>
    <dgm:pt modelId="{B92C4FB2-BF4D-49CF-A8E9-8AD3102BB5AE}" type="pres">
      <dgm:prSet presAssocID="{2762879E-542E-4477-A2E9-BEF36B848808}" presName="Parent" presStyleLbl="revTx" presStyleIdx="0" presStyleCnt="5">
        <dgm:presLayoutVars>
          <dgm:chMax val="1"/>
          <dgm:chPref val="0"/>
          <dgm:bulletEnabled val="1"/>
        </dgm:presLayoutVars>
      </dgm:prSet>
      <dgm:spPr/>
    </dgm:pt>
    <dgm:pt modelId="{5E510D7C-DD9E-4B0D-AABC-ACDA2EEC49D0}" type="pres">
      <dgm:prSet presAssocID="{A1CF825E-C94A-41F1-B8D1-88D095EA0960}" presName="sibTrans" presStyleCnt="0"/>
      <dgm:spPr/>
    </dgm:pt>
    <dgm:pt modelId="{953C8887-A1BB-4EF4-AD5D-796AD5615017}" type="pres">
      <dgm:prSet presAssocID="{757E5E69-F0CA-4855-ABB2-31CCFE3316C5}" presName="composite" presStyleCnt="0">
        <dgm:presLayoutVars>
          <dgm:chMax val="1"/>
          <dgm:chPref val="1"/>
        </dgm:presLayoutVars>
      </dgm:prSet>
      <dgm:spPr/>
    </dgm:pt>
    <dgm:pt modelId="{F6F61B98-1EB3-40E1-A837-B3CF32ACFF75}" type="pres">
      <dgm:prSet presAssocID="{757E5E69-F0CA-4855-ABB2-31CCFE3316C5}" presName="Accent" presStyleLbl="trAlignAcc1" presStyleIdx="1" presStyleCnt="5">
        <dgm:presLayoutVars>
          <dgm:chMax val="0"/>
          <dgm:chPref val="0"/>
        </dgm:presLayoutVars>
      </dgm:prSet>
      <dgm:spPr>
        <a:ln w="28575">
          <a:solidFill>
            <a:srgbClr val="008938"/>
          </a:solidFill>
        </a:ln>
      </dgm:spPr>
    </dgm:pt>
    <dgm:pt modelId="{C489E32F-900B-460C-8922-B1B6B8D63D9C}" type="pres">
      <dgm:prSet presAssocID="{757E5E69-F0CA-4855-ABB2-31CCFE3316C5}" presName="Image" presStyleLbl="alignImgPlace1" presStyleIdx="1" presStyleCnt="5">
        <dgm:presLayoutVars>
          <dgm:chMax val="0"/>
          <dgm:chPref val="0"/>
        </dgm:presLayoutVars>
      </dgm:prSet>
      <dgm:spPr>
        <a:blipFill rotWithShape="1">
          <a:blip xmlns:r="http://schemas.openxmlformats.org/officeDocument/2006/relationships" r:embed="rId2"/>
          <a:srcRect/>
          <a:stretch>
            <a:fillRect t="-9000" b="-9000"/>
          </a:stretch>
        </a:blipFill>
      </dgm:spPr>
    </dgm:pt>
    <dgm:pt modelId="{DA252636-797C-4A11-9E77-F2D33804D333}" type="pres">
      <dgm:prSet presAssocID="{757E5E69-F0CA-4855-ABB2-31CCFE3316C5}" presName="ChildComposite" presStyleCnt="0"/>
      <dgm:spPr/>
    </dgm:pt>
    <dgm:pt modelId="{5D3E9806-6B3D-4A52-A06E-8E6C82994B18}" type="pres">
      <dgm:prSet presAssocID="{757E5E69-F0CA-4855-ABB2-31CCFE3316C5}" presName="Child" presStyleLbl="node1" presStyleIdx="0" presStyleCnt="0">
        <dgm:presLayoutVars>
          <dgm:chMax val="0"/>
          <dgm:chPref val="0"/>
          <dgm:bulletEnabled val="1"/>
        </dgm:presLayoutVars>
      </dgm:prSet>
      <dgm:spPr/>
    </dgm:pt>
    <dgm:pt modelId="{F43B2B43-DF62-494E-9A9A-4E403CB0735A}" type="pres">
      <dgm:prSet presAssocID="{757E5E69-F0CA-4855-ABB2-31CCFE3316C5}" presName="Parent" presStyleLbl="revTx" presStyleIdx="1" presStyleCnt="5">
        <dgm:presLayoutVars>
          <dgm:chMax val="1"/>
          <dgm:chPref val="0"/>
          <dgm:bulletEnabled val="1"/>
        </dgm:presLayoutVars>
      </dgm:prSet>
      <dgm:spPr/>
    </dgm:pt>
    <dgm:pt modelId="{7BCF7062-59E0-4E21-856C-843D96D0E1C8}" type="pres">
      <dgm:prSet presAssocID="{78F64976-04AD-40F6-910B-F7DE6FFDDFD3}" presName="sibTrans" presStyleCnt="0"/>
      <dgm:spPr/>
    </dgm:pt>
    <dgm:pt modelId="{66DC655C-E051-4024-BCD6-8AFC955FD460}" type="pres">
      <dgm:prSet presAssocID="{764A51DD-70CB-49F3-9407-3018F7671AEE}" presName="composite" presStyleCnt="0">
        <dgm:presLayoutVars>
          <dgm:chMax val="1"/>
          <dgm:chPref val="1"/>
        </dgm:presLayoutVars>
      </dgm:prSet>
      <dgm:spPr/>
    </dgm:pt>
    <dgm:pt modelId="{948BA086-B0DC-4258-A59E-3F2BFA4B0F43}" type="pres">
      <dgm:prSet presAssocID="{764A51DD-70CB-49F3-9407-3018F7671AEE}" presName="Accent" presStyleLbl="trAlignAcc1" presStyleIdx="2" presStyleCnt="5">
        <dgm:presLayoutVars>
          <dgm:chMax val="0"/>
          <dgm:chPref val="0"/>
        </dgm:presLayoutVars>
      </dgm:prSet>
      <dgm:spPr>
        <a:ln w="28575">
          <a:solidFill>
            <a:srgbClr val="008938"/>
          </a:solidFill>
        </a:ln>
      </dgm:spPr>
    </dgm:pt>
    <dgm:pt modelId="{F4153DB8-89BE-432F-B1FE-051E908C095B}" type="pres">
      <dgm:prSet presAssocID="{764A51DD-70CB-49F3-9407-3018F7671AEE}" presName="Image" presStyleLbl="alignImgPlace1" presStyleIdx="2" presStyleCnt="5">
        <dgm:presLayoutVars>
          <dgm:chMax val="0"/>
          <dgm:chPref val="0"/>
        </dgm:presLayoutVars>
      </dgm:prSet>
      <dgm:spPr>
        <a:blipFill rotWithShape="1">
          <a:blip xmlns:r="http://schemas.openxmlformats.org/officeDocument/2006/relationships" r:embed="rId3"/>
          <a:srcRect/>
          <a:stretch>
            <a:fillRect t="-9000" b="-9000"/>
          </a:stretch>
        </a:blipFill>
      </dgm:spPr>
    </dgm:pt>
    <dgm:pt modelId="{660B850A-5853-47B1-A49C-75B969C4F5CB}" type="pres">
      <dgm:prSet presAssocID="{764A51DD-70CB-49F3-9407-3018F7671AEE}" presName="ChildComposite" presStyleCnt="0"/>
      <dgm:spPr/>
    </dgm:pt>
    <dgm:pt modelId="{490BA427-1D4B-4805-B65A-1118CC7A53C9}" type="pres">
      <dgm:prSet presAssocID="{764A51DD-70CB-49F3-9407-3018F7671AEE}" presName="Child" presStyleLbl="node1" presStyleIdx="0" presStyleCnt="0">
        <dgm:presLayoutVars>
          <dgm:chMax val="0"/>
          <dgm:chPref val="0"/>
          <dgm:bulletEnabled val="1"/>
        </dgm:presLayoutVars>
      </dgm:prSet>
      <dgm:spPr/>
    </dgm:pt>
    <dgm:pt modelId="{6BC790C1-A881-4FE2-BE64-0364E54CB1D5}" type="pres">
      <dgm:prSet presAssocID="{764A51DD-70CB-49F3-9407-3018F7671AEE}" presName="Parent" presStyleLbl="revTx" presStyleIdx="2" presStyleCnt="5">
        <dgm:presLayoutVars>
          <dgm:chMax val="1"/>
          <dgm:chPref val="0"/>
          <dgm:bulletEnabled val="1"/>
        </dgm:presLayoutVars>
      </dgm:prSet>
      <dgm:spPr/>
    </dgm:pt>
    <dgm:pt modelId="{CB73002B-11DA-484B-9085-EB50F173D55D}" type="pres">
      <dgm:prSet presAssocID="{C2A0AF10-0B2B-4496-92C0-9D08212560D5}" presName="sibTrans" presStyleCnt="0"/>
      <dgm:spPr/>
    </dgm:pt>
    <dgm:pt modelId="{3C5A54DE-94D6-4683-A2BD-23502768C8AF}" type="pres">
      <dgm:prSet presAssocID="{C32F45FC-CFEF-4D1A-BBF2-4902E6B14AF2}" presName="composite" presStyleCnt="0">
        <dgm:presLayoutVars>
          <dgm:chMax val="1"/>
          <dgm:chPref val="1"/>
        </dgm:presLayoutVars>
      </dgm:prSet>
      <dgm:spPr/>
    </dgm:pt>
    <dgm:pt modelId="{54F2505F-D715-41BB-91A3-BB3D1E413332}" type="pres">
      <dgm:prSet presAssocID="{C32F45FC-CFEF-4D1A-BBF2-4902E6B14AF2}" presName="Accent" presStyleLbl="trAlignAcc1" presStyleIdx="3" presStyleCnt="5">
        <dgm:presLayoutVars>
          <dgm:chMax val="0"/>
          <dgm:chPref val="0"/>
        </dgm:presLayoutVars>
      </dgm:prSet>
      <dgm:spPr>
        <a:ln w="28575">
          <a:solidFill>
            <a:srgbClr val="008938"/>
          </a:solidFill>
        </a:ln>
      </dgm:spPr>
    </dgm:pt>
    <dgm:pt modelId="{273BE002-2FC3-4B44-9074-4945BCEFACDD}" type="pres">
      <dgm:prSet presAssocID="{C32F45FC-CFEF-4D1A-BBF2-4902E6B14AF2}" presName="Image" presStyleLbl="alignImgPlace1" presStyleIdx="3" presStyleCnt="5">
        <dgm:presLayoutVars>
          <dgm:chMax val="0"/>
          <dgm:chPref val="0"/>
        </dgm:presLayoutVars>
      </dgm:prSet>
      <dgm:spPr>
        <a:blipFill rotWithShape="1">
          <a:blip xmlns:r="http://schemas.openxmlformats.org/officeDocument/2006/relationships" r:embed="rId4"/>
          <a:srcRect/>
          <a:stretch>
            <a:fillRect t="-9000" b="-9000"/>
          </a:stretch>
        </a:blipFill>
      </dgm:spPr>
    </dgm:pt>
    <dgm:pt modelId="{EB67157E-68B5-49FA-8AA3-E96596CB6662}" type="pres">
      <dgm:prSet presAssocID="{C32F45FC-CFEF-4D1A-BBF2-4902E6B14AF2}" presName="ChildComposite" presStyleCnt="0"/>
      <dgm:spPr/>
    </dgm:pt>
    <dgm:pt modelId="{21AB1530-F79C-46C4-95DD-70241E95FED1}" type="pres">
      <dgm:prSet presAssocID="{C32F45FC-CFEF-4D1A-BBF2-4902E6B14AF2}" presName="Child" presStyleLbl="node1" presStyleIdx="0" presStyleCnt="0">
        <dgm:presLayoutVars>
          <dgm:chMax val="0"/>
          <dgm:chPref val="0"/>
          <dgm:bulletEnabled val="1"/>
        </dgm:presLayoutVars>
      </dgm:prSet>
      <dgm:spPr/>
    </dgm:pt>
    <dgm:pt modelId="{AE3FF078-EA82-46EB-8234-20B4C15D2C24}" type="pres">
      <dgm:prSet presAssocID="{C32F45FC-CFEF-4D1A-BBF2-4902E6B14AF2}" presName="Parent" presStyleLbl="revTx" presStyleIdx="3" presStyleCnt="5">
        <dgm:presLayoutVars>
          <dgm:chMax val="1"/>
          <dgm:chPref val="0"/>
          <dgm:bulletEnabled val="1"/>
        </dgm:presLayoutVars>
      </dgm:prSet>
      <dgm:spPr/>
    </dgm:pt>
    <dgm:pt modelId="{90400922-5201-4988-9A5A-D685F67BCFFD}" type="pres">
      <dgm:prSet presAssocID="{62AAA06F-985A-47B4-A9D5-FCECD029095D}" presName="sibTrans" presStyleCnt="0"/>
      <dgm:spPr/>
    </dgm:pt>
    <dgm:pt modelId="{51A51999-C9C5-427F-A2CA-F382FEFEE935}" type="pres">
      <dgm:prSet presAssocID="{5A7CA44E-D3E6-4440-A8F1-CB616C938AF6}" presName="composite" presStyleCnt="0">
        <dgm:presLayoutVars>
          <dgm:chMax val="1"/>
          <dgm:chPref val="1"/>
        </dgm:presLayoutVars>
      </dgm:prSet>
      <dgm:spPr/>
    </dgm:pt>
    <dgm:pt modelId="{1DEE188F-994D-4E33-8C60-1519D3CB3422}" type="pres">
      <dgm:prSet presAssocID="{5A7CA44E-D3E6-4440-A8F1-CB616C938AF6}" presName="Accent" presStyleLbl="trAlignAcc1" presStyleIdx="4" presStyleCnt="5">
        <dgm:presLayoutVars>
          <dgm:chMax val="0"/>
          <dgm:chPref val="0"/>
        </dgm:presLayoutVars>
      </dgm:prSet>
      <dgm:spPr>
        <a:ln w="28575">
          <a:solidFill>
            <a:srgbClr val="008938"/>
          </a:solidFill>
        </a:ln>
      </dgm:spPr>
    </dgm:pt>
    <dgm:pt modelId="{C83DDF4E-5973-4DA3-9AAE-DF04CA9B560D}" type="pres">
      <dgm:prSet presAssocID="{5A7CA44E-D3E6-4440-A8F1-CB616C938AF6}" presName="Image" presStyleLbl="alignImgPlace1" presStyleIdx="4" presStyleCnt="5">
        <dgm:presLayoutVars>
          <dgm:chMax val="0"/>
          <dgm:chPref val="0"/>
        </dgm:presLayoutVars>
      </dgm:prSet>
      <dgm:spPr>
        <a:blipFill rotWithShape="1">
          <a:blip xmlns:r="http://schemas.openxmlformats.org/officeDocument/2006/relationships" r:embed="rId5"/>
          <a:srcRect/>
          <a:stretch>
            <a:fillRect t="-9000" b="-9000"/>
          </a:stretch>
        </a:blipFill>
      </dgm:spPr>
    </dgm:pt>
    <dgm:pt modelId="{1020F543-17E5-4503-AAE3-8FFA06360DC6}" type="pres">
      <dgm:prSet presAssocID="{5A7CA44E-D3E6-4440-A8F1-CB616C938AF6}" presName="ChildComposite" presStyleCnt="0"/>
      <dgm:spPr/>
    </dgm:pt>
    <dgm:pt modelId="{7538B12B-885E-4894-8290-ACE40BA7D05C}" type="pres">
      <dgm:prSet presAssocID="{5A7CA44E-D3E6-4440-A8F1-CB616C938AF6}" presName="Child" presStyleLbl="node1" presStyleIdx="0" presStyleCnt="0">
        <dgm:presLayoutVars>
          <dgm:chMax val="0"/>
          <dgm:chPref val="0"/>
          <dgm:bulletEnabled val="1"/>
        </dgm:presLayoutVars>
      </dgm:prSet>
      <dgm:spPr/>
    </dgm:pt>
    <dgm:pt modelId="{79FF025A-9945-42D7-B572-748F11CC4DC8}" type="pres">
      <dgm:prSet presAssocID="{5A7CA44E-D3E6-4440-A8F1-CB616C938AF6}" presName="Parent" presStyleLbl="revTx" presStyleIdx="4" presStyleCnt="5">
        <dgm:presLayoutVars>
          <dgm:chMax val="1"/>
          <dgm:chPref val="0"/>
          <dgm:bulletEnabled val="1"/>
        </dgm:presLayoutVars>
      </dgm:prSet>
      <dgm:spPr/>
    </dgm:pt>
  </dgm:ptLst>
  <dgm:cxnLst>
    <dgm:cxn modelId="{2EC8B20E-6F10-477D-9501-4150347D9944}" srcId="{EF2F92A9-6172-49A4-BAE8-9486C14FA7BC}" destId="{764A51DD-70CB-49F3-9407-3018F7671AEE}" srcOrd="2" destOrd="0" parTransId="{7E19708D-E778-4CF4-AF10-7DE72535A009}" sibTransId="{C2A0AF10-0B2B-4496-92C0-9D08212560D5}"/>
    <dgm:cxn modelId="{59C5FF28-CE9D-4247-B9F4-77DDC9F066AE}" srcId="{EF2F92A9-6172-49A4-BAE8-9486C14FA7BC}" destId="{C32F45FC-CFEF-4D1A-BBF2-4902E6B14AF2}" srcOrd="3" destOrd="0" parTransId="{4ACAACE1-367C-4D51-BA9A-449E554BD229}" sibTransId="{62AAA06F-985A-47B4-A9D5-FCECD029095D}"/>
    <dgm:cxn modelId="{5C645D3E-5540-48B6-85AA-F01FE2D6ED2F}" type="presOf" srcId="{2762879E-542E-4477-A2E9-BEF36B848808}" destId="{B92C4FB2-BF4D-49CF-A8E9-8AD3102BB5AE}" srcOrd="0" destOrd="0" presId="urn:microsoft.com/office/officeart/2008/layout/CaptionedPictures"/>
    <dgm:cxn modelId="{6427AC44-9FF3-41E5-A71F-5355549D4567}" srcId="{EF2F92A9-6172-49A4-BAE8-9486C14FA7BC}" destId="{5A7CA44E-D3E6-4440-A8F1-CB616C938AF6}" srcOrd="4" destOrd="0" parTransId="{18B11AFF-93DC-4B77-B9FA-190EE48780CD}" sibTransId="{5AF9B75F-9C81-445C-9E82-05454775C68D}"/>
    <dgm:cxn modelId="{5BC61C65-76AF-498C-93CB-5CE38ED8DC56}" type="presOf" srcId="{C32F45FC-CFEF-4D1A-BBF2-4902E6B14AF2}" destId="{AE3FF078-EA82-46EB-8234-20B4C15D2C24}" srcOrd="0" destOrd="0" presId="urn:microsoft.com/office/officeart/2008/layout/CaptionedPictures"/>
    <dgm:cxn modelId="{50146657-47D8-4D04-8DCB-D5BE38E69431}" type="presOf" srcId="{764A51DD-70CB-49F3-9407-3018F7671AEE}" destId="{6BC790C1-A881-4FE2-BE64-0364E54CB1D5}" srcOrd="0" destOrd="0" presId="urn:microsoft.com/office/officeart/2008/layout/CaptionedPictures"/>
    <dgm:cxn modelId="{A5708895-81D8-495B-BA83-39B18D7E9C89}" srcId="{EF2F92A9-6172-49A4-BAE8-9486C14FA7BC}" destId="{2762879E-542E-4477-A2E9-BEF36B848808}" srcOrd="0" destOrd="0" parTransId="{41ECFAB0-7B44-4BB7-9E78-B9DCAEA71427}" sibTransId="{A1CF825E-C94A-41F1-B8D1-88D095EA0960}"/>
    <dgm:cxn modelId="{2AEF89B1-5C26-4B76-9E46-CE5785D2F2B9}" type="presOf" srcId="{EF2F92A9-6172-49A4-BAE8-9486C14FA7BC}" destId="{9922F3FB-D624-443F-A186-AB49DA227836}" srcOrd="0" destOrd="0" presId="urn:microsoft.com/office/officeart/2008/layout/CaptionedPictures"/>
    <dgm:cxn modelId="{46F1B0C4-EBF5-4497-B167-ED33229DAB65}" srcId="{EF2F92A9-6172-49A4-BAE8-9486C14FA7BC}" destId="{757E5E69-F0CA-4855-ABB2-31CCFE3316C5}" srcOrd="1" destOrd="0" parTransId="{2574AC70-05FB-4C77-82D1-17E38F0B2636}" sibTransId="{78F64976-04AD-40F6-910B-F7DE6FFDDFD3}"/>
    <dgm:cxn modelId="{A42E3FD7-9CF9-48A5-8E87-81B2A1B6B93A}" type="presOf" srcId="{757E5E69-F0CA-4855-ABB2-31CCFE3316C5}" destId="{F43B2B43-DF62-494E-9A9A-4E403CB0735A}" srcOrd="0" destOrd="0" presId="urn:microsoft.com/office/officeart/2008/layout/CaptionedPictures"/>
    <dgm:cxn modelId="{2A0BA0E7-B625-477E-9467-AD1DA71C9015}" type="presOf" srcId="{5A7CA44E-D3E6-4440-A8F1-CB616C938AF6}" destId="{79FF025A-9945-42D7-B572-748F11CC4DC8}" srcOrd="0" destOrd="0" presId="urn:microsoft.com/office/officeart/2008/layout/CaptionedPictures"/>
    <dgm:cxn modelId="{5F4E0F7B-613F-47B6-BD60-457228203F46}" type="presParOf" srcId="{9922F3FB-D624-443F-A186-AB49DA227836}" destId="{CE1EBEC6-87E0-4C18-8211-84ADE134B3EE}" srcOrd="0" destOrd="0" presId="urn:microsoft.com/office/officeart/2008/layout/CaptionedPictures"/>
    <dgm:cxn modelId="{DEC86DC9-FC99-4252-8E72-6206722E853D}" type="presParOf" srcId="{CE1EBEC6-87E0-4C18-8211-84ADE134B3EE}" destId="{8FE3DC29-4057-4979-A49D-74F45E1B3B1B}" srcOrd="0" destOrd="0" presId="urn:microsoft.com/office/officeart/2008/layout/CaptionedPictures"/>
    <dgm:cxn modelId="{B2AC8121-2BF3-4127-8A9E-4BF52FC5C797}" type="presParOf" srcId="{CE1EBEC6-87E0-4C18-8211-84ADE134B3EE}" destId="{B81B41AD-A627-40C4-B3C1-5ED3F56246A5}" srcOrd="1" destOrd="0" presId="urn:microsoft.com/office/officeart/2008/layout/CaptionedPictures"/>
    <dgm:cxn modelId="{AE2C19BB-867E-48C8-8779-06CED16D7E9F}" type="presParOf" srcId="{CE1EBEC6-87E0-4C18-8211-84ADE134B3EE}" destId="{1DEDBD41-44CD-43A0-9A60-D7B8E5A3DCA2}" srcOrd="2" destOrd="0" presId="urn:microsoft.com/office/officeart/2008/layout/CaptionedPictures"/>
    <dgm:cxn modelId="{1B25A980-B3AC-47D2-AB6B-D530BCD6E750}" type="presParOf" srcId="{1DEDBD41-44CD-43A0-9A60-D7B8E5A3DCA2}" destId="{06CAF857-C589-479A-9A24-F238B9C9AFAA}" srcOrd="0" destOrd="0" presId="urn:microsoft.com/office/officeart/2008/layout/CaptionedPictures"/>
    <dgm:cxn modelId="{5EDCC94B-2D7A-4E39-A459-A252E37B82A8}" type="presParOf" srcId="{1DEDBD41-44CD-43A0-9A60-D7B8E5A3DCA2}" destId="{B92C4FB2-BF4D-49CF-A8E9-8AD3102BB5AE}" srcOrd="1" destOrd="0" presId="urn:microsoft.com/office/officeart/2008/layout/CaptionedPictures"/>
    <dgm:cxn modelId="{F152F10F-6109-47B5-8487-4F706077DFB9}" type="presParOf" srcId="{9922F3FB-D624-443F-A186-AB49DA227836}" destId="{5E510D7C-DD9E-4B0D-AABC-ACDA2EEC49D0}" srcOrd="1" destOrd="0" presId="urn:microsoft.com/office/officeart/2008/layout/CaptionedPictures"/>
    <dgm:cxn modelId="{06054A9D-33FB-4E84-829B-9FBF545E105E}" type="presParOf" srcId="{9922F3FB-D624-443F-A186-AB49DA227836}" destId="{953C8887-A1BB-4EF4-AD5D-796AD5615017}" srcOrd="2" destOrd="0" presId="urn:microsoft.com/office/officeart/2008/layout/CaptionedPictures"/>
    <dgm:cxn modelId="{2BA2F2DD-F074-4BE7-BC8A-C5B25D5CC500}" type="presParOf" srcId="{953C8887-A1BB-4EF4-AD5D-796AD5615017}" destId="{F6F61B98-1EB3-40E1-A837-B3CF32ACFF75}" srcOrd="0" destOrd="0" presId="urn:microsoft.com/office/officeart/2008/layout/CaptionedPictures"/>
    <dgm:cxn modelId="{3B481787-FA03-4117-9BF4-C1B974E67AC4}" type="presParOf" srcId="{953C8887-A1BB-4EF4-AD5D-796AD5615017}" destId="{C489E32F-900B-460C-8922-B1B6B8D63D9C}" srcOrd="1" destOrd="0" presId="urn:microsoft.com/office/officeart/2008/layout/CaptionedPictures"/>
    <dgm:cxn modelId="{3BECBF37-493F-4D2B-B713-9D6788917BEF}" type="presParOf" srcId="{953C8887-A1BB-4EF4-AD5D-796AD5615017}" destId="{DA252636-797C-4A11-9E77-F2D33804D333}" srcOrd="2" destOrd="0" presId="urn:microsoft.com/office/officeart/2008/layout/CaptionedPictures"/>
    <dgm:cxn modelId="{D160DA9E-FA50-4899-B96F-2AE1E63BBD6F}" type="presParOf" srcId="{DA252636-797C-4A11-9E77-F2D33804D333}" destId="{5D3E9806-6B3D-4A52-A06E-8E6C82994B18}" srcOrd="0" destOrd="0" presId="urn:microsoft.com/office/officeart/2008/layout/CaptionedPictures"/>
    <dgm:cxn modelId="{9A147783-5B7F-4A3A-9C9C-94A42D92B62A}" type="presParOf" srcId="{DA252636-797C-4A11-9E77-F2D33804D333}" destId="{F43B2B43-DF62-494E-9A9A-4E403CB0735A}" srcOrd="1" destOrd="0" presId="urn:microsoft.com/office/officeart/2008/layout/CaptionedPictures"/>
    <dgm:cxn modelId="{52FA03B1-641F-486E-A539-2051CE4956D9}" type="presParOf" srcId="{9922F3FB-D624-443F-A186-AB49DA227836}" destId="{7BCF7062-59E0-4E21-856C-843D96D0E1C8}" srcOrd="3" destOrd="0" presId="urn:microsoft.com/office/officeart/2008/layout/CaptionedPictures"/>
    <dgm:cxn modelId="{D88EB976-AB75-4449-B605-DF328BE8F24E}" type="presParOf" srcId="{9922F3FB-D624-443F-A186-AB49DA227836}" destId="{66DC655C-E051-4024-BCD6-8AFC955FD460}" srcOrd="4" destOrd="0" presId="urn:microsoft.com/office/officeart/2008/layout/CaptionedPictures"/>
    <dgm:cxn modelId="{8A0584A9-DD53-4D26-B31F-0CC676826180}" type="presParOf" srcId="{66DC655C-E051-4024-BCD6-8AFC955FD460}" destId="{948BA086-B0DC-4258-A59E-3F2BFA4B0F43}" srcOrd="0" destOrd="0" presId="urn:microsoft.com/office/officeart/2008/layout/CaptionedPictures"/>
    <dgm:cxn modelId="{98B39D85-4F3F-44F1-B0DB-E1217196B2E7}" type="presParOf" srcId="{66DC655C-E051-4024-BCD6-8AFC955FD460}" destId="{F4153DB8-89BE-432F-B1FE-051E908C095B}" srcOrd="1" destOrd="0" presId="urn:microsoft.com/office/officeart/2008/layout/CaptionedPictures"/>
    <dgm:cxn modelId="{6E430E51-9DB6-4496-91E2-24213A54C392}" type="presParOf" srcId="{66DC655C-E051-4024-BCD6-8AFC955FD460}" destId="{660B850A-5853-47B1-A49C-75B969C4F5CB}" srcOrd="2" destOrd="0" presId="urn:microsoft.com/office/officeart/2008/layout/CaptionedPictures"/>
    <dgm:cxn modelId="{4965EB01-3833-4A32-BD2E-6ED4ACB51F68}" type="presParOf" srcId="{660B850A-5853-47B1-A49C-75B969C4F5CB}" destId="{490BA427-1D4B-4805-B65A-1118CC7A53C9}" srcOrd="0" destOrd="0" presId="urn:microsoft.com/office/officeart/2008/layout/CaptionedPictures"/>
    <dgm:cxn modelId="{8726D945-6852-41EB-99EF-750B358BEF57}" type="presParOf" srcId="{660B850A-5853-47B1-A49C-75B969C4F5CB}" destId="{6BC790C1-A881-4FE2-BE64-0364E54CB1D5}" srcOrd="1" destOrd="0" presId="urn:microsoft.com/office/officeart/2008/layout/CaptionedPictures"/>
    <dgm:cxn modelId="{C979C3E1-245D-40D2-9F14-1002BE4F6C73}" type="presParOf" srcId="{9922F3FB-D624-443F-A186-AB49DA227836}" destId="{CB73002B-11DA-484B-9085-EB50F173D55D}" srcOrd="5" destOrd="0" presId="urn:microsoft.com/office/officeart/2008/layout/CaptionedPictures"/>
    <dgm:cxn modelId="{E14F0349-4DA5-43BF-A441-1F99B8C55126}" type="presParOf" srcId="{9922F3FB-D624-443F-A186-AB49DA227836}" destId="{3C5A54DE-94D6-4683-A2BD-23502768C8AF}" srcOrd="6" destOrd="0" presId="urn:microsoft.com/office/officeart/2008/layout/CaptionedPictures"/>
    <dgm:cxn modelId="{9E5E46EB-6574-4CDE-BAF6-510F4A557A7E}" type="presParOf" srcId="{3C5A54DE-94D6-4683-A2BD-23502768C8AF}" destId="{54F2505F-D715-41BB-91A3-BB3D1E413332}" srcOrd="0" destOrd="0" presId="urn:microsoft.com/office/officeart/2008/layout/CaptionedPictures"/>
    <dgm:cxn modelId="{FD4BB1FF-7F63-41A8-B9AA-D3F84191FD28}" type="presParOf" srcId="{3C5A54DE-94D6-4683-A2BD-23502768C8AF}" destId="{273BE002-2FC3-4B44-9074-4945BCEFACDD}" srcOrd="1" destOrd="0" presId="urn:microsoft.com/office/officeart/2008/layout/CaptionedPictures"/>
    <dgm:cxn modelId="{BD5EF018-1FB4-4D44-8F79-5ABCE54695E2}" type="presParOf" srcId="{3C5A54DE-94D6-4683-A2BD-23502768C8AF}" destId="{EB67157E-68B5-49FA-8AA3-E96596CB6662}" srcOrd="2" destOrd="0" presId="urn:microsoft.com/office/officeart/2008/layout/CaptionedPictures"/>
    <dgm:cxn modelId="{83710359-FE1B-4B03-B0B1-C240E683255C}" type="presParOf" srcId="{EB67157E-68B5-49FA-8AA3-E96596CB6662}" destId="{21AB1530-F79C-46C4-95DD-70241E95FED1}" srcOrd="0" destOrd="0" presId="urn:microsoft.com/office/officeart/2008/layout/CaptionedPictures"/>
    <dgm:cxn modelId="{B8AFAF03-6840-43FF-BB01-053713529B8D}" type="presParOf" srcId="{EB67157E-68B5-49FA-8AA3-E96596CB6662}" destId="{AE3FF078-EA82-46EB-8234-20B4C15D2C24}" srcOrd="1" destOrd="0" presId="urn:microsoft.com/office/officeart/2008/layout/CaptionedPictures"/>
    <dgm:cxn modelId="{01C81D89-A7CB-4173-9F87-26B21ADC5F08}" type="presParOf" srcId="{9922F3FB-D624-443F-A186-AB49DA227836}" destId="{90400922-5201-4988-9A5A-D685F67BCFFD}" srcOrd="7" destOrd="0" presId="urn:microsoft.com/office/officeart/2008/layout/CaptionedPictures"/>
    <dgm:cxn modelId="{D79AF883-86FC-4EAB-8B87-00AE9F343578}" type="presParOf" srcId="{9922F3FB-D624-443F-A186-AB49DA227836}" destId="{51A51999-C9C5-427F-A2CA-F382FEFEE935}" srcOrd="8" destOrd="0" presId="urn:microsoft.com/office/officeart/2008/layout/CaptionedPictures"/>
    <dgm:cxn modelId="{F50921CD-A2AD-43A4-B5DB-09AA062291CB}" type="presParOf" srcId="{51A51999-C9C5-427F-A2CA-F382FEFEE935}" destId="{1DEE188F-994D-4E33-8C60-1519D3CB3422}" srcOrd="0" destOrd="0" presId="urn:microsoft.com/office/officeart/2008/layout/CaptionedPictures"/>
    <dgm:cxn modelId="{C97C8F72-282F-409A-8452-C06B13AD06C6}" type="presParOf" srcId="{51A51999-C9C5-427F-A2CA-F382FEFEE935}" destId="{C83DDF4E-5973-4DA3-9AAE-DF04CA9B560D}" srcOrd="1" destOrd="0" presId="urn:microsoft.com/office/officeart/2008/layout/CaptionedPictures"/>
    <dgm:cxn modelId="{F2244D14-8105-44CE-9EB5-F84BCBB22336}" type="presParOf" srcId="{51A51999-C9C5-427F-A2CA-F382FEFEE935}" destId="{1020F543-17E5-4503-AAE3-8FFA06360DC6}" srcOrd="2" destOrd="0" presId="urn:microsoft.com/office/officeart/2008/layout/CaptionedPictures"/>
    <dgm:cxn modelId="{C7597BFF-B984-4B7B-BFAA-0E891BF284AF}" type="presParOf" srcId="{1020F543-17E5-4503-AAE3-8FFA06360DC6}" destId="{7538B12B-885E-4894-8290-ACE40BA7D05C}" srcOrd="0" destOrd="0" presId="urn:microsoft.com/office/officeart/2008/layout/CaptionedPictures"/>
    <dgm:cxn modelId="{3DBC59ED-6C95-4A94-9028-5A8F8448E8E2}" type="presParOf" srcId="{1020F543-17E5-4503-AAE3-8FFA06360DC6}" destId="{79FF025A-9945-42D7-B572-748F11CC4DC8}" srcOrd="1" destOrd="0" presId="urn:microsoft.com/office/officeart/2008/layout/CaptionedPicture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0C0E3-681E-443A-998C-121D7EBA17CB}">
      <dsp:nvSpPr>
        <dsp:cNvPr id="0" name=""/>
        <dsp:cNvSpPr/>
      </dsp:nvSpPr>
      <dsp:spPr>
        <a:xfrm>
          <a:off x="7057007" y="1436381"/>
          <a:ext cx="2105377" cy="2105484"/>
        </a:xfrm>
        <a:prstGeom prst="ellipse">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FF5EE-284D-4AA3-AE58-D75F9A95ADF0}">
      <dsp:nvSpPr>
        <dsp:cNvPr id="0" name=""/>
        <dsp:cNvSpPr/>
      </dsp:nvSpPr>
      <dsp:spPr>
        <a:xfrm>
          <a:off x="7127427" y="1506576"/>
          <a:ext cx="1965440" cy="1965094"/>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rtl="0">
            <a:lnSpc>
              <a:spcPct val="90000"/>
            </a:lnSpc>
            <a:spcBef>
              <a:spcPct val="0"/>
            </a:spcBef>
            <a:spcAft>
              <a:spcPct val="35000"/>
            </a:spcAft>
            <a:buNone/>
          </a:pPr>
          <a:r>
            <a:rPr lang="en-GB" sz="1600" b="1" kern="1200" dirty="0">
              <a:latin typeface="Aptos"/>
            </a:rPr>
            <a:t>Location</a:t>
          </a:r>
          <a:endParaRPr lang="en-GB" sz="1200" b="0" i="0" kern="1200" dirty="0">
            <a:latin typeface="Aptos"/>
          </a:endParaRPr>
        </a:p>
        <a:p>
          <a:pPr marL="0" lvl="0" indent="0" algn="ctr" defTabSz="711200" rtl="0">
            <a:lnSpc>
              <a:spcPct val="90000"/>
            </a:lnSpc>
            <a:spcBef>
              <a:spcPct val="0"/>
            </a:spcBef>
            <a:spcAft>
              <a:spcPct val="35000"/>
            </a:spcAft>
            <a:buNone/>
          </a:pPr>
          <a:r>
            <a:rPr lang="en-GB" sz="1200" b="0" i="0" kern="1200" dirty="0">
              <a:latin typeface="Aptos"/>
            </a:rPr>
            <a:t>CCW offices in Birmingham and Cardiff</a:t>
          </a:r>
          <a:endParaRPr lang="en-GB" sz="900" b="0" kern="1200" dirty="0">
            <a:latin typeface="Aptos"/>
          </a:endParaRPr>
        </a:p>
        <a:p>
          <a:pPr marL="0" lvl="0" indent="0" algn="ctr" defTabSz="711200">
            <a:lnSpc>
              <a:spcPct val="90000"/>
            </a:lnSpc>
            <a:spcBef>
              <a:spcPct val="0"/>
            </a:spcBef>
            <a:spcAft>
              <a:spcPct val="35000"/>
            </a:spcAft>
            <a:buNone/>
          </a:pPr>
          <a:endParaRPr lang="en-GB" sz="900" b="0" kern="1200" dirty="0">
            <a:latin typeface="Aptos"/>
          </a:endParaRPr>
        </a:p>
      </dsp:txBody>
      <dsp:txXfrm>
        <a:off x="7408204" y="1787357"/>
        <a:ext cx="1403885" cy="1403533"/>
      </dsp:txXfrm>
    </dsp:sp>
    <dsp:sp modelId="{54F4C627-2648-4E11-BDDA-3E4F30E9353F}">
      <dsp:nvSpPr>
        <dsp:cNvPr id="0" name=""/>
        <dsp:cNvSpPr/>
      </dsp:nvSpPr>
      <dsp:spPr>
        <a:xfrm rot="2700000">
          <a:off x="4872164" y="1436233"/>
          <a:ext cx="2105411" cy="2105411"/>
        </a:xfrm>
        <a:prstGeom prst="teardrop">
          <a:avLst>
            <a:gd name="adj" fmla="val 100000"/>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B0B0A7-0780-47F0-9052-84C036B4E255}">
      <dsp:nvSpPr>
        <dsp:cNvPr id="0" name=""/>
        <dsp:cNvSpPr/>
      </dsp:nvSpPr>
      <dsp:spPr>
        <a:xfrm>
          <a:off x="4951630" y="1506576"/>
          <a:ext cx="1965440" cy="1965094"/>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a:rPr>
            <a:t>Term length</a:t>
          </a:r>
        </a:p>
        <a:p>
          <a:pPr marL="0" lvl="0" indent="0" algn="ctr" defTabSz="711200">
            <a:lnSpc>
              <a:spcPct val="90000"/>
            </a:lnSpc>
            <a:spcBef>
              <a:spcPct val="0"/>
            </a:spcBef>
            <a:spcAft>
              <a:spcPct val="35000"/>
            </a:spcAft>
            <a:buNone/>
          </a:pPr>
          <a:r>
            <a:rPr lang="en-GB" sz="1200" b="0" kern="1200" dirty="0">
              <a:latin typeface="Aptos" panose="020B0004020202020204" pitchFamily="34" charset="0"/>
            </a:rPr>
            <a:t>Initial appointment </a:t>
          </a:r>
          <a:r>
            <a:rPr lang="en-GB" sz="1200" b="0" kern="1200">
              <a:latin typeface="Aptos" panose="020B0004020202020204" pitchFamily="34" charset="0"/>
            </a:rPr>
            <a:t>for 3 </a:t>
          </a:r>
          <a:r>
            <a:rPr lang="en-GB" sz="1200" b="0" kern="1200" dirty="0">
              <a:latin typeface="Aptos" panose="020B0004020202020204" pitchFamily="34" charset="0"/>
            </a:rPr>
            <a:t>years</a:t>
          </a:r>
          <a:endParaRPr lang="en-GB" sz="1600" b="0" kern="1200" dirty="0">
            <a:latin typeface="Aptos" panose="020B0004020202020204" pitchFamily="34" charset="0"/>
          </a:endParaRPr>
        </a:p>
      </dsp:txBody>
      <dsp:txXfrm>
        <a:off x="5232407" y="1787357"/>
        <a:ext cx="1403885" cy="1403533"/>
      </dsp:txXfrm>
    </dsp:sp>
    <dsp:sp modelId="{45A56AC3-65B9-46E0-A6B1-EE468E8C1548}">
      <dsp:nvSpPr>
        <dsp:cNvPr id="0" name=""/>
        <dsp:cNvSpPr/>
      </dsp:nvSpPr>
      <dsp:spPr>
        <a:xfrm>
          <a:off x="4951630" y="3580658"/>
          <a:ext cx="1965440" cy="1154155"/>
        </a:xfrm>
        <a:prstGeom prst="rect">
          <a:avLst/>
        </a:prstGeom>
        <a:solidFill>
          <a:schemeClr val="bg2">
            <a:lumMod val="9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114300" lvl="1" indent="-114300" algn="l" defTabSz="622300">
            <a:lnSpc>
              <a:spcPct val="90000"/>
            </a:lnSpc>
            <a:spcBef>
              <a:spcPct val="0"/>
            </a:spcBef>
            <a:spcAft>
              <a:spcPct val="15000"/>
            </a:spcAft>
            <a:buChar char="•"/>
          </a:pPr>
          <a:r>
            <a:rPr lang="en-GB" sz="1400" b="0" kern="1200">
              <a:solidFill>
                <a:schemeClr val="tx1"/>
              </a:solidFill>
              <a:latin typeface="Aptos"/>
            </a:rPr>
            <a:t>Ministers may extend your term, subject to good performance</a:t>
          </a:r>
        </a:p>
      </dsp:txBody>
      <dsp:txXfrm>
        <a:off x="4951630" y="3580658"/>
        <a:ext cx="1965440" cy="1154155"/>
      </dsp:txXfrm>
    </dsp:sp>
    <dsp:sp modelId="{70D2146C-66ED-4B9D-B286-3FE10AD2731A}">
      <dsp:nvSpPr>
        <dsp:cNvPr id="0" name=""/>
        <dsp:cNvSpPr/>
      </dsp:nvSpPr>
      <dsp:spPr>
        <a:xfrm rot="2700000">
          <a:off x="2705395" y="1436233"/>
          <a:ext cx="2105411" cy="2105411"/>
        </a:xfrm>
        <a:prstGeom prst="teardrop">
          <a:avLst>
            <a:gd name="adj" fmla="val 100000"/>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9F502E-836D-4D6C-ABD4-49E021721B5B}">
      <dsp:nvSpPr>
        <dsp:cNvPr id="0" name=""/>
        <dsp:cNvSpPr/>
      </dsp:nvSpPr>
      <dsp:spPr>
        <a:xfrm>
          <a:off x="2775832" y="1506576"/>
          <a:ext cx="1965440" cy="1965094"/>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a:rPr>
            <a:t>Time commitment</a:t>
          </a:r>
        </a:p>
        <a:p>
          <a:pPr marL="0" lvl="0" indent="0" algn="ctr" defTabSz="711200">
            <a:lnSpc>
              <a:spcPct val="90000"/>
            </a:lnSpc>
            <a:spcBef>
              <a:spcPct val="0"/>
            </a:spcBef>
            <a:spcAft>
              <a:spcPct val="35000"/>
            </a:spcAft>
            <a:buNone/>
          </a:pPr>
          <a:r>
            <a:rPr lang="en-GB" sz="1200" b="0" kern="1200" dirty="0">
              <a:latin typeface="Aptos"/>
            </a:rPr>
            <a:t>3 days per month</a:t>
          </a:r>
          <a:endParaRPr lang="en-GB" sz="1800" kern="1200" dirty="0">
            <a:latin typeface="Aptos"/>
          </a:endParaRPr>
        </a:p>
      </dsp:txBody>
      <dsp:txXfrm>
        <a:off x="3056610" y="1787357"/>
        <a:ext cx="1403885" cy="1403533"/>
      </dsp:txXfrm>
    </dsp:sp>
    <dsp:sp modelId="{E1F4B503-0419-41CF-AE52-CA2BCB11C000}">
      <dsp:nvSpPr>
        <dsp:cNvPr id="0" name=""/>
        <dsp:cNvSpPr/>
      </dsp:nvSpPr>
      <dsp:spPr>
        <a:xfrm>
          <a:off x="2775832" y="3580658"/>
          <a:ext cx="1965440" cy="1154155"/>
        </a:xfrm>
        <a:prstGeom prst="rect">
          <a:avLst/>
        </a:prstGeom>
        <a:solidFill>
          <a:schemeClr val="bg2">
            <a:lumMod val="9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114300" lvl="1" indent="-114300" algn="l" defTabSz="622300">
            <a:lnSpc>
              <a:spcPct val="90000"/>
            </a:lnSpc>
            <a:spcBef>
              <a:spcPct val="0"/>
            </a:spcBef>
            <a:spcAft>
              <a:spcPct val="15000"/>
            </a:spcAft>
            <a:buChar char="•"/>
          </a:pPr>
          <a:r>
            <a:rPr lang="en-GB" sz="1400" kern="1200" dirty="0">
              <a:solidFill>
                <a:schemeClr val="tx1"/>
              </a:solidFill>
              <a:latin typeface="Aptos"/>
            </a:rPr>
            <a:t>The Board meets 6 times a year</a:t>
          </a:r>
        </a:p>
        <a:p>
          <a:pPr marL="114300" lvl="1" indent="-114300" algn="l" defTabSz="622300">
            <a:lnSpc>
              <a:spcPct val="90000"/>
            </a:lnSpc>
            <a:spcBef>
              <a:spcPct val="0"/>
            </a:spcBef>
            <a:spcAft>
              <a:spcPct val="15000"/>
            </a:spcAft>
            <a:buChar char="•"/>
          </a:pPr>
          <a:r>
            <a:rPr lang="en-GB" sz="1400" kern="1200" dirty="0">
              <a:solidFill>
                <a:schemeClr val="tx1"/>
              </a:solidFill>
              <a:latin typeface="Aptos"/>
            </a:rPr>
            <a:t>The Board holds an annual Board strategy event</a:t>
          </a:r>
        </a:p>
      </dsp:txBody>
      <dsp:txXfrm>
        <a:off x="2775832" y="3580658"/>
        <a:ext cx="1965440" cy="1154155"/>
      </dsp:txXfrm>
    </dsp:sp>
    <dsp:sp modelId="{0F76F502-319E-41D5-81B3-606540425E4F}">
      <dsp:nvSpPr>
        <dsp:cNvPr id="0" name=""/>
        <dsp:cNvSpPr/>
      </dsp:nvSpPr>
      <dsp:spPr>
        <a:xfrm rot="2700000">
          <a:off x="529598" y="1436233"/>
          <a:ext cx="2105411" cy="2105411"/>
        </a:xfrm>
        <a:prstGeom prst="teardrop">
          <a:avLst>
            <a:gd name="adj" fmla="val 100000"/>
          </a:avLst>
        </a:prstGeom>
        <a:solidFill>
          <a:srgbClr val="00893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2C7AF1-E173-445F-A2AE-FA7DECD6027A}">
      <dsp:nvSpPr>
        <dsp:cNvPr id="0" name=""/>
        <dsp:cNvSpPr/>
      </dsp:nvSpPr>
      <dsp:spPr>
        <a:xfrm>
          <a:off x="600035" y="1506576"/>
          <a:ext cx="1965440" cy="1965094"/>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a:rPr>
            <a:t>Remuneration</a:t>
          </a:r>
          <a:endParaRPr lang="en-GB" sz="1800" b="1" kern="1200" dirty="0">
            <a:latin typeface="Aptos"/>
          </a:endParaRPr>
        </a:p>
        <a:p>
          <a:pPr marL="0" lvl="0" indent="0" algn="ctr" defTabSz="711200">
            <a:lnSpc>
              <a:spcPct val="90000"/>
            </a:lnSpc>
            <a:spcBef>
              <a:spcPct val="0"/>
            </a:spcBef>
            <a:spcAft>
              <a:spcPct val="35000"/>
            </a:spcAft>
            <a:buNone/>
          </a:pPr>
          <a:r>
            <a:rPr lang="en-GB" sz="1400" kern="1200" dirty="0">
              <a:latin typeface="Aptos"/>
            </a:rPr>
            <a:t>£11,718 per annum</a:t>
          </a:r>
          <a:endParaRPr lang="en-GB" sz="1800" kern="1200" dirty="0">
            <a:latin typeface="Aptos"/>
          </a:endParaRPr>
        </a:p>
      </dsp:txBody>
      <dsp:txXfrm>
        <a:off x="880812" y="1787357"/>
        <a:ext cx="1403885" cy="1403533"/>
      </dsp:txXfrm>
    </dsp:sp>
    <dsp:sp modelId="{A12A1B26-1744-4489-A84F-818A17A4F393}">
      <dsp:nvSpPr>
        <dsp:cNvPr id="0" name=""/>
        <dsp:cNvSpPr/>
      </dsp:nvSpPr>
      <dsp:spPr>
        <a:xfrm>
          <a:off x="600035" y="3580658"/>
          <a:ext cx="1965440" cy="1154155"/>
        </a:xfrm>
        <a:prstGeom prst="rect">
          <a:avLst/>
        </a:prstGeom>
        <a:solidFill>
          <a:schemeClr val="bg2">
            <a:lumMod val="9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114300" lvl="1" indent="-114300" algn="l" defTabSz="622300">
            <a:lnSpc>
              <a:spcPct val="90000"/>
            </a:lnSpc>
            <a:spcBef>
              <a:spcPct val="0"/>
            </a:spcBef>
            <a:spcAft>
              <a:spcPct val="15000"/>
            </a:spcAft>
            <a:buChar char="•"/>
          </a:pPr>
          <a:r>
            <a:rPr lang="en-GB" sz="1400" b="0" kern="1200" dirty="0">
              <a:solidFill>
                <a:schemeClr val="tx1"/>
              </a:solidFill>
              <a:latin typeface="Aptos"/>
            </a:rPr>
            <a:t>Expenses  are payable</a:t>
          </a:r>
        </a:p>
        <a:p>
          <a:pPr marL="114300" lvl="1" indent="-114300" algn="l" defTabSz="622300">
            <a:lnSpc>
              <a:spcPct val="90000"/>
            </a:lnSpc>
            <a:spcBef>
              <a:spcPct val="0"/>
            </a:spcBef>
            <a:spcAft>
              <a:spcPct val="15000"/>
            </a:spcAft>
            <a:buChar char="•"/>
          </a:pPr>
          <a:r>
            <a:rPr lang="en-GB" sz="1400" b="0" kern="1200" dirty="0">
              <a:solidFill>
                <a:schemeClr val="tx1"/>
              </a:solidFill>
              <a:latin typeface="Aptos"/>
            </a:rPr>
            <a:t>The role is non-pensionable</a:t>
          </a:r>
        </a:p>
      </dsp:txBody>
      <dsp:txXfrm>
        <a:off x="600035" y="3580658"/>
        <a:ext cx="1965440" cy="11541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BE12D2-D069-401E-83CD-DB19197AAB9B}">
      <dsp:nvSpPr>
        <dsp:cNvPr id="0" name=""/>
        <dsp:cNvSpPr/>
      </dsp:nvSpPr>
      <dsp:spPr>
        <a:xfrm>
          <a:off x="7941316" y="1279784"/>
          <a:ext cx="1805385" cy="1805680"/>
        </a:xfrm>
        <a:prstGeom prst="ellipse">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D7C217-536D-431F-A4C8-69E0579365DB}">
      <dsp:nvSpPr>
        <dsp:cNvPr id="0" name=""/>
        <dsp:cNvSpPr/>
      </dsp:nvSpPr>
      <dsp:spPr>
        <a:xfrm>
          <a:off x="8000887" y="1339984"/>
          <a:ext cx="1685282" cy="1685280"/>
        </a:xfrm>
        <a:prstGeom prst="ellipse">
          <a:avLst/>
        </a:prstGeom>
        <a:solidFill>
          <a:srgbClr val="008938"/>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GB" sz="1500" b="1" kern="1200" dirty="0">
              <a:solidFill>
                <a:schemeClr val="bg1"/>
              </a:solidFill>
              <a:latin typeface="Aptos" panose="020B0004020202020204" pitchFamily="34" charset="0"/>
            </a:rPr>
            <a:t>Successful candidate in post</a:t>
          </a:r>
        </a:p>
        <a:p>
          <a:pPr marL="0" lvl="0" indent="0" algn="ctr" defTabSz="666750">
            <a:lnSpc>
              <a:spcPct val="90000"/>
            </a:lnSpc>
            <a:spcBef>
              <a:spcPct val="0"/>
            </a:spcBef>
            <a:spcAft>
              <a:spcPct val="35000"/>
            </a:spcAft>
            <a:buFont typeface="Times New Roman" panose="02020603050405020304" pitchFamily="18" charset="0"/>
            <a:buNone/>
          </a:pPr>
          <a:r>
            <a:rPr lang="en-GB" sz="1100" b="0" kern="1200" dirty="0">
              <a:solidFill>
                <a:schemeClr val="bg1"/>
              </a:solidFill>
              <a:latin typeface="Aptos" panose="020B0004020202020204" pitchFamily="34" charset="0"/>
            </a:rPr>
            <a:t>ASAP</a:t>
          </a:r>
        </a:p>
      </dsp:txBody>
      <dsp:txXfrm>
        <a:off x="8242053" y="1580784"/>
        <a:ext cx="1203910" cy="1203681"/>
      </dsp:txXfrm>
    </dsp:sp>
    <dsp:sp modelId="{449E1749-7D35-445A-BE9E-28FB5D658E18}">
      <dsp:nvSpPr>
        <dsp:cNvPr id="0" name=""/>
        <dsp:cNvSpPr/>
      </dsp:nvSpPr>
      <dsp:spPr>
        <a:xfrm rot="2700000">
          <a:off x="6074542" y="1279878"/>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33AEB0-E80E-4541-9A34-7787F2FA3CED}">
      <dsp:nvSpPr>
        <dsp:cNvPr id="0" name=""/>
        <dsp:cNvSpPr/>
      </dsp:nvSpPr>
      <dsp:spPr>
        <a:xfrm>
          <a:off x="6135930" y="1339984"/>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US" sz="1500" b="1" kern="1200" dirty="0">
              <a:latin typeface="Aptos" panose="020B0004020202020204" pitchFamily="34" charset="0"/>
            </a:rPr>
            <a:t>Ministers select preferred candidate</a:t>
          </a:r>
        </a:p>
        <a:p>
          <a:pPr marL="0" lvl="0" indent="0" algn="ctr" defTabSz="666750">
            <a:lnSpc>
              <a:spcPct val="90000"/>
            </a:lnSpc>
            <a:spcBef>
              <a:spcPct val="0"/>
            </a:spcBef>
            <a:spcAft>
              <a:spcPct val="35000"/>
            </a:spcAft>
            <a:buFont typeface="Times New Roman" panose="02020603050405020304" pitchFamily="18" charset="0"/>
            <a:buNone/>
          </a:pPr>
          <a:r>
            <a:rPr lang="en-US" sz="1100" b="0" kern="1200" dirty="0">
              <a:latin typeface="Aptos" panose="020B0004020202020204" pitchFamily="34" charset="0"/>
            </a:rPr>
            <a:t>1 August 2025</a:t>
          </a:r>
          <a:endParaRPr lang="en-GB" sz="1400" b="0" kern="1200" dirty="0">
            <a:latin typeface="Aptos" panose="020B0004020202020204" pitchFamily="34" charset="0"/>
          </a:endParaRPr>
        </a:p>
      </dsp:txBody>
      <dsp:txXfrm>
        <a:off x="6376136" y="1580784"/>
        <a:ext cx="1203910" cy="1203681"/>
      </dsp:txXfrm>
    </dsp:sp>
    <dsp:sp modelId="{FABE26D2-8B13-4F81-ACEB-022CE15981AB}">
      <dsp:nvSpPr>
        <dsp:cNvPr id="0" name=""/>
        <dsp:cNvSpPr/>
      </dsp:nvSpPr>
      <dsp:spPr>
        <a:xfrm>
          <a:off x="6135930" y="3118733"/>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a:latin typeface="Aptos" panose="020B0004020202020204" pitchFamily="34" charset="0"/>
            </a:rPr>
            <a:t>The Panel will decide who they deem to be appointable. It is then up to Ministers to decide who they would like to appoint </a:t>
          </a:r>
          <a:endParaRPr lang="en-GB" sz="1200" b="0" kern="1200">
            <a:latin typeface="Aptos" panose="020B0004020202020204" pitchFamily="34" charset="0"/>
          </a:endParaRPr>
        </a:p>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a:latin typeface="Aptos" panose="020B0004020202020204" pitchFamily="34" charset="0"/>
            </a:rPr>
            <a:t>Ministers may wish to meet candidates before deciding</a:t>
          </a:r>
          <a:endParaRPr lang="en-GB" sz="1200" b="0" kern="1200">
            <a:latin typeface="Aptos" panose="020B0004020202020204" pitchFamily="34" charset="0"/>
          </a:endParaRPr>
        </a:p>
      </dsp:txBody>
      <dsp:txXfrm>
        <a:off x="6135930" y="3118733"/>
        <a:ext cx="1685282" cy="989813"/>
      </dsp:txXfrm>
    </dsp:sp>
    <dsp:sp modelId="{C3B354CE-3C23-4736-A704-81B30295F426}">
      <dsp:nvSpPr>
        <dsp:cNvPr id="0" name=""/>
        <dsp:cNvSpPr/>
      </dsp:nvSpPr>
      <dsp:spPr>
        <a:xfrm rot="2700000">
          <a:off x="4209586" y="1279878"/>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092344-E893-4FFA-BB56-0AF1428B79CF}">
      <dsp:nvSpPr>
        <dsp:cNvPr id="0" name=""/>
        <dsp:cNvSpPr/>
      </dsp:nvSpPr>
      <dsp:spPr>
        <a:xfrm>
          <a:off x="4265480" y="1308469"/>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US" sz="1500" b="1" kern="1200" dirty="0">
              <a:latin typeface="Aptos" panose="020B0004020202020204" pitchFamily="34" charset="0"/>
            </a:rPr>
            <a:t>Interviews</a:t>
          </a:r>
        </a:p>
        <a:p>
          <a:pPr marL="0" lvl="0" indent="0" algn="ctr" defTabSz="666750">
            <a:lnSpc>
              <a:spcPct val="90000"/>
            </a:lnSpc>
            <a:spcBef>
              <a:spcPct val="0"/>
            </a:spcBef>
            <a:spcAft>
              <a:spcPct val="35000"/>
            </a:spcAft>
            <a:buFont typeface="Times New Roman" panose="02020603050405020304" pitchFamily="18" charset="0"/>
            <a:buNone/>
          </a:pPr>
          <a:r>
            <a:rPr lang="en-US" sz="1100" b="0" kern="1200" dirty="0">
              <a:latin typeface="Aptos" panose="020B0004020202020204" pitchFamily="34" charset="0"/>
            </a:rPr>
            <a:t>July 2025 (TBC)</a:t>
          </a:r>
          <a:endParaRPr lang="en-GB" sz="1100" b="0" kern="1200" dirty="0">
            <a:latin typeface="Aptos" panose="020B0004020202020204" pitchFamily="34" charset="0"/>
          </a:endParaRPr>
        </a:p>
      </dsp:txBody>
      <dsp:txXfrm>
        <a:off x="4505685" y="1549269"/>
        <a:ext cx="1203910" cy="1203681"/>
      </dsp:txXfrm>
    </dsp:sp>
    <dsp:sp modelId="{5602F9EF-1181-4071-956F-626E542CA851}">
      <dsp:nvSpPr>
        <dsp:cNvPr id="0" name=""/>
        <dsp:cNvSpPr/>
      </dsp:nvSpPr>
      <dsp:spPr>
        <a:xfrm>
          <a:off x="4270013" y="3118733"/>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a:latin typeface="Aptos" panose="020B0004020202020204" pitchFamily="34" charset="0"/>
            </a:rPr>
            <a:t>Held at 2 </a:t>
          </a:r>
          <a:r>
            <a:rPr lang="en-US" sz="1200" b="0" kern="1200" err="1">
              <a:latin typeface="Aptos" panose="020B0004020202020204" pitchFamily="34" charset="0"/>
            </a:rPr>
            <a:t>Marsham</a:t>
          </a:r>
          <a:r>
            <a:rPr lang="en-US" sz="1200" b="0" kern="1200">
              <a:latin typeface="Aptos" panose="020B0004020202020204" pitchFamily="34" charset="0"/>
            </a:rPr>
            <a:t> Street, Westminster</a:t>
          </a:r>
          <a:endParaRPr lang="en-GB" sz="1200" b="0" kern="1200">
            <a:latin typeface="Aptos" panose="020B0004020202020204" pitchFamily="34" charset="0"/>
          </a:endParaRPr>
        </a:p>
        <a:p>
          <a:pPr marL="114300" lvl="1" indent="-114300" algn="l" defTabSz="533400">
            <a:lnSpc>
              <a:spcPct val="90000"/>
            </a:lnSpc>
            <a:spcBef>
              <a:spcPct val="0"/>
            </a:spcBef>
            <a:spcAft>
              <a:spcPct val="15000"/>
            </a:spcAft>
            <a:buClrTx/>
            <a:buFont typeface="Arial" panose="020B0604020202020204" pitchFamily="34" charset="0"/>
            <a:buChar char="•"/>
          </a:pPr>
          <a:r>
            <a:rPr lang="en-US" sz="1200" b="0" kern="1200">
              <a:latin typeface="Aptos" panose="020B0004020202020204" pitchFamily="34" charset="0"/>
            </a:rPr>
            <a:t>Will last approximately 45 minutes</a:t>
          </a:r>
          <a:endParaRPr lang="en-GB" sz="1200" b="0" kern="1200">
            <a:latin typeface="Aptos" panose="020B0004020202020204" pitchFamily="34" charset="0"/>
          </a:endParaRPr>
        </a:p>
      </dsp:txBody>
      <dsp:txXfrm>
        <a:off x="4270013" y="3118733"/>
        <a:ext cx="1685282" cy="989813"/>
      </dsp:txXfrm>
    </dsp:sp>
    <dsp:sp modelId="{46FFD603-029B-4A8D-AC25-2665F3F59AE0}">
      <dsp:nvSpPr>
        <dsp:cNvPr id="0" name=""/>
        <dsp:cNvSpPr/>
      </dsp:nvSpPr>
      <dsp:spPr>
        <a:xfrm rot="2700000">
          <a:off x="2343669" y="1279878"/>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1CB962-0B4B-45F8-B9D7-A25136C04237}">
      <dsp:nvSpPr>
        <dsp:cNvPr id="0" name=""/>
        <dsp:cNvSpPr/>
      </dsp:nvSpPr>
      <dsp:spPr>
        <a:xfrm>
          <a:off x="2404096" y="1339984"/>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US" sz="1500" b="1" kern="1200" dirty="0">
              <a:latin typeface="Aptos" panose="020B0004020202020204" pitchFamily="34" charset="0"/>
            </a:rPr>
            <a:t>Shortlist</a:t>
          </a:r>
        </a:p>
        <a:p>
          <a:pPr marL="0" lvl="0" indent="0" algn="ctr" defTabSz="666750">
            <a:lnSpc>
              <a:spcPct val="90000"/>
            </a:lnSpc>
            <a:spcBef>
              <a:spcPct val="0"/>
            </a:spcBef>
            <a:spcAft>
              <a:spcPct val="35000"/>
            </a:spcAft>
            <a:buFont typeface="Times New Roman" panose="02020603050405020304" pitchFamily="18" charset="0"/>
            <a:buNone/>
          </a:pPr>
          <a:r>
            <a:rPr lang="en-US" sz="1100" b="0" kern="1200" dirty="0">
              <a:latin typeface="Aptos" panose="020B0004020202020204" pitchFamily="34" charset="0"/>
            </a:rPr>
            <a:t>23 June 2025</a:t>
          </a:r>
          <a:endParaRPr lang="en-GB" sz="1100" b="0" kern="1200" dirty="0">
            <a:latin typeface="Aptos" panose="020B0004020202020204" pitchFamily="34" charset="0"/>
          </a:endParaRPr>
        </a:p>
      </dsp:txBody>
      <dsp:txXfrm>
        <a:off x="2645262" y="1580784"/>
        <a:ext cx="1203910" cy="1203681"/>
      </dsp:txXfrm>
    </dsp:sp>
    <dsp:sp modelId="{96BFDC66-B230-4A74-B245-0AD2C334777E}">
      <dsp:nvSpPr>
        <dsp:cNvPr id="0" name=""/>
        <dsp:cNvSpPr/>
      </dsp:nvSpPr>
      <dsp:spPr>
        <a:xfrm>
          <a:off x="2404096" y="3118733"/>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a:lnSpc>
              <a:spcPct val="90000"/>
            </a:lnSpc>
            <a:spcBef>
              <a:spcPct val="0"/>
            </a:spcBef>
            <a:spcAft>
              <a:spcPct val="15000"/>
            </a:spcAft>
            <a:buClr>
              <a:schemeClr val="tx1"/>
            </a:buClr>
            <a:buFont typeface="Arial" panose="020B0604020202020204" pitchFamily="34" charset="0"/>
            <a:buChar char="•"/>
          </a:pPr>
          <a:r>
            <a:rPr lang="en-US" sz="1200" b="0" kern="1200">
              <a:latin typeface="Aptos" panose="020B0004020202020204" pitchFamily="34" charset="0"/>
            </a:rPr>
            <a:t>The Panel will assess all applications against the criteria and decide who they would like to invite for interview</a:t>
          </a:r>
          <a:endParaRPr lang="en-GB" sz="1200" b="0" kern="1200">
            <a:latin typeface="Aptos" panose="020B0004020202020204" pitchFamily="34" charset="0"/>
          </a:endParaRPr>
        </a:p>
        <a:p>
          <a:pPr marL="114300" lvl="1" indent="-114300" algn="l" defTabSz="533400">
            <a:lnSpc>
              <a:spcPct val="90000"/>
            </a:lnSpc>
            <a:spcBef>
              <a:spcPct val="0"/>
            </a:spcBef>
            <a:spcAft>
              <a:spcPct val="15000"/>
            </a:spcAft>
            <a:buClr>
              <a:schemeClr val="tx1"/>
            </a:buClr>
            <a:buFont typeface="Arial" panose="020B0604020202020204" pitchFamily="34" charset="0"/>
            <a:buChar char="•"/>
          </a:pPr>
          <a:r>
            <a:rPr lang="en-US" sz="1200" b="0" kern="1200">
              <a:latin typeface="Aptos" panose="020B0004020202020204" pitchFamily="34" charset="0"/>
            </a:rPr>
            <a:t>Ministers must be consulted on the shortlist before we can confirm who has been successful at this stage.</a:t>
          </a:r>
          <a:endParaRPr lang="en-GB" sz="1200" b="0" kern="1200">
            <a:latin typeface="Aptos" panose="020B0004020202020204" pitchFamily="34" charset="0"/>
          </a:endParaRPr>
        </a:p>
        <a:p>
          <a:pPr marL="114300" lvl="1" indent="-114300" algn="l" defTabSz="533400">
            <a:lnSpc>
              <a:spcPct val="90000"/>
            </a:lnSpc>
            <a:spcBef>
              <a:spcPct val="0"/>
            </a:spcBef>
            <a:spcAft>
              <a:spcPct val="15000"/>
            </a:spcAft>
            <a:buClr>
              <a:schemeClr val="tx1"/>
            </a:buClr>
            <a:buFont typeface="Arial" panose="020B0604020202020204" pitchFamily="34" charset="0"/>
            <a:buChar char="•"/>
          </a:pPr>
          <a:r>
            <a:rPr lang="en-GB" sz="1200" b="0" kern="1200">
              <a:latin typeface="Aptos" panose="020B0004020202020204" pitchFamily="34" charset="0"/>
            </a:rPr>
            <a:t>Detailed feedback will not be provided at this stage</a:t>
          </a:r>
        </a:p>
      </dsp:txBody>
      <dsp:txXfrm>
        <a:off x="2404096" y="3118733"/>
        <a:ext cx="1685282" cy="989813"/>
      </dsp:txXfrm>
    </dsp:sp>
    <dsp:sp modelId="{F7934C96-8825-4F35-B25F-1B5DFD6F2167}">
      <dsp:nvSpPr>
        <dsp:cNvPr id="0" name=""/>
        <dsp:cNvSpPr/>
      </dsp:nvSpPr>
      <dsp:spPr>
        <a:xfrm rot="2700000">
          <a:off x="477751" y="1279878"/>
          <a:ext cx="1805176" cy="1805176"/>
        </a:xfrm>
        <a:prstGeom prst="teardrop">
          <a:avLst>
            <a:gd name="adj" fmla="val 100000"/>
          </a:avLst>
        </a:prstGeom>
        <a:solidFill>
          <a:srgbClr val="008938"/>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3B0E67-F7FE-4B90-BBEE-231F4F0C0D33}">
      <dsp:nvSpPr>
        <dsp:cNvPr id="0" name=""/>
        <dsp:cNvSpPr/>
      </dsp:nvSpPr>
      <dsp:spPr>
        <a:xfrm>
          <a:off x="538179" y="1339984"/>
          <a:ext cx="1685282" cy="1685280"/>
        </a:xfrm>
        <a:prstGeom prst="ellipse">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Font typeface="Times New Roman" panose="02020603050405020304" pitchFamily="18" charset="0"/>
            <a:buNone/>
          </a:pPr>
          <a:r>
            <a:rPr lang="en-US" sz="1500" b="1" kern="1200" dirty="0">
              <a:latin typeface="Aptos" panose="020B0004020202020204" pitchFamily="34" charset="0"/>
            </a:rPr>
            <a:t>Advert close</a:t>
          </a:r>
        </a:p>
        <a:p>
          <a:pPr marL="0" lvl="0" indent="0" algn="ctr" defTabSz="666750">
            <a:lnSpc>
              <a:spcPct val="90000"/>
            </a:lnSpc>
            <a:spcBef>
              <a:spcPct val="0"/>
            </a:spcBef>
            <a:spcAft>
              <a:spcPct val="35000"/>
            </a:spcAft>
            <a:buFont typeface="Times New Roman" panose="02020603050405020304" pitchFamily="18" charset="0"/>
            <a:buNone/>
          </a:pPr>
          <a:r>
            <a:rPr lang="en-US" sz="1100" b="0" kern="1200" dirty="0">
              <a:latin typeface="Aptos" panose="020B0004020202020204" pitchFamily="34" charset="0"/>
            </a:rPr>
            <a:t>12:00</a:t>
          </a:r>
        </a:p>
        <a:p>
          <a:pPr marL="0" lvl="0" indent="0" algn="ctr" defTabSz="666750">
            <a:lnSpc>
              <a:spcPct val="90000"/>
            </a:lnSpc>
            <a:spcBef>
              <a:spcPct val="0"/>
            </a:spcBef>
            <a:spcAft>
              <a:spcPct val="35000"/>
            </a:spcAft>
            <a:buFont typeface="Times New Roman" panose="02020603050405020304" pitchFamily="18" charset="0"/>
            <a:buNone/>
          </a:pPr>
          <a:r>
            <a:rPr lang="en-US" sz="1100" b="0" kern="1200" dirty="0">
              <a:latin typeface="Aptos" panose="020B0004020202020204" pitchFamily="34" charset="0"/>
            </a:rPr>
            <a:t>16 June 2025</a:t>
          </a:r>
          <a:endParaRPr lang="en-GB" sz="1100" b="0" kern="1200" dirty="0">
            <a:latin typeface="Aptos" panose="020B0004020202020204" pitchFamily="34" charset="0"/>
          </a:endParaRPr>
        </a:p>
      </dsp:txBody>
      <dsp:txXfrm>
        <a:off x="779345" y="1580784"/>
        <a:ext cx="1203910" cy="1203681"/>
      </dsp:txXfrm>
    </dsp:sp>
    <dsp:sp modelId="{FA902A41-11A3-4306-B73A-02E8D4AEAED4}">
      <dsp:nvSpPr>
        <dsp:cNvPr id="0" name=""/>
        <dsp:cNvSpPr/>
      </dsp:nvSpPr>
      <dsp:spPr>
        <a:xfrm>
          <a:off x="538179" y="3118733"/>
          <a:ext cx="1685282" cy="9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114300" lvl="1" indent="-114300" algn="l" defTabSz="533400">
            <a:lnSpc>
              <a:spcPct val="90000"/>
            </a:lnSpc>
            <a:spcBef>
              <a:spcPct val="0"/>
            </a:spcBef>
            <a:spcAft>
              <a:spcPct val="15000"/>
            </a:spcAft>
            <a:buFont typeface="Times New Roman" panose="02020603050405020304" pitchFamily="18" charset="0"/>
            <a:buChar char="•"/>
          </a:pPr>
          <a:r>
            <a:rPr lang="en-GB" sz="1200" b="0" kern="1200">
              <a:latin typeface="Aptos" panose="020B0004020202020204" pitchFamily="34" charset="0"/>
            </a:rPr>
            <a:t>Candidates must demonstrate how they meet the essential criteria. Refer to the ‘Recruitment Process’ section to understand how to apply</a:t>
          </a:r>
        </a:p>
      </dsp:txBody>
      <dsp:txXfrm>
        <a:off x="538179" y="3118733"/>
        <a:ext cx="1685282" cy="9898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3DC29-4057-4979-A49D-74F45E1B3B1B}">
      <dsp:nvSpPr>
        <dsp:cNvPr id="0" name=""/>
        <dsp:cNvSpPr/>
      </dsp:nvSpPr>
      <dsp:spPr>
        <a:xfrm>
          <a:off x="607592" y="96589"/>
          <a:ext cx="2396327" cy="2819209"/>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B81B41AD-A627-40C4-B3C1-5ED3F56246A5}">
      <dsp:nvSpPr>
        <dsp:cNvPr id="0" name=""/>
        <dsp:cNvSpPr/>
      </dsp:nvSpPr>
      <dsp:spPr>
        <a:xfrm>
          <a:off x="727409" y="209358"/>
          <a:ext cx="2156695" cy="1832486"/>
        </a:xfrm>
        <a:prstGeom prst="rect">
          <a:avLst/>
        </a:prstGeom>
        <a:blipFill rotWithShape="1">
          <a:blip xmlns:r="http://schemas.openxmlformats.org/officeDocument/2006/relationships" r:embed="rId1"/>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2C4FB2-BF4D-49CF-A8E9-8AD3102BB5AE}">
      <dsp:nvSpPr>
        <dsp:cNvPr id="0" name=""/>
        <dsp:cNvSpPr/>
      </dsp:nvSpPr>
      <dsp:spPr>
        <a:xfrm>
          <a:off x="727409" y="2041844"/>
          <a:ext cx="2156695" cy="761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Aptos"/>
            </a:rPr>
            <a:t>Rob Wilson (chair)</a:t>
          </a:r>
        </a:p>
      </dsp:txBody>
      <dsp:txXfrm>
        <a:off x="727409" y="2041844"/>
        <a:ext cx="2156695" cy="761186"/>
      </dsp:txXfrm>
    </dsp:sp>
    <dsp:sp modelId="{F6F61B98-1EB3-40E1-A837-B3CF32ACFF75}">
      <dsp:nvSpPr>
        <dsp:cNvPr id="0" name=""/>
        <dsp:cNvSpPr/>
      </dsp:nvSpPr>
      <dsp:spPr>
        <a:xfrm>
          <a:off x="3434126" y="96589"/>
          <a:ext cx="2396327" cy="2819209"/>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C489E32F-900B-460C-8922-B1B6B8D63D9C}">
      <dsp:nvSpPr>
        <dsp:cNvPr id="0" name=""/>
        <dsp:cNvSpPr/>
      </dsp:nvSpPr>
      <dsp:spPr>
        <a:xfrm>
          <a:off x="3553942" y="209358"/>
          <a:ext cx="2156695" cy="1832486"/>
        </a:xfrm>
        <a:prstGeom prst="rect">
          <a:avLst/>
        </a:prstGeom>
        <a:blipFill rotWithShape="1">
          <a:blip xmlns:r="http://schemas.openxmlformats.org/officeDocument/2006/relationships" r:embed="rId2"/>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3B2B43-DF62-494E-9A9A-4E403CB0735A}">
      <dsp:nvSpPr>
        <dsp:cNvPr id="0" name=""/>
        <dsp:cNvSpPr/>
      </dsp:nvSpPr>
      <dsp:spPr>
        <a:xfrm>
          <a:off x="3553942" y="2041844"/>
          <a:ext cx="2156695" cy="761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Font typeface="Arial" panose="020B0604020202020204" pitchFamily="34" charset="0"/>
            <a:buNone/>
          </a:pPr>
          <a:r>
            <a:rPr lang="en-GB" sz="1200" b="0" i="0" kern="1200" dirty="0">
              <a:latin typeface="Aptos" panose="020B0004020202020204" pitchFamily="34" charset="0"/>
            </a:rPr>
            <a:t>Rhodri Williams (deputy Chair)</a:t>
          </a:r>
        </a:p>
      </dsp:txBody>
      <dsp:txXfrm>
        <a:off x="3553942" y="2041844"/>
        <a:ext cx="2156695" cy="761186"/>
      </dsp:txXfrm>
    </dsp:sp>
    <dsp:sp modelId="{948BA086-B0DC-4258-A59E-3F2BFA4B0F43}">
      <dsp:nvSpPr>
        <dsp:cNvPr id="0" name=""/>
        <dsp:cNvSpPr/>
      </dsp:nvSpPr>
      <dsp:spPr>
        <a:xfrm>
          <a:off x="6260660" y="96589"/>
          <a:ext cx="2396327" cy="2819209"/>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F4153DB8-89BE-432F-B1FE-051E908C095B}">
      <dsp:nvSpPr>
        <dsp:cNvPr id="0" name=""/>
        <dsp:cNvSpPr/>
      </dsp:nvSpPr>
      <dsp:spPr>
        <a:xfrm>
          <a:off x="6380476" y="209358"/>
          <a:ext cx="2156695" cy="1832486"/>
        </a:xfrm>
        <a:prstGeom prst="rect">
          <a:avLst/>
        </a:prstGeom>
        <a:blipFill rotWithShape="1">
          <a:blip xmlns:r="http://schemas.openxmlformats.org/officeDocument/2006/relationships" r:embed="rId3"/>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C790C1-A881-4FE2-BE64-0364E54CB1D5}">
      <dsp:nvSpPr>
        <dsp:cNvPr id="0" name=""/>
        <dsp:cNvSpPr/>
      </dsp:nvSpPr>
      <dsp:spPr>
        <a:xfrm>
          <a:off x="6380476" y="2041844"/>
          <a:ext cx="2156695" cy="761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Font typeface="Arial" panose="020B0604020202020204" pitchFamily="34" charset="0"/>
            <a:buNone/>
          </a:pPr>
          <a:r>
            <a:rPr lang="en-GB" sz="1200" b="0" i="0" kern="1200" dirty="0">
              <a:latin typeface="Aptos"/>
            </a:rPr>
            <a:t>Dr Mike Kiel (CEO)</a:t>
          </a:r>
        </a:p>
      </dsp:txBody>
      <dsp:txXfrm>
        <a:off x="6380476" y="2041844"/>
        <a:ext cx="2156695" cy="761186"/>
      </dsp:txXfrm>
    </dsp:sp>
    <dsp:sp modelId="{54F2505F-D715-41BB-91A3-BB3D1E413332}">
      <dsp:nvSpPr>
        <dsp:cNvPr id="0" name=""/>
        <dsp:cNvSpPr/>
      </dsp:nvSpPr>
      <dsp:spPr>
        <a:xfrm>
          <a:off x="2020859" y="3155431"/>
          <a:ext cx="2396327" cy="2819209"/>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273BE002-2FC3-4B44-9074-4945BCEFACDD}">
      <dsp:nvSpPr>
        <dsp:cNvPr id="0" name=""/>
        <dsp:cNvSpPr/>
      </dsp:nvSpPr>
      <dsp:spPr>
        <a:xfrm>
          <a:off x="2140676" y="3268200"/>
          <a:ext cx="2156695" cy="1832486"/>
        </a:xfrm>
        <a:prstGeom prst="rect">
          <a:avLst/>
        </a:prstGeom>
        <a:blipFill rotWithShape="1">
          <a:blip xmlns:r="http://schemas.openxmlformats.org/officeDocument/2006/relationships" r:embed="rId4"/>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3FF078-EA82-46EB-8234-20B4C15D2C24}">
      <dsp:nvSpPr>
        <dsp:cNvPr id="0" name=""/>
        <dsp:cNvSpPr/>
      </dsp:nvSpPr>
      <dsp:spPr>
        <a:xfrm>
          <a:off x="2140676" y="5100686"/>
          <a:ext cx="2156695" cy="761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Font typeface="Arial" panose="020B0604020202020204" pitchFamily="34" charset="0"/>
            <a:buNone/>
          </a:pPr>
          <a:r>
            <a:rPr lang="en-GB" sz="1200" b="0" i="0" kern="1200" dirty="0">
              <a:latin typeface="Aptos"/>
            </a:rPr>
            <a:t>Lisa Tennant</a:t>
          </a:r>
        </a:p>
      </dsp:txBody>
      <dsp:txXfrm>
        <a:off x="2140676" y="5100686"/>
        <a:ext cx="2156695" cy="761186"/>
      </dsp:txXfrm>
    </dsp:sp>
    <dsp:sp modelId="{1DEE188F-994D-4E33-8C60-1519D3CB3422}">
      <dsp:nvSpPr>
        <dsp:cNvPr id="0" name=""/>
        <dsp:cNvSpPr/>
      </dsp:nvSpPr>
      <dsp:spPr>
        <a:xfrm>
          <a:off x="4847393" y="3155431"/>
          <a:ext cx="2396327" cy="2819209"/>
        </a:xfrm>
        <a:prstGeom prst="rect">
          <a:avLst/>
        </a:prstGeom>
        <a:solidFill>
          <a:schemeClr val="lt1">
            <a:alpha val="40000"/>
            <a:hueOff val="0"/>
            <a:satOff val="0"/>
            <a:lumOff val="0"/>
            <a:alphaOff val="0"/>
          </a:schemeClr>
        </a:solidFill>
        <a:ln w="28575" cap="flat" cmpd="sng" algn="ctr">
          <a:solidFill>
            <a:srgbClr val="008938"/>
          </a:solidFill>
          <a:prstDash val="solid"/>
        </a:ln>
        <a:effectLst/>
      </dsp:spPr>
      <dsp:style>
        <a:lnRef idx="1">
          <a:scrgbClr r="0" g="0" b="0"/>
        </a:lnRef>
        <a:fillRef idx="1">
          <a:scrgbClr r="0" g="0" b="0"/>
        </a:fillRef>
        <a:effectRef idx="0">
          <a:scrgbClr r="0" g="0" b="0"/>
        </a:effectRef>
        <a:fontRef idx="minor"/>
      </dsp:style>
    </dsp:sp>
    <dsp:sp modelId="{C83DDF4E-5973-4DA3-9AAE-DF04CA9B560D}">
      <dsp:nvSpPr>
        <dsp:cNvPr id="0" name=""/>
        <dsp:cNvSpPr/>
      </dsp:nvSpPr>
      <dsp:spPr>
        <a:xfrm>
          <a:off x="4967209" y="3268200"/>
          <a:ext cx="2156695" cy="1832486"/>
        </a:xfrm>
        <a:prstGeom prst="rect">
          <a:avLst/>
        </a:prstGeom>
        <a:blipFill rotWithShape="1">
          <a:blip xmlns:r="http://schemas.openxmlformats.org/officeDocument/2006/relationships" r:embed="rId5"/>
          <a:srcRect/>
          <a:stretch>
            <a:fillRect t="-9000" b="-9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9FF025A-9945-42D7-B572-748F11CC4DC8}">
      <dsp:nvSpPr>
        <dsp:cNvPr id="0" name=""/>
        <dsp:cNvSpPr/>
      </dsp:nvSpPr>
      <dsp:spPr>
        <a:xfrm>
          <a:off x="4967209" y="5100686"/>
          <a:ext cx="2156695" cy="761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Font typeface="Arial" panose="020B0604020202020204" pitchFamily="34" charset="0"/>
            <a:buNone/>
          </a:pPr>
          <a:r>
            <a:rPr lang="en-GB" sz="1200" b="0" i="0" kern="1200" dirty="0">
              <a:latin typeface="Aptos"/>
            </a:rPr>
            <a:t>Rachel </a:t>
          </a:r>
          <a:r>
            <a:rPr lang="en-GB" sz="1200" b="0" i="0" kern="1200" dirty="0" err="1">
              <a:latin typeface="Aptos"/>
            </a:rPr>
            <a:t>Onikosi</a:t>
          </a:r>
          <a:endParaRPr lang="en-GB" sz="1200" b="0" i="0" kern="1200" dirty="0">
            <a:latin typeface="Aptos"/>
          </a:endParaRPr>
        </a:p>
      </dsp:txBody>
      <dsp:txXfrm>
        <a:off x="4967209" y="5100686"/>
        <a:ext cx="2156695" cy="761186"/>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F4CC77-FBDF-DA47-BEDD-52681D352ED4}"/>
              </a:ext>
            </a:extLst>
          </p:cNvPr>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2E455A09-44FE-F9C3-8AD7-3AE2E8E85088}"/>
              </a:ext>
            </a:extLst>
          </p:cNvPr>
          <p:cNvSpPr>
            <a:spLocks noGrp="1"/>
          </p:cNvSpPr>
          <p:nvPr>
            <p:ph type="dt" sz="quarter" idx="1"/>
          </p:nvPr>
        </p:nvSpPr>
        <p:spPr>
          <a:xfrm>
            <a:off x="6057900" y="0"/>
            <a:ext cx="4632325" cy="379413"/>
          </a:xfrm>
          <a:prstGeom prst="rect">
            <a:avLst/>
          </a:prstGeom>
        </p:spPr>
        <p:txBody>
          <a:bodyPr vert="horz" lIns="91440" tIns="45720" rIns="91440" bIns="45720" rtlCol="0"/>
          <a:lstStyle>
            <a:lvl1pPr algn="r">
              <a:defRPr sz="1200"/>
            </a:lvl1pPr>
          </a:lstStyle>
          <a:p>
            <a:fld id="{B0218B02-236A-4E6B-AAC4-EDF8E0031F6C}" type="datetimeFigureOut">
              <a:rPr lang="en-GB" smtClean="0"/>
              <a:t>15/05/2025</a:t>
            </a:fld>
            <a:endParaRPr lang="en-GB"/>
          </a:p>
        </p:txBody>
      </p:sp>
      <p:sp>
        <p:nvSpPr>
          <p:cNvPr id="4" name="Footer Placeholder 3">
            <a:extLst>
              <a:ext uri="{FF2B5EF4-FFF2-40B4-BE49-F238E27FC236}">
                <a16:creationId xmlns:a16="http://schemas.microsoft.com/office/drawing/2014/main" id="{0F24F0AE-ABBB-3A74-22C7-98E62BE5B017}"/>
              </a:ext>
            </a:extLst>
          </p:cNvPr>
          <p:cNvSpPr>
            <a:spLocks noGrp="1"/>
          </p:cNvSpPr>
          <p:nvPr>
            <p:ph type="ftr" sz="quarter" idx="2"/>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7529CA6-35C8-8713-A940-75758A7CF269}"/>
              </a:ext>
            </a:extLst>
          </p:cNvPr>
          <p:cNvSpPr>
            <a:spLocks noGrp="1"/>
          </p:cNvSpPr>
          <p:nvPr>
            <p:ph type="sldNum" sz="quarter" idx="3"/>
          </p:nvPr>
        </p:nvSpPr>
        <p:spPr>
          <a:xfrm>
            <a:off x="6057900" y="7183438"/>
            <a:ext cx="4632325" cy="379412"/>
          </a:xfrm>
          <a:prstGeom prst="rect">
            <a:avLst/>
          </a:prstGeom>
        </p:spPr>
        <p:txBody>
          <a:bodyPr vert="horz" lIns="91440" tIns="45720" rIns="91440" bIns="45720" rtlCol="0" anchor="b"/>
          <a:lstStyle>
            <a:lvl1pPr algn="r">
              <a:defRPr sz="1200"/>
            </a:lvl1pPr>
          </a:lstStyle>
          <a:p>
            <a:fld id="{5EE650EB-23FE-4DE8-BF19-341725CD373B}" type="slidenum">
              <a:rPr lang="en-GB" smtClean="0"/>
              <a:t>‹#›</a:t>
            </a:fld>
            <a:endParaRPr lang="en-GB"/>
          </a:p>
        </p:txBody>
      </p:sp>
    </p:spTree>
    <p:extLst>
      <p:ext uri="{BB962C8B-B14F-4D97-AF65-F5344CB8AC3E}">
        <p14:creationId xmlns:p14="http://schemas.microsoft.com/office/powerpoint/2010/main" val="16165349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531AA8B6-E1C7-4AB5-A02D-A686E5EC261D}" type="datetimeFigureOut">
              <a:rPr lang="en-GB" smtClean="0"/>
              <a:t>15/05/2025</a:t>
            </a:fld>
            <a:endParaRPr lang="en-GB"/>
          </a:p>
        </p:txBody>
      </p:sp>
      <p:sp>
        <p:nvSpPr>
          <p:cNvPr id="4" name="Slide Image Placeholder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74E69BFF-8219-4640-8903-E4AC4F0F1999}" type="slidenum">
              <a:rPr lang="en-GB" smtClean="0"/>
              <a:t>‹#›</a:t>
            </a:fld>
            <a:endParaRPr lang="en-GB"/>
          </a:p>
        </p:txBody>
      </p:sp>
    </p:spTree>
    <p:extLst>
      <p:ext uri="{BB962C8B-B14F-4D97-AF65-F5344CB8AC3E}">
        <p14:creationId xmlns:p14="http://schemas.microsoft.com/office/powerpoint/2010/main" val="81069861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624054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218200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86FFF-E5EA-0468-1BAE-BCE94F9A6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56BD3E-6718-E9B2-B916-C0E865DC7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6E986A-72DD-636A-7B14-961EFE1B5B01}"/>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92237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F2DE1-E604-25E8-7296-A32AF384E4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70FE06-E038-834D-487A-C294E63C86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445C36-988E-8BAD-D7E2-8F3D22D01CD6}"/>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084604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037341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674280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529721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900" b="0"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3565074D-1CE2-473C-A6BF-D4AC3487D2D4}" type="datetime1">
              <a:rPr lang="en-US" smtClean="0"/>
              <a:t>5/15/2025</a:t>
            </a:fld>
            <a:endParaRPr lang="en-US"/>
          </a:p>
        </p:txBody>
      </p:sp>
      <p:sp>
        <p:nvSpPr>
          <p:cNvPr id="6" name="Holder 6"/>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bg1"/>
                </a:solidFill>
                <a:latin typeface="Calibri"/>
                <a:cs typeface="Calibri"/>
              </a:defRPr>
            </a:lvl1pPr>
          </a:lstStyle>
          <a:p>
            <a:endParaRPr/>
          </a:p>
        </p:txBody>
      </p:sp>
      <p:sp>
        <p:nvSpPr>
          <p:cNvPr id="3" name="Holder 3"/>
          <p:cNvSpPr>
            <a:spLocks noGrp="1"/>
          </p:cNvSpPr>
          <p:nvPr>
            <p:ph type="body" idx="1"/>
          </p:nvPr>
        </p:nvSpPr>
        <p:spPr>
          <a:xfrm>
            <a:off x="534670" y="1185011"/>
            <a:ext cx="9624060" cy="4991481"/>
          </a:xfrm>
          <a:solidFill>
            <a:schemeClr val="bg1"/>
          </a:solidFill>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98DB0F68-19FF-459D-8385-3E88151A29A0}" type="datetime1">
              <a:rPr lang="en-US" smtClean="0"/>
              <a:t>5/15/2025</a:t>
            </a:fld>
            <a:endParaRPr lang="en-US"/>
          </a:p>
        </p:txBody>
      </p:sp>
      <p:sp>
        <p:nvSpPr>
          <p:cNvPr id="6" name="Holder 6"/>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lang="en-GB" spc="-50" smtClean="0"/>
              <a:t>‹#›</a:t>
            </a:fld>
            <a:endParaRPr spc="-5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0581176A-AB99-49BD-9188-5B6645F1305C}" type="datetime1">
              <a:rPr lang="en-US" smtClean="0"/>
              <a:t>5/15/2025</a:t>
            </a:fld>
            <a:endParaRPr lang="en-US"/>
          </a:p>
        </p:txBody>
      </p:sp>
      <p:sp>
        <p:nvSpPr>
          <p:cNvPr id="7" name="Holder 7"/>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00" b="0"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88F248AB-75CE-4EC0-AB3F-105CC4E36CAE}" type="datetime1">
              <a:rPr lang="en-US" smtClean="0"/>
              <a:t>5/15/2025</a:t>
            </a:fld>
            <a:endParaRPr lang="en-US"/>
          </a:p>
        </p:txBody>
      </p:sp>
      <p:sp>
        <p:nvSpPr>
          <p:cNvPr id="5" name="Holder 5"/>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C50D1156-B240-4AD3-B7E6-FA406E2B48AC}" type="datetime1">
              <a:rPr lang="en-US" smtClean="0"/>
              <a:t>5/15/2025</a:t>
            </a:fld>
            <a:endParaRPr lang="en-US"/>
          </a:p>
        </p:txBody>
      </p:sp>
      <p:sp>
        <p:nvSpPr>
          <p:cNvPr id="4" name="Holder 4"/>
          <p:cNvSpPr>
            <a:spLocks noGrp="1"/>
          </p:cNvSpPr>
          <p:nvPr>
            <p:ph type="sldNum" sz="quarter" idx="7"/>
          </p:nvPr>
        </p:nvSpPr>
        <p:spPr/>
        <p:txBody>
          <a:bodyPr lIns="0" tIns="0" rIns="0" bIns="0"/>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36448" y="2302979"/>
            <a:ext cx="3040379" cy="314960"/>
          </a:xfrm>
          <a:prstGeom prst="rect">
            <a:avLst/>
          </a:prstGeom>
        </p:spPr>
        <p:txBody>
          <a:bodyPr wrap="square" lIns="0" tIns="0" rIns="0" bIns="0">
            <a:spAutoFit/>
          </a:bodyPr>
          <a:lstStyle>
            <a:lvl1pPr>
              <a:defRPr sz="1900" b="0"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9B7F36BE-6FFD-4EFE-98C4-AF2C4D2EC61F}" type="datetime1">
              <a:rPr lang="en-US" smtClean="0"/>
              <a:t>5/15/2025</a:t>
            </a:fld>
            <a:endParaRPr lang="en-US"/>
          </a:p>
        </p:txBody>
      </p:sp>
      <p:sp>
        <p:nvSpPr>
          <p:cNvPr id="6" name="Holder 6"/>
          <p:cNvSpPr>
            <a:spLocks noGrp="1"/>
          </p:cNvSpPr>
          <p:nvPr>
            <p:ph type="sldNum" sz="quarter" idx="7"/>
          </p:nvPr>
        </p:nvSpPr>
        <p:spPr>
          <a:xfrm>
            <a:off x="10276589" y="7104222"/>
            <a:ext cx="231775" cy="196850"/>
          </a:xfrm>
          <a:prstGeom prst="rect">
            <a:avLst/>
          </a:prstGeom>
        </p:spPr>
        <p:txBody>
          <a:bodyPr wrap="square" lIns="0" tIns="0" rIns="0" bIns="0">
            <a:spAutoFit/>
          </a:bodyPr>
          <a:lstStyle>
            <a:lvl1pPr>
              <a:defRPr sz="1000" b="1" i="0">
                <a:solidFill>
                  <a:srgbClr val="231F20"/>
                </a:solidFill>
                <a:latin typeface="Trebuchet MS"/>
                <a:cs typeface="Trebuchet MS"/>
              </a:defRPr>
            </a:lvl1pPr>
          </a:lstStyle>
          <a:p>
            <a:pPr marL="71120">
              <a:lnSpc>
                <a:spcPct val="100000"/>
              </a:lnSpc>
              <a:spcBef>
                <a:spcPts val="75"/>
              </a:spcBef>
            </a:pPr>
            <a:fld id="{81D60167-4931-47E6-BA6A-407CBD079E47}" type="slidenum">
              <a:rPr spc="-50" dirty="0"/>
              <a:t>‹#›</a:t>
            </a:fld>
            <a:endParaRPr spc="-5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sldNum="0"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_Annex_B_&#8211;_1"/><Relationship Id="rId2" Type="http://schemas.openxmlformats.org/officeDocument/2006/relationships/hyperlink" Target="#_Annex_A_&#8211;"/><Relationship Id="rId1" Type="http://schemas.openxmlformats.org/officeDocument/2006/relationships/slideLayout" Target="../slideLayouts/slideLayout5.xml"/><Relationship Id="rId4" Type="http://schemas.openxmlformats.org/officeDocument/2006/relationships/hyperlink" Target="http://www.ccwater.org.uk/" TargetMode="External"/></Relationships>
</file>

<file path=ppt/slides/_rels/slide8.xml.rels><?xml version="1.0" encoding="UTF-8" standalone="yes"?>
<Relationships xmlns="http://schemas.openxmlformats.org/package/2006/relationships"><Relationship Id="rId2" Type="http://schemas.openxmlformats.org/officeDocument/2006/relationships/hyperlink" Target="https://www.gov.uk/government/publications/code-of-conduct-for-board-members-of-public-bodies"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hyperlink" Target="https://www.gov.uk/government/publications/code-of-conduct-for-board-members-of-public-bodies" TargetMode="Externa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hyperlink" Target="https://apply-for-public-appointment.service.gov.uk/auth/sign-in" TargetMode="External"/><Relationship Id="rId2" Type="http://schemas.openxmlformats.org/officeDocument/2006/relationships/hyperlink" Target="https://apply-for-public-appointment.service.gov.uk/create-account" TargetMode="External"/><Relationship Id="rId1" Type="http://schemas.openxmlformats.org/officeDocument/2006/relationships/slideLayout" Target="../slideLayouts/slideLayout5.xml"/><Relationship Id="rId4" Type="http://schemas.openxmlformats.org/officeDocument/2006/relationships/hyperlink" Target="mailto:publicappts@defra.gov.u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publicappointmentscommissioner.independent.gov.uk/" TargetMode="External"/><Relationship Id="rId7" Type="http://schemas.openxmlformats.org/officeDocument/2006/relationships/hyperlink" Target="mailto:publicappts@defra.gov.uk"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hyperlink" Target="https://publicappointments.cabinetoffice.gov.uk/" TargetMode="External"/><Relationship Id="rId5" Type="http://schemas.openxmlformats.org/officeDocument/2006/relationships/hyperlink" Target="https://publicappointmentscommissioner.independent.gov.uk/complaints" TargetMode="External"/><Relationship Id="rId4" Type="http://schemas.openxmlformats.org/officeDocument/2006/relationships/hyperlink" Target="https://assets.publishing.service.gov.uk/media/65c4f9a19c5b7f0012951b7a/governance_code_on_public_appointments.pdf" TargetMode="Externa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hyperlink" Target="https://www.ccw.org.uk/aboutus/our-team/board/" TargetMode="Externa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2.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529188" y="3961322"/>
            <a:ext cx="4789023" cy="320601"/>
          </a:xfrm>
          <a:prstGeom prst="rect">
            <a:avLst/>
          </a:prstGeom>
          <a:solidFill>
            <a:srgbClr val="FFFFFF"/>
          </a:solidFill>
        </p:spPr>
        <p:txBody>
          <a:bodyPr vert="horz" wrap="square" lIns="0" tIns="12700" rIns="0" bIns="0" rtlCol="0">
            <a:spAutoFit/>
          </a:bodyPr>
          <a:lstStyle/>
          <a:p>
            <a:pPr marL="12700">
              <a:lnSpc>
                <a:spcPct val="100000"/>
              </a:lnSpc>
              <a:spcBef>
                <a:spcPts val="100"/>
              </a:spcBef>
            </a:pPr>
            <a:r>
              <a:rPr lang="en-GB" sz="2000" b="1" spc="90" noProof="0" dirty="0">
                <a:solidFill>
                  <a:schemeClr val="tx1"/>
                </a:solidFill>
                <a:latin typeface="Aptos"/>
                <a:cs typeface="Arial" panose="020B0604020202020204" pitchFamily="34" charset="0"/>
              </a:rPr>
              <a:t>Briefing pack </a:t>
            </a:r>
            <a:r>
              <a:rPr lang="en-GB" sz="2000" b="1" spc="75" noProof="0" dirty="0">
                <a:solidFill>
                  <a:schemeClr val="tx1"/>
                </a:solidFill>
                <a:latin typeface="Aptos"/>
                <a:cs typeface="Arial" panose="020B0604020202020204" pitchFamily="34" charset="0"/>
              </a:rPr>
              <a:t>for</a:t>
            </a:r>
            <a:r>
              <a:rPr lang="en-GB" sz="2000" b="1" spc="-70" noProof="0" dirty="0">
                <a:solidFill>
                  <a:schemeClr val="tx1"/>
                </a:solidFill>
                <a:latin typeface="Aptos"/>
                <a:cs typeface="Arial" panose="020B0604020202020204" pitchFamily="34" charset="0"/>
              </a:rPr>
              <a:t> </a:t>
            </a:r>
            <a:r>
              <a:rPr lang="en-GB" sz="2000" b="1" spc="65" noProof="0" dirty="0">
                <a:solidFill>
                  <a:schemeClr val="tx1"/>
                </a:solidFill>
                <a:latin typeface="Aptos"/>
                <a:cs typeface="Arial" panose="020B0604020202020204" pitchFamily="34" charset="0"/>
              </a:rPr>
              <a:t>the</a:t>
            </a:r>
            <a:r>
              <a:rPr lang="en-GB" sz="2000" b="1" spc="10" noProof="0" dirty="0">
                <a:solidFill>
                  <a:schemeClr val="tx1"/>
                </a:solidFill>
                <a:latin typeface="Aptos"/>
                <a:cs typeface="Arial" panose="020B0604020202020204" pitchFamily="34" charset="0"/>
              </a:rPr>
              <a:t> </a:t>
            </a:r>
            <a:r>
              <a:rPr lang="en-GB" sz="2000" b="1" spc="75" noProof="0" dirty="0">
                <a:solidFill>
                  <a:schemeClr val="tx1"/>
                </a:solidFill>
                <a:latin typeface="Aptos"/>
                <a:cs typeface="Arial" panose="020B0604020202020204" pitchFamily="34" charset="0"/>
              </a:rPr>
              <a:t>appointment</a:t>
            </a:r>
            <a:r>
              <a:rPr lang="en-GB" sz="2000" b="1" spc="10" noProof="0" dirty="0">
                <a:solidFill>
                  <a:schemeClr val="tx1"/>
                </a:solidFill>
                <a:latin typeface="Aptos"/>
                <a:cs typeface="Arial" panose="020B0604020202020204" pitchFamily="34" charset="0"/>
              </a:rPr>
              <a:t> </a:t>
            </a:r>
            <a:r>
              <a:rPr lang="en-GB" sz="2000" b="1" spc="45" noProof="0" dirty="0">
                <a:solidFill>
                  <a:schemeClr val="tx1"/>
                </a:solidFill>
                <a:latin typeface="Aptos"/>
                <a:cs typeface="Arial" panose="020B0604020202020204" pitchFamily="34" charset="0"/>
              </a:rPr>
              <a:t>of</a:t>
            </a:r>
          </a:p>
        </p:txBody>
      </p:sp>
      <p:sp>
        <p:nvSpPr>
          <p:cNvPr id="3" name="object 3"/>
          <p:cNvSpPr txBox="1"/>
          <p:nvPr/>
        </p:nvSpPr>
        <p:spPr>
          <a:xfrm>
            <a:off x="481010" y="4245015"/>
            <a:ext cx="8895451" cy="1120820"/>
          </a:xfrm>
          <a:prstGeom prst="rect">
            <a:avLst/>
          </a:prstGeom>
        </p:spPr>
        <p:txBody>
          <a:bodyPr vert="horz" wrap="square" lIns="0" tIns="12700" rIns="0" bIns="0" rtlCol="0" anchor="t">
            <a:spAutoFit/>
          </a:bodyPr>
          <a:lstStyle/>
          <a:p>
            <a:pPr marL="12700">
              <a:lnSpc>
                <a:spcPct val="100000"/>
              </a:lnSpc>
              <a:spcBef>
                <a:spcPts val="100"/>
              </a:spcBef>
            </a:pPr>
            <a:r>
              <a:rPr lang="en-GB" sz="3600" b="1" noProof="0" dirty="0">
                <a:solidFill>
                  <a:schemeClr val="tx1"/>
                </a:solidFill>
                <a:latin typeface="Aptos"/>
                <a:cs typeface="Arial"/>
              </a:rPr>
              <a:t>Members of the Consumer Council for Water</a:t>
            </a:r>
            <a:endParaRPr lang="en-GB" sz="3600" b="1" spc="-75" noProof="0" dirty="0">
              <a:solidFill>
                <a:schemeClr val="tx1"/>
              </a:solidFill>
              <a:latin typeface="Aptos"/>
              <a:cs typeface="Arial"/>
            </a:endParaRPr>
          </a:p>
        </p:txBody>
      </p:sp>
      <p:pic>
        <p:nvPicPr>
          <p:cNvPr id="1026" name="Picture 2" descr="ocpa">
            <a:extLst>
              <a:ext uri="{FF2B5EF4-FFF2-40B4-BE49-F238E27FC236}">
                <a16:creationId xmlns:a16="http://schemas.microsoft.com/office/drawing/2014/main" id="{0FD5A028-BA11-5125-978F-788B2366BF0F}"/>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8876" b="89941" l="9112" r="90433">
                        <a14:foregroundMark x1="9339" y1="54438" x2="9339" y2="54438"/>
                        <a14:foregroundMark x1="90433" y1="59763" x2="89749" y2="49112"/>
                        <a14:foregroundMark x1="21412" y1="44970" x2="34624" y2="65089"/>
                        <a14:foregroundMark x1="26651" y1="34320" x2="71982" y2="33728"/>
                        <a14:foregroundMark x1="71982" y1="33728" x2="74943" y2="33728"/>
                      </a14:backgroundRemoval>
                    </a14:imgEffect>
                  </a14:imgLayer>
                </a14:imgProps>
              </a:ext>
              <a:ext uri="{28A0092B-C50C-407E-A947-70E740481C1C}">
                <a14:useLocalDpi xmlns:a14="http://schemas.microsoft.com/office/drawing/2010/main" val="0"/>
              </a:ext>
            </a:extLst>
          </a:blip>
          <a:srcRect t="16157" b="5676"/>
          <a:stretch/>
        </p:blipFill>
        <p:spPr bwMode="auto">
          <a:xfrm>
            <a:off x="8623300" y="6599933"/>
            <a:ext cx="1888660" cy="5683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close-up of a sign&#10;&#10;Description automatically generated">
            <a:extLst>
              <a:ext uri="{FF2B5EF4-FFF2-40B4-BE49-F238E27FC236}">
                <a16:creationId xmlns:a16="http://schemas.microsoft.com/office/drawing/2014/main" id="{103022D2-811D-6954-7B98-11124481F4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4785" y="6723428"/>
            <a:ext cx="782997" cy="382894"/>
          </a:xfrm>
          <a:prstGeom prst="rect">
            <a:avLst/>
          </a:prstGeom>
          <a:noFill/>
          <a:extLst>
            <a:ext uri="{909E8E84-426E-40DD-AFC4-6F175D3DCCD1}">
              <a14:hiddenFill xmlns:a14="http://schemas.microsoft.com/office/drawing/2010/main">
                <a:solidFill>
                  <a:srgbClr val="FFFFFF"/>
                </a:solidFill>
              </a14:hiddenFill>
            </a:ext>
          </a:extLst>
        </p:spPr>
      </p:pic>
      <p:sp>
        <p:nvSpPr>
          <p:cNvPr id="6" name="object 3">
            <a:extLst>
              <a:ext uri="{FF2B5EF4-FFF2-40B4-BE49-F238E27FC236}">
                <a16:creationId xmlns:a16="http://schemas.microsoft.com/office/drawing/2014/main" id="{8D5F78F2-8E66-DD94-3C04-6FB61CA63499}"/>
              </a:ext>
            </a:extLst>
          </p:cNvPr>
          <p:cNvSpPr txBox="1"/>
          <p:nvPr/>
        </p:nvSpPr>
        <p:spPr>
          <a:xfrm>
            <a:off x="481010" y="5649528"/>
            <a:ext cx="2933732" cy="961802"/>
          </a:xfrm>
          <a:prstGeom prst="rect">
            <a:avLst/>
          </a:prstGeom>
        </p:spPr>
        <p:txBody>
          <a:bodyPr vert="horz" wrap="square" lIns="0" tIns="12700" rIns="0" bIns="0" rtlCol="0" anchor="t">
            <a:spAutoFit/>
          </a:bodyPr>
          <a:lstStyle/>
          <a:p>
            <a:pPr marL="12700">
              <a:spcBef>
                <a:spcPts val="100"/>
              </a:spcBef>
            </a:pPr>
            <a:r>
              <a:rPr lang="en-GB" sz="2000" b="1" spc="-75" noProof="0" dirty="0">
                <a:solidFill>
                  <a:schemeClr val="tx1"/>
                </a:solidFill>
                <a:latin typeface="Aptos"/>
                <a:cs typeface="Arial"/>
              </a:rPr>
              <a:t>CLOSING DATE: </a:t>
            </a:r>
            <a:endParaRPr lang="en-US" dirty="0">
              <a:solidFill>
                <a:schemeClr val="tx1"/>
              </a:solidFill>
            </a:endParaRPr>
          </a:p>
          <a:p>
            <a:pPr marL="12700">
              <a:lnSpc>
                <a:spcPct val="100000"/>
              </a:lnSpc>
              <a:spcBef>
                <a:spcPts val="100"/>
              </a:spcBef>
            </a:pPr>
            <a:r>
              <a:rPr lang="en-GB" sz="2000" b="1" spc="-75" noProof="0" dirty="0">
                <a:solidFill>
                  <a:schemeClr val="tx1"/>
                </a:solidFill>
                <a:latin typeface="Aptos"/>
                <a:cs typeface="Arial"/>
              </a:rPr>
              <a:t>Midday on 16 June 2025</a:t>
            </a:r>
            <a:endParaRPr lang="en-GB" dirty="0">
              <a:solidFill>
                <a:schemeClr val="tx1"/>
              </a:solidFill>
            </a:endParaRPr>
          </a:p>
          <a:p>
            <a:pPr marL="12700">
              <a:lnSpc>
                <a:spcPct val="100000"/>
              </a:lnSpc>
              <a:spcBef>
                <a:spcPts val="100"/>
              </a:spcBef>
            </a:pPr>
            <a:r>
              <a:rPr lang="en-GB" sz="2000" b="1" spc="-75" noProof="0" dirty="0">
                <a:solidFill>
                  <a:schemeClr val="tx1"/>
                </a:solidFill>
                <a:latin typeface="Aptos"/>
                <a:cs typeface="Arial"/>
              </a:rPr>
              <a:t>REFERENCE: APPT06-25</a:t>
            </a:r>
            <a:endParaRPr lang="en-GB" sz="2400" b="1" spc="-75" noProof="0" dirty="0">
              <a:solidFill>
                <a:schemeClr val="tx1"/>
              </a:solidFill>
              <a:latin typeface="Aptos"/>
              <a:cs typeface="Arial"/>
            </a:endParaRPr>
          </a:p>
        </p:txBody>
      </p:sp>
      <p:pic>
        <p:nvPicPr>
          <p:cNvPr id="4" name="Picture 3">
            <a:extLst>
              <a:ext uri="{FF2B5EF4-FFF2-40B4-BE49-F238E27FC236}">
                <a16:creationId xmlns:a16="http://schemas.microsoft.com/office/drawing/2014/main" id="{2D40749E-AD24-8BAD-1463-AE2C76DEB7DB}"/>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01076" y="456528"/>
            <a:ext cx="2524125" cy="1257300"/>
          </a:xfrm>
          <a:prstGeom prst="rect">
            <a:avLst/>
          </a:prstGeom>
        </p:spPr>
      </p:pic>
      <p:pic>
        <p:nvPicPr>
          <p:cNvPr id="5" name="Picture 4" descr="Welsh Government dragon logo used for stickers and snacks ...">
            <a:extLst>
              <a:ext uri="{FF2B5EF4-FFF2-40B4-BE49-F238E27FC236}">
                <a16:creationId xmlns:a16="http://schemas.microsoft.com/office/drawing/2014/main" id="{C200F094-488C-BDA7-3B9F-7C61613886F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359450" y="523203"/>
            <a:ext cx="1371600" cy="1190625"/>
          </a:xfrm>
          <a:prstGeom prst="rect">
            <a:avLst/>
          </a:prstGeom>
          <a:noFill/>
          <a:ln>
            <a:noFill/>
          </a:ln>
        </p:spPr>
      </p:pic>
      <p:pic>
        <p:nvPicPr>
          <p:cNvPr id="8" name="Picture 7">
            <a:extLst>
              <a:ext uri="{FF2B5EF4-FFF2-40B4-BE49-F238E27FC236}">
                <a16:creationId xmlns:a16="http://schemas.microsoft.com/office/drawing/2014/main" id="{9CE8586C-EC49-C200-BC7B-6CA927AE7D8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1219" y="558763"/>
            <a:ext cx="2062480" cy="105283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object 4">
            <a:extLst>
              <a:ext uri="{FF2B5EF4-FFF2-40B4-BE49-F238E27FC236}">
                <a16:creationId xmlns:a16="http://schemas.microsoft.com/office/drawing/2014/main" id="{3E98D32F-D836-C64C-5D95-8F1865F760DA}"/>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5"/>
          <p:cNvSpPr/>
          <p:nvPr/>
        </p:nvSpPr>
        <p:spPr>
          <a:xfrm>
            <a:off x="245877" y="3166430"/>
            <a:ext cx="5512079" cy="3657600"/>
          </a:xfrm>
          <a:custGeom>
            <a:avLst/>
            <a:gdLst/>
            <a:ahLst/>
            <a:cxnLst/>
            <a:rect l="l" t="t" r="r" b="b"/>
            <a:pathLst>
              <a:path w="2376170" h="2520315">
                <a:moveTo>
                  <a:pt x="2376004" y="0"/>
                </a:moveTo>
                <a:lnTo>
                  <a:pt x="0" y="0"/>
                </a:lnTo>
                <a:lnTo>
                  <a:pt x="0" y="2519997"/>
                </a:lnTo>
                <a:lnTo>
                  <a:pt x="2376004" y="2519997"/>
                </a:lnTo>
                <a:lnTo>
                  <a:pt x="2376004" y="0"/>
                </a:lnTo>
                <a:close/>
              </a:path>
            </a:pathLst>
          </a:custGeom>
          <a:solidFill>
            <a:srgbClr val="FFFFFF">
              <a:alpha val="80000"/>
            </a:srgbClr>
          </a:solidFill>
        </p:spPr>
        <p:txBody>
          <a:bodyPr wrap="square" lIns="0" tIns="0" rIns="0" bIns="0" rtlCol="0"/>
          <a:lstStyle/>
          <a:p>
            <a:endParaRPr lang="en-GB" noProof="0">
              <a:latin typeface="Arial" panose="020B0604020202020204" pitchFamily="34" charset="0"/>
              <a:cs typeface="Arial" panose="020B0604020202020204" pitchFamily="34" charset="0"/>
            </a:endParaRPr>
          </a:p>
        </p:txBody>
      </p:sp>
      <p:sp>
        <p:nvSpPr>
          <p:cNvPr id="6" name="object 6"/>
          <p:cNvSpPr txBox="1"/>
          <p:nvPr/>
        </p:nvSpPr>
        <p:spPr>
          <a:xfrm>
            <a:off x="439932" y="2019300"/>
            <a:ext cx="3331967" cy="788164"/>
          </a:xfrm>
          <a:prstGeom prst="rect">
            <a:avLst/>
          </a:prstGeom>
        </p:spPr>
        <p:txBody>
          <a:bodyPr vert="horz" wrap="square" lIns="0" tIns="41910" rIns="0" bIns="0" rtlCol="0">
            <a:spAutoFit/>
          </a:bodyPr>
          <a:lstStyle/>
          <a:p>
            <a:pPr marR="246379">
              <a:lnSpc>
                <a:spcPct val="119000"/>
              </a:lnSpc>
              <a:spcBef>
                <a:spcPts val="5"/>
              </a:spcBef>
            </a:pPr>
            <a:endParaRPr lang="en-GB" sz="1400" spc="-25">
              <a:solidFill>
                <a:srgbClr val="212527"/>
              </a:solidFill>
              <a:latin typeface="Arial" panose="020B0604020202020204" pitchFamily="34" charset="0"/>
              <a:cs typeface="Arial" panose="020B0604020202020204" pitchFamily="34" charset="0"/>
            </a:endParaRPr>
          </a:p>
          <a:p>
            <a:pPr marR="246379">
              <a:lnSpc>
                <a:spcPct val="119000"/>
              </a:lnSpc>
              <a:spcBef>
                <a:spcPts val="5"/>
              </a:spcBef>
            </a:pPr>
            <a:endParaRPr lang="en-GB" sz="1400" spc="-25">
              <a:solidFill>
                <a:srgbClr val="212527"/>
              </a:solidFill>
              <a:latin typeface="Arial" panose="020B0604020202020204" pitchFamily="34" charset="0"/>
              <a:cs typeface="Arial" panose="020B0604020202020204" pitchFamily="34" charset="0"/>
            </a:endParaRPr>
          </a:p>
          <a:p>
            <a:pPr marR="246379">
              <a:lnSpc>
                <a:spcPct val="119000"/>
              </a:lnSpc>
              <a:spcBef>
                <a:spcPts val="5"/>
              </a:spcBef>
            </a:pPr>
            <a:endParaRPr lang="en-GB" sz="1400" spc="-25">
              <a:solidFill>
                <a:srgbClr val="212527"/>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9EB2096-03C4-1461-2B32-57000AF65E75}"/>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2</a:t>
            </a:r>
            <a:endParaRPr lang="en-GB" sz="1100">
              <a:solidFill>
                <a:schemeClr val="bg1"/>
              </a:solidFill>
              <a:latin typeface="Arial" panose="020B0604020202020204" pitchFamily="34" charset="0"/>
              <a:cs typeface="Arial" panose="020B0604020202020204" pitchFamily="34" charset="0"/>
            </a:endParaRPr>
          </a:p>
        </p:txBody>
      </p:sp>
      <p:graphicFrame>
        <p:nvGraphicFramePr>
          <p:cNvPr id="9" name="Table 8">
            <a:extLst>
              <a:ext uri="{FF2B5EF4-FFF2-40B4-BE49-F238E27FC236}">
                <a16:creationId xmlns:a16="http://schemas.microsoft.com/office/drawing/2014/main" id="{3B6D4B79-69AE-1A60-D7A9-FFC873CA5AF6}"/>
              </a:ext>
            </a:extLst>
          </p:cNvPr>
          <p:cNvGraphicFramePr>
            <a:graphicFrameLocks noGrp="1"/>
          </p:cNvGraphicFramePr>
          <p:nvPr>
            <p:extLst>
              <p:ext uri="{D42A27DB-BD31-4B8C-83A1-F6EECF244321}">
                <p14:modId xmlns:p14="http://schemas.microsoft.com/office/powerpoint/2010/main" val="3797406516"/>
              </p:ext>
            </p:extLst>
          </p:nvPr>
        </p:nvGraphicFramePr>
        <p:xfrm>
          <a:off x="439932" y="3166430"/>
          <a:ext cx="5419447" cy="3962400"/>
        </p:xfrm>
        <a:graphic>
          <a:graphicData uri="http://schemas.openxmlformats.org/drawingml/2006/table">
            <a:tbl>
              <a:tblPr>
                <a:tableStyleId>{5C22544A-7EE6-4342-B048-85BDC9FD1C3A}</a:tableStyleId>
              </a:tblPr>
              <a:tblGrid>
                <a:gridCol w="4945253">
                  <a:extLst>
                    <a:ext uri="{9D8B030D-6E8A-4147-A177-3AD203B41FA5}">
                      <a16:colId xmlns:a16="http://schemas.microsoft.com/office/drawing/2014/main" val="2521270703"/>
                    </a:ext>
                  </a:extLst>
                </a:gridCol>
                <a:gridCol w="474194">
                  <a:extLst>
                    <a:ext uri="{9D8B030D-6E8A-4147-A177-3AD203B41FA5}">
                      <a16:colId xmlns:a16="http://schemas.microsoft.com/office/drawing/2014/main" val="4187749801"/>
                    </a:ext>
                  </a:extLst>
                </a:gridCol>
              </a:tblGrid>
              <a:tr h="239384">
                <a:tc>
                  <a:txBody>
                    <a:bodyPr/>
                    <a:lstStyle/>
                    <a:p>
                      <a:pPr marL="0" marR="0" lvl="0" indent="0">
                        <a:lnSpc>
                          <a:spcPct val="100000"/>
                        </a:lnSpc>
                        <a:spcBef>
                          <a:spcPts val="0"/>
                        </a:spcBef>
                        <a:spcAft>
                          <a:spcPts val="600"/>
                        </a:spcAft>
                        <a:buClrTx/>
                        <a:buSzTx/>
                        <a:buFontTx/>
                        <a:buNone/>
                      </a:pPr>
                      <a:r>
                        <a:rPr lang="en-GB" sz="1400" spc="-10" noProof="0">
                          <a:solidFill>
                            <a:srgbClr val="212527"/>
                          </a:solidFill>
                          <a:latin typeface="Aptos"/>
                          <a:cs typeface="Arial"/>
                        </a:rPr>
                        <a:t>Defra Mission Statement</a:t>
                      </a:r>
                      <a:endParaRPr lang="en-GB" sz="1400" noProof="0">
                        <a:latin typeface="Aptos"/>
                        <a:cs typeface="Arial"/>
                      </a:endParaRPr>
                    </a:p>
                  </a:txBody>
                  <a:tcPr>
                    <a:lnL w="0">
                      <a:noFill/>
                    </a:lnL>
                    <a:lnR w="0">
                      <a:noFill/>
                    </a:lnR>
                    <a:lnT w="0">
                      <a:noFill/>
                    </a:lnT>
                    <a:lnB w="0">
                      <a:noFill/>
                    </a:lnB>
                    <a:lnTlToBr w="0">
                      <a:noFill/>
                    </a:lnTlToBr>
                    <a:lnBlToTr w="0">
                      <a:noFill/>
                    </a:lnBlToTr>
                    <a:noFill/>
                  </a:tcPr>
                </a:tc>
                <a:tc>
                  <a:txBody>
                    <a:bodyPr/>
                    <a:lstStyle/>
                    <a:p>
                      <a:pPr marL="0" marR="0" lvl="0" indent="0" defTabSz="914400">
                        <a:lnSpc>
                          <a:spcPct val="100000"/>
                        </a:lnSpc>
                        <a:spcBef>
                          <a:spcPts val="0"/>
                        </a:spcBef>
                        <a:spcAft>
                          <a:spcPts val="600"/>
                        </a:spcAft>
                        <a:buClrTx/>
                        <a:buSzTx/>
                        <a:buFontTx/>
                        <a:buNone/>
                        <a:tabLst/>
                        <a:defRPr/>
                      </a:pPr>
                      <a:r>
                        <a:rPr lang="en-GB" sz="1400" b="0" i="0" u="none" strike="noStrike" kern="0" cap="none" spc="0" normalizeH="0" baseline="0" noProof="0">
                          <a:ln>
                            <a:noFill/>
                          </a:ln>
                          <a:solidFill>
                            <a:prstClr val="black"/>
                          </a:solidFill>
                          <a:effectLst/>
                          <a:uLnTx/>
                          <a:uFillTx/>
                          <a:latin typeface="Aptos"/>
                          <a:ea typeface="+mn-ea"/>
                          <a:cs typeface="Arial"/>
                        </a:rPr>
                        <a:t>3</a:t>
                      </a:r>
                      <a:endParaRPr kumimoji="0" lang="en-US"/>
                    </a:p>
                  </a:txBody>
                  <a:tcP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978342251"/>
                  </a:ext>
                </a:extLst>
              </a:tr>
              <a:tr h="239385">
                <a:tc>
                  <a:txBody>
                    <a:bodyPr/>
                    <a:lstStyle/>
                    <a:p>
                      <a:r>
                        <a:rPr lang="en-GB" sz="1400" dirty="0">
                          <a:latin typeface="Aptos" panose="020B0004020202020204" pitchFamily="34" charset="0"/>
                        </a:rPr>
                        <a:t>Message to candidates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0">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dirty="0">
                          <a:latin typeface="Aptos" panose="020B0004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0">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8065894"/>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noProof="0" dirty="0">
                          <a:solidFill>
                            <a:srgbClr val="212527"/>
                          </a:solidFill>
                          <a:latin typeface="Aptos"/>
                          <a:cs typeface="Arial"/>
                        </a:rPr>
                        <a:t>About the Consumer Council for Water</a:t>
                      </a:r>
                      <a:endParaRPr lang="en-GB" sz="1400" noProof="0" dirty="0">
                        <a:latin typeface="Aptos"/>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0">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0">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71141402"/>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noProof="0" dirty="0">
                          <a:latin typeface="Aptos"/>
                          <a:cs typeface="Arial"/>
                        </a:rPr>
                        <a:t>The Board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0">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0">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28568170"/>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dirty="0">
                          <a:solidFill>
                            <a:srgbClr val="212527"/>
                          </a:solidFill>
                          <a:latin typeface="Aptos"/>
                          <a:cs typeface="Arial"/>
                        </a:rPr>
                        <a:t>The Role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18936155"/>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dirty="0">
                          <a:solidFill>
                            <a:srgbClr val="212527"/>
                          </a:solidFill>
                          <a:latin typeface="Aptos"/>
                          <a:cs typeface="Arial"/>
                        </a:rPr>
                        <a:t>Essential Criteria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8062168"/>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dirty="0">
                          <a:solidFill>
                            <a:srgbClr val="212527"/>
                          </a:solidFill>
                          <a:latin typeface="Aptos"/>
                          <a:cs typeface="Arial"/>
                        </a:rPr>
                        <a:t>Terms of Appointment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15342382"/>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The Timeline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10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16976651"/>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US" sz="1400" spc="-25">
                          <a:solidFill>
                            <a:srgbClr val="212527"/>
                          </a:solidFill>
                          <a:latin typeface="Aptos"/>
                          <a:cs typeface="Arial"/>
                        </a:rPr>
                        <a:t>The Recruitment Process</a:t>
                      </a:r>
                      <a:endParaRPr lang="en-GB" sz="1400" spc="-25">
                        <a:solidFill>
                          <a:srgbClr val="212527"/>
                        </a:solidFill>
                        <a:latin typeface="Aptos"/>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a:lnSpc>
                          <a:spcPct val="100000"/>
                        </a:lnSpc>
                        <a:spcBef>
                          <a:spcPts val="0"/>
                        </a:spcBef>
                        <a:spcAft>
                          <a:spcPts val="600"/>
                        </a:spcAft>
                        <a:buNone/>
                        <a:tabLst/>
                        <a:defRPr/>
                      </a:pPr>
                      <a:r>
                        <a:rPr kumimoji="0" lang="en-GB" sz="1400" b="0" i="0" u="none" strike="noStrike" kern="0" cap="none" spc="0" normalizeH="0" baseline="0" noProof="0" dirty="0">
                          <a:ln>
                            <a:noFill/>
                          </a:ln>
                          <a:solidFill>
                            <a:prstClr val="black"/>
                          </a:solidFill>
                          <a:effectLst/>
                          <a:uLnTx/>
                          <a:uFillTx/>
                          <a:latin typeface="Aptos"/>
                          <a:ea typeface="+mn-ea"/>
                          <a:cs typeface="Arial"/>
                        </a:rPr>
                        <a:t>11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41651066"/>
                  </a:ext>
                </a:extLst>
              </a:tr>
              <a:tr h="239385">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spc="-25">
                          <a:solidFill>
                            <a:srgbClr val="212527"/>
                          </a:solidFill>
                          <a:latin typeface="Aptos"/>
                          <a:cs typeface="Arial"/>
                        </a:rPr>
                        <a:t>Conflicts of interest, complaints, data protection &amp; ineligibility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600"/>
                        </a:spcAft>
                        <a:buClrTx/>
                        <a:buSzTx/>
                        <a:buFontTx/>
                        <a:buNone/>
                        <a:tabLst/>
                        <a:defRPr/>
                      </a:pPr>
                      <a:r>
                        <a:rPr lang="en-GB" sz="1400" b="0" i="0" u="none" strike="noStrike" kern="0" cap="none" spc="0" normalizeH="0" baseline="0" noProof="0" dirty="0">
                          <a:ln>
                            <a:noFill/>
                          </a:ln>
                          <a:solidFill>
                            <a:prstClr val="black"/>
                          </a:solidFill>
                          <a:effectLst/>
                          <a:uLnTx/>
                          <a:uFillTx/>
                          <a:latin typeface="Aptos"/>
                          <a:ea typeface="+mn-ea"/>
                          <a:cs typeface="Arial"/>
                        </a:rPr>
                        <a:t>12</a:t>
                      </a:r>
                      <a:endParaRPr kumimoji="0" lang="en-GB" sz="1400" b="0" i="0" u="none" strike="noStrike" kern="0" cap="none" spc="0" normalizeH="0" baseline="0" noProof="0" dirty="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9520205"/>
                  </a:ext>
                </a:extLst>
              </a:tr>
              <a:tr h="239384">
                <a:tc>
                  <a:txBody>
                    <a:bodyPr/>
                    <a:lstStyle/>
                    <a:p>
                      <a:pPr lvl="0" algn="l">
                        <a:lnSpc>
                          <a:spcPct val="100000"/>
                        </a:lnSpc>
                        <a:spcBef>
                          <a:spcPts val="0"/>
                        </a:spcBef>
                        <a:spcAft>
                          <a:spcPts val="0"/>
                        </a:spcAft>
                        <a:buNone/>
                      </a:pPr>
                      <a:r>
                        <a:rPr lang="en-GB" sz="1400" b="0" i="0" u="none" strike="noStrike" spc="-25" noProof="0" dirty="0">
                          <a:solidFill>
                            <a:srgbClr val="212527"/>
                          </a:solidFill>
                          <a:latin typeface="Aptos"/>
                        </a:rPr>
                        <a:t>Annex A – Consumer Council for Water Board</a:t>
                      </a:r>
                      <a:endParaRPr lang="en-GB" sz="1400" b="0" i="0" u="none" strike="noStrike" spc="-25" noProof="0" dirty="0">
                        <a:solidFill>
                          <a:srgbClr val="000000"/>
                        </a:solidFill>
                        <a:latin typeface="Aptos"/>
                      </a:endParaRPr>
                    </a:p>
                  </a:txBody>
                  <a:tcPr>
                    <a:lnL w="0">
                      <a:noFill/>
                    </a:lnL>
                    <a:lnR w="0">
                      <a:noFill/>
                    </a:lnR>
                    <a:lnT w="0">
                      <a:noFill/>
                    </a:lnT>
                    <a:lnB w="0">
                      <a:noFill/>
                    </a:lnB>
                    <a:lnTlToBr w="0">
                      <a:noFill/>
                    </a:lnTlToBr>
                    <a:lnBlToTr w="0">
                      <a:noFill/>
                    </a:lnBlToTr>
                    <a:noFill/>
                  </a:tcPr>
                </a:tc>
                <a:tc>
                  <a:txBody>
                    <a:bodyPr/>
                    <a:lstStyle/>
                    <a:p>
                      <a:pPr marL="0" lvl="0" indent="0" defTabSz="914400">
                        <a:lnSpc>
                          <a:spcPct val="100000"/>
                        </a:lnSpc>
                        <a:spcBef>
                          <a:spcPts val="0"/>
                        </a:spcBef>
                        <a:spcAft>
                          <a:spcPts val="600"/>
                        </a:spcAft>
                        <a:buNone/>
                        <a:tabLst/>
                        <a:defRPr/>
                      </a:pPr>
                      <a:r>
                        <a:rPr lang="en-GB" sz="1400" b="0" i="0" u="none" strike="noStrike" kern="0" cap="none" spc="0" normalizeH="0" baseline="0" noProof="0" dirty="0">
                          <a:ln>
                            <a:noFill/>
                          </a:ln>
                          <a:solidFill>
                            <a:prstClr val="black"/>
                          </a:solidFill>
                          <a:effectLst/>
                          <a:uLnTx/>
                          <a:uFillTx/>
                          <a:latin typeface="Aptos"/>
                          <a:ea typeface="+mn-ea"/>
                          <a:cs typeface="Arial"/>
                        </a:rPr>
                        <a:t>13</a:t>
                      </a:r>
                      <a:endParaRPr kumimoji="0" lang="en-GB" sz="1400" b="0" i="0" u="none" strike="noStrike" kern="0" cap="none" spc="0" normalizeH="0" baseline="0" noProof="0" dirty="0">
                        <a:ln>
                          <a:noFill/>
                        </a:ln>
                        <a:solidFill>
                          <a:prstClr val="black"/>
                        </a:solidFill>
                        <a:effectLst/>
                        <a:uLnTx/>
                        <a:uFillTx/>
                        <a:latin typeface="Aptos"/>
                        <a:ea typeface="+mn-ea"/>
                        <a:cs typeface="Arial"/>
                      </a:endParaRPr>
                    </a:p>
                  </a:txBody>
                  <a:tcPr>
                    <a:lnL w="0">
                      <a:noFill/>
                    </a:lnL>
                    <a:lnR w="0">
                      <a:noFill/>
                    </a:lnR>
                    <a:lnT w="0">
                      <a:noFill/>
                    </a:lnT>
                    <a:lnB w="0">
                      <a:noFill/>
                    </a:lnB>
                    <a:lnTlToBr w="0">
                      <a:noFill/>
                    </a:lnTlToBr>
                    <a:lnBlToTr w="0">
                      <a:noFill/>
                    </a:lnBlToTr>
                    <a:noFill/>
                  </a:tcPr>
                </a:tc>
                <a:extLst>
                  <a:ext uri="{0D108BD9-81ED-4DB2-BD59-A6C34878D82A}">
                    <a16:rowId xmlns:a16="http://schemas.microsoft.com/office/drawing/2014/main" val="1736973055"/>
                  </a:ext>
                </a:extLst>
              </a:tr>
              <a:tr h="239385">
                <a:tc>
                  <a:txBody>
                    <a:bodyPr/>
                    <a:lstStyle/>
                    <a:p>
                      <a:pPr marL="0" marR="0" lvl="0" indent="0" eaLnBrk="1" fontAlgn="auto" latinLnBrk="0" hangingPunct="1">
                        <a:lnSpc>
                          <a:spcPct val="100000"/>
                        </a:lnSpc>
                        <a:spcBef>
                          <a:spcPts val="0"/>
                        </a:spcBef>
                        <a:spcAft>
                          <a:spcPts val="600"/>
                        </a:spcAft>
                        <a:buClrTx/>
                        <a:buSzTx/>
                        <a:buFontTx/>
                        <a:buNone/>
                      </a:pPr>
                      <a:r>
                        <a:rPr lang="en-GB" sz="1400" spc="-25" dirty="0">
                          <a:solidFill>
                            <a:srgbClr val="212527"/>
                          </a:solidFill>
                          <a:latin typeface="Aptos"/>
                          <a:cs typeface="Arial"/>
                        </a:rPr>
                        <a:t>Annex B – 7 Principles of Public Life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a:lnSpc>
                          <a:spcPct val="100000"/>
                        </a:lnSpc>
                        <a:spcBef>
                          <a:spcPts val="0"/>
                        </a:spcBef>
                        <a:spcAft>
                          <a:spcPts val="600"/>
                        </a:spcAft>
                        <a:buNone/>
                        <a:tabLst/>
                        <a:defRPr/>
                      </a:pPr>
                      <a:r>
                        <a:rPr lang="en-GB" sz="1400" b="0" i="0" u="none" strike="noStrike" kern="0" cap="none" spc="0" normalizeH="0" baseline="0" noProof="0" dirty="0">
                          <a:ln>
                            <a:noFill/>
                          </a:ln>
                          <a:solidFill>
                            <a:prstClr val="black"/>
                          </a:solidFill>
                          <a:effectLst/>
                          <a:uLnTx/>
                          <a:uFillTx/>
                          <a:latin typeface="Aptos"/>
                          <a:ea typeface="+mn-ea"/>
                          <a:cs typeface="Arial"/>
                        </a:rPr>
                        <a:t>14</a:t>
                      </a:r>
                      <a:endParaRPr kumimoji="0" lang="en-GB" sz="1400" b="0" i="0" u="none" strike="noStrike" kern="0" cap="none" spc="0" normalizeH="0" baseline="0" noProof="0" dirty="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79826124"/>
                  </a:ext>
                </a:extLst>
              </a:tr>
              <a:tr h="239385">
                <a:tc>
                  <a:txBody>
                    <a:bodyPr/>
                    <a:lstStyle/>
                    <a:p>
                      <a:pPr marL="0" marR="0" lvl="0" indent="0" eaLnBrk="1" fontAlgn="auto" latinLnBrk="0" hangingPunct="1">
                        <a:lnSpc>
                          <a:spcPct val="100000"/>
                        </a:lnSpc>
                        <a:spcBef>
                          <a:spcPts val="0"/>
                        </a:spcBef>
                        <a:spcAft>
                          <a:spcPts val="600"/>
                        </a:spcAft>
                        <a:buClrTx/>
                        <a:buSzTx/>
                        <a:buFontTx/>
                        <a:buNone/>
                      </a:pPr>
                      <a:r>
                        <a:rPr lang="en-GB" sz="1400" spc="-25" dirty="0">
                          <a:solidFill>
                            <a:srgbClr val="212527"/>
                          </a:solidFill>
                          <a:latin typeface="Aptos"/>
                          <a:cs typeface="Arial"/>
                        </a:rPr>
                        <a:t>Annex C – 12 Principles of Governance for all Public Body NEDs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a:lnSpc>
                          <a:spcPct val="100000"/>
                        </a:lnSpc>
                        <a:spcBef>
                          <a:spcPts val="0"/>
                        </a:spcBef>
                        <a:spcAft>
                          <a:spcPts val="600"/>
                        </a:spcAft>
                        <a:buNone/>
                        <a:tabLst/>
                        <a:defRPr/>
                      </a:pPr>
                      <a:r>
                        <a:rPr lang="en-GB" sz="1400" b="0" i="0" u="none" strike="noStrike" kern="0" cap="none" spc="0" normalizeH="0" baseline="0" noProof="0" dirty="0">
                          <a:ln>
                            <a:noFill/>
                          </a:ln>
                          <a:solidFill>
                            <a:prstClr val="black"/>
                          </a:solidFill>
                          <a:effectLst/>
                          <a:uLnTx/>
                          <a:uFillTx/>
                          <a:latin typeface="Aptos"/>
                          <a:ea typeface="+mn-ea"/>
                          <a:cs typeface="Arial"/>
                        </a:rPr>
                        <a:t>15</a:t>
                      </a:r>
                      <a:endParaRPr kumimoji="0" lang="en-GB" sz="1400" b="0" i="0" u="none" strike="noStrike" kern="0" cap="none" spc="0" normalizeH="0" baseline="0" noProof="0" dirty="0">
                        <a:ln>
                          <a:noFill/>
                        </a:ln>
                        <a:solidFill>
                          <a:prstClr val="black"/>
                        </a:solidFill>
                        <a:effectLst/>
                        <a:uLnTx/>
                        <a:uFillTx/>
                        <a:latin typeface="Aptos"/>
                        <a:ea typeface="+mn-ea"/>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76656"/>
                  </a:ext>
                </a:extLst>
              </a:tr>
            </a:tbl>
          </a:graphicData>
        </a:graphic>
      </p:graphicFrame>
      <p:sp>
        <p:nvSpPr>
          <p:cNvPr id="2" name="object 4">
            <a:extLst>
              <a:ext uri="{FF2B5EF4-FFF2-40B4-BE49-F238E27FC236}">
                <a16:creationId xmlns:a16="http://schemas.microsoft.com/office/drawing/2014/main" id="{DD5680FB-C1CF-13F4-9A6A-FFFA9CE1E533}"/>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2" name="object 12"/>
          <p:cNvSpPr txBox="1"/>
          <p:nvPr/>
        </p:nvSpPr>
        <p:spPr>
          <a:xfrm>
            <a:off x="178335" y="6996566"/>
            <a:ext cx="3080678"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dirty="0">
                <a:solidFill>
                  <a:srgbClr val="FFFFFF"/>
                </a:solidFill>
                <a:latin typeface="Aptos" panose="020B0004020202020204" pitchFamily="34" charset="0"/>
                <a:cs typeface="Arial" panose="020B0604020202020204" pitchFamily="34" charset="0"/>
              </a:rPr>
              <a:t>Contents</a:t>
            </a:r>
            <a:endParaRPr lang="en-GB" sz="4000" noProof="0" dirty="0">
              <a:latin typeface="Aptos" panose="020B00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FEDB03B9-ECCD-1406-7DE6-9DF56A410B84}"/>
              </a:ext>
              <a:ext uri="{C183D7F6-B498-43B3-948B-1728B52AA6E4}">
                <adec:decorative xmlns:adec="http://schemas.microsoft.com/office/drawing/2017/decorative" val="1"/>
              </a:ext>
            </a:extLst>
          </p:cNvPr>
          <p:cNvSpPr txBox="1"/>
          <p:nvPr/>
        </p:nvSpPr>
        <p:spPr>
          <a:xfrm>
            <a:off x="8619278" y="6763454"/>
            <a:ext cx="314042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b="1">
                <a:solidFill>
                  <a:schemeClr val="bg1"/>
                </a:solidFill>
              </a:rPr>
              <a:t>Photograph ©Accelerator Hams</a:t>
            </a:r>
          </a:p>
        </p:txBody>
      </p:sp>
      <p:sp>
        <p:nvSpPr>
          <p:cNvPr id="4" name="object 3">
            <a:extLst>
              <a:ext uri="{FF2B5EF4-FFF2-40B4-BE49-F238E27FC236}">
                <a16:creationId xmlns:a16="http://schemas.microsoft.com/office/drawing/2014/main" id="{D2C769FD-8183-9996-996F-FB16836701DD}"/>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object 4"/>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6" name="object 3">
            <a:extLst>
              <a:ext uri="{FF2B5EF4-FFF2-40B4-BE49-F238E27FC236}">
                <a16:creationId xmlns:a16="http://schemas.microsoft.com/office/drawing/2014/main" id="{E6AD8A72-D206-6D37-4446-D18FDADF78A7}"/>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
        <p:nvSpPr>
          <p:cNvPr id="18" name="object 9">
            <a:extLst>
              <a:ext uri="{FF2B5EF4-FFF2-40B4-BE49-F238E27FC236}">
                <a16:creationId xmlns:a16="http://schemas.microsoft.com/office/drawing/2014/main" id="{6402F8BF-A300-4CF3-7175-A4C1B8E452EF}"/>
              </a:ext>
            </a:extLst>
          </p:cNvPr>
          <p:cNvSpPr txBox="1"/>
          <p:nvPr/>
        </p:nvSpPr>
        <p:spPr>
          <a:xfrm>
            <a:off x="263793" y="758988"/>
            <a:ext cx="10164545" cy="2591379"/>
          </a:xfrm>
          <a:prstGeom prst="rect">
            <a:avLst/>
          </a:prstGeom>
          <a:solidFill>
            <a:schemeClr val="bg1">
              <a:alpha val="80000"/>
            </a:schemeClr>
          </a:solidFill>
        </p:spPr>
        <p:txBody>
          <a:bodyPr vert="horz" wrap="square" lIns="144000" tIns="144000" rIns="144000" bIns="144000" rtlCol="0" anchor="t">
            <a:spAutoFit/>
          </a:bodyPr>
          <a:lstStyle/>
          <a:p>
            <a:pPr marL="12700" algn="l">
              <a:lnSpc>
                <a:spcPct val="104200"/>
              </a:lnSpc>
              <a:spcBef>
                <a:spcPts val="670"/>
              </a:spcBef>
            </a:pPr>
            <a:r>
              <a:rPr lang="en-GB" sz="1400" noProof="0">
                <a:solidFill>
                  <a:srgbClr val="212527"/>
                </a:solidFill>
                <a:latin typeface="Aptos" panose="020B0004020202020204" pitchFamily="34" charset="0"/>
                <a:cs typeface="Arial"/>
              </a:rPr>
              <a:t>Defra </a:t>
            </a:r>
            <a:r>
              <a:rPr lang="en-GB" sz="1400">
                <a:solidFill>
                  <a:srgbClr val="212527"/>
                </a:solidFill>
                <a:latin typeface="Aptos" panose="020B0004020202020204" pitchFamily="34" charset="0"/>
                <a:cs typeface="Arial"/>
              </a:rPr>
              <a:t>Group leads on the fundamentals: the food we eat, the water we drink, the air we breathe. It encompasses food, environment</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biosecurity</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trade </a:t>
            </a:r>
            <a:r>
              <a:rPr lang="en-GB" sz="1400" noProof="0">
                <a:solidFill>
                  <a:srgbClr val="212527"/>
                </a:solidFill>
                <a:latin typeface="Aptos" panose="020B0004020202020204" pitchFamily="34" charset="0"/>
                <a:cs typeface="Arial"/>
              </a:rPr>
              <a:t>and more. </a:t>
            </a:r>
            <a:r>
              <a:rPr lang="en-GB" sz="1400">
                <a:solidFill>
                  <a:srgbClr val="212527"/>
                </a:solidFill>
                <a:latin typeface="Aptos" panose="020B0004020202020204" pitchFamily="34" charset="0"/>
                <a:cs typeface="Arial"/>
              </a:rPr>
              <a:t>Defra </a:t>
            </a:r>
            <a:r>
              <a:rPr lang="en-GB" sz="1400" noProof="0">
                <a:solidFill>
                  <a:srgbClr val="212527"/>
                </a:solidFill>
                <a:latin typeface="Aptos" panose="020B0004020202020204" pitchFamily="34" charset="0"/>
                <a:cs typeface="Arial"/>
              </a:rPr>
              <a:t>is </a:t>
            </a:r>
            <a:r>
              <a:rPr lang="en-GB" sz="1400">
                <a:solidFill>
                  <a:srgbClr val="212527"/>
                </a:solidFill>
                <a:latin typeface="Aptos" panose="020B0004020202020204" pitchFamily="34" charset="0"/>
                <a:cs typeface="Arial"/>
              </a:rPr>
              <a:t>a policy, growth, science</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delivery </a:t>
            </a:r>
            <a:r>
              <a:rPr lang="en-GB" sz="1400" noProof="0">
                <a:solidFill>
                  <a:srgbClr val="212527"/>
                </a:solidFill>
                <a:latin typeface="Aptos" panose="020B0004020202020204" pitchFamily="34" charset="0"/>
                <a:cs typeface="Arial"/>
              </a:rPr>
              <a:t>and </a:t>
            </a:r>
            <a:r>
              <a:rPr lang="en-GB" sz="1400">
                <a:solidFill>
                  <a:srgbClr val="212527"/>
                </a:solidFill>
                <a:latin typeface="Aptos" panose="020B0004020202020204" pitchFamily="34" charset="0"/>
                <a:cs typeface="Arial"/>
              </a:rPr>
              <a:t>international department.</a:t>
            </a:r>
            <a:endParaRPr lang="en-US" sz="1400">
              <a:latin typeface="Aptos" panose="020B0004020202020204" pitchFamily="34" charset="0"/>
            </a:endParaRPr>
          </a:p>
          <a:p>
            <a:pPr marL="12700" algn="l">
              <a:lnSpc>
                <a:spcPct val="104200"/>
              </a:lnSpc>
              <a:spcBef>
                <a:spcPts val="670"/>
              </a:spcBef>
            </a:pPr>
            <a:r>
              <a:rPr lang="en-GB" sz="1400">
                <a:solidFill>
                  <a:srgbClr val="212527"/>
                </a:solidFill>
                <a:latin typeface="Aptos" panose="020B0004020202020204" pitchFamily="34" charset="0"/>
                <a:cs typeface="Arial"/>
              </a:rPr>
              <a:t>Defra’s work is fundamental </a:t>
            </a:r>
            <a:r>
              <a:rPr lang="en-GB" sz="1400" noProof="0">
                <a:solidFill>
                  <a:srgbClr val="212527"/>
                </a:solidFill>
                <a:latin typeface="Aptos" panose="020B0004020202020204" pitchFamily="34" charset="0"/>
                <a:cs typeface="Arial"/>
              </a:rPr>
              <a:t>to </a:t>
            </a:r>
            <a:r>
              <a:rPr lang="en-GB" sz="1400">
                <a:solidFill>
                  <a:srgbClr val="212527"/>
                </a:solidFill>
                <a:latin typeface="Aptos" panose="020B0004020202020204" pitchFamily="34" charset="0"/>
                <a:cs typeface="Arial"/>
              </a:rPr>
              <a:t>delivering </a:t>
            </a:r>
            <a:r>
              <a:rPr lang="en-GB" sz="1400" noProof="0">
                <a:solidFill>
                  <a:srgbClr val="212527"/>
                </a:solidFill>
                <a:latin typeface="Aptos" panose="020B0004020202020204" pitchFamily="34" charset="0"/>
                <a:cs typeface="Arial"/>
              </a:rPr>
              <a:t>the </a:t>
            </a:r>
            <a:r>
              <a:rPr lang="en-GB" sz="1400">
                <a:solidFill>
                  <a:srgbClr val="212527"/>
                </a:solidFill>
                <a:latin typeface="Aptos" panose="020B0004020202020204" pitchFamily="34" charset="0"/>
                <a:cs typeface="Arial"/>
              </a:rPr>
              <a:t>government’s five missions – by building economic resilience through </a:t>
            </a:r>
            <a:r>
              <a:rPr lang="en-GB" sz="1400" noProof="0">
                <a:solidFill>
                  <a:srgbClr val="212527"/>
                </a:solidFill>
                <a:latin typeface="Aptos" panose="020B0004020202020204" pitchFamily="34" charset="0"/>
                <a:cs typeface="Arial"/>
              </a:rPr>
              <a:t>better </a:t>
            </a:r>
            <a:r>
              <a:rPr lang="en-GB" sz="1400">
                <a:solidFill>
                  <a:srgbClr val="212527"/>
                </a:solidFill>
                <a:latin typeface="Aptos" panose="020B0004020202020204" pitchFamily="34" charset="0"/>
                <a:cs typeface="Arial"/>
              </a:rPr>
              <a:t>flood defences</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protecting against biosecurity risk</a:t>
            </a:r>
            <a:r>
              <a:rPr lang="en-GB" sz="1400" noProof="0">
                <a:solidFill>
                  <a:srgbClr val="212527"/>
                </a:solidFill>
                <a:latin typeface="Aptos" panose="020B0004020202020204" pitchFamily="34" charset="0"/>
                <a:cs typeface="Arial"/>
              </a:rPr>
              <a:t>, </a:t>
            </a:r>
            <a:r>
              <a:rPr lang="en-GB" sz="1400">
                <a:solidFill>
                  <a:srgbClr val="212527"/>
                </a:solidFill>
                <a:latin typeface="Aptos" panose="020B0004020202020204" pitchFamily="34" charset="0"/>
                <a:cs typeface="Arial"/>
              </a:rPr>
              <a:t>climate adaptation and nature-based solutions; creating jobs </a:t>
            </a:r>
            <a:r>
              <a:rPr lang="en-GB" sz="1400" noProof="0">
                <a:solidFill>
                  <a:srgbClr val="212527"/>
                </a:solidFill>
                <a:latin typeface="Aptos" panose="020B0004020202020204" pitchFamily="34" charset="0"/>
                <a:cs typeface="Arial"/>
              </a:rPr>
              <a:t>and </a:t>
            </a:r>
            <a:r>
              <a:rPr lang="en-GB" sz="1400">
                <a:solidFill>
                  <a:srgbClr val="212527"/>
                </a:solidFill>
                <a:latin typeface="Aptos" panose="020B0004020202020204" pitchFamily="34" charset="0"/>
                <a:cs typeface="Arial"/>
              </a:rPr>
              <a:t>attracting investment in </a:t>
            </a:r>
            <a:r>
              <a:rPr lang="en-GB" sz="1400" noProof="0">
                <a:solidFill>
                  <a:srgbClr val="212527"/>
                </a:solidFill>
                <a:latin typeface="Aptos" panose="020B0004020202020204" pitchFamily="34" charset="0"/>
                <a:cs typeface="Arial"/>
              </a:rPr>
              <a:t>our </a:t>
            </a:r>
            <a:r>
              <a:rPr lang="en-GB" sz="1400">
                <a:solidFill>
                  <a:srgbClr val="212527"/>
                </a:solidFill>
                <a:latin typeface="Aptos" panose="020B0004020202020204" pitchFamily="34" charset="0"/>
                <a:cs typeface="Arial"/>
              </a:rPr>
              <a:t>water and waste sectors; working with our sectors, such as food and drink; </a:t>
            </a:r>
            <a:r>
              <a:rPr lang="en-GB" sz="1400" noProof="0">
                <a:solidFill>
                  <a:srgbClr val="212527"/>
                </a:solidFill>
                <a:latin typeface="Aptos" panose="020B0004020202020204" pitchFamily="34" charset="0"/>
                <a:cs typeface="Arial"/>
              </a:rPr>
              <a:t>and </a:t>
            </a:r>
            <a:r>
              <a:rPr lang="en-GB" sz="1400">
                <a:solidFill>
                  <a:srgbClr val="212527"/>
                </a:solidFill>
                <a:latin typeface="Aptos" panose="020B0004020202020204" pitchFamily="34" charset="0"/>
                <a:cs typeface="Arial"/>
              </a:rPr>
              <a:t>ensuring that </a:t>
            </a:r>
            <a:r>
              <a:rPr lang="en-GB" sz="1400" noProof="0">
                <a:solidFill>
                  <a:srgbClr val="212527"/>
                </a:solidFill>
                <a:latin typeface="Aptos" panose="020B0004020202020204" pitchFamily="34" charset="0"/>
                <a:cs typeface="Arial"/>
              </a:rPr>
              <a:t>all </a:t>
            </a:r>
            <a:r>
              <a:rPr lang="en-GB" sz="1400">
                <a:solidFill>
                  <a:srgbClr val="212527"/>
                </a:solidFill>
                <a:latin typeface="Aptos" panose="020B0004020202020204" pitchFamily="34" charset="0"/>
                <a:cs typeface="Arial"/>
              </a:rPr>
              <a:t>missions are rural-proofed</a:t>
            </a:r>
            <a:r>
              <a:rPr lang="en-GB" sz="1400" noProof="0">
                <a:solidFill>
                  <a:srgbClr val="212527"/>
                </a:solidFill>
                <a:latin typeface="Aptos" panose="020B0004020202020204" pitchFamily="34" charset="0"/>
                <a:cs typeface="Arial"/>
              </a:rPr>
              <a:t>.</a:t>
            </a:r>
            <a:endParaRPr lang="en-GB" sz="1400">
              <a:latin typeface="Aptos" panose="020B0004020202020204" pitchFamily="34" charset="0"/>
            </a:endParaRPr>
          </a:p>
          <a:p>
            <a:pPr marL="12700" algn="l">
              <a:lnSpc>
                <a:spcPct val="104200"/>
              </a:lnSpc>
              <a:spcBef>
                <a:spcPts val="670"/>
              </a:spcBef>
            </a:pPr>
            <a:r>
              <a:rPr lang="en-GB" sz="1400">
                <a:solidFill>
                  <a:srgbClr val="212527"/>
                </a:solidFill>
                <a:latin typeface="Aptos" panose="020B0004020202020204" pitchFamily="34" charset="0"/>
                <a:cs typeface="Arial"/>
              </a:rPr>
              <a:t>To achieve these goals, we are committed to appointing </a:t>
            </a:r>
            <a:r>
              <a:rPr lang="en-GB" sz="1400" noProof="0">
                <a:solidFill>
                  <a:srgbClr val="212527"/>
                </a:solidFill>
                <a:latin typeface="Aptos" panose="020B0004020202020204" pitchFamily="34" charset="0"/>
                <a:cs typeface="Arial"/>
              </a:rPr>
              <a:t>high-calibre </a:t>
            </a:r>
            <a:r>
              <a:rPr lang="en-GB" sz="1400">
                <a:solidFill>
                  <a:srgbClr val="212527"/>
                </a:solidFill>
                <a:latin typeface="Aptos" panose="020B0004020202020204" pitchFamily="34" charset="0"/>
                <a:cs typeface="Arial"/>
              </a:rPr>
              <a:t>individuals </a:t>
            </a:r>
            <a:r>
              <a:rPr lang="en-GB" sz="1400" noProof="0">
                <a:solidFill>
                  <a:srgbClr val="212527"/>
                </a:solidFill>
                <a:latin typeface="Aptos" panose="020B0004020202020204" pitchFamily="34" charset="0"/>
                <a:cs typeface="Arial"/>
              </a:rPr>
              <a:t>from diverse backgrounds to the boards of our public bodies</a:t>
            </a:r>
            <a:r>
              <a:rPr lang="en-GB" sz="1400">
                <a:solidFill>
                  <a:srgbClr val="212527"/>
                </a:solidFill>
                <a:latin typeface="Aptos" panose="020B0004020202020204" pitchFamily="34" charset="0"/>
                <a:cs typeface="Arial"/>
              </a:rPr>
              <a:t>. By drawing on a wide range of skills, knowledge, and experiences, we can make </a:t>
            </a:r>
            <a:r>
              <a:rPr lang="en-GB" sz="1400" noProof="0">
                <a:solidFill>
                  <a:srgbClr val="212527"/>
                </a:solidFill>
                <a:latin typeface="Aptos" panose="020B0004020202020204" pitchFamily="34" charset="0"/>
                <a:cs typeface="Arial"/>
              </a:rPr>
              <a:t>our work more effective, resilient</a:t>
            </a:r>
            <a:r>
              <a:rPr lang="en-GB" sz="1400">
                <a:solidFill>
                  <a:srgbClr val="212527"/>
                </a:solidFill>
                <a:latin typeface="Aptos" panose="020B0004020202020204" pitchFamily="34" charset="0"/>
                <a:cs typeface="Arial"/>
              </a:rPr>
              <a:t>,</a:t>
            </a:r>
            <a:r>
              <a:rPr lang="en-GB" sz="1400" noProof="0">
                <a:solidFill>
                  <a:srgbClr val="212527"/>
                </a:solidFill>
                <a:latin typeface="Aptos" panose="020B0004020202020204" pitchFamily="34" charset="0"/>
                <a:cs typeface="Arial"/>
              </a:rPr>
              <a:t> and accountable</a:t>
            </a:r>
            <a:r>
              <a:rPr lang="en-GB" sz="1400">
                <a:solidFill>
                  <a:srgbClr val="212527"/>
                </a:solidFill>
                <a:latin typeface="Aptos" panose="020B0004020202020204" pitchFamily="34" charset="0"/>
                <a:cs typeface="Arial"/>
              </a:rPr>
              <a:t> to the public</a:t>
            </a:r>
            <a:r>
              <a:rPr lang="en-GB" sz="1400" noProof="0">
                <a:solidFill>
                  <a:srgbClr val="212527"/>
                </a:solidFill>
                <a:latin typeface="Aptos" panose="020B0004020202020204" pitchFamily="34" charset="0"/>
                <a:cs typeface="Arial"/>
              </a:rPr>
              <a:t>.</a:t>
            </a:r>
            <a:endParaRPr lang="en-GB" sz="1400">
              <a:latin typeface="Aptos" panose="020B0004020202020204" pitchFamily="34" charset="0"/>
            </a:endParaRPr>
          </a:p>
          <a:p>
            <a:pPr marL="12700" marR="5080">
              <a:lnSpc>
                <a:spcPct val="104200"/>
              </a:lnSpc>
              <a:spcBef>
                <a:spcPts val="670"/>
              </a:spcBef>
            </a:pPr>
            <a:endParaRPr lang="en-GB" sz="100">
              <a:solidFill>
                <a:srgbClr val="212527"/>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5F02BB62-CBBB-C6D7-29FD-EE5CE6A2EA76}"/>
              </a:ext>
            </a:extLst>
          </p:cNvPr>
          <p:cNvSpPr txBox="1"/>
          <p:nvPr/>
        </p:nvSpPr>
        <p:spPr>
          <a:xfrm>
            <a:off x="10342880" y="110625"/>
            <a:ext cx="349250" cy="261610"/>
          </a:xfrm>
          <a:prstGeom prst="rect">
            <a:avLst/>
          </a:prstGeom>
          <a:noFill/>
        </p:spPr>
        <p:txBody>
          <a:bodyPr wrap="square">
            <a:spAutoFit/>
          </a:bodyPr>
          <a:lstStyle/>
          <a:p>
            <a:r>
              <a:rPr lang="en-US" sz="1100">
                <a:solidFill>
                  <a:schemeClr val="bg1"/>
                </a:solidFill>
                <a:latin typeface="Arial" panose="020B0604020202020204" pitchFamily="34" charset="0"/>
                <a:cs typeface="Arial" panose="020B0604020202020204" pitchFamily="34" charset="0"/>
              </a:rPr>
              <a:t>3</a:t>
            </a:r>
            <a:endParaRPr lang="en-GB" sz="1100">
              <a:solidFill>
                <a:schemeClr val="bg1"/>
              </a:solidFill>
              <a:latin typeface="Arial" panose="020B0604020202020204" pitchFamily="34" charset="0"/>
              <a:cs typeface="Arial" panose="020B0604020202020204" pitchFamily="34" charset="0"/>
            </a:endParaRPr>
          </a:p>
        </p:txBody>
      </p:sp>
      <p:sp>
        <p:nvSpPr>
          <p:cNvPr id="3" name="object 4">
            <a:extLst>
              <a:ext uri="{FF2B5EF4-FFF2-40B4-BE49-F238E27FC236}">
                <a16:creationId xmlns:a16="http://schemas.microsoft.com/office/drawing/2014/main" id="{E5767835-509D-750E-D6BE-1F6EC77DAF1E}"/>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6" name="object 12">
            <a:extLst>
              <a:ext uri="{FF2B5EF4-FFF2-40B4-BE49-F238E27FC236}">
                <a16:creationId xmlns:a16="http://schemas.microsoft.com/office/drawing/2014/main" id="{C586E51F-D5A2-2147-AF3A-A37EA7913189}"/>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Defra Mission statement</a:t>
            </a:r>
            <a:endParaRPr lang="en-GB" sz="4000" noProof="0">
              <a:latin typeface="Aptos" panose="020B0004020202020204" pitchFamily="34" charset="0"/>
              <a:cs typeface="Arial" panose="020B0604020202020204" pitchFamily="34" charset="0"/>
            </a:endParaRPr>
          </a:p>
        </p:txBody>
      </p:sp>
      <p:sp>
        <p:nvSpPr>
          <p:cNvPr id="7" name="object 12"/>
          <p:cNvSpPr txBox="1"/>
          <p:nvPr/>
        </p:nvSpPr>
        <p:spPr>
          <a:xfrm>
            <a:off x="263792" y="3705039"/>
            <a:ext cx="10164546" cy="3036729"/>
          </a:xfrm>
          <a:prstGeom prst="rect">
            <a:avLst/>
          </a:prstGeom>
          <a:solidFill>
            <a:schemeClr val="bg1">
              <a:alpha val="75000"/>
            </a:schemeClr>
          </a:solidFill>
        </p:spPr>
        <p:txBody>
          <a:bodyPr vert="horz" wrap="square" lIns="0" tIns="5080" rIns="0" bIns="0" numCol="2" spcCol="360000" rtlCol="0" anchor="t">
            <a:spAutoFit/>
          </a:bodyPr>
          <a:lstStyle/>
          <a:p>
            <a:pPr marL="12700" algn="l">
              <a:spcAft>
                <a:spcPts val="600"/>
              </a:spcAft>
            </a:pPr>
            <a:r>
              <a:rPr lang="en-GB" sz="1400" b="1">
                <a:solidFill>
                  <a:srgbClr val="008938"/>
                </a:solidFill>
                <a:latin typeface="Aptos" panose="020B0004020202020204" pitchFamily="34" charset="0"/>
                <a:cs typeface="Arial"/>
              </a:rPr>
              <a:t>Equal Opportunities and Diversity</a:t>
            </a:r>
            <a:endParaRPr lang="en-GB" sz="1400">
              <a:latin typeface="Aptos" panose="020B0004020202020204" pitchFamily="34" charset="0"/>
              <a:cs typeface="Arial" panose="020B0604020202020204" pitchFamily="34" charset="0"/>
            </a:endParaRPr>
          </a:p>
          <a:p>
            <a:pPr marL="12700" algn="l">
              <a:spcBef>
                <a:spcPts val="440"/>
              </a:spcBef>
            </a:pPr>
            <a:r>
              <a:rPr lang="en-GB" sz="1400">
                <a:latin typeface="Aptos" panose="020B0004020202020204" pitchFamily="34" charset="0"/>
                <a:cs typeface="Arial"/>
              </a:rPr>
              <a:t>The UK government is committed to promoting equality of opportunity and ensuring that no one experiences unfair discrimination or harassment on the grounds of race, ethnicity, national origin, colour, sex, gender identity, marital status, disability, sexual orientation, religious beliefs, or age.</a:t>
            </a:r>
            <a:endParaRPr lang="en-GB" sz="1400">
              <a:latin typeface="Aptos" panose="020B0004020202020204" pitchFamily="34" charset="0"/>
            </a:endParaRPr>
          </a:p>
          <a:p>
            <a:pPr marL="12700" algn="l">
              <a:spcBef>
                <a:spcPts val="440"/>
              </a:spcBef>
            </a:pPr>
            <a:r>
              <a:rPr lang="en-GB" sz="1400">
                <a:latin typeface="Aptos" panose="020B0004020202020204" pitchFamily="34" charset="0"/>
                <a:cs typeface="Arial"/>
              </a:rPr>
              <a:t>We actively encourage applications from individuals of all backgrounds and are committed to fostering diversity in public appointments. All appointments are made on merit, following a fair and open competition process regulated by the Office of the Commissioner for Public Appointments.</a:t>
            </a:r>
          </a:p>
          <a:p>
            <a:pPr marL="12700" algn="l">
              <a:spcBef>
                <a:spcPts val="440"/>
              </a:spcBef>
            </a:pPr>
            <a:endParaRPr lang="en-GB" sz="1400">
              <a:latin typeface="Aptos" panose="020B0004020202020204" pitchFamily="34" charset="0"/>
              <a:cs typeface="Arial"/>
            </a:endParaRPr>
          </a:p>
          <a:p>
            <a:pPr marL="12700" marR="5080" algn="l">
              <a:spcBef>
                <a:spcPts val="40"/>
              </a:spcBef>
            </a:pPr>
            <a:endParaRPr lang="en-GB" sz="1400" b="1">
              <a:solidFill>
                <a:srgbClr val="008938"/>
              </a:solidFill>
              <a:latin typeface="Aptos" panose="020B0004020202020204" pitchFamily="34" charset="0"/>
              <a:cs typeface="Arial"/>
            </a:endParaRPr>
          </a:p>
          <a:p>
            <a:pPr marL="12700" marR="5080" algn="l">
              <a:spcAft>
                <a:spcPts val="600"/>
              </a:spcAft>
            </a:pPr>
            <a:r>
              <a:rPr lang="en-GB" sz="1400" b="1">
                <a:solidFill>
                  <a:srgbClr val="008938"/>
                </a:solidFill>
                <a:latin typeface="Aptos" panose="020B0004020202020204" pitchFamily="34" charset="0"/>
                <a:cs typeface="Arial"/>
              </a:rPr>
              <a:t>Disability Commitment</a:t>
            </a:r>
            <a:endParaRPr lang="en-GB" sz="1400">
              <a:latin typeface="Aptos" panose="020B0004020202020204" pitchFamily="34" charset="0"/>
              <a:cs typeface="Arial"/>
            </a:endParaRPr>
          </a:p>
          <a:p>
            <a:pPr marL="12700" algn="l">
              <a:spcBef>
                <a:spcPts val="40"/>
              </a:spcBef>
            </a:pPr>
            <a:r>
              <a:rPr lang="en-GB" sz="1400">
                <a:latin typeface="Aptos" panose="020B0004020202020204" pitchFamily="34" charset="0"/>
                <a:cs typeface="Arial"/>
              </a:rPr>
              <a:t>We are dedicated to supporting candidates with disabilities and are proud to hold Disability Confident Leader status. We guarantee an interview for any applicant with a disability whose application meets the minimum criteria for the post.</a:t>
            </a:r>
            <a:endParaRPr lang="en-US" sz="1400">
              <a:latin typeface="Aptos" panose="020B0004020202020204" pitchFamily="34" charset="0"/>
              <a:cs typeface="Arial"/>
            </a:endParaRPr>
          </a:p>
          <a:p>
            <a:pPr marL="12700" algn="l">
              <a:spcBef>
                <a:spcPts val="40"/>
              </a:spcBef>
            </a:pPr>
            <a:endParaRPr lang="en-GB" sz="1400">
              <a:latin typeface="Aptos" panose="020B0004020202020204" pitchFamily="34" charset="0"/>
              <a:cs typeface="Arial"/>
            </a:endParaRPr>
          </a:p>
          <a:p>
            <a:pPr marL="12700" algn="l">
              <a:spcBef>
                <a:spcPts val="40"/>
              </a:spcBef>
            </a:pPr>
            <a:r>
              <a:rPr lang="en-GB" sz="1400">
                <a:latin typeface="Aptos" panose="020B0004020202020204" pitchFamily="34" charset="0"/>
                <a:cs typeface="Arial"/>
              </a:rPr>
              <a:t>To ensure an inclusive process, we are committed to making reasonable adjustments where possible for candidates with disabilities. If you require any adjustments to support your application, please refer to the ‘How to Apply and Submit Your Application’ section below. Further information about the Disability Confident Leader scheme is available via the Disability Confident logo displayed above.</a:t>
            </a:r>
            <a:endParaRPr lang="en-GB" sz="1400">
              <a:latin typeface="Aptos" panose="020B0004020202020204" pitchFamily="34" charset="0"/>
            </a:endParaRPr>
          </a:p>
        </p:txBody>
      </p:sp>
      <p:sp>
        <p:nvSpPr>
          <p:cNvPr id="9" name="TextBox 8">
            <a:extLst>
              <a:ext uri="{FF2B5EF4-FFF2-40B4-BE49-F238E27FC236}">
                <a16:creationId xmlns:a16="http://schemas.microsoft.com/office/drawing/2014/main" id="{CE549CD8-4961-7488-BCD2-D1851C40FDC9}"/>
              </a:ext>
              <a:ext uri="{C183D7F6-B498-43B3-948B-1728B52AA6E4}">
                <adec:decorative xmlns:adec="http://schemas.microsoft.com/office/drawing/2017/decorative" val="1"/>
              </a:ext>
            </a:extLst>
          </p:cNvPr>
          <p:cNvSpPr txBox="1"/>
          <p:nvPr/>
        </p:nvSpPr>
        <p:spPr>
          <a:xfrm>
            <a:off x="8873736" y="3470349"/>
            <a:ext cx="328414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b="1">
                <a:solidFill>
                  <a:schemeClr val="bg1"/>
                </a:solidFill>
              </a:rPr>
              <a:t>Photograph @AABrandTeam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934259F1-57EC-5F52-2A3F-8FD0B4642A66}"/>
            </a:ext>
          </a:extLst>
        </p:cNvPr>
        <p:cNvGrpSpPr/>
        <p:nvPr/>
      </p:nvGrpSpPr>
      <p:grpSpPr>
        <a:xfrm>
          <a:off x="0" y="0"/>
          <a:ext cx="0" cy="0"/>
          <a:chOff x="0" y="0"/>
          <a:chExt cx="0" cy="0"/>
        </a:xfrm>
      </p:grpSpPr>
      <p:sp>
        <p:nvSpPr>
          <p:cNvPr id="4" name="object 4">
            <a:extLst>
              <a:ext uri="{FF2B5EF4-FFF2-40B4-BE49-F238E27FC236}">
                <a16:creationId xmlns:a16="http://schemas.microsoft.com/office/drawing/2014/main" id="{9FAFA9C5-25F1-F3DF-98EB-7A3DEB349D54}"/>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6" name="object 3">
            <a:extLst>
              <a:ext uri="{FF2B5EF4-FFF2-40B4-BE49-F238E27FC236}">
                <a16:creationId xmlns:a16="http://schemas.microsoft.com/office/drawing/2014/main" id="{D6F448C0-E19B-76F4-8E16-7380C0E8BDC7}"/>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
        <p:nvSpPr>
          <p:cNvPr id="18" name="object 9">
            <a:extLst>
              <a:ext uri="{FF2B5EF4-FFF2-40B4-BE49-F238E27FC236}">
                <a16:creationId xmlns:a16="http://schemas.microsoft.com/office/drawing/2014/main" id="{1025A2A0-7021-4519-7FD8-3B584AD0A8D5}"/>
              </a:ext>
            </a:extLst>
          </p:cNvPr>
          <p:cNvSpPr txBox="1"/>
          <p:nvPr/>
        </p:nvSpPr>
        <p:spPr>
          <a:xfrm>
            <a:off x="178335" y="654570"/>
            <a:ext cx="10693400" cy="4335702"/>
          </a:xfrm>
          <a:prstGeom prst="rect">
            <a:avLst/>
          </a:prstGeom>
          <a:solidFill>
            <a:schemeClr val="bg1">
              <a:alpha val="80000"/>
            </a:schemeClr>
          </a:solidFill>
        </p:spPr>
        <p:txBody>
          <a:bodyPr vert="horz" wrap="square" lIns="144000" tIns="144000" rIns="144000" bIns="144000" rtlCol="0" anchor="t">
            <a:spAutoFit/>
          </a:bodyPr>
          <a:lstStyle/>
          <a:p>
            <a:pPr algn="just" fontAlgn="base">
              <a:buNone/>
            </a:pPr>
            <a:r>
              <a:rPr lang="en-GB" sz="1300" dirty="0">
                <a:effectLst/>
                <a:latin typeface="Aptos" panose="020B0004020202020204" pitchFamily="34" charset="0"/>
                <a:ea typeface="Times New Roman" panose="02020603050405020304" pitchFamily="18" charset="0"/>
              </a:rPr>
              <a:t>Dear Candidate, </a:t>
            </a: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Thank you for your interest in becoming an independent Board member for the Consumer Council for Water. </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CCW is the consumer body for all water consumers in England and Wales. It is a Non-Departmental Public Body set up by government to represent water consumers’ interests and provides services to consumers and government through advocacy work, research, and </a:t>
            </a:r>
            <a:r>
              <a:rPr lang="en-GB" sz="1400" kern="100" dirty="0" err="1">
                <a:effectLst/>
                <a:latin typeface="Aptos" panose="020B0004020202020204" pitchFamily="34" charset="0"/>
                <a:ea typeface="Arial" panose="020B0604020202020204" pitchFamily="34" charset="0"/>
                <a:cs typeface="Arial" panose="020B0604020202020204" pitchFamily="34" charset="0"/>
              </a:rPr>
              <a:t>disupte</a:t>
            </a:r>
            <a:r>
              <a:rPr lang="en-GB" sz="1400" kern="100" dirty="0">
                <a:effectLst/>
                <a:latin typeface="Aptos" panose="020B0004020202020204" pitchFamily="34" charset="0"/>
                <a:ea typeface="Arial" panose="020B0604020202020204" pitchFamily="34" charset="0"/>
                <a:cs typeface="Arial" panose="020B0604020202020204" pitchFamily="34" charset="0"/>
              </a:rPr>
              <a:t> resolution. It ensures that the collective voice of consumers, particularly those in vulnerable circumstances is heard in water debates in England and Wales, and that consumers remain the focus of the water industry priorities.</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CCW plays a crucial role in the sector ensuring that the views of water consumers, both households and businesses, are heard and acted upon. This will be more important than ever to meet the challenges of climate change, population growth and the cost of living, which impact upon the water industry and water consumers in a range of different ways.</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For too long, investment has not kept pace with the challenges of an ageing infrastructure system, a rapidly growing population and climate change. Since taking office in July 2024, the UK Government has taken firm action towards our goal of ending the crisis in the water sector and strengthening protections for consumers – including via ringfencing of funding for vital investment, more than doubling payments under the Guaranteed Standards Scheme and introducing powerful new customer panels.</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The Government also passed the Water (Special Measures) Act 2025 which strengthened the power of the water industry regulators and delivered on the government’s commitment to put failing water companies under special measures.</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marL="12700" marR="5080">
              <a:lnSpc>
                <a:spcPct val="104200"/>
              </a:lnSpc>
              <a:spcBef>
                <a:spcPts val="670"/>
              </a:spcBef>
            </a:pPr>
            <a:endParaRPr lang="en-GB" sz="100" dirty="0">
              <a:solidFill>
                <a:srgbClr val="212527"/>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EF07B5D-69B1-EE79-14C9-C008AFFFD091}"/>
              </a:ext>
            </a:extLst>
          </p:cNvPr>
          <p:cNvSpPr txBox="1"/>
          <p:nvPr/>
        </p:nvSpPr>
        <p:spPr>
          <a:xfrm>
            <a:off x="10342880" y="110625"/>
            <a:ext cx="349250" cy="261610"/>
          </a:xfrm>
          <a:prstGeom prst="rect">
            <a:avLst/>
          </a:prstGeom>
          <a:noFill/>
        </p:spPr>
        <p:txBody>
          <a:bodyPr wrap="square">
            <a:spAutoFit/>
          </a:bodyPr>
          <a:lstStyle/>
          <a:p>
            <a:r>
              <a:rPr lang="en-US" sz="1100" dirty="0">
                <a:solidFill>
                  <a:schemeClr val="bg1"/>
                </a:solidFill>
                <a:latin typeface="Arial" panose="020B0604020202020204" pitchFamily="34" charset="0"/>
                <a:cs typeface="Arial" panose="020B0604020202020204" pitchFamily="34" charset="0"/>
              </a:rPr>
              <a:t>4</a:t>
            </a:r>
            <a:endParaRPr lang="en-GB" sz="1100" dirty="0">
              <a:solidFill>
                <a:schemeClr val="bg1"/>
              </a:solidFill>
              <a:latin typeface="Arial" panose="020B0604020202020204" pitchFamily="34" charset="0"/>
              <a:cs typeface="Arial" panose="020B0604020202020204" pitchFamily="34" charset="0"/>
            </a:endParaRPr>
          </a:p>
        </p:txBody>
      </p:sp>
      <p:sp>
        <p:nvSpPr>
          <p:cNvPr id="3" name="object 4">
            <a:extLst>
              <a:ext uri="{FF2B5EF4-FFF2-40B4-BE49-F238E27FC236}">
                <a16:creationId xmlns:a16="http://schemas.microsoft.com/office/drawing/2014/main" id="{9B642FFA-BFE9-ADA9-96C9-0B4BC84267C7}"/>
              </a:ext>
            </a:extLst>
          </p:cNvPr>
          <p:cNvSpPr/>
          <p:nvPr/>
        </p:nvSpPr>
        <p:spPr>
          <a:xfrm>
            <a:off x="1270" y="6908280"/>
            <a:ext cx="10692130" cy="613997"/>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6" name="object 12">
            <a:extLst>
              <a:ext uri="{FF2B5EF4-FFF2-40B4-BE49-F238E27FC236}">
                <a16:creationId xmlns:a16="http://schemas.microsoft.com/office/drawing/2014/main" id="{B1043F43-4004-1803-B1B4-994006FCC7FA}"/>
              </a:ext>
            </a:extLst>
          </p:cNvPr>
          <p:cNvSpPr txBox="1"/>
          <p:nvPr/>
        </p:nvSpPr>
        <p:spPr>
          <a:xfrm>
            <a:off x="178335" y="6931956"/>
            <a:ext cx="8886152" cy="566822"/>
          </a:xfrm>
          <a:prstGeom prst="rect">
            <a:avLst/>
          </a:prstGeom>
        </p:spPr>
        <p:txBody>
          <a:bodyPr vert="horz" wrap="square" lIns="0" tIns="12700" rIns="0" bIns="0" rtlCol="0">
            <a:spAutoFit/>
          </a:bodyPr>
          <a:lstStyle/>
          <a:p>
            <a:pPr marL="12700">
              <a:lnSpc>
                <a:spcPct val="100000"/>
              </a:lnSpc>
              <a:spcBef>
                <a:spcPts val="100"/>
              </a:spcBef>
            </a:pPr>
            <a:r>
              <a:rPr lang="en-GB" sz="3600" b="1" spc="-10" dirty="0">
                <a:solidFill>
                  <a:srgbClr val="FFFFFF"/>
                </a:solidFill>
                <a:latin typeface="Aptos" panose="020B0004020202020204" pitchFamily="34" charset="0"/>
                <a:cs typeface="Arial" panose="020B0604020202020204" pitchFamily="34" charset="0"/>
              </a:rPr>
              <a:t>Message to candidates</a:t>
            </a:r>
            <a:endParaRPr lang="en-GB" sz="3600" noProof="0" dirty="0">
              <a:latin typeface="Aptos" panose="020B00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1E540117-7051-4D85-96C6-67DF14D1C31B}"/>
              </a:ext>
              <a:ext uri="{C183D7F6-B498-43B3-948B-1728B52AA6E4}">
                <adec:decorative xmlns:adec="http://schemas.microsoft.com/office/drawing/2017/decorative" val="1"/>
              </a:ext>
            </a:extLst>
          </p:cNvPr>
          <p:cNvSpPr txBox="1"/>
          <p:nvPr/>
        </p:nvSpPr>
        <p:spPr>
          <a:xfrm>
            <a:off x="8873736" y="3470349"/>
            <a:ext cx="328414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b="1">
                <a:solidFill>
                  <a:schemeClr val="bg1"/>
                </a:solidFill>
              </a:rPr>
              <a:t>Photograph @AABrandTeam</a:t>
            </a:r>
          </a:p>
        </p:txBody>
      </p:sp>
    </p:spTree>
    <p:extLst>
      <p:ext uri="{BB962C8B-B14F-4D97-AF65-F5344CB8AC3E}">
        <p14:creationId xmlns:p14="http://schemas.microsoft.com/office/powerpoint/2010/main" val="3287823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33C6C-AC3F-5231-3AB0-63480727BB7B}"/>
            </a:ext>
          </a:extLst>
        </p:cNvPr>
        <p:cNvGrpSpPr/>
        <p:nvPr/>
      </p:nvGrpSpPr>
      <p:grpSpPr>
        <a:xfrm>
          <a:off x="0" y="0"/>
          <a:ext cx="0" cy="0"/>
          <a:chOff x="0" y="0"/>
          <a:chExt cx="0" cy="0"/>
        </a:xfrm>
      </p:grpSpPr>
      <p:sp>
        <p:nvSpPr>
          <p:cNvPr id="4" name="object 4">
            <a:extLst>
              <a:ext uri="{FF2B5EF4-FFF2-40B4-BE49-F238E27FC236}">
                <a16:creationId xmlns:a16="http://schemas.microsoft.com/office/drawing/2014/main" id="{A169A862-B699-3F3B-33F0-5AE8E2CAF161}"/>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16" name="object 3">
            <a:extLst>
              <a:ext uri="{FF2B5EF4-FFF2-40B4-BE49-F238E27FC236}">
                <a16:creationId xmlns:a16="http://schemas.microsoft.com/office/drawing/2014/main" id="{904993C2-D392-4597-F627-213D3FBABDDD}"/>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
        <p:nvSpPr>
          <p:cNvPr id="18" name="object 9">
            <a:extLst>
              <a:ext uri="{FF2B5EF4-FFF2-40B4-BE49-F238E27FC236}">
                <a16:creationId xmlns:a16="http://schemas.microsoft.com/office/drawing/2014/main" id="{76EC6AFC-AB29-B9AF-AD99-80C7689E0A3B}"/>
              </a:ext>
            </a:extLst>
          </p:cNvPr>
          <p:cNvSpPr txBox="1"/>
          <p:nvPr/>
        </p:nvSpPr>
        <p:spPr>
          <a:xfrm>
            <a:off x="178335" y="654570"/>
            <a:ext cx="10693400" cy="4202653"/>
          </a:xfrm>
          <a:prstGeom prst="rect">
            <a:avLst/>
          </a:prstGeom>
          <a:solidFill>
            <a:schemeClr val="bg1">
              <a:alpha val="80000"/>
            </a:schemeClr>
          </a:solidFill>
        </p:spPr>
        <p:txBody>
          <a:bodyPr vert="horz" wrap="square" lIns="144000" tIns="144000" rIns="144000" bIns="144000" rtlCol="0" anchor="t">
            <a:spAutoFit/>
          </a:bodyPr>
          <a:lstStyle/>
          <a:p>
            <a:pPr algn="just">
              <a:lnSpc>
                <a:spcPct val="107000"/>
              </a:lnSpc>
              <a:spcAft>
                <a:spcPts val="800"/>
              </a:spcAft>
              <a:buNone/>
            </a:pPr>
            <a:r>
              <a:rPr lang="en-GB" sz="1400" kern="100" dirty="0" err="1">
                <a:effectLst/>
                <a:latin typeface="Aptos" panose="020B0004020202020204" pitchFamily="34" charset="0"/>
                <a:ea typeface="Arial" panose="020B0604020202020204" pitchFamily="34" charset="0"/>
                <a:cs typeface="Arial" panose="020B0604020202020204" pitchFamily="34" charset="0"/>
              </a:rPr>
              <a:t>Additonally</a:t>
            </a:r>
            <a:r>
              <a:rPr lang="en-GB" sz="1400" kern="100" dirty="0">
                <a:effectLst/>
                <a:latin typeface="Aptos" panose="020B0004020202020204" pitchFamily="34" charset="0"/>
                <a:ea typeface="Arial" panose="020B0604020202020204" pitchFamily="34" charset="0"/>
                <a:cs typeface="Arial" panose="020B0604020202020204" pitchFamily="34" charset="0"/>
              </a:rPr>
              <a:t>, in October 2024, the UK and Welsh Governments launched the Independent Water Commission, chaired by Sir Jon Cunliffe. This is the largest review of the water sector since privatisation, and will deliver recommendations for a necessary reset of the water sector in England and Wales - restoring rivers, lakes, and seas to good health, providing a reliable and efficient water supply in a changing climate, and ultimately ensuring that both customers and the environment get a fair deal. This Government is committed to putting customers and the environment at the heart of water companies and CCW has a central role to play.</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CCW continue to deliver a wide range of benefits and support for water consumers: successful campaigns on “End Sewer Flooding Misery” and “Don't let people suffer in silence”; providing recommendations from the Guaranteed Standards Scheme campaign which were consulted on by Government in Autumn 2024; and securing over a million pounds in redress for household and business customers. Important work is ongoing related to protecting vulnerable customers and developing progressive tariffs.</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buNone/>
            </a:pPr>
            <a:r>
              <a:rPr lang="en-GB" sz="1400" kern="100" dirty="0">
                <a:effectLst/>
                <a:latin typeface="Aptos" panose="020B0004020202020204" pitchFamily="34" charset="0"/>
                <a:ea typeface="Arial" panose="020B0604020202020204" pitchFamily="34" charset="0"/>
                <a:cs typeface="Arial" panose="020B0604020202020204" pitchFamily="34" charset="0"/>
              </a:rPr>
              <a:t>To meet the exciting but challenging period ahead, the successful candidates will provide vision, independent advice and support to CCW while working collaboratively with other Board members and a wide range of stakeholders.</a:t>
            </a:r>
            <a:endParaRPr lang="en-GB" sz="1400" kern="100" dirty="0">
              <a:effectLst/>
              <a:latin typeface="Aptos" panose="020B0004020202020204" pitchFamily="34" charset="0"/>
              <a:ea typeface="Aptos" panose="020B0004020202020204" pitchFamily="34" charset="0"/>
              <a:cs typeface="Arial" panose="020B0604020202020204" pitchFamily="34" charset="0"/>
            </a:endParaRPr>
          </a:p>
          <a:p>
            <a:pPr algn="just">
              <a:lnSpc>
                <a:spcPct val="107000"/>
              </a:lnSpc>
              <a:spcAft>
                <a:spcPts val="800"/>
              </a:spcAft>
            </a:pPr>
            <a:r>
              <a:rPr lang="en-GB" sz="1400" kern="100" dirty="0">
                <a:effectLst/>
                <a:latin typeface="Aptos" panose="020B0004020202020204" pitchFamily="34" charset="0"/>
                <a:ea typeface="Arial" panose="020B0604020202020204" pitchFamily="34" charset="0"/>
                <a:cs typeface="Arial" panose="020B0604020202020204" pitchFamily="34" charset="0"/>
              </a:rPr>
              <a:t>If you think that you have the ability to take on this rewarding role then I strongly encourage you to apply. Applicants from diverse backgrounds are particularly welcomed.</a:t>
            </a:r>
            <a:endParaRPr lang="en-GB" sz="1300" dirty="0">
              <a:latin typeface="Aptos" panose="020B0004020202020204" pitchFamily="34" charset="0"/>
              <a:ea typeface="Times New Roman" panose="02020603050405020304" pitchFamily="18" charset="0"/>
            </a:endParaRPr>
          </a:p>
          <a:p>
            <a:pPr algn="just" fontAlgn="base"/>
            <a:r>
              <a:rPr lang="en-GB" sz="1300" b="1" dirty="0">
                <a:solidFill>
                  <a:srgbClr val="008938"/>
                </a:solidFill>
                <a:effectLst/>
                <a:latin typeface="Aptos" panose="020B0004020202020204" pitchFamily="34" charset="0"/>
                <a:ea typeface="Times New Roman" panose="02020603050405020304" pitchFamily="18" charset="0"/>
              </a:rPr>
              <a:t>Emma Hardy</a:t>
            </a:r>
          </a:p>
          <a:p>
            <a:pPr algn="just" fontAlgn="base"/>
            <a:r>
              <a:rPr lang="en-GB" sz="1300" b="1" i="0" dirty="0">
                <a:solidFill>
                  <a:srgbClr val="008938"/>
                </a:solidFill>
                <a:effectLst/>
                <a:latin typeface="Aptos" panose="020B0004020202020204" pitchFamily="34" charset="0"/>
              </a:rPr>
              <a:t>Minister for Water and Flooding</a:t>
            </a:r>
            <a:endParaRPr lang="en-GB" sz="1300" b="1" dirty="0">
              <a:solidFill>
                <a:srgbClr val="008938"/>
              </a:solidFill>
              <a:effectLst/>
              <a:latin typeface="Aptos" panose="020B0004020202020204" pitchFamily="34" charset="0"/>
              <a:ea typeface="Times New Roman" panose="02020603050405020304" pitchFamily="18" charset="0"/>
            </a:endParaRPr>
          </a:p>
          <a:p>
            <a:pPr marL="12700" marR="5080">
              <a:lnSpc>
                <a:spcPct val="104200"/>
              </a:lnSpc>
              <a:spcBef>
                <a:spcPts val="670"/>
              </a:spcBef>
            </a:pPr>
            <a:endParaRPr lang="en-GB" sz="100" dirty="0">
              <a:solidFill>
                <a:srgbClr val="212527"/>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3E39947-40A1-E7E5-AB94-B50BB8C6F2D0}"/>
              </a:ext>
            </a:extLst>
          </p:cNvPr>
          <p:cNvSpPr txBox="1"/>
          <p:nvPr/>
        </p:nvSpPr>
        <p:spPr>
          <a:xfrm>
            <a:off x="10342880" y="110625"/>
            <a:ext cx="349250" cy="261610"/>
          </a:xfrm>
          <a:prstGeom prst="rect">
            <a:avLst/>
          </a:prstGeom>
          <a:noFill/>
        </p:spPr>
        <p:txBody>
          <a:bodyPr wrap="square">
            <a:spAutoFit/>
          </a:bodyPr>
          <a:lstStyle/>
          <a:p>
            <a:r>
              <a:rPr lang="en-US" sz="1100" dirty="0">
                <a:solidFill>
                  <a:schemeClr val="bg1"/>
                </a:solidFill>
                <a:latin typeface="Arial" panose="020B0604020202020204" pitchFamily="34" charset="0"/>
                <a:cs typeface="Arial" panose="020B0604020202020204" pitchFamily="34" charset="0"/>
              </a:rPr>
              <a:t>4</a:t>
            </a:r>
            <a:endParaRPr lang="en-GB" sz="1100" dirty="0">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565BF830-6B49-4A78-AB8D-BC110F098773}"/>
              </a:ext>
              <a:ext uri="{C183D7F6-B498-43B3-948B-1728B52AA6E4}">
                <adec:decorative xmlns:adec="http://schemas.microsoft.com/office/drawing/2017/decorative" val="1"/>
              </a:ext>
            </a:extLst>
          </p:cNvPr>
          <p:cNvSpPr txBox="1"/>
          <p:nvPr/>
        </p:nvSpPr>
        <p:spPr>
          <a:xfrm>
            <a:off x="8873736" y="3470349"/>
            <a:ext cx="328414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b="1">
                <a:solidFill>
                  <a:schemeClr val="bg1"/>
                </a:solidFill>
              </a:rPr>
              <a:t>Photograph @AABrandTeam</a:t>
            </a:r>
          </a:p>
        </p:txBody>
      </p:sp>
      <p:sp>
        <p:nvSpPr>
          <p:cNvPr id="2" name="object 4">
            <a:extLst>
              <a:ext uri="{FF2B5EF4-FFF2-40B4-BE49-F238E27FC236}">
                <a16:creationId xmlns:a16="http://schemas.microsoft.com/office/drawing/2014/main" id="{93130885-799A-2527-0749-ECD0BDB2962B}"/>
              </a:ext>
            </a:extLst>
          </p:cNvPr>
          <p:cNvSpPr/>
          <p:nvPr/>
        </p:nvSpPr>
        <p:spPr>
          <a:xfrm>
            <a:off x="1270" y="6908280"/>
            <a:ext cx="10692130" cy="613997"/>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7" name="object 12">
            <a:extLst>
              <a:ext uri="{FF2B5EF4-FFF2-40B4-BE49-F238E27FC236}">
                <a16:creationId xmlns:a16="http://schemas.microsoft.com/office/drawing/2014/main" id="{3FD7B722-D115-1E6D-D11E-49E7B0C08265}"/>
              </a:ext>
            </a:extLst>
          </p:cNvPr>
          <p:cNvSpPr txBox="1"/>
          <p:nvPr/>
        </p:nvSpPr>
        <p:spPr>
          <a:xfrm>
            <a:off x="178335" y="6931956"/>
            <a:ext cx="8886152" cy="566822"/>
          </a:xfrm>
          <a:prstGeom prst="rect">
            <a:avLst/>
          </a:prstGeom>
        </p:spPr>
        <p:txBody>
          <a:bodyPr vert="horz" wrap="square" lIns="0" tIns="12700" rIns="0" bIns="0" rtlCol="0">
            <a:spAutoFit/>
          </a:bodyPr>
          <a:lstStyle/>
          <a:p>
            <a:pPr marL="12700">
              <a:lnSpc>
                <a:spcPct val="100000"/>
              </a:lnSpc>
              <a:spcBef>
                <a:spcPts val="100"/>
              </a:spcBef>
            </a:pPr>
            <a:r>
              <a:rPr lang="en-GB" sz="3600" b="1" spc="-10" dirty="0">
                <a:solidFill>
                  <a:srgbClr val="FFFFFF"/>
                </a:solidFill>
                <a:latin typeface="Aptos" panose="020B0004020202020204" pitchFamily="34" charset="0"/>
                <a:cs typeface="Arial" panose="020B0604020202020204" pitchFamily="34" charset="0"/>
              </a:rPr>
              <a:t>Message to candidates</a:t>
            </a:r>
            <a:endParaRPr lang="en-GB" sz="3600" noProof="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339258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object 7"/>
          <p:cNvSpPr txBox="1"/>
          <p:nvPr/>
        </p:nvSpPr>
        <p:spPr>
          <a:xfrm>
            <a:off x="180019" y="506562"/>
            <a:ext cx="10156300" cy="6954432"/>
          </a:xfrm>
          <a:prstGeom prst="rect">
            <a:avLst/>
          </a:prstGeom>
          <a:solidFill>
            <a:schemeClr val="bg1">
              <a:alpha val="80000"/>
            </a:schemeClr>
          </a:solidFill>
        </p:spPr>
        <p:txBody>
          <a:bodyPr vert="horz" wrap="square" lIns="144000" tIns="144000" rIns="144000" bIns="144000" numCol="2" spcCol="324000" rtlCol="0" anchor="t">
            <a:spAutoFit/>
          </a:bodyPr>
          <a:lstStyle/>
          <a:p>
            <a:pPr algn="just">
              <a:lnSpc>
                <a:spcPct val="115000"/>
              </a:lnSpc>
              <a:spcAft>
                <a:spcPts val="600"/>
              </a:spcAft>
              <a:buNone/>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About Us</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algn="just">
              <a:lnSpc>
                <a:spcPct val="115000"/>
              </a:lnSpc>
              <a:spcAft>
                <a:spcPts val="6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CCW is a non-departmental public body (NDPB) in England, and a statutory body in Wales, sponsored by the Department for Environment and Rural Affairs (Defra). We are a small team of around 88 employees based across England and Wales. </a:t>
            </a:r>
          </a:p>
          <a:p>
            <a:pPr algn="just">
              <a:lnSpc>
                <a:spcPct val="115000"/>
              </a:lnSpc>
              <a:spcAft>
                <a:spcPts val="6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CCW is the independent voice for water consumers in England and Wales. We help consumers resolve complaints against their water company - or their retailer, if they’re a business. We also provide free advice and support, and we champion the interests of consumers and influence water companies, governments and regulators.</a:t>
            </a:r>
          </a:p>
          <a:p>
            <a:pPr algn="just">
              <a:lnSpc>
                <a:spcPct val="115000"/>
              </a:lnSpc>
              <a:spcAft>
                <a:spcPts val="600"/>
              </a:spcAft>
              <a:buNone/>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Our values</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algn="just">
              <a:lnSpc>
                <a:spcPct val="115000"/>
              </a:lnSpc>
              <a:spcAft>
                <a:spcPts val="6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We are a small values-led organisation that punches above its weight.  We are clear about what we expect from each other and how we will work with others.  Our values are:</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Positive energy</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Respect for all</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Innovative spirit</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Delivering our promises</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Engaged as one</a:t>
            </a:r>
          </a:p>
          <a:p>
            <a:pPr lvl="0" algn="just">
              <a:lnSpc>
                <a:spcPct val="115000"/>
              </a:lnSpc>
              <a:spcAft>
                <a:spcPts val="600"/>
              </a:spcAft>
              <a:buClr>
                <a:srgbClr val="008938"/>
              </a:buClr>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Our work</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fontAlgn="base">
              <a:lnSpc>
                <a:spcPct val="115000"/>
              </a:lnSpc>
              <a:spcAft>
                <a:spcPts val="600"/>
              </a:spcAft>
              <a:buNone/>
            </a:pPr>
            <a:r>
              <a:rPr lang="en-US" sz="1300" dirty="0">
                <a:solidFill>
                  <a:srgbClr val="252525"/>
                </a:solidFill>
                <a:effectLst/>
                <a:latin typeface="Aptos" panose="020B0004020202020204" pitchFamily="34" charset="0"/>
                <a:ea typeface="Times New Roman" panose="02020603050405020304" pitchFamily="18" charset="0"/>
                <a:cs typeface="Times New Roman" panose="02020603050405020304" pitchFamily="18" charset="0"/>
              </a:rPr>
              <a:t>Our strategic priorities - the three things that most urgently need fixing for the water consumers of England and Wales that CCW can proactively help with - are</a:t>
            </a:r>
            <a:r>
              <a:rPr lang="en-US" sz="1300" dirty="0">
                <a:effectLst/>
                <a:latin typeface="Aptos" panose="020B0004020202020204" pitchFamily="34" charset="0"/>
                <a:ea typeface="Times New Roman" panose="02020603050405020304" pitchFamily="18" charset="0"/>
                <a:cs typeface="Times New Roman" panose="02020603050405020304" pitchFamily="18" charset="0"/>
              </a:rPr>
              <a:t>:</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marL="342900" indent="-342900" algn="just" fontAlgn="base">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Times New Roman" panose="02020603050405020304" pitchFamily="18" charset="0"/>
                <a:cs typeface="Times New Roman" panose="02020603050405020304" pitchFamily="18" charset="0"/>
              </a:rPr>
              <a:t> </a:t>
            </a:r>
            <a:r>
              <a:rPr lang="en-GB" sz="1300" dirty="0">
                <a:latin typeface="Aptos" panose="020B0004020202020204" pitchFamily="34" charset="0"/>
                <a:ea typeface="Calibri" panose="020F0502020204030204" pitchFamily="34" charset="0"/>
                <a:cs typeface="Times New Roman" panose="02020603050405020304" pitchFamily="18" charset="0"/>
              </a:rPr>
              <a:t>A trusted water sector</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Fair and affordable bills; and</a:t>
            </a:r>
          </a:p>
          <a:p>
            <a:pPr marL="342900" lvl="0" indent="-342900" algn="just">
              <a:lnSpc>
                <a:spcPct val="115000"/>
              </a:lnSpc>
              <a:spcAft>
                <a:spcPts val="600"/>
              </a:spcAft>
              <a:buClr>
                <a:srgbClr val="008938"/>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Resilient water services </a:t>
            </a:r>
          </a:p>
          <a:p>
            <a:pPr lvl="0" algn="just">
              <a:lnSpc>
                <a:spcPct val="115000"/>
              </a:lnSpc>
              <a:spcAft>
                <a:spcPts val="600"/>
              </a:spcAft>
              <a:buClr>
                <a:srgbClr val="008938"/>
              </a:buClr>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Dealing with complaints</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fontAlgn="base">
              <a:spcAft>
                <a:spcPts val="600"/>
              </a:spcAft>
              <a:buNone/>
            </a:pPr>
            <a:r>
              <a:rPr lang="en-US" sz="1300" dirty="0">
                <a:effectLst/>
                <a:latin typeface="Aptos" panose="020B0004020202020204" pitchFamily="34" charset="0"/>
                <a:ea typeface="Times New Roman" panose="02020603050405020304" pitchFamily="18" charset="0"/>
              </a:rPr>
              <a:t>CCW’s core function is to help customers resolve complaints against their water company or retailer, as well as providing free advice and support. Our day-to-day work helping customers resolve disputes and save money is regularly measured and </a:t>
            </a:r>
            <a:r>
              <a:rPr lang="en-US" sz="1300" dirty="0" err="1">
                <a:effectLst/>
                <a:latin typeface="Aptos" panose="020B0004020202020204" pitchFamily="34" charset="0"/>
                <a:ea typeface="Times New Roman" panose="02020603050405020304" pitchFamily="18" charset="0"/>
              </a:rPr>
              <a:t>scrutinised</a:t>
            </a:r>
            <a:r>
              <a:rPr lang="en-US" sz="1300" dirty="0">
                <a:effectLst/>
                <a:latin typeface="Aptos" panose="020B0004020202020204" pitchFamily="34" charset="0"/>
                <a:ea typeface="Times New Roman" panose="02020603050405020304" pitchFamily="18" charset="0"/>
              </a:rPr>
              <a:t> by our Board.</a:t>
            </a:r>
            <a:endParaRPr lang="en-GB" sz="1300" dirty="0">
              <a:effectLst/>
              <a:latin typeface="Aptos" panose="020B0004020202020204" pitchFamily="34" charset="0"/>
              <a:ea typeface="Times New Roman" panose="02020603050405020304" pitchFamily="18" charset="0"/>
            </a:endParaRPr>
          </a:p>
          <a:p>
            <a:pPr fontAlgn="base">
              <a:spcAft>
                <a:spcPts val="600"/>
              </a:spcAft>
              <a:buNone/>
            </a:pPr>
            <a:r>
              <a:rPr lang="en-GB" sz="1300" dirty="0">
                <a:effectLst/>
                <a:latin typeface="Aptos" panose="020B0004020202020204" pitchFamily="34" charset="0"/>
                <a:ea typeface="Times New Roman" panose="02020603050405020304" pitchFamily="18" charset="0"/>
              </a:rPr>
              <a:t> </a:t>
            </a:r>
            <a:r>
              <a:rPr lang="en-US" sz="1300" dirty="0">
                <a:effectLst/>
                <a:latin typeface="Aptos" panose="020B0004020202020204" pitchFamily="34" charset="0"/>
                <a:ea typeface="Times New Roman" panose="02020603050405020304" pitchFamily="18" charset="0"/>
              </a:rPr>
              <a:t>In 2023-24, CCW received 10,760 complaints in 2023-24. This was a 26% increase on the 8,530 complaints we received in 2022-23.</a:t>
            </a:r>
            <a:endParaRPr lang="en-GB" sz="1300" dirty="0">
              <a:effectLst/>
              <a:latin typeface="Aptos" panose="020B0004020202020204" pitchFamily="34" charset="0"/>
              <a:ea typeface="Times New Roman" panose="02020603050405020304" pitchFamily="18" charset="0"/>
            </a:endParaRPr>
          </a:p>
          <a:p>
            <a:pPr fontAlgn="base">
              <a:spcAft>
                <a:spcPts val="600"/>
              </a:spcAft>
              <a:buNone/>
            </a:pPr>
            <a:r>
              <a:rPr lang="en-GB" sz="1300" dirty="0">
                <a:effectLst/>
                <a:latin typeface="Aptos" panose="020B0004020202020204" pitchFamily="34" charset="0"/>
                <a:ea typeface="Times New Roman" panose="02020603050405020304" pitchFamily="18" charset="0"/>
              </a:rPr>
              <a:t> </a:t>
            </a:r>
            <a:r>
              <a:rPr lang="en-US" sz="1300" dirty="0">
                <a:effectLst/>
                <a:latin typeface="Aptos" panose="020B0004020202020204" pitchFamily="34" charset="0"/>
                <a:ea typeface="Times New Roman" panose="02020603050405020304" pitchFamily="18" charset="0"/>
              </a:rPr>
              <a:t>We also got back over a million pounds in redress for household and business customers.</a:t>
            </a:r>
            <a:endParaRPr lang="en-GB" sz="1300" dirty="0">
              <a:effectLst/>
              <a:latin typeface="Aptos" panose="020B0004020202020204" pitchFamily="34" charset="0"/>
              <a:ea typeface="Times New Roman" panose="02020603050405020304" pitchFamily="18" charset="0"/>
            </a:endParaRPr>
          </a:p>
          <a:p>
            <a:pPr fontAlgn="base">
              <a:spcAft>
                <a:spcPts val="600"/>
              </a:spcAft>
              <a:buNone/>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Helping water customers</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fontAlgn="base">
              <a:spcAft>
                <a:spcPts val="600"/>
              </a:spcAft>
              <a:buNone/>
            </a:pPr>
            <a:r>
              <a:rPr lang="en-US" sz="1300" dirty="0">
                <a:effectLst/>
                <a:latin typeface="Aptos" panose="020B0004020202020204" pitchFamily="34" charset="0"/>
                <a:ea typeface="Times New Roman" panose="02020603050405020304" pitchFamily="18" charset="0"/>
              </a:rPr>
              <a:t>In 2023-24, 4,861 people used CCW’s benefits calculator to work out that they could be eligible for support totaling almost £31 million. Over 2,000 people used our grant search tool.</a:t>
            </a:r>
            <a:endParaRPr lang="en-GB" sz="1300" dirty="0">
              <a:effectLst/>
              <a:latin typeface="Aptos" panose="020B0004020202020204" pitchFamily="34" charset="0"/>
              <a:ea typeface="Times New Roman" panose="02020603050405020304" pitchFamily="18" charset="0"/>
            </a:endParaRPr>
          </a:p>
          <a:p>
            <a:pPr fontAlgn="base">
              <a:spcAft>
                <a:spcPts val="600"/>
              </a:spcAft>
              <a:buNone/>
            </a:pPr>
            <a:r>
              <a:rPr lang="en-US" sz="1300" dirty="0">
                <a:effectLst/>
                <a:latin typeface="Aptos" panose="020B0004020202020204" pitchFamily="34" charset="0"/>
                <a:ea typeface="Times New Roman" panose="02020603050405020304" pitchFamily="18" charset="0"/>
              </a:rPr>
              <a:t> Last year, 350,000 people used the water meter calculator on CCW’s website. This widget helps people work our whether they could save water and money by switching to a meter. In 2023-24 it identified about £25 million of potential savings for bill payers.</a:t>
            </a:r>
            <a:endParaRPr lang="en-GB" sz="1300" dirty="0">
              <a:effectLst/>
              <a:latin typeface="Aptos" panose="020B0004020202020204" pitchFamily="34" charset="0"/>
              <a:ea typeface="Times New Roman" panose="02020603050405020304" pitchFamily="18" charset="0"/>
            </a:endParaRPr>
          </a:p>
          <a:p>
            <a:pPr fontAlgn="base">
              <a:spcAft>
                <a:spcPts val="600"/>
              </a:spcAft>
              <a:buNone/>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Working with water companies to better serve customers</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fontAlgn="base">
              <a:spcAft>
                <a:spcPts val="600"/>
              </a:spcAft>
            </a:pPr>
            <a:r>
              <a:rPr lang="en-GB" sz="1300" dirty="0">
                <a:effectLst/>
                <a:latin typeface="Aptos" panose="020B0004020202020204" pitchFamily="34" charset="0"/>
                <a:ea typeface="Times New Roman" panose="02020603050405020304" pitchFamily="18" charset="0"/>
              </a:rPr>
              <a:t>CCW works hard behind the scenes to ensure that issues that affect customers are caught early and don’t keep happening over and over again. We use our data and research to identify and deal with problems as they emerge, rather than waiting until they have become a full-blown crisis. Then we share good practice across all the other water companies in England and Wales. </a:t>
            </a:r>
          </a:p>
          <a:p>
            <a:endParaRPr lang="en-GB" sz="1300" b="0" i="0" dirty="0">
              <a:solidFill>
                <a:srgbClr val="000000"/>
              </a:solidFill>
              <a:effectLst/>
              <a:latin typeface="Aptos" panose="020B0004020202020204" pitchFamily="34" charset="0"/>
              <a:cs typeface="Arial" panose="020B0604020202020204" pitchFamily="34" charset="0"/>
            </a:endParaRPr>
          </a:p>
        </p:txBody>
      </p:sp>
      <p:sp>
        <p:nvSpPr>
          <p:cNvPr id="10" name="object 10"/>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TextBox 3">
            <a:extLst>
              <a:ext uri="{FF2B5EF4-FFF2-40B4-BE49-F238E27FC236}">
                <a16:creationId xmlns:a16="http://schemas.microsoft.com/office/drawing/2014/main" id="{18BFCF01-7F09-D7CB-E565-9779D0BA4E84}"/>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5</a:t>
            </a:r>
            <a:endParaRPr lang="en-US" dirty="0"/>
          </a:p>
        </p:txBody>
      </p:sp>
      <p:sp>
        <p:nvSpPr>
          <p:cNvPr id="2" name="object 4">
            <a:extLst>
              <a:ext uri="{FF2B5EF4-FFF2-40B4-BE49-F238E27FC236}">
                <a16:creationId xmlns:a16="http://schemas.microsoft.com/office/drawing/2014/main" id="{E7583E91-3B4C-9BF2-ED3A-1D5AAA4436AF}"/>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12">
            <a:extLst>
              <a:ext uri="{FF2B5EF4-FFF2-40B4-BE49-F238E27FC236}">
                <a16:creationId xmlns:a16="http://schemas.microsoft.com/office/drawing/2014/main" id="{CD836993-88C8-4C44-1ECA-4A1B5A5A82F2}"/>
              </a:ext>
            </a:extLst>
          </p:cNvPr>
          <p:cNvSpPr txBox="1"/>
          <p:nvPr/>
        </p:nvSpPr>
        <p:spPr>
          <a:xfrm>
            <a:off x="178334" y="6996566"/>
            <a:ext cx="10515065"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dirty="0">
                <a:solidFill>
                  <a:srgbClr val="FFFFFF"/>
                </a:solidFill>
                <a:latin typeface="Aptos" panose="020B0004020202020204" pitchFamily="34" charset="0"/>
                <a:cs typeface="Arial" panose="020B0604020202020204" pitchFamily="34" charset="0"/>
              </a:rPr>
              <a:t>About the Consumer Council for Water</a:t>
            </a:r>
            <a:endParaRPr lang="en-GB" sz="4000" noProof="0" dirty="0">
              <a:latin typeface="Aptos" panose="020B0004020202020204" pitchFamily="34" charset="0"/>
              <a:cs typeface="Arial" panose="020B0604020202020204" pitchFamily="34" charset="0"/>
            </a:endParaRPr>
          </a:p>
        </p:txBody>
      </p:sp>
      <p:sp>
        <p:nvSpPr>
          <p:cNvPr id="3" name="object 3">
            <a:extLst>
              <a:ext uri="{FF2B5EF4-FFF2-40B4-BE49-F238E27FC236}">
                <a16:creationId xmlns:a16="http://schemas.microsoft.com/office/drawing/2014/main" id="{681F4AA1-E11C-ABA0-7AC6-51CDEF06FA7E}"/>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5" name="object 5"/>
          <p:cNvSpPr txBox="1"/>
          <p:nvPr/>
        </p:nvSpPr>
        <p:spPr>
          <a:xfrm>
            <a:off x="1415" y="450184"/>
            <a:ext cx="10689299" cy="6020954"/>
          </a:xfrm>
          <a:prstGeom prst="rect">
            <a:avLst/>
          </a:prstGeom>
          <a:solidFill>
            <a:srgbClr val="FFFFFF">
              <a:alpha val="75000"/>
            </a:srgbClr>
          </a:solidFill>
        </p:spPr>
        <p:txBody>
          <a:bodyPr vert="horz" wrap="square" lIns="144000" tIns="144000" rIns="144000" bIns="144000" numCol="2" spcCol="144000" rtlCol="0" anchor="t">
            <a:noAutofit/>
          </a:bodyPr>
          <a:lstStyle/>
          <a:p>
            <a:pPr algn="just">
              <a:lnSpc>
                <a:spcPct val="115000"/>
              </a:lnSpc>
              <a:spcAft>
                <a:spcPts val="1200"/>
              </a:spcAft>
              <a:buNone/>
            </a:pPr>
            <a:r>
              <a:rPr lang="en-GB" sz="1400" dirty="0">
                <a:effectLst/>
                <a:latin typeface="Aptos" panose="020B0004020202020204" pitchFamily="34" charset="0"/>
                <a:ea typeface="Times New Roman" panose="02020603050405020304" pitchFamily="18" charset="0"/>
              </a:rPr>
              <a:t>CCW is governed by a Board that is responsible for setting the organisation’s strategic aims, values, and policy priorities.  The Board is also responsible for promoting the efficient and effective use of its staff and other resources, whilst ensuring that it fulfils the aims and objectives of the Secretary of State and Welsh Government Ministers.</a:t>
            </a:r>
          </a:p>
          <a:p>
            <a:pPr algn="just" fontAlgn="base">
              <a:lnSpc>
                <a:spcPct val="115000"/>
              </a:lnSpc>
              <a:spcAft>
                <a:spcPts val="1200"/>
              </a:spcAft>
              <a:buNone/>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CCW has two statutory committees, one for England and one for Wales.  These committees provide advice and information to the Board on consumer matters affecting the areas of the relevant water companies (referred to as undertakers in the Act) allocated to that committee.</a:t>
            </a:r>
            <a:endParaRPr lang="en-GB" sz="1400" dirty="0">
              <a:effectLst/>
              <a:latin typeface="Aptos" panose="020B0004020202020204" pitchFamily="34" charset="0"/>
              <a:ea typeface="Calibri" panose="020F0502020204030204" pitchFamily="34" charset="0"/>
              <a:cs typeface="Times New Roman" panose="02020603050405020304" pitchFamily="18" charset="0"/>
            </a:endParaRPr>
          </a:p>
          <a:p>
            <a:pPr algn="just">
              <a:lnSpc>
                <a:spcPct val="115000"/>
              </a:lnSpc>
              <a:spcBef>
                <a:spcPts val="100"/>
              </a:spcBef>
              <a:spcAft>
                <a:spcPts val="1200"/>
              </a:spcAft>
              <a:buNone/>
            </a:pPr>
            <a:r>
              <a:rPr lang="en-GB" sz="1400" dirty="0">
                <a:effectLst/>
                <a:latin typeface="Aptos" panose="020B0004020202020204" pitchFamily="34" charset="0"/>
                <a:ea typeface="Times New Roman" panose="02020603050405020304" pitchFamily="18" charset="0"/>
              </a:rPr>
              <a:t>The Board currently consists of the Chair, a Wales Board Member, three Board Members and the Chief Executive – full details can be found at </a:t>
            </a:r>
            <a:r>
              <a:rPr lang="en-GB" sz="1400" u="sng" dirty="0">
                <a:solidFill>
                  <a:srgbClr val="008938"/>
                </a:solidFill>
                <a:effectLst/>
                <a:latin typeface="Aptos" panose="020B0004020202020204" pitchFamily="34" charset="0"/>
                <a:ea typeface="Times New Roman" panose="02020603050405020304" pitchFamily="18" charset="0"/>
                <a:hlinkClick r:id="rId2"/>
              </a:rPr>
              <a:t>Annex A</a:t>
            </a:r>
            <a:r>
              <a:rPr lang="en-GB" sz="1400" dirty="0">
                <a:solidFill>
                  <a:srgbClr val="008938"/>
                </a:solidFill>
                <a:effectLst/>
                <a:latin typeface="Aptos" panose="020B0004020202020204" pitchFamily="34" charset="0"/>
                <a:ea typeface="Times New Roman" panose="02020603050405020304" pitchFamily="18" charset="0"/>
              </a:rPr>
              <a:t>.  </a:t>
            </a:r>
            <a:r>
              <a:rPr lang="en-GB" sz="1400" dirty="0">
                <a:effectLst/>
                <a:latin typeface="Aptos" panose="020B0004020202020204" pitchFamily="34" charset="0"/>
                <a:ea typeface="Times New Roman" panose="02020603050405020304" pitchFamily="18" charset="0"/>
              </a:rPr>
              <a:t>As well as the Committees for England and Wales the Board has established three other committees:-</a:t>
            </a:r>
          </a:p>
          <a:p>
            <a:pPr marL="342900" lvl="0" indent="-342900" algn="just">
              <a:lnSpc>
                <a:spcPct val="115000"/>
              </a:lnSpc>
              <a:spcBef>
                <a:spcPts val="500"/>
              </a:spcBef>
              <a:spcAft>
                <a:spcPts val="500"/>
              </a:spcAft>
              <a:buClr>
                <a:srgbClr val="00B050"/>
              </a:buClr>
              <a:buFont typeface="Symbol" panose="05050102010706020507" pitchFamily="18" charset="2"/>
              <a:buChar char=""/>
            </a:pPr>
            <a:r>
              <a:rPr lang="en-GB" sz="1400" dirty="0">
                <a:effectLst/>
                <a:latin typeface="Aptos" panose="020B0004020202020204" pitchFamily="34" charset="0"/>
                <a:ea typeface="Calibri" panose="020F0502020204030204" pitchFamily="34" charset="0"/>
              </a:rPr>
              <a:t>Audit and Risk Management Committee</a:t>
            </a:r>
          </a:p>
          <a:p>
            <a:pPr marL="342900" lvl="0" indent="-342900" algn="just">
              <a:lnSpc>
                <a:spcPct val="115000"/>
              </a:lnSpc>
              <a:spcBef>
                <a:spcPts val="500"/>
              </a:spcBef>
              <a:spcAft>
                <a:spcPts val="500"/>
              </a:spcAft>
              <a:buClr>
                <a:srgbClr val="00B050"/>
              </a:buClr>
              <a:buFont typeface="Symbol" panose="05050102010706020507" pitchFamily="18" charset="2"/>
              <a:buChar char=""/>
            </a:pPr>
            <a:r>
              <a:rPr lang="en-GB" sz="1400" dirty="0">
                <a:effectLst/>
                <a:latin typeface="Aptos" panose="020B0004020202020204" pitchFamily="34" charset="0"/>
                <a:ea typeface="Calibri" panose="020F0502020204030204" pitchFamily="34" charset="0"/>
              </a:rPr>
              <a:t>HR &amp; Remuneration Committee; and</a:t>
            </a:r>
          </a:p>
          <a:p>
            <a:pPr marL="342900" lvl="0" indent="-342900" algn="just">
              <a:lnSpc>
                <a:spcPct val="115000"/>
              </a:lnSpc>
              <a:spcBef>
                <a:spcPts val="500"/>
              </a:spcBef>
              <a:spcAft>
                <a:spcPts val="500"/>
              </a:spcAft>
              <a:buClr>
                <a:srgbClr val="00B050"/>
              </a:buClr>
              <a:buFont typeface="Symbol" panose="05050102010706020507" pitchFamily="18" charset="2"/>
              <a:buChar char=""/>
            </a:pPr>
            <a:r>
              <a:rPr lang="en-GB" sz="1400" dirty="0">
                <a:effectLst/>
                <a:latin typeface="Aptos" panose="020B0004020202020204" pitchFamily="34" charset="0"/>
                <a:ea typeface="Calibri" panose="020F0502020204030204" pitchFamily="34" charset="0"/>
              </a:rPr>
              <a:t>Industry Advisory Panel</a:t>
            </a:r>
          </a:p>
          <a:p>
            <a:pPr algn="just">
              <a:lnSpc>
                <a:spcPct val="115000"/>
              </a:lnSpc>
              <a:spcBef>
                <a:spcPts val="100"/>
              </a:spcBef>
              <a:spcAft>
                <a:spcPts val="1200"/>
              </a:spcAft>
              <a:buNone/>
            </a:pPr>
            <a:endParaRPr lang="en-GB" sz="1400" dirty="0">
              <a:effectLst/>
              <a:latin typeface="Aptos" panose="020B0004020202020204" pitchFamily="34" charset="0"/>
              <a:ea typeface="Times New Roman" panose="02020603050405020304" pitchFamily="18" charset="0"/>
            </a:endParaRPr>
          </a:p>
          <a:p>
            <a:pPr algn="just">
              <a:lnSpc>
                <a:spcPct val="115000"/>
              </a:lnSpc>
              <a:spcBef>
                <a:spcPts val="100"/>
              </a:spcBef>
              <a:spcAft>
                <a:spcPts val="1200"/>
              </a:spcAft>
              <a:buNone/>
            </a:pPr>
            <a:r>
              <a:rPr lang="en-GB" sz="1400" dirty="0">
                <a:effectLst/>
                <a:latin typeface="Aptos" panose="020B0004020202020204" pitchFamily="34" charset="0"/>
                <a:ea typeface="Times New Roman" panose="02020603050405020304" pitchFamily="18" charset="0"/>
              </a:rPr>
              <a:t>The Board may also establish from time to time such other committees as it thinks are appropriate to secure the efficient discharge of its business.  All Board Members are expected to serve on at least one of the statutory committees and one of the other committees.  </a:t>
            </a:r>
          </a:p>
          <a:p>
            <a:pPr algn="just">
              <a:lnSpc>
                <a:spcPct val="115000"/>
              </a:lnSpc>
              <a:spcBef>
                <a:spcPts val="100"/>
              </a:spcBef>
              <a:spcAft>
                <a:spcPts val="1200"/>
              </a:spcAft>
              <a:buNone/>
            </a:pPr>
            <a:r>
              <a:rPr lang="en-GB" sz="1400" dirty="0">
                <a:effectLst/>
                <a:latin typeface="Aptos" panose="020B0004020202020204" pitchFamily="34" charset="0"/>
                <a:ea typeface="Times New Roman" panose="02020603050405020304" pitchFamily="18" charset="0"/>
              </a:rPr>
              <a:t>The Board has agreed a set of principles that underpin how it operates - see </a:t>
            </a:r>
            <a:r>
              <a:rPr lang="en-GB" sz="1400" u="sng" dirty="0">
                <a:solidFill>
                  <a:srgbClr val="008938"/>
                </a:solidFill>
                <a:effectLst/>
                <a:latin typeface="Aptos" panose="020B000402020202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Annex B</a:t>
            </a:r>
            <a:r>
              <a:rPr lang="en-GB" sz="1400" dirty="0">
                <a:effectLst/>
                <a:latin typeface="Aptos" panose="020B0004020202020204" pitchFamily="34" charset="0"/>
                <a:ea typeface="Times New Roman" panose="02020603050405020304" pitchFamily="18" charset="0"/>
              </a:rPr>
              <a:t>.</a:t>
            </a:r>
          </a:p>
          <a:p>
            <a:pPr algn="just" fontAlgn="base">
              <a:lnSpc>
                <a:spcPct val="115000"/>
              </a:lnSpc>
              <a:spcAft>
                <a:spcPts val="1200"/>
              </a:spcAft>
              <a:buNone/>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Day-to-day responsibility for the management of CCW is delegated to the Chief Executive.  </a:t>
            </a:r>
            <a:endParaRPr lang="en-GB" sz="1400" dirty="0">
              <a:effectLst/>
              <a:latin typeface="Aptos" panose="020B0004020202020204" pitchFamily="34" charset="0"/>
              <a:ea typeface="Calibri" panose="020F0502020204030204" pitchFamily="34" charset="0"/>
              <a:cs typeface="Times New Roman" panose="02020603050405020304" pitchFamily="18" charset="0"/>
            </a:endParaRPr>
          </a:p>
          <a:p>
            <a:pPr algn="just">
              <a:lnSpc>
                <a:spcPct val="115000"/>
              </a:lnSpc>
              <a:spcAft>
                <a:spcPts val="1200"/>
              </a:spcAft>
              <a:buNone/>
            </a:pPr>
            <a:r>
              <a:rPr lang="en-GB" sz="1400" dirty="0">
                <a:effectLst/>
                <a:latin typeface="Aptos" panose="020B0004020202020204" pitchFamily="34" charset="0"/>
                <a:ea typeface="Calibri" panose="020F0502020204030204" pitchFamily="34" charset="0"/>
                <a:cs typeface="Times New Roman" panose="02020603050405020304" pitchFamily="18" charset="0"/>
              </a:rPr>
              <a:t>CCW has offices in Birmingham and Cardiff, and moved to new Government hub buildings in both locations in 2021.</a:t>
            </a:r>
          </a:p>
          <a:p>
            <a:pPr algn="just">
              <a:lnSpc>
                <a:spcPct val="115000"/>
              </a:lnSpc>
              <a:spcAft>
                <a:spcPts val="1200"/>
              </a:spcAft>
              <a:buNone/>
            </a:pPr>
            <a:r>
              <a:rPr lang="en-GB" sz="1400" dirty="0">
                <a:effectLst/>
                <a:latin typeface="Aptos" panose="020B0004020202020204" pitchFamily="34" charset="0"/>
                <a:ea typeface="Calibri" panose="020F0502020204030204" pitchFamily="34" charset="0"/>
                <a:cs typeface="Times New Roman" panose="02020603050405020304" pitchFamily="18" charset="0"/>
              </a:rPr>
              <a:t>The Board currently meets six times a year and holds an annual Board strategy event.  Meetings are usually held at CCW’s offices in Birmingham with one meeting each year held in Cardiff and one in London.  </a:t>
            </a:r>
          </a:p>
          <a:p>
            <a:pPr algn="just">
              <a:lnSpc>
                <a:spcPct val="115000"/>
              </a:lnSpc>
              <a:spcAft>
                <a:spcPts val="1200"/>
              </a:spcAft>
              <a:buNone/>
            </a:pPr>
            <a:r>
              <a:rPr lang="en-GB" sz="14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Further Information</a:t>
            </a:r>
            <a:endParaRPr lang="en-GB" sz="1400" dirty="0">
              <a:effectLst/>
              <a:latin typeface="Aptos" panose="020B0004020202020204" pitchFamily="34" charset="0"/>
              <a:ea typeface="Calibri" panose="020F0502020204030204" pitchFamily="34" charset="0"/>
              <a:cs typeface="Times New Roman" panose="02020603050405020304" pitchFamily="18" charset="0"/>
            </a:endParaRPr>
          </a:p>
          <a:p>
            <a:pPr algn="just">
              <a:lnSpc>
                <a:spcPct val="115000"/>
              </a:lnSpc>
              <a:spcAft>
                <a:spcPts val="1200"/>
              </a:spcAft>
            </a:pPr>
            <a:r>
              <a:rPr lang="en-GB" sz="1400" dirty="0">
                <a:effectLst/>
                <a:latin typeface="Aptos" panose="020B0004020202020204" pitchFamily="34" charset="0"/>
                <a:ea typeface="Calibri" panose="020F0502020204030204" pitchFamily="34" charset="0"/>
                <a:cs typeface="Times New Roman" panose="02020603050405020304" pitchFamily="18" charset="0"/>
              </a:rPr>
              <a:t>Further information about CCW, including the Board’s Code of Governance and meetings of its Committees for England and Wales is available from the CCW website </a:t>
            </a:r>
            <a:r>
              <a:rPr lang="en-GB" sz="1400" u="sng"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www.ccwater.org.uk/</a:t>
            </a:r>
            <a:r>
              <a:rPr lang="en-GB" sz="1400"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a:t>
            </a:r>
          </a:p>
        </p:txBody>
      </p:sp>
      <p:sp>
        <p:nvSpPr>
          <p:cNvPr id="6" name="object 6"/>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TextBox 3">
            <a:extLst>
              <a:ext uri="{FF2B5EF4-FFF2-40B4-BE49-F238E27FC236}">
                <a16:creationId xmlns:a16="http://schemas.microsoft.com/office/drawing/2014/main" id="{6FAA4CF1-8C8E-9A52-394F-5B95F6916CA6}"/>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6</a:t>
            </a:r>
            <a:endParaRPr lang="en-US" dirty="0"/>
          </a:p>
        </p:txBody>
      </p:sp>
      <p:sp>
        <p:nvSpPr>
          <p:cNvPr id="2" name="object 4">
            <a:extLst>
              <a:ext uri="{FF2B5EF4-FFF2-40B4-BE49-F238E27FC236}">
                <a16:creationId xmlns:a16="http://schemas.microsoft.com/office/drawing/2014/main" id="{0B95C22E-DA5D-4A63-2EEF-32E179D63AE7}"/>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7" name="object 12">
            <a:extLst>
              <a:ext uri="{FF2B5EF4-FFF2-40B4-BE49-F238E27FC236}">
                <a16:creationId xmlns:a16="http://schemas.microsoft.com/office/drawing/2014/main" id="{FAA18E54-43E6-9C94-2F95-9E0866D6981F}"/>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dirty="0">
                <a:solidFill>
                  <a:srgbClr val="FFFFFF"/>
                </a:solidFill>
                <a:latin typeface="Aptos" panose="020B0004020202020204" pitchFamily="34" charset="0"/>
                <a:cs typeface="Arial" panose="020B0604020202020204" pitchFamily="34" charset="0"/>
              </a:rPr>
              <a:t>The Board</a:t>
            </a:r>
            <a:endParaRPr lang="en-GB" sz="4000" noProof="0" dirty="0">
              <a:latin typeface="Aptos" panose="020B0004020202020204" pitchFamily="34" charset="0"/>
              <a:cs typeface="Arial" panose="020B0604020202020204" pitchFamily="34" charset="0"/>
            </a:endParaRPr>
          </a:p>
        </p:txBody>
      </p:sp>
      <p:sp>
        <p:nvSpPr>
          <p:cNvPr id="8" name="object 3">
            <a:extLst>
              <a:ext uri="{FF2B5EF4-FFF2-40B4-BE49-F238E27FC236}">
                <a16:creationId xmlns:a16="http://schemas.microsoft.com/office/drawing/2014/main" id="{1F7C4AE1-11BB-2E05-0300-64F37F0A3C72}"/>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7C471DE2-0807-9545-72E0-02DE035E9F62}"/>
            </a:ext>
          </a:extLst>
        </p:cNvPr>
        <p:cNvGrpSpPr/>
        <p:nvPr/>
      </p:nvGrpSpPr>
      <p:grpSpPr>
        <a:xfrm>
          <a:off x="0" y="0"/>
          <a:ext cx="0" cy="0"/>
          <a:chOff x="0" y="0"/>
          <a:chExt cx="0" cy="0"/>
        </a:xfrm>
      </p:grpSpPr>
      <p:sp>
        <p:nvSpPr>
          <p:cNvPr id="5" name="object 5">
            <a:extLst>
              <a:ext uri="{FF2B5EF4-FFF2-40B4-BE49-F238E27FC236}">
                <a16:creationId xmlns:a16="http://schemas.microsoft.com/office/drawing/2014/main" id="{2D65A278-D04A-339E-97A8-B6586911C437}"/>
              </a:ext>
            </a:extLst>
          </p:cNvPr>
          <p:cNvSpPr txBox="1"/>
          <p:nvPr/>
        </p:nvSpPr>
        <p:spPr>
          <a:xfrm>
            <a:off x="1415" y="450183"/>
            <a:ext cx="10689299" cy="6414427"/>
          </a:xfrm>
          <a:prstGeom prst="rect">
            <a:avLst/>
          </a:prstGeom>
          <a:solidFill>
            <a:srgbClr val="FFFFFF">
              <a:alpha val="75000"/>
            </a:srgbClr>
          </a:solidFill>
        </p:spPr>
        <p:txBody>
          <a:bodyPr vert="horz" wrap="square" lIns="144000" tIns="144000" rIns="144000" bIns="144000" numCol="2" spcCol="144000" rtlCol="0" anchor="t">
            <a:noAutofit/>
          </a:bodyPr>
          <a:lstStyle/>
          <a:p>
            <a:pPr>
              <a:lnSpc>
                <a:spcPct val="115000"/>
              </a:lnSpc>
              <a:spcAft>
                <a:spcPts val="10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The Secretary of State is seeking to appoint four Members to the CCW Board, who can demonstrate they have the relevant skills, knowledge and expertise.  Applicants from diverse backgrounds are particularly welcomed.  </a:t>
            </a:r>
          </a:p>
          <a:p>
            <a:pPr>
              <a:lnSpc>
                <a:spcPct val="115000"/>
              </a:lnSpc>
              <a:spcAft>
                <a:spcPts val="1000"/>
              </a:spcAft>
              <a:buNone/>
            </a:pPr>
            <a:r>
              <a:rPr lang="en-GB" sz="1300" b="1"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Role and Responsibilities</a:t>
            </a:r>
            <a:endParaRPr lang="en-GB" sz="1300" dirty="0">
              <a:effectLst/>
              <a:latin typeface="Aptos" panose="020B0004020202020204" pitchFamily="34" charset="0"/>
              <a:ea typeface="Calibri" panose="020F0502020204030204" pitchFamily="34" charset="0"/>
              <a:cs typeface="Times New Roman" panose="02020603050405020304" pitchFamily="18" charset="0"/>
            </a:endParaRPr>
          </a:p>
          <a:p>
            <a:pPr>
              <a:lnSpc>
                <a:spcPct val="115000"/>
              </a:lnSpc>
              <a:spcBef>
                <a:spcPts val="100"/>
              </a:spcBef>
              <a:spcAft>
                <a:spcPts val="600"/>
              </a:spcAft>
              <a:buNone/>
            </a:pPr>
            <a:r>
              <a:rPr lang="en-GB" sz="1300" dirty="0">
                <a:effectLst/>
                <a:latin typeface="Aptos" panose="020B0004020202020204" pitchFamily="34" charset="0"/>
                <a:ea typeface="Times New Roman" panose="02020603050405020304" pitchFamily="18" charset="0"/>
              </a:rPr>
              <a:t>The primary role of CCW Board Members is to contribute to the good governance of the organisation by bringing wide experience and critical detachment to the work of the Board. </a:t>
            </a:r>
            <a:r>
              <a:rPr lang="en-GB" sz="1300" dirty="0">
                <a:effectLst/>
                <a:latin typeface="Aptos" panose="020B0004020202020204" pitchFamily="34" charset="0"/>
                <a:ea typeface="Calibri" panose="020F0502020204030204" pitchFamily="34" charset="0"/>
              </a:rPr>
              <a:t> Responsibilities of </a:t>
            </a:r>
            <a:r>
              <a:rPr lang="en-GB" sz="1300" dirty="0">
                <a:effectLst/>
                <a:latin typeface="Aptos" panose="020B0004020202020204" pitchFamily="34" charset="0"/>
                <a:ea typeface="Times New Roman" panose="02020603050405020304" pitchFamily="18" charset="0"/>
              </a:rPr>
              <a:t>Board members includes:</a:t>
            </a:r>
          </a:p>
          <a:p>
            <a:pPr marL="342900" lvl="0" indent="-342900" algn="just">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establishing the overall strategic direction of CCW;</a:t>
            </a:r>
          </a:p>
          <a:p>
            <a:pPr marL="342900" lvl="0" indent="-342900" algn="just">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ensuring that high standards of corporate governance are observed at all times; </a:t>
            </a:r>
          </a:p>
          <a:p>
            <a:pPr marL="342900" lvl="0" indent="-342900" algn="just">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maintaining and continuing to improve positive relationships with key stakeholders;</a:t>
            </a:r>
          </a:p>
          <a:p>
            <a:pPr marL="342900" lvl="0" indent="-342900" algn="just">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challenging water companies where appropriate on behalf of customers to ensure delivery of customer benefits whether financial and/or improvements in service, this may be directly in meetings where arranged or through the setting of direction for CCW and its staff more generally; and</a:t>
            </a:r>
          </a:p>
          <a:p>
            <a:pPr marL="342900" lvl="0" indent="-342900" algn="just">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ensuring that the public body complies with any statutory or administrative requirements.</a:t>
            </a:r>
          </a:p>
          <a:p>
            <a:pPr>
              <a:lnSpc>
                <a:spcPct val="115000"/>
              </a:lnSpc>
              <a:spcAft>
                <a:spcPts val="10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All Board Members will contribute to the work of the Board by:</a:t>
            </a:r>
          </a:p>
          <a:p>
            <a:pPr marL="342900" lvl="0" indent="-342900">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being familiar with, and keeping up to date with CCW’s work and strategic policies;</a:t>
            </a:r>
          </a:p>
          <a:p>
            <a:pPr marL="342900" lvl="0" indent="-342900">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participating in the business and decision making processes of the Board through active involvement in Board meetings, Committees, working and other groups;</a:t>
            </a:r>
          </a:p>
          <a:p>
            <a:pPr marL="342900" lvl="0" indent="-342900">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bringing insight on potential future risks and opportunities for CCW through horizon scanning; and</a:t>
            </a:r>
          </a:p>
          <a:p>
            <a:pPr marL="342900" lvl="0" indent="-342900">
              <a:lnSpc>
                <a:spcPct val="115000"/>
              </a:lnSpc>
              <a:spcAft>
                <a:spcPts val="1000"/>
              </a:spcAft>
              <a:buClr>
                <a:srgbClr val="00B050"/>
              </a:buClr>
              <a:buFont typeface="Symbol" panose="05050102010706020507" pitchFamily="18" charset="2"/>
              <a:buChar char=""/>
            </a:pPr>
            <a:r>
              <a:rPr lang="en-GB" sz="1300" dirty="0">
                <a:effectLst/>
                <a:latin typeface="Aptos" panose="020B0004020202020204" pitchFamily="34" charset="0"/>
                <a:ea typeface="Calibri" panose="020F0502020204030204" pitchFamily="34" charset="0"/>
                <a:cs typeface="Times New Roman" panose="02020603050405020304" pitchFamily="18" charset="0"/>
              </a:rPr>
              <a:t>drawing on skills and experience to help challenge CCW’s thinking from beyond the water sector.</a:t>
            </a:r>
          </a:p>
          <a:p>
            <a:pPr>
              <a:lnSpc>
                <a:spcPct val="115000"/>
              </a:lnSpc>
              <a:spcAft>
                <a:spcPts val="10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In addition, all Board Members are linked to an area of CCW’s key activities and water companies and work with members of CCW’s Senior Leadership Team in that area to provide strategic advice and constructive challenge to CCW.  Board members are not expected to take decisions or exercise any executive function in this aspect of the role. </a:t>
            </a:r>
          </a:p>
          <a:p>
            <a:pPr>
              <a:lnSpc>
                <a:spcPct val="115000"/>
              </a:lnSpc>
              <a:spcAft>
                <a:spcPts val="10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The Essential Criteria section later in this document includes the ‘additional expertise’ that CCW is looking for from successful candidates to enhance and complement the Board’s existing strengths. </a:t>
            </a:r>
          </a:p>
          <a:p>
            <a:pPr>
              <a:lnSpc>
                <a:spcPct val="115000"/>
              </a:lnSpc>
              <a:spcAft>
                <a:spcPts val="1000"/>
              </a:spcAft>
              <a:buNone/>
            </a:pPr>
            <a:r>
              <a:rPr lang="en-GB" sz="1300" dirty="0">
                <a:effectLst/>
                <a:latin typeface="Aptos" panose="020B0004020202020204" pitchFamily="34" charset="0"/>
                <a:ea typeface="Calibri" panose="020F0502020204030204" pitchFamily="34" charset="0"/>
                <a:cs typeface="Times New Roman" panose="02020603050405020304" pitchFamily="18" charset="0"/>
              </a:rPr>
              <a:t>CCW’s Code of Governance sets out more details on the operation of the Board and its Committees and includes more detail on the role of all Board Members.</a:t>
            </a:r>
          </a:p>
          <a:p>
            <a:pPr algn="just">
              <a:lnSpc>
                <a:spcPct val="115000"/>
              </a:lnSpc>
              <a:spcAft>
                <a:spcPts val="1000"/>
              </a:spcAft>
            </a:pPr>
            <a:r>
              <a:rPr lang="en-GB" sz="1300" dirty="0">
                <a:effectLst/>
                <a:latin typeface="Aptos" panose="020B0004020202020204" pitchFamily="34" charset="0"/>
                <a:ea typeface="Calibri" panose="020F0502020204030204" pitchFamily="34" charset="0"/>
                <a:cs typeface="Times New Roman" panose="02020603050405020304" pitchFamily="18" charset="0"/>
              </a:rPr>
              <a:t>Successful candidates must abide by the Nolan principles of public service (attached at </a:t>
            </a:r>
            <a:r>
              <a:rPr lang="en-GB" sz="1300"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rPr>
              <a:t>Annex A</a:t>
            </a:r>
            <a:r>
              <a:rPr lang="en-GB" sz="1300" dirty="0">
                <a:effectLst/>
                <a:latin typeface="Aptos" panose="020B0004020202020204" pitchFamily="34" charset="0"/>
                <a:ea typeface="Calibri" panose="020F0502020204030204" pitchFamily="34" charset="0"/>
                <a:cs typeface="Times New Roman" panose="02020603050405020304" pitchFamily="18" charset="0"/>
              </a:rPr>
              <a:t>) and the </a:t>
            </a:r>
            <a:r>
              <a:rPr lang="en-GB" sz="1300" u="sng" dirty="0">
                <a:solidFill>
                  <a:srgbClr val="008938"/>
                </a:solidFill>
                <a:effectLst/>
                <a:latin typeface="Aptos" panose="020B00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Code of Conduct for Board members</a:t>
            </a:r>
            <a:r>
              <a:rPr lang="en-GB" sz="1300" dirty="0">
                <a:effectLst/>
                <a:latin typeface="Aptos" panose="020B0004020202020204" pitchFamily="34" charset="0"/>
                <a:ea typeface="Calibri" panose="020F0502020204030204" pitchFamily="34" charset="0"/>
                <a:cs typeface="Times New Roman" panose="02020603050405020304" pitchFamily="18" charset="0"/>
              </a:rPr>
              <a:t>.</a:t>
            </a:r>
          </a:p>
        </p:txBody>
      </p:sp>
      <p:sp>
        <p:nvSpPr>
          <p:cNvPr id="6" name="object 6">
            <a:extLst>
              <a:ext uri="{FF2B5EF4-FFF2-40B4-BE49-F238E27FC236}">
                <a16:creationId xmlns:a16="http://schemas.microsoft.com/office/drawing/2014/main" id="{218E2C22-D2CF-B1C9-1FBE-9C78F039DDFD}"/>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TextBox 3">
            <a:extLst>
              <a:ext uri="{FF2B5EF4-FFF2-40B4-BE49-F238E27FC236}">
                <a16:creationId xmlns:a16="http://schemas.microsoft.com/office/drawing/2014/main" id="{FAE215AB-B79E-0C79-A0BB-59565CEBEE19}"/>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7</a:t>
            </a:r>
            <a:endParaRPr lang="en-US" dirty="0"/>
          </a:p>
        </p:txBody>
      </p:sp>
      <p:sp>
        <p:nvSpPr>
          <p:cNvPr id="2" name="object 4">
            <a:extLst>
              <a:ext uri="{FF2B5EF4-FFF2-40B4-BE49-F238E27FC236}">
                <a16:creationId xmlns:a16="http://schemas.microsoft.com/office/drawing/2014/main" id="{CF02E194-8E0C-ED74-BAB2-2A05B7925617}"/>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7" name="object 12">
            <a:extLst>
              <a:ext uri="{FF2B5EF4-FFF2-40B4-BE49-F238E27FC236}">
                <a16:creationId xmlns:a16="http://schemas.microsoft.com/office/drawing/2014/main" id="{95053AA4-E060-2040-3674-E16ABF3321A6}"/>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Role</a:t>
            </a:r>
            <a:endParaRPr lang="en-GB" sz="4000" noProof="0">
              <a:latin typeface="Aptos" panose="020B0004020202020204" pitchFamily="34" charset="0"/>
              <a:cs typeface="Arial" panose="020B0604020202020204" pitchFamily="34" charset="0"/>
            </a:endParaRPr>
          </a:p>
        </p:txBody>
      </p:sp>
      <p:sp>
        <p:nvSpPr>
          <p:cNvPr id="8" name="object 3">
            <a:extLst>
              <a:ext uri="{FF2B5EF4-FFF2-40B4-BE49-F238E27FC236}">
                <a16:creationId xmlns:a16="http://schemas.microsoft.com/office/drawing/2014/main" id="{643B09CF-DDA4-1FDB-AB57-CADF8F61BD36}"/>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119377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object 10"/>
          <p:cNvSpPr txBox="1"/>
          <p:nvPr/>
        </p:nvSpPr>
        <p:spPr>
          <a:xfrm>
            <a:off x="347300" y="526541"/>
            <a:ext cx="10169463" cy="5559407"/>
          </a:xfrm>
          <a:prstGeom prst="rect">
            <a:avLst/>
          </a:prstGeom>
          <a:solidFill>
            <a:schemeClr val="bg1">
              <a:alpha val="80000"/>
            </a:schemeClr>
          </a:solidFill>
        </p:spPr>
        <p:txBody>
          <a:bodyPr vert="horz" wrap="square" lIns="0" tIns="135890" rIns="0" bIns="0" rtlCol="0" anchor="t">
            <a:spAutoFit/>
          </a:bodyPr>
          <a:lstStyle/>
          <a:p>
            <a:pPr algn="just">
              <a:lnSpc>
                <a:spcPct val="115000"/>
              </a:lnSpc>
              <a:spcAft>
                <a:spcPts val="1000"/>
              </a:spcAft>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Candidates must be able to demonstrate </a:t>
            </a:r>
            <a:r>
              <a:rPr lang="en-GB" sz="1800" b="1" u="sng" dirty="0">
                <a:effectLst/>
                <a:latin typeface="Arial" panose="020B0604020202020204" pitchFamily="34" charset="0"/>
                <a:ea typeface="Calibri" panose="020F0502020204030204" pitchFamily="34" charset="0"/>
                <a:cs typeface="Times New Roman" panose="02020603050405020304" pitchFamily="18" charset="0"/>
              </a:rPr>
              <a:t>all</a:t>
            </a:r>
            <a:r>
              <a:rPr lang="en-GB" sz="1800" b="1" dirty="0">
                <a:effectLst/>
                <a:latin typeface="Arial" panose="020B0604020202020204" pitchFamily="34" charset="0"/>
                <a:ea typeface="Calibri" panose="020F0502020204030204" pitchFamily="34" charset="0"/>
                <a:cs typeface="Times New Roman" panose="02020603050405020304" pitchFamily="18" charset="0"/>
              </a:rPr>
              <a:t> the following essential criteria: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None/>
            </a:pPr>
            <a:br>
              <a:rPr lang="en-GB" sz="1800" b="1" dirty="0">
                <a:effectLst/>
                <a:latin typeface="Arial" panose="020B0604020202020204" pitchFamily="34" charset="0"/>
                <a:ea typeface="Calibri" panose="020F0502020204030204" pitchFamily="34" charset="0"/>
              </a:rPr>
            </a:br>
            <a:endParaRPr lang="en-GB" sz="1400" dirty="0">
              <a:effectLst/>
            </a:endParaRPr>
          </a:p>
          <a:p>
            <a:pPr marL="342900" lvl="0" indent="-342900">
              <a:lnSpc>
                <a:spcPct val="115000"/>
              </a:lnSpc>
              <a:spcAft>
                <a:spcPts val="1000"/>
              </a:spcAft>
              <a:buClr>
                <a:srgbClr val="00B050"/>
              </a:buClr>
              <a:buFont typeface="+mj-lt"/>
              <a:buAutoNum type="arabicPeriod"/>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A clear passion and enthusiasm for representing consumers and their interests, and for driving improvements in the service and value for money they experience;</a:t>
            </a:r>
            <a:endParaRPr lang="en-GB" sz="1400" dirty="0">
              <a:effectLst/>
              <a:latin typeface="Aptos" panose="020B000402020202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Clr>
                <a:srgbClr val="00B050"/>
              </a:buClr>
              <a:buFont typeface="+mj-lt"/>
              <a:buAutoNum type="arabicPeriod"/>
            </a:pPr>
            <a:r>
              <a:rPr lang="en-GB" sz="1400" dirty="0">
                <a:effectLst/>
                <a:latin typeface="Aptos" panose="020B0004020202020204" pitchFamily="34" charset="0"/>
                <a:ea typeface="Calibri" panose="020F0502020204030204" pitchFamily="34" charset="0"/>
                <a:cs typeface="Times New Roman" panose="02020603050405020304" pitchFamily="18" charset="0"/>
              </a:rPr>
              <a:t>Strong analytical skills and the ability to think creatively and challenge constructively in a board setting across a range of issues including strategy, governance, operational delivery and finance; </a:t>
            </a:r>
          </a:p>
          <a:p>
            <a:pPr marL="342900" lvl="0" indent="-342900">
              <a:lnSpc>
                <a:spcPct val="115000"/>
              </a:lnSpc>
              <a:spcAft>
                <a:spcPts val="1000"/>
              </a:spcAft>
              <a:buClr>
                <a:srgbClr val="00B050"/>
              </a:buClr>
              <a:buFont typeface="+mj-lt"/>
              <a:buAutoNum type="arabicPeriod"/>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The ability to build collaborative relationships and command the confidence of fellow Board members, the CCW Executive Team as well as the organisation’s employees and stakeholders. </a:t>
            </a:r>
            <a:endParaRPr lang="en-GB" sz="1400" dirty="0">
              <a:effectLst/>
              <a:latin typeface="Aptos" panose="020B000402020202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Clr>
                <a:srgbClr val="00B050"/>
              </a:buClr>
              <a:buFont typeface="+mj-lt"/>
              <a:buAutoNum type="arabicPeriod"/>
            </a:pPr>
            <a:r>
              <a:rPr lang="en-GB" sz="1400" dirty="0">
                <a:effectLst/>
                <a:latin typeface="Aptos" panose="020B0004020202020204" pitchFamily="34" charset="0"/>
                <a:ea typeface="Calibri" panose="020F0502020204030204" pitchFamily="34" charset="0"/>
                <a:cs typeface="Times New Roman" panose="02020603050405020304" pitchFamily="18" charset="0"/>
              </a:rPr>
              <a:t>Experience or expertise in one or more of the following areas:</a:t>
            </a:r>
          </a:p>
          <a:p>
            <a:pPr marL="342900" lvl="4" indent="-342900">
              <a:lnSpc>
                <a:spcPct val="115000"/>
              </a:lnSpc>
              <a:spcAft>
                <a:spcPts val="1000"/>
              </a:spcAft>
              <a:buClr>
                <a:srgbClr val="00B050"/>
              </a:buClr>
              <a:buFont typeface="Wingdings" panose="05000000000000000000" pitchFamily="2" charset="2"/>
              <a:buChar char="q"/>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Company finance/economic regulation/price setting</a:t>
            </a:r>
            <a:endParaRPr lang="en-GB" sz="1400" dirty="0">
              <a:latin typeface="Aptos" panose="020B0004020202020204" pitchFamily="34" charset="0"/>
              <a:ea typeface="Calibri" panose="020F0502020204030204" pitchFamily="34" charset="0"/>
              <a:cs typeface="Times New Roman" panose="02020603050405020304" pitchFamily="18" charset="0"/>
            </a:endParaRPr>
          </a:p>
          <a:p>
            <a:pPr marL="342900" lvl="4" indent="-342900">
              <a:lnSpc>
                <a:spcPct val="115000"/>
              </a:lnSpc>
              <a:spcAft>
                <a:spcPts val="1000"/>
              </a:spcAft>
              <a:buClr>
                <a:srgbClr val="00B050"/>
              </a:buClr>
              <a:buFont typeface="Wingdings" panose="05000000000000000000" pitchFamily="2" charset="2"/>
              <a:buChar char="q"/>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Communications/campaigning;</a:t>
            </a:r>
            <a:endParaRPr lang="en-GB" sz="1400" dirty="0">
              <a:latin typeface="Aptos" panose="020B0004020202020204" pitchFamily="34" charset="0"/>
              <a:ea typeface="Calibri" panose="020F0502020204030204" pitchFamily="34" charset="0"/>
              <a:cs typeface="Times New Roman" panose="02020603050405020304" pitchFamily="18" charset="0"/>
            </a:endParaRPr>
          </a:p>
          <a:p>
            <a:pPr marL="342900" lvl="4" indent="-342900">
              <a:lnSpc>
                <a:spcPct val="115000"/>
              </a:lnSpc>
              <a:spcAft>
                <a:spcPts val="1000"/>
              </a:spcAft>
              <a:buClr>
                <a:srgbClr val="00B050"/>
              </a:buClr>
              <a:buFont typeface="Wingdings" panose="05000000000000000000" pitchFamily="2" charset="2"/>
              <a:buChar char="q"/>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Alternative Dispute Resolution/ legal/ Ombudsman;</a:t>
            </a:r>
            <a:endParaRPr lang="en-GB" sz="1400" dirty="0">
              <a:latin typeface="Aptos" panose="020B0004020202020204" pitchFamily="34" charset="0"/>
              <a:ea typeface="Calibri" panose="020F0502020204030204" pitchFamily="34" charset="0"/>
              <a:cs typeface="Times New Roman" panose="02020603050405020304" pitchFamily="18" charset="0"/>
            </a:endParaRPr>
          </a:p>
          <a:p>
            <a:pPr marL="342900" lvl="4" indent="-342900">
              <a:lnSpc>
                <a:spcPct val="115000"/>
              </a:lnSpc>
              <a:spcAft>
                <a:spcPts val="1000"/>
              </a:spcAft>
              <a:buClr>
                <a:srgbClr val="00B050"/>
              </a:buClr>
              <a:buFont typeface="Wingdings" panose="05000000000000000000" pitchFamily="2" charset="2"/>
              <a:buChar char="q"/>
            </a:pPr>
            <a:r>
              <a:rPr lang="en-GB" sz="14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Environment</a:t>
            </a:r>
            <a:endParaRPr lang="en-GB" sz="1400" dirty="0">
              <a:effectLst/>
              <a:latin typeface="Aptos" panose="020B0004020202020204" pitchFamily="34" charset="0"/>
              <a:ea typeface="Calibri" panose="020F0502020204030204" pitchFamily="34" charset="0"/>
              <a:cs typeface="Times New Roman" panose="02020603050405020304" pitchFamily="18" charset="0"/>
            </a:endParaRPr>
          </a:p>
          <a:p>
            <a:r>
              <a:rPr lang="en-GB" sz="1300" dirty="0">
                <a:effectLst/>
                <a:latin typeface="Aptos"/>
                <a:ea typeface="Times New Roman" panose="02020603050405020304" pitchFamily="18" charset="0"/>
                <a:cs typeface="Aptos" panose="020B0004020202020204" pitchFamily="34" charset="0"/>
              </a:rPr>
              <a:t> </a:t>
            </a:r>
            <a:endParaRPr lang="en-GB" sz="1300" dirty="0">
              <a:highlight>
                <a:srgbClr val="FFFF00"/>
              </a:highlight>
              <a:latin typeface="Aptos"/>
              <a:cs typeface="Arial"/>
            </a:endParaRPr>
          </a:p>
          <a:p>
            <a:pPr marL="12700" marR="13970" lvl="5">
              <a:lnSpc>
                <a:spcPct val="104200"/>
              </a:lnSpc>
              <a:spcBef>
                <a:spcPts val="670"/>
              </a:spcBef>
            </a:pPr>
            <a:r>
              <a:rPr lang="en-GB" sz="1400" dirty="0">
                <a:effectLst/>
                <a:latin typeface="Aptos"/>
                <a:ea typeface="Calibri"/>
              </a:rPr>
              <a:t>Successful candidates must abide by the Nolan principles of public service (attached at </a:t>
            </a:r>
            <a:r>
              <a:rPr lang="en-GB" sz="1400" dirty="0">
                <a:solidFill>
                  <a:srgbClr val="008938"/>
                </a:solidFill>
                <a:effectLst/>
                <a:latin typeface="Aptos"/>
                <a:ea typeface="Calibri"/>
                <a:cs typeface="Times New Roman"/>
              </a:rPr>
              <a:t>Annex C</a:t>
            </a:r>
            <a:r>
              <a:rPr lang="en-GB" sz="1400" dirty="0">
                <a:solidFill>
                  <a:schemeClr val="tx1"/>
                </a:solidFill>
                <a:effectLst/>
                <a:latin typeface="Aptos"/>
                <a:ea typeface="Calibri"/>
                <a:cs typeface="Times New Roman"/>
              </a:rPr>
              <a:t>)</a:t>
            </a:r>
            <a:r>
              <a:rPr lang="en-GB" sz="1400" dirty="0">
                <a:solidFill>
                  <a:schemeClr val="tx1"/>
                </a:solidFill>
                <a:effectLst/>
                <a:latin typeface="Aptos"/>
                <a:ea typeface="Calibri"/>
              </a:rPr>
              <a:t>, </a:t>
            </a:r>
            <a:r>
              <a:rPr lang="en-GB" sz="1400" dirty="0">
                <a:effectLst/>
                <a:latin typeface="Aptos"/>
                <a:ea typeface="Calibri"/>
              </a:rPr>
              <a:t>the </a:t>
            </a:r>
            <a:r>
              <a:rPr lang="en-GB" sz="1400" u="sng" dirty="0">
                <a:solidFill>
                  <a:srgbClr val="008938"/>
                </a:solidFill>
                <a:effectLst/>
                <a:latin typeface="Aptos"/>
                <a:ea typeface="Calibri"/>
                <a:cs typeface="Times New Roman"/>
                <a:hlinkClick r:id="rId2">
                  <a:extLst>
                    <a:ext uri="{A12FA001-AC4F-418D-AE19-62706E023703}">
                      <ahyp:hlinkClr xmlns:ahyp="http://schemas.microsoft.com/office/drawing/2018/hyperlinkcolor" val="tx"/>
                    </a:ext>
                  </a:extLst>
                </a:hlinkClick>
              </a:rPr>
              <a:t>Code of Conduct for Board Members</a:t>
            </a:r>
            <a:r>
              <a:rPr lang="en-GB" sz="1400" dirty="0">
                <a:solidFill>
                  <a:srgbClr val="008938"/>
                </a:solidFill>
                <a:effectLst/>
                <a:latin typeface="Aptos"/>
                <a:ea typeface="Calibri"/>
              </a:rPr>
              <a:t> </a:t>
            </a:r>
            <a:r>
              <a:rPr lang="en-GB" sz="1400" dirty="0">
                <a:effectLst/>
                <a:latin typeface="Aptos"/>
                <a:ea typeface="Calibri"/>
              </a:rPr>
              <a:t>and demonstrate the </a:t>
            </a:r>
            <a:r>
              <a:rPr lang="en-GB" sz="1400" dirty="0">
                <a:solidFill>
                  <a:schemeClr val="tx1"/>
                </a:solidFill>
                <a:effectLst/>
                <a:latin typeface="Aptos"/>
                <a:ea typeface="Calibri"/>
                <a:cs typeface="Times New Roman"/>
              </a:rPr>
              <a:t>12 Principles of Governance for all Public Body NEDs (attached at </a:t>
            </a:r>
            <a:r>
              <a:rPr lang="en-GB" sz="1400" dirty="0">
                <a:solidFill>
                  <a:srgbClr val="008938"/>
                </a:solidFill>
                <a:effectLst/>
                <a:latin typeface="Aptos"/>
                <a:ea typeface="Calibri"/>
                <a:cs typeface="Times New Roman"/>
              </a:rPr>
              <a:t>Annex D</a:t>
            </a:r>
            <a:r>
              <a:rPr lang="en-GB" sz="1400" dirty="0">
                <a:solidFill>
                  <a:schemeClr val="tx1"/>
                </a:solidFill>
                <a:effectLst/>
                <a:latin typeface="Aptos"/>
                <a:ea typeface="Calibri"/>
                <a:cs typeface="Times New Roman"/>
              </a:rPr>
              <a:t>).</a:t>
            </a:r>
            <a:endParaRPr lang="en-GB" sz="1400" dirty="0">
              <a:solidFill>
                <a:schemeClr val="tx1"/>
              </a:solidFill>
              <a:highlight>
                <a:srgbClr val="FFFF00"/>
              </a:highlight>
              <a:latin typeface="Aptos"/>
              <a:ea typeface="Calibri"/>
              <a:cs typeface="Arial"/>
            </a:endParaRPr>
          </a:p>
        </p:txBody>
      </p:sp>
      <p:sp>
        <p:nvSpPr>
          <p:cNvPr id="18" name="object 18"/>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TextBox 3">
            <a:extLst>
              <a:ext uri="{FF2B5EF4-FFF2-40B4-BE49-F238E27FC236}">
                <a16:creationId xmlns:a16="http://schemas.microsoft.com/office/drawing/2014/main" id="{D5BCFEA8-803B-2837-DD1F-A0CCBA6D5740}"/>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8</a:t>
            </a:r>
            <a:endParaRPr lang="en-US" dirty="0"/>
          </a:p>
        </p:txBody>
      </p:sp>
      <p:sp>
        <p:nvSpPr>
          <p:cNvPr id="2" name="object 4">
            <a:extLst>
              <a:ext uri="{FF2B5EF4-FFF2-40B4-BE49-F238E27FC236}">
                <a16:creationId xmlns:a16="http://schemas.microsoft.com/office/drawing/2014/main" id="{AA65F96B-9220-BE86-668A-E96A2DC998D3}"/>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5" name="object 12">
            <a:extLst>
              <a:ext uri="{FF2B5EF4-FFF2-40B4-BE49-F238E27FC236}">
                <a16:creationId xmlns:a16="http://schemas.microsoft.com/office/drawing/2014/main" id="{1A19E5D7-A541-A892-190C-BF2074B73CFD}"/>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Essential Criteria</a:t>
            </a:r>
            <a:endParaRPr lang="en-GB" sz="4000" noProof="0">
              <a:latin typeface="Aptos" panose="020B00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3D3BDF0-D10E-C424-2146-436345C6655E}"/>
              </a:ext>
              <a:ext uri="{C183D7F6-B498-43B3-948B-1728B52AA6E4}">
                <adec:decorative xmlns:adec="http://schemas.microsoft.com/office/drawing/2017/decorative" val="1"/>
              </a:ext>
            </a:extLst>
          </p:cNvPr>
          <p:cNvSpPr txBox="1"/>
          <p:nvPr/>
        </p:nvSpPr>
        <p:spPr>
          <a:xfrm>
            <a:off x="7816570" y="7064533"/>
            <a:ext cx="319495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b="1"/>
              <a:t>Photograph </a:t>
            </a:r>
            <a:r>
              <a:rPr lang="en-US" sz="1000" b="1">
                <a:solidFill>
                  <a:srgbClr val="040C28"/>
                </a:solidFill>
              </a:rPr>
              <a:t>©</a:t>
            </a:r>
            <a:r>
              <a:rPr lang="en-US" sz="1000" b="1" err="1"/>
              <a:t>AABrand</a:t>
            </a:r>
            <a:r>
              <a:rPr lang="en-US" sz="1000" b="1"/>
              <a:t> Team, Richard Wood</a:t>
            </a:r>
            <a:endParaRPr lang="en-US" sz="1000" b="1">
              <a:solidFill>
                <a:srgbClr val="000000"/>
              </a:solidFill>
            </a:endParaRPr>
          </a:p>
        </p:txBody>
      </p:sp>
      <p:sp>
        <p:nvSpPr>
          <p:cNvPr id="3" name="object 3">
            <a:extLst>
              <a:ext uri="{FF2B5EF4-FFF2-40B4-BE49-F238E27FC236}">
                <a16:creationId xmlns:a16="http://schemas.microsoft.com/office/drawing/2014/main" id="{20172F37-9476-D752-DD80-1703D25C967D}"/>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a:extLst>
            <a:ext uri="{FF2B5EF4-FFF2-40B4-BE49-F238E27FC236}">
              <a16:creationId xmlns:a16="http://schemas.microsoft.com/office/drawing/2014/main" id="{33EB3A96-CB5F-9A91-1216-4EE6FEF7A221}"/>
            </a:ext>
          </a:extLst>
        </p:cNvPr>
        <p:cNvGrpSpPr/>
        <p:nvPr/>
      </p:nvGrpSpPr>
      <p:grpSpPr>
        <a:xfrm>
          <a:off x="0" y="0"/>
          <a:ext cx="0" cy="0"/>
          <a:chOff x="0" y="0"/>
          <a:chExt cx="0" cy="0"/>
        </a:xfrm>
      </p:grpSpPr>
      <p:sp>
        <p:nvSpPr>
          <p:cNvPr id="6" name="object 6">
            <a:extLst>
              <a:ext uri="{FF2B5EF4-FFF2-40B4-BE49-F238E27FC236}">
                <a16:creationId xmlns:a16="http://schemas.microsoft.com/office/drawing/2014/main" id="{3401448C-0D3A-22C2-4AE1-17AB755CAD59}"/>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TextBox 3">
            <a:extLst>
              <a:ext uri="{FF2B5EF4-FFF2-40B4-BE49-F238E27FC236}">
                <a16:creationId xmlns:a16="http://schemas.microsoft.com/office/drawing/2014/main" id="{F35B834F-FD4A-16CA-8093-D0677533D06F}"/>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9</a:t>
            </a:r>
            <a:endParaRPr lang="en-US" dirty="0"/>
          </a:p>
        </p:txBody>
      </p:sp>
      <p:graphicFrame>
        <p:nvGraphicFramePr>
          <p:cNvPr id="2" name="Diagram 1">
            <a:extLst>
              <a:ext uri="{FF2B5EF4-FFF2-40B4-BE49-F238E27FC236}">
                <a16:creationId xmlns:a16="http://schemas.microsoft.com/office/drawing/2014/main" id="{DFF02665-99F7-E311-E468-44B1BE457EC9}"/>
              </a:ext>
            </a:extLst>
          </p:cNvPr>
          <p:cNvGraphicFramePr/>
          <p:nvPr>
            <p:extLst>
              <p:ext uri="{D42A27DB-BD31-4B8C-83A1-F6EECF244321}">
                <p14:modId xmlns:p14="http://schemas.microsoft.com/office/powerpoint/2010/main" val="847143550"/>
              </p:ext>
            </p:extLst>
          </p:nvPr>
        </p:nvGraphicFramePr>
        <p:xfrm>
          <a:off x="818791" y="981725"/>
          <a:ext cx="9255938" cy="5734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bject 4">
            <a:extLst>
              <a:ext uri="{FF2B5EF4-FFF2-40B4-BE49-F238E27FC236}">
                <a16:creationId xmlns:a16="http://schemas.microsoft.com/office/drawing/2014/main" id="{4755C526-7F58-C2B8-A780-F9540D3A768D}"/>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8" name="object 12">
            <a:extLst>
              <a:ext uri="{FF2B5EF4-FFF2-40B4-BE49-F238E27FC236}">
                <a16:creationId xmlns:a16="http://schemas.microsoft.com/office/drawing/2014/main" id="{9335176D-1CA6-59EA-B630-9E7E19D7A11C}"/>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Terms of Appointment</a:t>
            </a:r>
            <a:endParaRPr lang="en-GB" sz="4000" noProof="0">
              <a:latin typeface="Aptos" panose="020B0004020202020204" pitchFamily="34" charset="0"/>
              <a:cs typeface="Arial" panose="020B0604020202020204" pitchFamily="34" charset="0"/>
            </a:endParaRPr>
          </a:p>
        </p:txBody>
      </p:sp>
      <p:sp>
        <p:nvSpPr>
          <p:cNvPr id="5" name="object 3">
            <a:extLst>
              <a:ext uri="{FF2B5EF4-FFF2-40B4-BE49-F238E27FC236}">
                <a16:creationId xmlns:a16="http://schemas.microsoft.com/office/drawing/2014/main" id="{A852F40F-85D5-47DC-BACF-CCB4F7392A5A}"/>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211395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D4CFABE1-2F36-0A56-04BD-EABA4C3FCADB}"/>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16D59C5-1106-1F70-F1CB-6DC429019B4E}"/>
              </a:ext>
            </a:extLst>
          </p:cNvPr>
          <p:cNvSpPr/>
          <p:nvPr/>
        </p:nvSpPr>
        <p:spPr>
          <a:xfrm>
            <a:off x="0" y="0"/>
            <a:ext cx="10704576" cy="542611"/>
          </a:xfrm>
          <a:custGeom>
            <a:avLst/>
            <a:gdLst/>
            <a:ahLst/>
            <a:cxnLst/>
            <a:rect l="l" t="t" r="r" b="b"/>
            <a:pathLst>
              <a:path w="10692130" h="7560309">
                <a:moveTo>
                  <a:pt x="10692003" y="0"/>
                </a:moveTo>
                <a:lnTo>
                  <a:pt x="0" y="0"/>
                </a:lnTo>
                <a:lnTo>
                  <a:pt x="0" y="7559992"/>
                </a:lnTo>
                <a:lnTo>
                  <a:pt x="10692003" y="7559992"/>
                </a:lnTo>
                <a:lnTo>
                  <a:pt x="10692003" y="0"/>
                </a:lnTo>
                <a:close/>
              </a:path>
            </a:pathLst>
          </a:custGeom>
          <a:solidFill>
            <a:srgbClr val="008938"/>
          </a:solidFill>
        </p:spPr>
        <p:txBody>
          <a:bodyPr wrap="square" lIns="0" tIns="0" rIns="0" bIns="0" rtlCol="0"/>
          <a:lstStyle/>
          <a:p>
            <a:endParaRPr lang="en-GB" noProof="0"/>
          </a:p>
        </p:txBody>
      </p:sp>
      <p:sp>
        <p:nvSpPr>
          <p:cNvPr id="3" name="TextBox 2">
            <a:extLst>
              <a:ext uri="{FF2B5EF4-FFF2-40B4-BE49-F238E27FC236}">
                <a16:creationId xmlns:a16="http://schemas.microsoft.com/office/drawing/2014/main" id="{9C543A6A-0079-324F-DB76-30E62DB5D338}"/>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panose="020B0604020202020204" pitchFamily="34" charset="0"/>
                <a:cs typeface="Arial" panose="020B0604020202020204" pitchFamily="34" charset="0"/>
              </a:rPr>
              <a:t>10</a:t>
            </a:r>
          </a:p>
        </p:txBody>
      </p:sp>
      <p:sp>
        <p:nvSpPr>
          <p:cNvPr id="17" name="Rectangle: Rounded Corners 16">
            <a:extLst>
              <a:ext uri="{FF2B5EF4-FFF2-40B4-BE49-F238E27FC236}">
                <a16:creationId xmlns:a16="http://schemas.microsoft.com/office/drawing/2014/main" id="{65FDF5EB-7FB6-B2A1-550B-101CAFFC7251}"/>
              </a:ext>
            </a:extLst>
          </p:cNvPr>
          <p:cNvSpPr/>
          <p:nvPr/>
        </p:nvSpPr>
        <p:spPr>
          <a:xfrm>
            <a:off x="2249671" y="3005944"/>
            <a:ext cx="1576371" cy="3534828"/>
          </a:xfrm>
          <a:prstGeom prst="roundRect">
            <a:avLst/>
          </a:prstGeom>
          <a:solidFill>
            <a:srgbClr val="FFFFFF">
              <a:alpha val="8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C5655FE8-404A-635D-CAFD-CB58A73D7B1D}"/>
              </a:ext>
            </a:extLst>
          </p:cNvPr>
          <p:cNvSpPr/>
          <p:nvPr/>
        </p:nvSpPr>
        <p:spPr>
          <a:xfrm>
            <a:off x="3835074" y="2974255"/>
            <a:ext cx="1576371" cy="1477429"/>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noFill/>
            </a:endParaRPr>
          </a:p>
        </p:txBody>
      </p:sp>
      <p:sp>
        <p:nvSpPr>
          <p:cNvPr id="19" name="Rectangle: Rounded Corners 18">
            <a:extLst>
              <a:ext uri="{FF2B5EF4-FFF2-40B4-BE49-F238E27FC236}">
                <a16:creationId xmlns:a16="http://schemas.microsoft.com/office/drawing/2014/main" id="{5F48EE0D-9465-581D-8A86-3ED5A4F624BA}"/>
              </a:ext>
            </a:extLst>
          </p:cNvPr>
          <p:cNvSpPr/>
          <p:nvPr/>
        </p:nvSpPr>
        <p:spPr>
          <a:xfrm>
            <a:off x="5431868" y="2880332"/>
            <a:ext cx="1576371" cy="2678257"/>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Rounded Corners 22">
            <a:extLst>
              <a:ext uri="{FF2B5EF4-FFF2-40B4-BE49-F238E27FC236}">
                <a16:creationId xmlns:a16="http://schemas.microsoft.com/office/drawing/2014/main" id="{6C354CFE-3017-8CB9-B314-710A47711749}"/>
              </a:ext>
            </a:extLst>
          </p:cNvPr>
          <p:cNvSpPr/>
          <p:nvPr/>
        </p:nvSpPr>
        <p:spPr>
          <a:xfrm>
            <a:off x="845141" y="3006440"/>
            <a:ext cx="1383397" cy="2167587"/>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bject 4">
            <a:extLst>
              <a:ext uri="{FF2B5EF4-FFF2-40B4-BE49-F238E27FC236}">
                <a16:creationId xmlns:a16="http://schemas.microsoft.com/office/drawing/2014/main" id="{447564F4-2477-18C2-5A60-E51A71B4CD96}"/>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1" name="object 12">
            <a:extLst>
              <a:ext uri="{FF2B5EF4-FFF2-40B4-BE49-F238E27FC236}">
                <a16:creationId xmlns:a16="http://schemas.microsoft.com/office/drawing/2014/main" id="{AACBE085-8E56-BFC5-94B0-A48A698A46C3}"/>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Timeline</a:t>
            </a:r>
            <a:endParaRPr lang="en-GB" sz="4000" noProof="0">
              <a:latin typeface="Aptos" panose="020B00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E5F632F8-51AA-227B-FDDC-6A836610092B}"/>
              </a:ext>
            </a:extLst>
          </p:cNvPr>
          <p:cNvSpPr/>
          <p:nvPr/>
        </p:nvSpPr>
        <p:spPr>
          <a:xfrm>
            <a:off x="7038404" y="2880332"/>
            <a:ext cx="1576371" cy="2961224"/>
          </a:xfrm>
          <a:prstGeom prst="round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Diagram 5">
            <a:extLst>
              <a:ext uri="{FF2B5EF4-FFF2-40B4-BE49-F238E27FC236}">
                <a16:creationId xmlns:a16="http://schemas.microsoft.com/office/drawing/2014/main" id="{DC3E05F8-5A37-E4F1-C46D-4487CC572332}"/>
              </a:ext>
            </a:extLst>
          </p:cNvPr>
          <p:cNvGraphicFramePr/>
          <p:nvPr>
            <p:extLst>
              <p:ext uri="{D42A27DB-BD31-4B8C-83A1-F6EECF244321}">
                <p14:modId xmlns:p14="http://schemas.microsoft.com/office/powerpoint/2010/main" val="2881505739"/>
              </p:ext>
            </p:extLst>
          </p:nvPr>
        </p:nvGraphicFramePr>
        <p:xfrm>
          <a:off x="347300" y="101529"/>
          <a:ext cx="9850589" cy="50141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object 3">
            <a:extLst>
              <a:ext uri="{FF2B5EF4-FFF2-40B4-BE49-F238E27FC236}">
                <a16:creationId xmlns:a16="http://schemas.microsoft.com/office/drawing/2014/main" id="{30F0997B-3144-9CE5-5F07-78131F656308}"/>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26539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4938A5F-2586-1ED2-101E-502AA0664975}"/>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CEAC8A5-0E4A-77D0-C7D2-160FEC1C713A}"/>
              </a:ext>
            </a:extLst>
          </p:cNvPr>
          <p:cNvSpPr/>
          <p:nvPr/>
        </p:nvSpPr>
        <p:spPr>
          <a:xfrm>
            <a:off x="0" y="0"/>
            <a:ext cx="10704576" cy="542611"/>
          </a:xfrm>
          <a:custGeom>
            <a:avLst/>
            <a:gdLst/>
            <a:ahLst/>
            <a:cxnLst/>
            <a:rect l="l" t="t" r="r" b="b"/>
            <a:pathLst>
              <a:path w="10692130" h="7560309">
                <a:moveTo>
                  <a:pt x="10692003" y="0"/>
                </a:moveTo>
                <a:lnTo>
                  <a:pt x="0" y="0"/>
                </a:lnTo>
                <a:lnTo>
                  <a:pt x="0" y="7559992"/>
                </a:lnTo>
                <a:lnTo>
                  <a:pt x="10692003" y="7559992"/>
                </a:lnTo>
                <a:lnTo>
                  <a:pt x="10692003" y="0"/>
                </a:lnTo>
                <a:close/>
              </a:path>
            </a:pathLst>
          </a:custGeom>
          <a:solidFill>
            <a:srgbClr val="008938"/>
          </a:solidFill>
        </p:spPr>
        <p:txBody>
          <a:bodyPr wrap="square" lIns="0" tIns="0" rIns="0" bIns="0" rtlCol="0"/>
          <a:lstStyle/>
          <a:p>
            <a:endParaRPr lang="en-GB" noProof="0"/>
          </a:p>
        </p:txBody>
      </p:sp>
      <p:sp>
        <p:nvSpPr>
          <p:cNvPr id="3" name="TextBox 2">
            <a:extLst>
              <a:ext uri="{FF2B5EF4-FFF2-40B4-BE49-F238E27FC236}">
                <a16:creationId xmlns:a16="http://schemas.microsoft.com/office/drawing/2014/main" id="{BA7E7553-E853-F935-BDE5-252FE4674B58}"/>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11</a:t>
            </a:r>
            <a:endParaRPr lang="en-US" dirty="0"/>
          </a:p>
        </p:txBody>
      </p:sp>
      <p:sp>
        <p:nvSpPr>
          <p:cNvPr id="5" name="object 5"/>
          <p:cNvSpPr/>
          <p:nvPr/>
        </p:nvSpPr>
        <p:spPr>
          <a:xfrm>
            <a:off x="347299" y="1020469"/>
            <a:ext cx="4357047" cy="5560332"/>
          </a:xfrm>
          <a:custGeom>
            <a:avLst/>
            <a:gdLst/>
            <a:ahLst/>
            <a:cxnLst/>
            <a:rect l="l" t="t" r="r" b="b"/>
            <a:pathLst>
              <a:path w="9972040" h="4932045">
                <a:moveTo>
                  <a:pt x="9972001" y="0"/>
                </a:moveTo>
                <a:lnTo>
                  <a:pt x="0" y="0"/>
                </a:lnTo>
                <a:lnTo>
                  <a:pt x="0" y="4931994"/>
                </a:lnTo>
                <a:lnTo>
                  <a:pt x="9972001" y="4931994"/>
                </a:lnTo>
                <a:lnTo>
                  <a:pt x="9972001" y="0"/>
                </a:lnTo>
                <a:close/>
              </a:path>
            </a:pathLst>
          </a:custGeom>
          <a:solidFill>
            <a:srgbClr val="FFFFFF">
              <a:alpha val="80000"/>
            </a:srgbClr>
          </a:solidFill>
        </p:spPr>
        <p:txBody>
          <a:bodyPr wrap="square" lIns="0" tIns="0" rIns="0" bIns="0" rtlCol="0"/>
          <a:lstStyle/>
          <a:p>
            <a:pPr>
              <a:spcAft>
                <a:spcPts val="600"/>
              </a:spcAft>
            </a:pPr>
            <a:r>
              <a:rPr lang="en-GB" sz="1400" b="1" i="0" dirty="0">
                <a:solidFill>
                  <a:srgbClr val="008938"/>
                </a:solidFill>
                <a:effectLst/>
                <a:latin typeface="Aptos" panose="020B0004020202020204" pitchFamily="34" charset="0"/>
                <a:cs typeface="Arial" panose="020B0604020202020204" pitchFamily="34" charset="0"/>
              </a:rPr>
              <a:t>How to apply</a:t>
            </a:r>
          </a:p>
          <a:p>
            <a:pPr>
              <a:spcAft>
                <a:spcPts val="600"/>
              </a:spcAft>
            </a:pPr>
            <a:r>
              <a:rPr lang="en-GB" sz="1400" b="0" i="0" dirty="0">
                <a:solidFill>
                  <a:srgbClr val="000000"/>
                </a:solidFill>
                <a:effectLst/>
                <a:latin typeface="Aptos" panose="020B0004020202020204" pitchFamily="34" charset="0"/>
                <a:cs typeface="Arial" panose="020B0604020202020204" pitchFamily="34" charset="0"/>
              </a:rPr>
              <a:t>To apply you will need to </a:t>
            </a:r>
            <a:r>
              <a:rPr lang="en-GB" sz="1400" b="0" i="0" dirty="0">
                <a:solidFill>
                  <a:srgbClr val="008938"/>
                </a:solidFill>
                <a:effectLst/>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create an account</a:t>
            </a:r>
            <a:r>
              <a:rPr lang="en-GB" sz="1400" dirty="0">
                <a:solidFill>
                  <a:schemeClr val="tx1"/>
                </a:solidFill>
                <a:latin typeface="Aptos" panose="020B0004020202020204" pitchFamily="34" charset="0"/>
                <a:cs typeface="Arial" panose="020B0604020202020204" pitchFamily="34" charset="0"/>
              </a:rPr>
              <a:t> or </a:t>
            </a:r>
            <a:r>
              <a:rPr lang="en-GB" sz="1400" b="0" i="0" dirty="0">
                <a:solidFill>
                  <a:srgbClr val="008938"/>
                </a:solidFill>
                <a:effectLst/>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sign in </a:t>
            </a:r>
            <a:r>
              <a:rPr lang="en-GB" sz="1400" b="0" i="0" dirty="0">
                <a:solidFill>
                  <a:srgbClr val="000000"/>
                </a:solidFill>
                <a:effectLst/>
                <a:latin typeface="Aptos" panose="020B0004020202020204" pitchFamily="34" charset="0"/>
                <a:cs typeface="Arial" panose="020B0604020202020204" pitchFamily="34" charset="0"/>
              </a:rPr>
              <a:t>to “Apply for Public Appointment Service” gov.uk by the deadline of </a:t>
            </a:r>
            <a:r>
              <a:rPr lang="en-GB" sz="1400" b="1" i="0" dirty="0">
                <a:solidFill>
                  <a:srgbClr val="000000"/>
                </a:solidFill>
                <a:effectLst/>
                <a:latin typeface="Aptos" panose="020B0004020202020204" pitchFamily="34" charset="0"/>
                <a:cs typeface="Arial" panose="020B0604020202020204" pitchFamily="34" charset="0"/>
              </a:rPr>
              <a:t>midday</a:t>
            </a:r>
            <a:r>
              <a:rPr lang="en-GB" sz="1400" b="0" i="0" dirty="0">
                <a:solidFill>
                  <a:srgbClr val="000000"/>
                </a:solidFill>
                <a:effectLst/>
                <a:latin typeface="Aptos" panose="020B0004020202020204" pitchFamily="34" charset="0"/>
                <a:cs typeface="Arial" panose="020B0604020202020204" pitchFamily="34" charset="0"/>
              </a:rPr>
              <a:t> on </a:t>
            </a:r>
            <a:r>
              <a:rPr lang="en-GB" sz="1400" b="1" i="0" dirty="0">
                <a:solidFill>
                  <a:srgbClr val="000000"/>
                </a:solidFill>
                <a:effectLst/>
                <a:latin typeface="Aptos" panose="020B0004020202020204" pitchFamily="34" charset="0"/>
                <a:cs typeface="Arial" panose="020B0604020202020204" pitchFamily="34" charset="0"/>
              </a:rPr>
              <a:t>16 June 2025</a:t>
            </a:r>
            <a:r>
              <a:rPr lang="en-GB" sz="1400" b="0" i="0" dirty="0">
                <a:solidFill>
                  <a:srgbClr val="000000"/>
                </a:solidFill>
                <a:effectLst/>
                <a:latin typeface="Aptos" panose="020B0004020202020204" pitchFamily="34" charset="0"/>
                <a:cs typeface="Arial" panose="020B0604020202020204" pitchFamily="34" charset="0"/>
              </a:rPr>
              <a:t>. Once logged onto your account, click on ‘apply for this role’ and follow the on-screen instructions. </a:t>
            </a:r>
          </a:p>
          <a:p>
            <a:pPr>
              <a:spcAft>
                <a:spcPts val="600"/>
              </a:spcAft>
            </a:pPr>
            <a:r>
              <a:rPr lang="en-GB" sz="1400" b="0" i="0" dirty="0">
                <a:solidFill>
                  <a:srgbClr val="000000"/>
                </a:solidFill>
                <a:effectLst/>
                <a:latin typeface="Aptos" panose="020B0004020202020204" pitchFamily="34" charset="0"/>
                <a:cs typeface="Arial" panose="020B0604020202020204" pitchFamily="34" charset="0"/>
              </a:rPr>
              <a:t>To apply, all candidates are required to submit:  </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panose="020B0004020202020204" pitchFamily="34" charset="0"/>
                <a:cs typeface="Arial" panose="020B0604020202020204" pitchFamily="34" charset="0"/>
              </a:rPr>
              <a:t>A CV of no more than two sides of A4 with education, professional qualifications and employment history and the names and contact details for two referees</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panose="020B0004020202020204" pitchFamily="34" charset="0"/>
                <a:cs typeface="Arial" panose="020B0604020202020204" pitchFamily="34" charset="0"/>
              </a:rPr>
              <a:t>A statement of suitability should give evidence of the strength and depth of your ability to meet the essential criteria for this role. Please provide specific examples to demonstrate how you meet each of the criteria (max two pages please). </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panose="020B0004020202020204" pitchFamily="34" charset="0"/>
                <a:cs typeface="Arial" panose="020B0604020202020204" pitchFamily="34" charset="0"/>
              </a:rPr>
              <a:t>equality information </a:t>
            </a:r>
          </a:p>
          <a:p>
            <a:pPr marL="285750" indent="-285750">
              <a:spcAft>
                <a:spcPts val="600"/>
              </a:spcAft>
              <a:buClr>
                <a:srgbClr val="008938"/>
              </a:buClr>
              <a:buFont typeface="Arial" panose="020B0604020202020204" pitchFamily="34" charset="0"/>
              <a:buChar char="•"/>
            </a:pPr>
            <a:r>
              <a:rPr lang="en-GB" sz="1400" dirty="0">
                <a:solidFill>
                  <a:srgbClr val="000000"/>
                </a:solidFill>
                <a:latin typeface="Aptos" panose="020B0004020202020204" pitchFamily="34" charset="0"/>
                <a:cs typeface="Arial" panose="020B0604020202020204" pitchFamily="34" charset="0"/>
              </a:rPr>
              <a:t>information relating to any outside interests or reputational issues   </a:t>
            </a:r>
          </a:p>
          <a:p>
            <a:pPr>
              <a:spcAft>
                <a:spcPts val="600"/>
              </a:spcAft>
            </a:pPr>
            <a:r>
              <a:rPr lang="en-GB" sz="1400" b="0" i="0" dirty="0">
                <a:solidFill>
                  <a:srgbClr val="000000"/>
                </a:solidFill>
                <a:effectLst/>
                <a:latin typeface="Aptos" panose="020B0004020202020204" pitchFamily="34" charset="0"/>
                <a:cs typeface="Arial" panose="020B0604020202020204" pitchFamily="34" charset="0"/>
              </a:rPr>
              <a:t>For further information please email: </a:t>
            </a:r>
            <a:r>
              <a:rPr lang="en-GB" sz="1400" b="0" i="0" dirty="0">
                <a:solidFill>
                  <a:srgbClr val="008938"/>
                </a:solidFill>
                <a:effectLst/>
                <a:latin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publicappts@defra.gov.uk</a:t>
            </a:r>
            <a:r>
              <a:rPr lang="en-GB" sz="1400" b="0" i="0" dirty="0">
                <a:solidFill>
                  <a:srgbClr val="008938"/>
                </a:solidFill>
                <a:effectLst/>
                <a:latin typeface="Aptos" panose="020B0004020202020204" pitchFamily="34" charset="0"/>
                <a:cs typeface="Arial" panose="020B0604020202020204" pitchFamily="34" charset="0"/>
              </a:rPr>
              <a:t> </a:t>
            </a:r>
          </a:p>
        </p:txBody>
      </p:sp>
      <p:sp>
        <p:nvSpPr>
          <p:cNvPr id="6" name="object 5">
            <a:extLst>
              <a:ext uri="{FF2B5EF4-FFF2-40B4-BE49-F238E27FC236}">
                <a16:creationId xmlns:a16="http://schemas.microsoft.com/office/drawing/2014/main" id="{D2094A92-B233-1F61-4026-599AEC99A0FC}"/>
              </a:ext>
            </a:extLst>
          </p:cNvPr>
          <p:cNvSpPr/>
          <p:nvPr/>
        </p:nvSpPr>
        <p:spPr>
          <a:xfrm>
            <a:off x="5883443" y="1285437"/>
            <a:ext cx="4459438" cy="5030397"/>
          </a:xfrm>
          <a:custGeom>
            <a:avLst/>
            <a:gdLst/>
            <a:ahLst/>
            <a:cxnLst/>
            <a:rect l="l" t="t" r="r" b="b"/>
            <a:pathLst>
              <a:path w="9972040" h="4932045">
                <a:moveTo>
                  <a:pt x="9972001" y="0"/>
                </a:moveTo>
                <a:lnTo>
                  <a:pt x="0" y="0"/>
                </a:lnTo>
                <a:lnTo>
                  <a:pt x="0" y="4931994"/>
                </a:lnTo>
                <a:lnTo>
                  <a:pt x="9972001" y="4931994"/>
                </a:lnTo>
                <a:lnTo>
                  <a:pt x="9972001" y="0"/>
                </a:lnTo>
                <a:close/>
              </a:path>
            </a:pathLst>
          </a:custGeom>
          <a:solidFill>
            <a:srgbClr val="FFFFFF">
              <a:alpha val="80000"/>
            </a:srgbClr>
          </a:solidFill>
        </p:spPr>
        <p:txBody>
          <a:bodyPr wrap="square" lIns="144000" tIns="144000" rIns="144000" bIns="0" rtlCol="0" anchor="t"/>
          <a:lstStyle/>
          <a:p>
            <a:pPr>
              <a:spcAft>
                <a:spcPts val="600"/>
              </a:spcAft>
            </a:pPr>
            <a:r>
              <a:rPr lang="en-GB" sz="1400" b="1" i="0" dirty="0">
                <a:solidFill>
                  <a:srgbClr val="008938"/>
                </a:solidFill>
                <a:effectLst/>
                <a:latin typeface="Aptos" panose="020B0004020202020204" pitchFamily="34" charset="0"/>
                <a:cs typeface="Arial" panose="020B0604020202020204" pitchFamily="34" charset="0"/>
              </a:rPr>
              <a:t>Advisory Assessment Panel</a:t>
            </a:r>
          </a:p>
          <a:p>
            <a:pPr marL="285750" indent="-285750">
              <a:spcAft>
                <a:spcPts val="600"/>
              </a:spcAft>
              <a:buClr>
                <a:srgbClr val="008938"/>
              </a:buClr>
              <a:buFont typeface="Arial" panose="020B0604020202020204" pitchFamily="34" charset="0"/>
              <a:buChar char="•"/>
            </a:pPr>
            <a:r>
              <a:rPr lang="en-GB" sz="1400" b="1" dirty="0">
                <a:solidFill>
                  <a:srgbClr val="008938"/>
                </a:solidFill>
                <a:latin typeface="Aptos" panose="020B0004020202020204" pitchFamily="34" charset="0"/>
                <a:cs typeface="Arial" panose="020B0604020202020204" pitchFamily="34" charset="0"/>
              </a:rPr>
              <a:t>Martin Woolhead</a:t>
            </a:r>
            <a:r>
              <a:rPr lang="en-GB" sz="1400" dirty="0">
                <a:solidFill>
                  <a:schemeClr val="tx1"/>
                </a:solidFill>
                <a:latin typeface="Aptos" panose="020B0004020202020204" pitchFamily="34" charset="0"/>
                <a:cs typeface="Arial" panose="020B0604020202020204" pitchFamily="34" charset="0"/>
              </a:rPr>
              <a:t> – Defra Deputy Director, as the chair</a:t>
            </a:r>
          </a:p>
          <a:p>
            <a:pPr marL="285750" indent="-285750">
              <a:spcAft>
                <a:spcPts val="600"/>
              </a:spcAft>
              <a:buClr>
                <a:srgbClr val="008938"/>
              </a:buClr>
              <a:buFont typeface="Arial" panose="020B0604020202020204" pitchFamily="34" charset="0"/>
              <a:buChar char="•"/>
            </a:pPr>
            <a:r>
              <a:rPr lang="en-GB" sz="1400" b="1" dirty="0">
                <a:solidFill>
                  <a:srgbClr val="008938"/>
                </a:solidFill>
                <a:latin typeface="Aptos"/>
                <a:cs typeface="Arial"/>
              </a:rPr>
              <a:t>Rob Wilson</a:t>
            </a:r>
            <a:r>
              <a:rPr lang="en-GB" sz="1400" b="1" i="0" dirty="0">
                <a:solidFill>
                  <a:srgbClr val="008938"/>
                </a:solidFill>
                <a:effectLst/>
                <a:latin typeface="Aptos"/>
                <a:cs typeface="Arial"/>
              </a:rPr>
              <a:t> </a:t>
            </a:r>
            <a:r>
              <a:rPr lang="en-GB" sz="1400" i="0" dirty="0">
                <a:solidFill>
                  <a:schemeClr val="tx1"/>
                </a:solidFill>
                <a:effectLst/>
                <a:latin typeface="Aptos"/>
                <a:cs typeface="Arial"/>
              </a:rPr>
              <a:t>–</a:t>
            </a:r>
            <a:r>
              <a:rPr lang="en-GB" sz="1400" dirty="0">
                <a:solidFill>
                  <a:schemeClr val="tx1"/>
                </a:solidFill>
                <a:latin typeface="Aptos"/>
                <a:cs typeface="Arial"/>
              </a:rPr>
              <a:t> Consumer Council for Water Chair</a:t>
            </a:r>
            <a:endParaRPr lang="en-GB" sz="1400" i="0" dirty="0">
              <a:solidFill>
                <a:schemeClr val="tx1"/>
              </a:solidFill>
              <a:effectLst/>
              <a:latin typeface="Aptos"/>
            </a:endParaRPr>
          </a:p>
          <a:p>
            <a:pPr marL="285750" indent="-285750">
              <a:spcAft>
                <a:spcPts val="600"/>
              </a:spcAft>
              <a:buClr>
                <a:srgbClr val="008938"/>
              </a:buClr>
              <a:buFont typeface="Arial" panose="020B0604020202020204" pitchFamily="34" charset="0"/>
              <a:buChar char="•"/>
            </a:pPr>
            <a:r>
              <a:rPr lang="en-GB" sz="1400" b="1" dirty="0">
                <a:solidFill>
                  <a:srgbClr val="008938"/>
                </a:solidFill>
                <a:latin typeface="Aptos"/>
                <a:cs typeface="Arial"/>
              </a:rPr>
              <a:t>Two independent panel members – </a:t>
            </a:r>
            <a:r>
              <a:rPr lang="en-GB" sz="1400" dirty="0">
                <a:solidFill>
                  <a:schemeClr val="tx1"/>
                </a:solidFill>
                <a:latin typeface="Aptos"/>
                <a:cs typeface="Arial"/>
              </a:rPr>
              <a:t>TBC</a:t>
            </a:r>
            <a:r>
              <a:rPr lang="en-GB" sz="1400" b="1" dirty="0">
                <a:solidFill>
                  <a:srgbClr val="008938"/>
                </a:solidFill>
                <a:latin typeface="Aptos"/>
                <a:cs typeface="Arial"/>
              </a:rPr>
              <a:t>	</a:t>
            </a:r>
            <a:endParaRPr lang="en-GB" sz="1400" dirty="0">
              <a:solidFill>
                <a:schemeClr val="tx1"/>
              </a:solidFill>
              <a:latin typeface="Aptos"/>
              <a:cs typeface="Arial"/>
            </a:endParaRPr>
          </a:p>
          <a:p>
            <a:pPr marL="285750" indent="-285750">
              <a:spcAft>
                <a:spcPts val="600"/>
              </a:spcAft>
              <a:buClr>
                <a:srgbClr val="008938"/>
              </a:buClr>
              <a:buFont typeface="Arial" panose="020B0604020202020204" pitchFamily="34" charset="0"/>
              <a:buChar char="•"/>
            </a:pPr>
            <a:endParaRPr lang="en-GB" sz="1400" i="0" dirty="0">
              <a:solidFill>
                <a:schemeClr val="tx1"/>
              </a:solidFill>
              <a:effectLst/>
              <a:latin typeface="Aptos" panose="020B0004020202020204" pitchFamily="34" charset="0"/>
              <a:cs typeface="Arial" panose="020B0604020202020204" pitchFamily="34" charset="0"/>
            </a:endParaRPr>
          </a:p>
          <a:p>
            <a:pPr>
              <a:spcAft>
                <a:spcPts val="600"/>
              </a:spcAft>
            </a:pPr>
            <a:r>
              <a:rPr lang="en-GB" sz="1400" b="0" i="0" dirty="0">
                <a:solidFill>
                  <a:srgbClr val="000000"/>
                </a:solidFill>
                <a:effectLst/>
                <a:latin typeface="Aptos" panose="020B0004020202020204" pitchFamily="34" charset="0"/>
                <a:cs typeface="Arial" panose="020B0604020202020204" pitchFamily="34" charset="0"/>
              </a:rPr>
              <a:t>Ministers are assisted in their decision making by Panels. </a:t>
            </a:r>
          </a:p>
          <a:p>
            <a:pPr>
              <a:spcAft>
                <a:spcPts val="600"/>
              </a:spcAft>
            </a:pPr>
            <a:r>
              <a:rPr lang="en-GB" sz="1400" dirty="0">
                <a:latin typeface="Aptos"/>
              </a:rPr>
              <a:t>In undertaking their assessment of candidates the role of the Panel is to decide, objectively, who meets the published selection criteria for the role, in other words, who is appointable to the role. </a:t>
            </a:r>
          </a:p>
          <a:p>
            <a:pPr>
              <a:spcAft>
                <a:spcPts val="600"/>
              </a:spcAft>
            </a:pPr>
            <a:r>
              <a:rPr lang="en-GB" sz="1400" dirty="0">
                <a:latin typeface="Aptos" panose="020B0004020202020204" pitchFamily="34" charset="0"/>
              </a:rPr>
              <a:t>The names of all appointable candidates must be submitted to Ministers. It is then for Ministers to determine merit and make the final appointment.</a:t>
            </a:r>
            <a:endParaRPr lang="en-GB" sz="1400" b="0" i="0" dirty="0">
              <a:solidFill>
                <a:srgbClr val="008938"/>
              </a:solidFill>
              <a:effectLst/>
              <a:latin typeface="Aptos" panose="020B0004020202020204" pitchFamily="34" charset="0"/>
              <a:cs typeface="Arial" panose="020B0604020202020204" pitchFamily="34" charset="0"/>
            </a:endParaRPr>
          </a:p>
        </p:txBody>
      </p:sp>
      <p:sp>
        <p:nvSpPr>
          <p:cNvPr id="7" name="object 4">
            <a:extLst>
              <a:ext uri="{FF2B5EF4-FFF2-40B4-BE49-F238E27FC236}">
                <a16:creationId xmlns:a16="http://schemas.microsoft.com/office/drawing/2014/main" id="{C9DD0E8B-0007-E0DB-055E-C44244770807}"/>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8" name="object 12">
            <a:extLst>
              <a:ext uri="{FF2B5EF4-FFF2-40B4-BE49-F238E27FC236}">
                <a16:creationId xmlns:a16="http://schemas.microsoft.com/office/drawing/2014/main" id="{784CF152-9E31-06C0-1A20-0CA9DB6155F4}"/>
              </a:ext>
            </a:extLst>
          </p:cNvPr>
          <p:cNvSpPr txBox="1"/>
          <p:nvPr/>
        </p:nvSpPr>
        <p:spPr>
          <a:xfrm>
            <a:off x="178335" y="6996566"/>
            <a:ext cx="8886152"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a:solidFill>
                  <a:srgbClr val="FFFFFF"/>
                </a:solidFill>
                <a:latin typeface="Aptos" panose="020B0004020202020204" pitchFamily="34" charset="0"/>
                <a:cs typeface="Arial" panose="020B0604020202020204" pitchFamily="34" charset="0"/>
              </a:rPr>
              <a:t>The Recruitment Process</a:t>
            </a:r>
            <a:endParaRPr lang="en-GB" sz="4000" noProof="0">
              <a:latin typeface="Aptos" panose="020B00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89F32E7-76BE-1917-3D6C-E91572A0E1F8}"/>
              </a:ext>
            </a:extLst>
          </p:cNvPr>
          <p:cNvSpPr txBox="1"/>
          <p:nvPr/>
        </p:nvSpPr>
        <p:spPr>
          <a:xfrm>
            <a:off x="8171379" y="636755"/>
            <a:ext cx="319495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b="1"/>
              <a:t>Photograph </a:t>
            </a:r>
            <a:r>
              <a:rPr lang="en-US" sz="1000" b="1">
                <a:solidFill>
                  <a:srgbClr val="040C28"/>
                </a:solidFill>
              </a:rPr>
              <a:t>@Environment Agency</a:t>
            </a:r>
            <a:endParaRPr lang="en-US" sz="1000" b="1">
              <a:solidFill>
                <a:srgbClr val="000000"/>
              </a:solidFill>
            </a:endParaRPr>
          </a:p>
        </p:txBody>
      </p:sp>
      <p:sp>
        <p:nvSpPr>
          <p:cNvPr id="4" name="object 3">
            <a:extLst>
              <a:ext uri="{FF2B5EF4-FFF2-40B4-BE49-F238E27FC236}">
                <a16:creationId xmlns:a16="http://schemas.microsoft.com/office/drawing/2014/main" id="{C23D26A7-E577-D582-9E53-D3AF3282D79E}"/>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769453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object 11"/>
          <p:cNvSpPr txBox="1"/>
          <p:nvPr/>
        </p:nvSpPr>
        <p:spPr>
          <a:xfrm>
            <a:off x="230800" y="654570"/>
            <a:ext cx="10231800" cy="6332639"/>
          </a:xfrm>
          <a:prstGeom prst="rect">
            <a:avLst/>
          </a:prstGeom>
        </p:spPr>
        <p:txBody>
          <a:bodyPr vert="horz" wrap="square" lIns="0" tIns="5080" rIns="0" bIns="0" numCol="2" spcCol="180000" rtlCol="0">
            <a:noAutofit/>
          </a:bodyPr>
          <a:lstStyle/>
          <a:p>
            <a:pPr marL="12700" marR="19685">
              <a:lnSpc>
                <a:spcPct val="104200"/>
              </a:lnSpc>
              <a:spcBef>
                <a:spcPts val="40"/>
              </a:spcBef>
              <a:spcAft>
                <a:spcPts val="600"/>
              </a:spcAft>
            </a:pPr>
            <a:r>
              <a:rPr lang="en-GB" sz="1100" b="1" noProof="0">
                <a:solidFill>
                  <a:srgbClr val="008938"/>
                </a:solidFill>
                <a:latin typeface="Aptos" panose="020B0004020202020204" pitchFamily="34" charset="0"/>
                <a:cs typeface="Arial" panose="020B0604020202020204" pitchFamily="34" charset="0"/>
              </a:rPr>
              <a:t>Conflicts of Interest and Due Diligence</a:t>
            </a:r>
            <a:endParaRPr lang="en-GB" sz="1100" noProof="0">
              <a:solidFill>
                <a:srgbClr val="008938"/>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If you have any interests that might be relevant to the work of the Environment Agency, and which could lead to a real or perceived conflict of interest if you were to be appointed, please provide details in your application. If you have queries about this and would like to discuss further, please contact the Public Appointments Team. </a:t>
            </a: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Given the nature of public appointments, 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Advisory Assessment Panel and provide details of the issue(s) in your application. In considering whether you wish to declare any issues, you should also reflect on any public statements you have made, including through social media. </a:t>
            </a: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As part of our due diligence checks we will consider anything in the public domain related to your conduct or professional capacity. This will include us undertaking searches of previous public statements and social media, blogs, or any other publicly available information. This information may be made available to the Advisory Assessment Panel, and they may wish to explore issues with you should you be invited to interview. The information may also be shared with ministers. </a:t>
            </a:r>
            <a:endParaRPr lang="en-GB" sz="1100">
              <a:solidFill>
                <a:srgbClr val="212527"/>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b="1">
                <a:solidFill>
                  <a:srgbClr val="008938"/>
                </a:solidFill>
                <a:latin typeface="Aptos" panose="020B0004020202020204" pitchFamily="34" charset="0"/>
                <a:cs typeface="Arial" panose="020B0604020202020204" pitchFamily="34" charset="0"/>
              </a:rPr>
              <a:t>Complaints</a:t>
            </a:r>
            <a:endParaRPr lang="en-GB" sz="1100" noProof="0">
              <a:solidFill>
                <a:srgbClr val="212527"/>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This appointment is regulated by the Commissioner for Public Appointments, to ensure that it is made on merit after fair and open competition. More information about the role of the Commissioner and the Governance Code on Public Appointments can be seen at: </a:t>
            </a:r>
          </a:p>
          <a:p>
            <a:pPr marL="184150" marR="19685" indent="-171450">
              <a:lnSpc>
                <a:spcPct val="104200"/>
              </a:lnSpc>
              <a:spcBef>
                <a:spcPts val="40"/>
              </a:spcBef>
              <a:spcAft>
                <a:spcPts val="600"/>
              </a:spcAft>
              <a:buFont typeface="Arial" panose="020B0604020202020204" pitchFamily="34" charset="0"/>
              <a:buChar char="•"/>
            </a:pPr>
            <a:r>
              <a:rPr lang="en-GB" sz="1100" noProof="0">
                <a:solidFill>
                  <a:srgbClr val="008938"/>
                </a:solidFill>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http://publicappointmentscommissioner.independent.gov.uk/</a:t>
            </a:r>
            <a:r>
              <a:rPr lang="en-GB" sz="1100" noProof="0">
                <a:solidFill>
                  <a:srgbClr val="008938"/>
                </a:solidFill>
                <a:latin typeface="Aptos" panose="020B0004020202020204" pitchFamily="34" charset="0"/>
                <a:cs typeface="Arial" panose="020B0604020202020204" pitchFamily="34" charset="0"/>
              </a:rPr>
              <a:t> </a:t>
            </a:r>
          </a:p>
          <a:p>
            <a:pPr marL="184150" marR="19685" indent="-171450">
              <a:lnSpc>
                <a:spcPct val="104200"/>
              </a:lnSpc>
              <a:spcBef>
                <a:spcPts val="40"/>
              </a:spcBef>
              <a:spcAft>
                <a:spcPts val="600"/>
              </a:spcAft>
              <a:buFont typeface="Arial" panose="020B0604020202020204" pitchFamily="34" charset="0"/>
              <a:buChar char="•"/>
            </a:pPr>
            <a:r>
              <a:rPr lang="en-US" sz="1100" noProof="0">
                <a:solidFill>
                  <a:srgbClr val="008938"/>
                </a:solidFill>
                <a:latin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Governance Code on Public Appointments</a:t>
            </a:r>
            <a:endParaRPr lang="en-GB" sz="1100" noProof="0">
              <a:solidFill>
                <a:srgbClr val="008938"/>
              </a:solidFill>
              <a:latin typeface="Aptos" panose="020B0004020202020204" pitchFamily="34" charset="0"/>
              <a:cs typeface="Arial" panose="020B0604020202020204" pitchFamily="34" charset="0"/>
            </a:endParaRPr>
          </a:p>
          <a:p>
            <a:pPr marL="12700" marR="19685">
              <a:lnSpc>
                <a:spcPct val="104200"/>
              </a:lnSpc>
              <a:spcBef>
                <a:spcPts val="40"/>
              </a:spcBef>
              <a:spcAft>
                <a:spcPts val="600"/>
              </a:spcAft>
            </a:pPr>
            <a:r>
              <a:rPr lang="en-GB" sz="1100" noProof="0">
                <a:solidFill>
                  <a:srgbClr val="212527"/>
                </a:solidFill>
                <a:latin typeface="Aptos" panose="020B0004020202020204" pitchFamily="34" charset="0"/>
                <a:cs typeface="Arial" panose="020B0604020202020204" pitchFamily="34" charset="0"/>
              </a:rPr>
              <a:t>For full details of the complaints process for public appointments, please click on the following link which will take you to the Commissioner for Public Appointments website:</a:t>
            </a:r>
          </a:p>
          <a:p>
            <a:pPr marL="12700" marR="19685">
              <a:lnSpc>
                <a:spcPct val="104200"/>
              </a:lnSpc>
              <a:spcBef>
                <a:spcPts val="40"/>
              </a:spcBef>
              <a:spcAft>
                <a:spcPts val="600"/>
              </a:spcAft>
            </a:pPr>
            <a:r>
              <a:rPr lang="en-GB" sz="1100" noProof="0">
                <a:solidFill>
                  <a:srgbClr val="008938"/>
                </a:solidFill>
                <a:latin typeface="Aptos" panose="020B00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https://publicappointmentscommissioner.independent.gov.uk/complaints</a:t>
            </a:r>
            <a:endParaRPr lang="en-GB" sz="1100" noProof="0">
              <a:solidFill>
                <a:srgbClr val="212527"/>
              </a:solidFill>
              <a:latin typeface="Aptos" panose="020B0004020202020204" pitchFamily="34" charset="0"/>
              <a:cs typeface="Arial" panose="020B0604020202020204" pitchFamily="34" charset="0"/>
            </a:endParaRPr>
          </a:p>
          <a:p>
            <a:pPr marL="12700" marR="19685">
              <a:spcAft>
                <a:spcPts val="600"/>
              </a:spcAft>
            </a:pPr>
            <a:r>
              <a:rPr lang="en-GB" sz="1100" b="1" noProof="0">
                <a:solidFill>
                  <a:srgbClr val="008938"/>
                </a:solidFill>
                <a:latin typeface="Aptos" panose="020B0004020202020204" pitchFamily="34" charset="0"/>
                <a:cs typeface="Arial" panose="020B0604020202020204" pitchFamily="34" charset="0"/>
              </a:rPr>
              <a:t>Data Protection</a:t>
            </a:r>
            <a:endParaRPr lang="en-GB" sz="1100" noProof="0">
              <a:solidFill>
                <a:srgbClr val="008938"/>
              </a:solidFill>
              <a:latin typeface="Aptos" panose="020B0004020202020204" pitchFamily="34" charset="0"/>
              <a:cs typeface="Arial" panose="020B0604020202020204" pitchFamily="34" charset="0"/>
            </a:endParaRPr>
          </a:p>
          <a:p>
            <a:pPr marL="12700" marR="19685">
              <a:spcAft>
                <a:spcPts val="600"/>
              </a:spcAft>
            </a:pPr>
            <a:r>
              <a:rPr lang="en-GB" sz="1100" noProof="0">
                <a:latin typeface="Aptos" panose="020B0004020202020204" pitchFamily="34" charset="0"/>
                <a:cs typeface="Arial" panose="020B0604020202020204" pitchFamily="34" charset="0"/>
              </a:rPr>
              <a:t>Defra is committed to protecting the privacy and security of your personal information and does so in accordance with data protection law including the General Data Protection Regulation (GDPR). All the information you provide will be used to proceed with the public appointment listed in this information pack and in the case of diversity monitoring information may be anonymised and used solely for monitoring purposes. </a:t>
            </a:r>
            <a:endParaRPr lang="en-GB" sz="1100">
              <a:latin typeface="Aptos" panose="020B0004020202020204" pitchFamily="34" charset="0"/>
              <a:cs typeface="Arial" panose="020B0604020202020204" pitchFamily="34" charset="0"/>
            </a:endParaRPr>
          </a:p>
          <a:p>
            <a:pPr marL="12700" marR="19685">
              <a:spcAft>
                <a:spcPts val="600"/>
              </a:spcAft>
            </a:pPr>
            <a:r>
              <a:rPr lang="en-GB" sz="1100" noProof="0">
                <a:latin typeface="Aptos" panose="020B0004020202020204" pitchFamily="34" charset="0"/>
                <a:cs typeface="Arial" panose="020B0604020202020204" pitchFamily="34" charset="0"/>
              </a:rPr>
              <a:t>For more information about the way we collect and hold your information, please read the Privacy Notice accessible through the Cabinet Office’s Public Appointments Website </a:t>
            </a:r>
            <a:r>
              <a:rPr lang="en-GB" sz="1100" noProof="0">
                <a:solidFill>
                  <a:srgbClr val="008938"/>
                </a:solidFill>
                <a:latin typeface="Aptos" panose="020B0004020202020204" pitchFamily="34" charset="0"/>
                <a:cs typeface="Arial" panose="020B0604020202020204" pitchFamily="34" charset="0"/>
              </a:rPr>
              <a:t>(</a:t>
            </a:r>
            <a:r>
              <a:rPr lang="en-GB" sz="1100" noProof="0">
                <a:solidFill>
                  <a:srgbClr val="008938"/>
                </a:solidFill>
                <a:latin typeface="Aptos" panose="020B00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https://publicappointments.cabinetoffice.gov.uk</a:t>
            </a:r>
            <a:r>
              <a:rPr lang="en-GB" sz="1100" noProof="0">
                <a:solidFill>
                  <a:srgbClr val="008938"/>
                </a:solidFill>
                <a:latin typeface="Aptos" panose="020B0004020202020204" pitchFamily="34" charset="0"/>
                <a:cs typeface="Arial" panose="020B0604020202020204" pitchFamily="34" charset="0"/>
              </a:rPr>
              <a:t>) </a:t>
            </a:r>
            <a:r>
              <a:rPr lang="en-GB" sz="1100" noProof="0">
                <a:latin typeface="Aptos" panose="020B0004020202020204" pitchFamily="34" charset="0"/>
                <a:cs typeface="Arial" panose="020B0604020202020204" pitchFamily="34" charset="0"/>
              </a:rPr>
              <a:t>or request a copy of Defra’s Public Appointments Privacy Notice from </a:t>
            </a:r>
            <a:r>
              <a:rPr lang="en-GB" sz="1100" noProof="0">
                <a:solidFill>
                  <a:srgbClr val="008938"/>
                </a:solidFill>
                <a:latin typeface="Aptos" panose="020B00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publicappts@defra.gov.uk</a:t>
            </a:r>
            <a:r>
              <a:rPr lang="en-GB" sz="1100" noProof="0">
                <a:solidFill>
                  <a:srgbClr val="008938"/>
                </a:solidFill>
                <a:latin typeface="Aptos" panose="020B0004020202020204" pitchFamily="34" charset="0"/>
                <a:cs typeface="Arial" panose="020B0604020202020204" pitchFamily="34" charset="0"/>
              </a:rPr>
              <a:t>.</a:t>
            </a:r>
            <a:r>
              <a:rPr lang="en-GB" sz="1100" noProof="0">
                <a:latin typeface="Aptos" panose="020B0004020202020204" pitchFamily="34" charset="0"/>
                <a:cs typeface="Arial" panose="020B0604020202020204" pitchFamily="34" charset="0"/>
              </a:rPr>
              <a:t>	</a:t>
            </a:r>
          </a:p>
          <a:p>
            <a:pPr marL="12700" marR="19685">
              <a:spcAft>
                <a:spcPts val="600"/>
              </a:spcAft>
            </a:pPr>
            <a:endParaRPr lang="en-GB" sz="1100" b="1" noProof="0">
              <a:solidFill>
                <a:srgbClr val="008938"/>
              </a:solidFill>
              <a:latin typeface="Aptos" panose="020B0004020202020204" pitchFamily="34" charset="0"/>
              <a:cs typeface="Arial" panose="020B0604020202020204" pitchFamily="34" charset="0"/>
            </a:endParaRPr>
          </a:p>
          <a:p>
            <a:pPr marL="12700" marR="13970">
              <a:spcAft>
                <a:spcPts val="600"/>
              </a:spcAft>
            </a:pPr>
            <a:r>
              <a:rPr lang="en-GB" sz="1100" b="1" noProof="0">
                <a:solidFill>
                  <a:srgbClr val="008938"/>
                </a:solidFill>
                <a:latin typeface="Aptos" panose="020B0004020202020204" pitchFamily="34" charset="0"/>
                <a:cs typeface="Arial" panose="020B0604020202020204" pitchFamily="34" charset="0"/>
              </a:rPr>
              <a:t>Ineligibility Criteria</a:t>
            </a:r>
            <a:endParaRPr lang="en-GB" sz="1100" noProof="0">
              <a:solidFill>
                <a:srgbClr val="008938"/>
              </a:solidFill>
              <a:latin typeface="Aptos" panose="020B0004020202020204" pitchFamily="34" charset="0"/>
              <a:cs typeface="Arial" panose="020B0604020202020204" pitchFamily="34" charset="0"/>
            </a:endParaRPr>
          </a:p>
          <a:p>
            <a:pPr marL="12700" marR="13970">
              <a:spcAft>
                <a:spcPts val="600"/>
              </a:spcAft>
            </a:pPr>
            <a:r>
              <a:rPr lang="en-GB" sz="1100" noProof="0">
                <a:solidFill>
                  <a:srgbClr val="212527"/>
                </a:solidFill>
                <a:latin typeface="Aptos" panose="020B0004020202020204" pitchFamily="34" charset="0"/>
                <a:cs typeface="Arial" panose="020B0604020202020204" pitchFamily="34" charset="0"/>
              </a:rPr>
              <a:t>You cannot be considered for a public appointment if:</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become bankrupt or make an arrangement with creditors;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your estate has been sequestrated in Scotland or you enter into a debt arrangement programme under Part 1 of the Debt Arrangement and Attachment (Scotland) Act 2002 (asp 17) as the debtor or have, under Scots law, granted a trust deed for creditors;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are disqualified from acting as a company director under the Company Directors Disqualification Act 1986;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have been convicted of a criminal offence; the conviction not being spent for the purposes of the Rehabilitation of Offenders Act 1974 (c. 53);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become subject to a debt relief order or a bankruptcy restriction order; </a:t>
            </a:r>
          </a:p>
          <a:p>
            <a:pPr marL="184150" marR="13970" indent="-171450">
              <a:spcAft>
                <a:spcPts val="600"/>
              </a:spcAft>
              <a:buClr>
                <a:srgbClr val="008938"/>
              </a:buClr>
              <a:buFont typeface="Arial" panose="020B0604020202020204" pitchFamily="34" charset="0"/>
              <a:buChar char="•"/>
            </a:pPr>
            <a:r>
              <a:rPr lang="en-GB" sz="1100" noProof="0">
                <a:solidFill>
                  <a:srgbClr val="212527"/>
                </a:solidFill>
                <a:latin typeface="Aptos" panose="020B0004020202020204" pitchFamily="34" charset="0"/>
                <a:cs typeface="Arial" panose="020B0604020202020204" pitchFamily="34" charset="0"/>
              </a:rPr>
              <a:t>you fail to declare any conflict of interest. </a:t>
            </a:r>
          </a:p>
          <a:p>
            <a:pPr marL="12700" marR="19685">
              <a:lnSpc>
                <a:spcPct val="104200"/>
              </a:lnSpc>
              <a:spcBef>
                <a:spcPts val="40"/>
              </a:spcBef>
            </a:pPr>
            <a:endParaRPr lang="en-GB" sz="1100" noProof="0">
              <a:solidFill>
                <a:srgbClr val="212527"/>
              </a:solidFill>
              <a:latin typeface="Arial" panose="020B0604020202020204" pitchFamily="34" charset="0"/>
              <a:cs typeface="Arial" panose="020B0604020202020204" pitchFamily="34" charset="0"/>
            </a:endParaRPr>
          </a:p>
        </p:txBody>
      </p:sp>
      <p:sp>
        <p:nvSpPr>
          <p:cNvPr id="26" name="object 26"/>
          <p:cNvSpPr/>
          <p:nvPr/>
        </p:nvSpPr>
        <p:spPr>
          <a:xfrm>
            <a:off x="1" y="0"/>
            <a:ext cx="1069340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3" name="TextBox 2">
            <a:extLst>
              <a:ext uri="{FF2B5EF4-FFF2-40B4-BE49-F238E27FC236}">
                <a16:creationId xmlns:a16="http://schemas.microsoft.com/office/drawing/2014/main" id="{97C9C95D-4F69-EC08-BDB2-C6F5E5999331}"/>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12</a:t>
            </a:r>
            <a:endParaRPr lang="en-GB" sz="1100" dirty="0">
              <a:solidFill>
                <a:schemeClr val="bg1"/>
              </a:solidFill>
              <a:latin typeface="Arial" panose="020B0604020202020204" pitchFamily="34" charset="0"/>
              <a:cs typeface="Arial" panose="020B0604020202020204" pitchFamily="34" charset="0"/>
            </a:endParaRPr>
          </a:p>
        </p:txBody>
      </p:sp>
      <p:sp>
        <p:nvSpPr>
          <p:cNvPr id="5" name="object 4">
            <a:extLst>
              <a:ext uri="{FF2B5EF4-FFF2-40B4-BE49-F238E27FC236}">
                <a16:creationId xmlns:a16="http://schemas.microsoft.com/office/drawing/2014/main" id="{6C812AA6-D200-3246-F8F4-1968C8AA2CB8}"/>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6" name="object 12">
            <a:extLst>
              <a:ext uri="{FF2B5EF4-FFF2-40B4-BE49-F238E27FC236}">
                <a16:creationId xmlns:a16="http://schemas.microsoft.com/office/drawing/2014/main" id="{EAB5BCB9-53BA-25B1-E1DA-A2950C6893EB}"/>
              </a:ext>
            </a:extLst>
          </p:cNvPr>
          <p:cNvSpPr txBox="1"/>
          <p:nvPr/>
        </p:nvSpPr>
        <p:spPr>
          <a:xfrm>
            <a:off x="178334" y="7107094"/>
            <a:ext cx="10513795" cy="443711"/>
          </a:xfrm>
          <a:prstGeom prst="rect">
            <a:avLst/>
          </a:prstGeom>
        </p:spPr>
        <p:txBody>
          <a:bodyPr vert="horz" wrap="square" lIns="0" tIns="12700" rIns="0" bIns="0" rtlCol="0">
            <a:spAutoFit/>
          </a:bodyPr>
          <a:lstStyle/>
          <a:p>
            <a:pPr marL="12700">
              <a:lnSpc>
                <a:spcPct val="100000"/>
              </a:lnSpc>
              <a:spcBef>
                <a:spcPts val="100"/>
              </a:spcBef>
            </a:pPr>
            <a:r>
              <a:rPr lang="en-GB" sz="2800" b="1" spc="-10">
                <a:solidFill>
                  <a:srgbClr val="FFFFFF"/>
                </a:solidFill>
                <a:latin typeface="Aptos" panose="020B0004020202020204" pitchFamily="34" charset="0"/>
                <a:cs typeface="Arial" panose="020B0604020202020204" pitchFamily="34" charset="0"/>
              </a:rPr>
              <a:t>Conflicts of interest, complaints, data protection and ineligibility</a:t>
            </a:r>
            <a:endParaRPr lang="en-GB" sz="2800" noProof="0">
              <a:latin typeface="Aptos" panose="020B0004020202020204" pitchFamily="34" charset="0"/>
              <a:cs typeface="Arial" panose="020B0604020202020204" pitchFamily="34" charset="0"/>
            </a:endParaRPr>
          </a:p>
        </p:txBody>
      </p:sp>
      <p:sp>
        <p:nvSpPr>
          <p:cNvPr id="2" name="object 3">
            <a:extLst>
              <a:ext uri="{FF2B5EF4-FFF2-40B4-BE49-F238E27FC236}">
                <a16:creationId xmlns:a16="http://schemas.microsoft.com/office/drawing/2014/main" id="{6BCCA68C-5609-CCB2-F5BA-9288B8A96112}"/>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EBAAA-7183-6270-BC56-FD3A23173D8B}"/>
            </a:ext>
          </a:extLst>
        </p:cNvPr>
        <p:cNvGrpSpPr/>
        <p:nvPr/>
      </p:nvGrpSpPr>
      <p:grpSpPr>
        <a:xfrm>
          <a:off x="0" y="0"/>
          <a:ext cx="0" cy="0"/>
          <a:chOff x="0" y="0"/>
          <a:chExt cx="0" cy="0"/>
        </a:xfrm>
      </p:grpSpPr>
      <p:sp>
        <p:nvSpPr>
          <p:cNvPr id="4" name="object 19">
            <a:extLst>
              <a:ext uri="{FF2B5EF4-FFF2-40B4-BE49-F238E27FC236}">
                <a16:creationId xmlns:a16="http://schemas.microsoft.com/office/drawing/2014/main" id="{83DD1A07-0C3A-6DA8-083F-4C0E61E2ED3B}"/>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graphicFrame>
        <p:nvGraphicFramePr>
          <p:cNvPr id="6" name="Diagram 5">
            <a:extLst>
              <a:ext uri="{FF2B5EF4-FFF2-40B4-BE49-F238E27FC236}">
                <a16:creationId xmlns:a16="http://schemas.microsoft.com/office/drawing/2014/main" id="{F1728704-99D5-33EF-2B1B-5BF217D6BDF4}"/>
              </a:ext>
            </a:extLst>
          </p:cNvPr>
          <p:cNvGraphicFramePr/>
          <p:nvPr>
            <p:extLst>
              <p:ext uri="{D42A27DB-BD31-4B8C-83A1-F6EECF244321}">
                <p14:modId xmlns:p14="http://schemas.microsoft.com/office/powerpoint/2010/main" val="1897433283"/>
              </p:ext>
            </p:extLst>
          </p:nvPr>
        </p:nvGraphicFramePr>
        <p:xfrm>
          <a:off x="582804" y="753626"/>
          <a:ext cx="9264581" cy="6071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bject 4">
            <a:extLst>
              <a:ext uri="{FF2B5EF4-FFF2-40B4-BE49-F238E27FC236}">
                <a16:creationId xmlns:a16="http://schemas.microsoft.com/office/drawing/2014/main" id="{FF2D8D94-70B3-1333-072E-59BD6D8A9882}"/>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8" name="object 12">
            <a:extLst>
              <a:ext uri="{FF2B5EF4-FFF2-40B4-BE49-F238E27FC236}">
                <a16:creationId xmlns:a16="http://schemas.microsoft.com/office/drawing/2014/main" id="{390A44E6-5385-B47A-2F8C-DBF0B8E5A82D}"/>
              </a:ext>
            </a:extLst>
          </p:cNvPr>
          <p:cNvSpPr txBox="1"/>
          <p:nvPr/>
        </p:nvSpPr>
        <p:spPr>
          <a:xfrm>
            <a:off x="178334" y="6996566"/>
            <a:ext cx="10515065"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dirty="0">
                <a:solidFill>
                  <a:srgbClr val="FFFFFF"/>
                </a:solidFill>
                <a:latin typeface="Aptos" panose="020B0004020202020204" pitchFamily="34" charset="0"/>
                <a:cs typeface="Arial" panose="020B0604020202020204" pitchFamily="34" charset="0"/>
              </a:rPr>
              <a:t>Annex A – Consumer Council for Water Board</a:t>
            </a:r>
            <a:endParaRPr lang="en-GB" sz="4000" noProof="0" dirty="0">
              <a:latin typeface="Aptos" panose="020B00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B7B245E9-0AA9-2287-DDAE-E93398ED4E1B}"/>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13</a:t>
            </a:r>
            <a:endParaRPr lang="en-GB" sz="1100" dirty="0">
              <a:solidFill>
                <a:schemeClr val="bg1"/>
              </a:solidFill>
              <a:latin typeface="Arial" panose="020B0604020202020204" pitchFamily="34" charset="0"/>
              <a:cs typeface="Arial" panose="020B0604020202020204" pitchFamily="34" charset="0"/>
            </a:endParaRPr>
          </a:p>
        </p:txBody>
      </p:sp>
      <p:sp>
        <p:nvSpPr>
          <p:cNvPr id="3" name="object 3">
            <a:extLst>
              <a:ext uri="{FF2B5EF4-FFF2-40B4-BE49-F238E27FC236}">
                <a16:creationId xmlns:a16="http://schemas.microsoft.com/office/drawing/2014/main" id="{52BA83C1-4170-6DDC-4BDE-2485E85A752C}"/>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C277BED-0570-C564-5A3B-BD00D6086CDD}"/>
              </a:ext>
            </a:extLst>
          </p:cNvPr>
          <p:cNvSpPr txBox="1"/>
          <p:nvPr/>
        </p:nvSpPr>
        <p:spPr>
          <a:xfrm>
            <a:off x="8163593" y="6126106"/>
            <a:ext cx="2353912" cy="369332"/>
          </a:xfrm>
          <a:prstGeom prst="rect">
            <a:avLst/>
          </a:prstGeom>
          <a:noFill/>
        </p:spPr>
        <p:txBody>
          <a:bodyPr wrap="square" rtlCol="0">
            <a:spAutoFit/>
          </a:bodyPr>
          <a:lstStyle/>
          <a:p>
            <a:r>
              <a:rPr lang="en-GB" dirty="0">
                <a:solidFill>
                  <a:srgbClr val="008938"/>
                </a:solidFill>
                <a:latin typeface="Aptos" panose="020B0004020202020204" pitchFamily="34" charset="0"/>
                <a:hlinkClick r:id="rId7">
                  <a:extLst>
                    <a:ext uri="{A12FA001-AC4F-418D-AE19-62706E023703}">
                      <ahyp:hlinkClr xmlns:ahyp="http://schemas.microsoft.com/office/drawing/2018/hyperlinkcolor" val="tx"/>
                    </a:ext>
                  </a:extLst>
                </a:hlinkClick>
              </a:rPr>
              <a:t>CCW Board website</a:t>
            </a:r>
            <a:endParaRPr lang="en-GB" dirty="0">
              <a:solidFill>
                <a:srgbClr val="008938"/>
              </a:solidFill>
              <a:latin typeface="Aptos" panose="020B0004020202020204" pitchFamily="34" charset="0"/>
            </a:endParaRPr>
          </a:p>
        </p:txBody>
      </p:sp>
    </p:spTree>
    <p:extLst>
      <p:ext uri="{BB962C8B-B14F-4D97-AF65-F5344CB8AC3E}">
        <p14:creationId xmlns:p14="http://schemas.microsoft.com/office/powerpoint/2010/main" val="3047209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object 19"/>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7" name="TextBox 26">
            <a:extLst>
              <a:ext uri="{FF2B5EF4-FFF2-40B4-BE49-F238E27FC236}">
                <a16:creationId xmlns:a16="http://schemas.microsoft.com/office/drawing/2014/main" id="{030847FC-4D45-3988-3290-496420F52696}"/>
              </a:ext>
            </a:extLst>
          </p:cNvPr>
          <p:cNvSpPr txBox="1"/>
          <p:nvPr/>
        </p:nvSpPr>
        <p:spPr>
          <a:xfrm>
            <a:off x="331765" y="921047"/>
            <a:ext cx="10028600" cy="5693866"/>
          </a:xfrm>
          <a:prstGeom prst="rect">
            <a:avLst/>
          </a:prstGeom>
          <a:noFill/>
        </p:spPr>
        <p:txBody>
          <a:bodyPr wrap="square">
            <a:spAutoFit/>
          </a:bodyPr>
          <a:lstStyle/>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Selflessness</a:t>
            </a: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act solely in terms of the public interest.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Integrity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must avoid placing themselves under any obligation to people or organisations that might try inappropriately to influence them in their work. They should not act or take decisions in order to gain financial or other material benefits for themselves, their family, or their friends. They must declare and resolve any interests and relationships.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Objectivity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must act and take decisions impartially, fairly and on merit, using the best evidence and without discrimination or bias.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Accountability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are accountable to the public for their decisions and actions and must submit themselves to the scrutiny necessary to ensure this.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Openness</a:t>
            </a: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act and take decisions in an open and transparent manner. Information should not be withheld from the public unless there are clear and lawful reasons for so doing.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Honesty</a:t>
            </a:r>
            <a:r>
              <a:rPr lang="en-GB" sz="1400" noProof="0">
                <a:solidFill>
                  <a:srgbClr val="212527"/>
                </a:solidFill>
                <a:latin typeface="Aptos" panose="020B0004020202020204" pitchFamily="34" charset="0"/>
                <a:cs typeface="Arial" panose="020B0604020202020204" pitchFamily="34" charset="0"/>
              </a:rPr>
              <a:t> </a:t>
            </a: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be truthful. </a:t>
            </a:r>
          </a:p>
          <a:p>
            <a:pPr marR="19685" algn="l">
              <a:spcBef>
                <a:spcPts val="40"/>
              </a:spcBef>
            </a:pP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b="1" noProof="0">
                <a:solidFill>
                  <a:srgbClr val="00A33B"/>
                </a:solidFill>
                <a:latin typeface="Aptos" panose="020B0004020202020204" pitchFamily="34" charset="0"/>
                <a:cs typeface="Arial" panose="020B0604020202020204" pitchFamily="34" charset="0"/>
              </a:rPr>
              <a:t>Leadership</a:t>
            </a:r>
            <a:endParaRPr lang="en-GB" sz="1400" noProof="0">
              <a:solidFill>
                <a:srgbClr val="212527"/>
              </a:solidFill>
              <a:latin typeface="Aptos" panose="020B0004020202020204" pitchFamily="34" charset="0"/>
              <a:cs typeface="Arial" panose="020B0604020202020204" pitchFamily="34" charset="0"/>
            </a:endParaRPr>
          </a:p>
          <a:p>
            <a:pPr marR="19685" algn="l">
              <a:spcBef>
                <a:spcPts val="40"/>
              </a:spcBef>
            </a:pPr>
            <a:r>
              <a:rPr lang="en-GB" sz="1400" noProof="0">
                <a:solidFill>
                  <a:srgbClr val="212527"/>
                </a:solidFill>
                <a:latin typeface="Aptos" panose="020B0004020202020204" pitchFamily="34" charset="0"/>
                <a:cs typeface="Arial" panose="020B0604020202020204" pitchFamily="34" charset="0"/>
              </a:rPr>
              <a:t>Holders of public office should exhibit these principles in their own behaviour. They should actively promote and robustly support the principles and be willing to challenge poor behaviour wherever it occurs. </a:t>
            </a:r>
            <a:endParaRPr lang="en-GB" sz="1400" noProof="0">
              <a:latin typeface="Aptos" panose="020B00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4EC4614-2743-B4C1-EE21-009818C1EF97}"/>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14</a:t>
            </a:r>
            <a:endParaRPr lang="en-GB" sz="1100" dirty="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57BCDBA8-7736-EA43-607D-9FAE93D9ED5F}"/>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object 12">
            <a:extLst>
              <a:ext uri="{FF2B5EF4-FFF2-40B4-BE49-F238E27FC236}">
                <a16:creationId xmlns:a16="http://schemas.microsoft.com/office/drawing/2014/main" id="{56325A0A-CAE0-C1C2-45F0-145737E06B9A}"/>
              </a:ext>
            </a:extLst>
          </p:cNvPr>
          <p:cNvSpPr txBox="1"/>
          <p:nvPr/>
        </p:nvSpPr>
        <p:spPr>
          <a:xfrm>
            <a:off x="178334" y="6996566"/>
            <a:ext cx="10513795" cy="628377"/>
          </a:xfrm>
          <a:prstGeom prst="rect">
            <a:avLst/>
          </a:prstGeom>
        </p:spPr>
        <p:txBody>
          <a:bodyPr vert="horz" wrap="square" lIns="0" tIns="12700" rIns="0" bIns="0" rtlCol="0">
            <a:spAutoFit/>
          </a:bodyPr>
          <a:lstStyle/>
          <a:p>
            <a:pPr marL="12700">
              <a:lnSpc>
                <a:spcPct val="100000"/>
              </a:lnSpc>
              <a:spcBef>
                <a:spcPts val="100"/>
              </a:spcBef>
            </a:pPr>
            <a:r>
              <a:rPr lang="en-GB" sz="4000" b="1" spc="-10" noProof="0" dirty="0">
                <a:solidFill>
                  <a:srgbClr val="FFFFFF"/>
                </a:solidFill>
                <a:latin typeface="Aptos" panose="020B0004020202020204" pitchFamily="34" charset="0"/>
                <a:cs typeface="Arial" panose="020B0604020202020204" pitchFamily="34" charset="0"/>
              </a:rPr>
              <a:t>Annex B – The Seven Principles of Public Life</a:t>
            </a:r>
            <a:endParaRPr lang="en-GB" sz="4000" noProof="0" dirty="0">
              <a:latin typeface="Aptos" panose="020B0004020202020204" pitchFamily="34" charset="0"/>
              <a:cs typeface="Arial" panose="020B0604020202020204" pitchFamily="34" charset="0"/>
            </a:endParaRPr>
          </a:p>
        </p:txBody>
      </p:sp>
      <p:sp>
        <p:nvSpPr>
          <p:cNvPr id="5" name="object 3">
            <a:extLst>
              <a:ext uri="{FF2B5EF4-FFF2-40B4-BE49-F238E27FC236}">
                <a16:creationId xmlns:a16="http://schemas.microsoft.com/office/drawing/2014/main" id="{774FFB3F-E8FF-FD49-25C1-6AF68067B895}"/>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517212F-25E2-847A-FA01-FEFA74AAC765}"/>
            </a:ext>
          </a:extLst>
        </p:cNvPr>
        <p:cNvGrpSpPr/>
        <p:nvPr/>
      </p:nvGrpSpPr>
      <p:grpSpPr>
        <a:xfrm>
          <a:off x="0" y="0"/>
          <a:ext cx="0" cy="0"/>
          <a:chOff x="0" y="0"/>
          <a:chExt cx="0" cy="0"/>
        </a:xfrm>
      </p:grpSpPr>
      <p:sp>
        <p:nvSpPr>
          <p:cNvPr id="19" name="object 19">
            <a:extLst>
              <a:ext uri="{FF2B5EF4-FFF2-40B4-BE49-F238E27FC236}">
                <a16:creationId xmlns:a16="http://schemas.microsoft.com/office/drawing/2014/main" id="{1A81F930-130D-29F3-321E-C24C8EB71EEF}"/>
              </a:ext>
            </a:extLst>
          </p:cNvPr>
          <p:cNvSpPr/>
          <p:nvPr/>
        </p:nvSpPr>
        <p:spPr>
          <a:xfrm>
            <a:off x="0" y="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27" name="TextBox 26">
            <a:extLst>
              <a:ext uri="{FF2B5EF4-FFF2-40B4-BE49-F238E27FC236}">
                <a16:creationId xmlns:a16="http://schemas.microsoft.com/office/drawing/2014/main" id="{0D0F2143-7AE5-B4B3-FAC4-43CA4A97445E}"/>
              </a:ext>
            </a:extLst>
          </p:cNvPr>
          <p:cNvSpPr txBox="1"/>
          <p:nvPr/>
        </p:nvSpPr>
        <p:spPr>
          <a:xfrm>
            <a:off x="331765" y="857547"/>
            <a:ext cx="10028600" cy="5821274"/>
          </a:xfrm>
          <a:prstGeom prst="rect">
            <a:avLst/>
          </a:prstGeom>
          <a:noFill/>
        </p:spPr>
        <p:txBody>
          <a:bodyPr wrap="square">
            <a:spAutoFit/>
          </a:bodyPr>
          <a:lstStyle/>
          <a:p>
            <a:pPr marL="228600" indent="-228600" algn="l" rtl="0" fontAlgn="base">
              <a:lnSpc>
                <a:spcPts val="1552"/>
              </a:lnSpc>
              <a:buFont typeface="+mj-lt"/>
              <a:buAutoNum type="arabicPeriod"/>
            </a:pPr>
            <a:r>
              <a:rPr lang="en-GB" sz="1200" b="1" i="0" noProof="0">
                <a:solidFill>
                  <a:srgbClr val="008938"/>
                </a:solidFill>
                <a:effectLst/>
                <a:latin typeface="Aptos" panose="020B0004020202020204" pitchFamily="34" charset="0"/>
                <a:cs typeface="Arial" panose="020B0604020202020204" pitchFamily="34" charset="0"/>
              </a:rPr>
              <a:t>Expertise</a:t>
            </a:r>
            <a:r>
              <a:rPr lang="en-GB" sz="1200" b="0" i="0" noProof="0">
                <a:solidFill>
                  <a:srgbClr val="008938"/>
                </a:solidFill>
                <a:effectLst/>
                <a:latin typeface="Aptos" panose="020B0004020202020204" pitchFamily="34" charset="0"/>
                <a:cs typeface="Arial" panose="020B0604020202020204" pitchFamily="34" charset="0"/>
              </a:rPr>
              <a:t> </a:t>
            </a:r>
            <a:endParaRPr lang="en-GB" sz="1200" noProof="0">
              <a:solidFill>
                <a:srgbClr val="000000"/>
              </a:solidFill>
              <a:latin typeface="Aptos" panose="020B0004020202020204" pitchFamily="34" charset="0"/>
              <a:cs typeface="Arial" panose="020B0604020202020204" pitchFamily="34" charset="0"/>
            </a:endParaRPr>
          </a:p>
          <a:p>
            <a:pPr marL="171450" lvl="1" indent="-171450" algn="l" rtl="0" fontAlgn="base">
              <a:lnSpc>
                <a:spcPts val="1552"/>
              </a:lnSpc>
              <a:buClr>
                <a:srgbClr val="008938"/>
              </a:buClr>
              <a:buSzPct val="100000"/>
              <a:buFont typeface="Arial" panose="020B0604020202020204" pitchFamily="34" charset="0"/>
              <a:buChar char="•"/>
            </a:pPr>
            <a:r>
              <a:rPr lang="en-GB" sz="1200" b="0" i="0" noProof="0">
                <a:solidFill>
                  <a:srgbClr val="000000"/>
                </a:solidFill>
                <a:effectLst/>
                <a:latin typeface="Aptos" panose="020B0004020202020204" pitchFamily="34" charset="0"/>
                <a:cs typeface="Arial" panose="020B0604020202020204" pitchFamily="34" charset="0"/>
              </a:rPr>
              <a:t>Consider and act in the best interests of your organisation and its objectives; delivering the outcomes expected by your sponsor department, ministers and ultimately the public.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Consider the broader mission and duties of your sponsoring Secretary of State, his or her Department and the Government.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Ensure compliance with statutory duties and the organisation’s Framework Document and act within its powers.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Exercise reasonable care, skill, and diligence in the exercise of their authority and judgement. </a:t>
            </a:r>
          </a:p>
          <a:p>
            <a:pPr algn="l" rtl="0" fontAlgn="base">
              <a:lnSpc>
                <a:spcPts val="1552"/>
              </a:lnSpc>
            </a:pPr>
            <a:r>
              <a:rPr lang="en-GB" sz="1200" b="0" i="0" noProof="0">
                <a:solidFill>
                  <a:srgbClr val="000000"/>
                </a:solidFill>
                <a:effectLst/>
                <a:latin typeface="Aptos" panose="020B0004020202020204" pitchFamily="34" charset="0"/>
                <a:cs typeface="Arial" panose="020B0604020202020204" pitchFamily="34" charset="0"/>
              </a:rPr>
              <a:t> </a:t>
            </a:r>
          </a:p>
          <a:p>
            <a:pPr marL="228600" indent="-228600" algn="l" rtl="0" fontAlgn="base">
              <a:lnSpc>
                <a:spcPts val="1552"/>
              </a:lnSpc>
              <a:buFont typeface="+mj-lt"/>
              <a:buAutoNum type="arabicPeriod" startAt="2"/>
            </a:pPr>
            <a:r>
              <a:rPr lang="en-GB" sz="1200" b="1" i="0" noProof="0">
                <a:solidFill>
                  <a:srgbClr val="008938"/>
                </a:solidFill>
                <a:effectLst/>
                <a:latin typeface="Aptos" panose="020B0004020202020204" pitchFamily="34" charset="0"/>
                <a:cs typeface="Arial" panose="020B0604020202020204" pitchFamily="34" charset="0"/>
              </a:rPr>
              <a:t>Scrutiny and challenge</a:t>
            </a:r>
            <a:r>
              <a:rPr lang="en-GB" sz="1200" b="0" i="0" noProof="0">
                <a:solidFill>
                  <a:srgbClr val="008938"/>
                </a:solidFill>
                <a:effectLst/>
                <a:latin typeface="Aptos" panose="020B0004020202020204" pitchFamily="34" charset="0"/>
                <a:cs typeface="Arial" panose="020B0604020202020204" pitchFamily="34" charset="0"/>
              </a:rPr>
              <a:t> </a:t>
            </a:r>
            <a:endParaRPr lang="en-GB" sz="1200" b="0" i="0" noProof="0">
              <a:solidFill>
                <a:srgbClr val="000000"/>
              </a:solidFill>
              <a:effectLst/>
              <a:latin typeface="Aptos" panose="020B0004020202020204" pitchFamily="34" charset="0"/>
              <a:cs typeface="Arial" panose="020B0604020202020204" pitchFamily="34" charset="0"/>
            </a:endParaRP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Maintain independence from the executive to allow scrutiny of management and in meetings agree goals and objectives and monitor performance and the reporting of performance so that the public who use your organisation receive a high-quality service.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Satisfy yourself on the integrity of budget setting to deliver objectives and financial information and reporting against budgets, and that financial controls and systems of risk management are robust and defensible. Meet the requirements of Managing Public Money, including supporting the Accounting Officer in fulfilling their duties to provide propriety and value for money in the use of public funds.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Champion high standards of risk management by ensuring your organisation has effective risk reporting, controls and governance, risk expertise and risk tolerances to effectively manage risk.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Represent your organisation to the department and to Ministers, as well as ensuring Ministers’ views are considered by the executive team of the organisation, as appropriate. </a:t>
            </a:r>
          </a:p>
          <a:p>
            <a:pPr algn="l" rtl="0" fontAlgn="base">
              <a:lnSpc>
                <a:spcPts val="1552"/>
              </a:lnSpc>
            </a:pPr>
            <a:r>
              <a:rPr lang="en-GB" sz="1200" b="0" i="0" noProof="0">
                <a:solidFill>
                  <a:srgbClr val="000000"/>
                </a:solidFill>
                <a:effectLst/>
                <a:latin typeface="Aptos" panose="020B0004020202020204" pitchFamily="34" charset="0"/>
                <a:cs typeface="Arial" panose="020B0604020202020204" pitchFamily="34" charset="0"/>
              </a:rPr>
              <a:t> </a:t>
            </a:r>
          </a:p>
          <a:p>
            <a:pPr marL="228600" indent="-228600" algn="l" rtl="0" fontAlgn="base">
              <a:lnSpc>
                <a:spcPts val="1552"/>
              </a:lnSpc>
              <a:buFont typeface="+mj-lt"/>
              <a:buAutoNum type="arabicPeriod" startAt="3"/>
            </a:pPr>
            <a:r>
              <a:rPr lang="en-GB" sz="1200" b="1" i="0" noProof="0">
                <a:solidFill>
                  <a:srgbClr val="008938"/>
                </a:solidFill>
                <a:effectLst/>
                <a:latin typeface="Aptos" panose="020B0004020202020204" pitchFamily="34" charset="0"/>
                <a:cs typeface="Arial" panose="020B0604020202020204" pitchFamily="34" charset="0"/>
              </a:rPr>
              <a:t>Support</a:t>
            </a:r>
            <a:r>
              <a:rPr lang="en-GB" sz="1200" b="0" i="0" noProof="0">
                <a:solidFill>
                  <a:srgbClr val="008938"/>
                </a:solidFill>
                <a:effectLst/>
                <a:latin typeface="Aptos" panose="020B0004020202020204" pitchFamily="34" charset="0"/>
                <a:cs typeface="Arial" panose="020B0604020202020204" pitchFamily="34" charset="0"/>
              </a:rPr>
              <a:t> </a:t>
            </a:r>
            <a:endParaRPr lang="en-GB" sz="1200" b="0" i="0" noProof="0">
              <a:solidFill>
                <a:srgbClr val="000000"/>
              </a:solidFill>
              <a:effectLst/>
              <a:latin typeface="Aptos" panose="020B0004020202020204" pitchFamily="34" charset="0"/>
              <a:cs typeface="Arial" panose="020B0604020202020204" pitchFamily="34" charset="0"/>
            </a:endParaRP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Support the board in succession planning and be prepared to put yourself up for re-appointment, as well as promoting the need for a diverse board.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Participate in and promote regular reviews of your organisation, as well as the board’s own effectiveness, with particular focus on the organisation’s purposes and its efficiency in meeting these purposes. Engage in the appraisal process, including self-reflection on your own abilities.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Listen carefully to, ask appropriate questions of and support management to encourage discussion in a manner that promotes a culture where all perspectives are listened to, while fulfilling the individual Director’s duties and responsibilities and respecting and valuing the expertise of the executive team. </a:t>
            </a:r>
          </a:p>
          <a:p>
            <a:pPr marL="171450" lvl="1" indent="-171450" algn="l" rtl="0" fontAlgn="base">
              <a:lnSpc>
                <a:spcPts val="1552"/>
              </a:lnSpc>
              <a:buClr>
                <a:srgbClr val="008938"/>
              </a:buClr>
              <a:buSzPct val="100000"/>
              <a:buFont typeface="Arial" panose="020B0604020202020204" pitchFamily="34" charset="0"/>
              <a:buChar char="•"/>
            </a:pPr>
            <a:r>
              <a:rPr lang="en-GB" sz="1200">
                <a:solidFill>
                  <a:srgbClr val="000000"/>
                </a:solidFill>
                <a:latin typeface="Aptos" panose="020B0004020202020204" pitchFamily="34" charset="0"/>
                <a:cs typeface="Arial" panose="020B0604020202020204" pitchFamily="34" charset="0"/>
              </a:rPr>
              <a:t>Promote the success of the entity having regard to the interests of all members and stakeholders, and all risks</a:t>
            </a:r>
          </a:p>
        </p:txBody>
      </p:sp>
      <p:sp>
        <p:nvSpPr>
          <p:cNvPr id="3" name="TextBox 2">
            <a:extLst>
              <a:ext uri="{FF2B5EF4-FFF2-40B4-BE49-F238E27FC236}">
                <a16:creationId xmlns:a16="http://schemas.microsoft.com/office/drawing/2014/main" id="{2CB213AD-3C43-EB2F-E2D1-0BFA871C78B4}"/>
              </a:ext>
            </a:extLst>
          </p:cNvPr>
          <p:cNvSpPr txBox="1"/>
          <p:nvPr/>
        </p:nvSpPr>
        <p:spPr>
          <a:xfrm>
            <a:off x="10342880" y="110625"/>
            <a:ext cx="349250" cy="261610"/>
          </a:xfrm>
          <a:prstGeom prst="rect">
            <a:avLst/>
          </a:prstGeom>
          <a:noFill/>
        </p:spPr>
        <p:txBody>
          <a:bodyPr wrap="square" lIns="91440" tIns="45720" rIns="91440" bIns="45720" anchor="t">
            <a:spAutoFit/>
          </a:bodyPr>
          <a:lstStyle/>
          <a:p>
            <a:r>
              <a:rPr lang="en-US" sz="1100" dirty="0">
                <a:solidFill>
                  <a:schemeClr val="bg1"/>
                </a:solidFill>
                <a:latin typeface="Arial"/>
                <a:cs typeface="Arial"/>
              </a:rPr>
              <a:t>15</a:t>
            </a:r>
            <a:endParaRPr lang="en-US" sz="1100" dirty="0">
              <a:solidFill>
                <a:schemeClr val="bg1"/>
              </a:solidFill>
              <a:latin typeface="Arial" panose="020B0604020202020204" pitchFamily="34" charset="0"/>
              <a:cs typeface="Arial" panose="020B0604020202020204" pitchFamily="34" charset="0"/>
            </a:endParaRPr>
          </a:p>
        </p:txBody>
      </p:sp>
      <p:sp>
        <p:nvSpPr>
          <p:cNvPr id="2" name="object 4">
            <a:extLst>
              <a:ext uri="{FF2B5EF4-FFF2-40B4-BE49-F238E27FC236}">
                <a16:creationId xmlns:a16="http://schemas.microsoft.com/office/drawing/2014/main" id="{202B8F83-EB2D-E9EC-69AE-43031F2D54FE}"/>
              </a:ext>
            </a:extLst>
          </p:cNvPr>
          <p:cNvSpPr/>
          <p:nvPr/>
        </p:nvSpPr>
        <p:spPr>
          <a:xfrm>
            <a:off x="0" y="7058660"/>
            <a:ext cx="10692130" cy="504190"/>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sp>
        <p:nvSpPr>
          <p:cNvPr id="4" name="object 12">
            <a:extLst>
              <a:ext uri="{FF2B5EF4-FFF2-40B4-BE49-F238E27FC236}">
                <a16:creationId xmlns:a16="http://schemas.microsoft.com/office/drawing/2014/main" id="{ACC70231-1593-5DED-DFA7-2DC051A156BD}"/>
              </a:ext>
            </a:extLst>
          </p:cNvPr>
          <p:cNvSpPr txBox="1"/>
          <p:nvPr/>
        </p:nvSpPr>
        <p:spPr>
          <a:xfrm>
            <a:off x="178334" y="6996566"/>
            <a:ext cx="10515065" cy="443711"/>
          </a:xfrm>
          <a:prstGeom prst="rect">
            <a:avLst/>
          </a:prstGeom>
        </p:spPr>
        <p:txBody>
          <a:bodyPr vert="horz" wrap="square" lIns="0" tIns="12700" rIns="0" bIns="0" rtlCol="0">
            <a:spAutoFit/>
          </a:bodyPr>
          <a:lstStyle/>
          <a:p>
            <a:pPr marL="12700">
              <a:lnSpc>
                <a:spcPct val="100000"/>
              </a:lnSpc>
              <a:spcBef>
                <a:spcPts val="100"/>
              </a:spcBef>
            </a:pPr>
            <a:r>
              <a:rPr lang="en-GB" sz="2800" b="1" spc="-10" noProof="0" dirty="0">
                <a:solidFill>
                  <a:srgbClr val="FFFFFF"/>
                </a:solidFill>
                <a:latin typeface="Aptos" panose="020B0004020202020204" pitchFamily="34" charset="0"/>
                <a:cs typeface="Arial" panose="020B0604020202020204" pitchFamily="34" charset="0"/>
              </a:rPr>
              <a:t>Annex C – 12 Principles of Governance  for Public Body NEDs</a:t>
            </a:r>
            <a:endParaRPr lang="en-GB" sz="2800" noProof="0" dirty="0">
              <a:latin typeface="Aptos" panose="020B0004020202020204" pitchFamily="34" charset="0"/>
              <a:cs typeface="Arial" panose="020B0604020202020204" pitchFamily="34" charset="0"/>
            </a:endParaRPr>
          </a:p>
        </p:txBody>
      </p:sp>
      <p:sp>
        <p:nvSpPr>
          <p:cNvPr id="5" name="object 3">
            <a:extLst>
              <a:ext uri="{FF2B5EF4-FFF2-40B4-BE49-F238E27FC236}">
                <a16:creationId xmlns:a16="http://schemas.microsoft.com/office/drawing/2014/main" id="{95479E09-43F4-1CF2-96CD-7CF89E18A0F9}"/>
              </a:ext>
            </a:extLst>
          </p:cNvPr>
          <p:cNvSpPr txBox="1"/>
          <p:nvPr/>
        </p:nvSpPr>
        <p:spPr>
          <a:xfrm>
            <a:off x="347300" y="150380"/>
            <a:ext cx="5309235" cy="197490"/>
          </a:xfrm>
          <a:prstGeom prst="rect">
            <a:avLst/>
          </a:prstGeom>
        </p:spPr>
        <p:txBody>
          <a:bodyPr vert="horz" wrap="square" lIns="0" tIns="12700" rIns="0" bIns="0" rtlCol="0">
            <a:spAutoFit/>
          </a:bodyPr>
          <a:lstStyle/>
          <a:p>
            <a:pPr marL="12700">
              <a:lnSpc>
                <a:spcPct val="100000"/>
              </a:lnSpc>
              <a:spcBef>
                <a:spcPts val="100"/>
              </a:spcBef>
            </a:pPr>
            <a:r>
              <a:rPr lang="en-GB" sz="1200" spc="-10" noProof="0" dirty="0">
                <a:solidFill>
                  <a:srgbClr val="FFFFFF"/>
                </a:solidFill>
                <a:latin typeface="Aptos" panose="020B0004020202020204" pitchFamily="34" charset="0"/>
                <a:cs typeface="Arial" panose="020B0604020202020204" pitchFamily="34" charset="0"/>
              </a:rPr>
              <a:t>Briefing Pack for Member of the Consumer Council for Water</a:t>
            </a:r>
            <a:endParaRPr lang="en-GB" sz="1200" noProof="0" dirty="0">
              <a:latin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143097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object 4">
            <a:extLst>
              <a:ext uri="{FF2B5EF4-FFF2-40B4-BE49-F238E27FC236}">
                <a16:creationId xmlns:a16="http://schemas.microsoft.com/office/drawing/2014/main" id="{2ABBD6B5-6C08-1750-663B-EB13CDA1D0FB}"/>
              </a:ext>
            </a:extLst>
          </p:cNvPr>
          <p:cNvSpPr/>
          <p:nvPr/>
        </p:nvSpPr>
        <p:spPr>
          <a:xfrm>
            <a:off x="0" y="5240851"/>
            <a:ext cx="10702251" cy="2321999"/>
          </a:xfrm>
          <a:custGeom>
            <a:avLst/>
            <a:gdLst/>
            <a:ahLst/>
            <a:cxnLst/>
            <a:rect l="l" t="t" r="r" b="b"/>
            <a:pathLst>
              <a:path w="10692130" h="504190">
                <a:moveTo>
                  <a:pt x="10692003" y="0"/>
                </a:moveTo>
                <a:lnTo>
                  <a:pt x="0" y="0"/>
                </a:lnTo>
                <a:lnTo>
                  <a:pt x="0" y="503999"/>
                </a:lnTo>
                <a:lnTo>
                  <a:pt x="10692003" y="503999"/>
                </a:lnTo>
                <a:lnTo>
                  <a:pt x="10692003" y="0"/>
                </a:lnTo>
                <a:close/>
              </a:path>
            </a:pathLst>
          </a:custGeom>
          <a:solidFill>
            <a:srgbClr val="008938"/>
          </a:solidFill>
        </p:spPr>
        <p:txBody>
          <a:bodyPr wrap="square" lIns="0" tIns="0" rIns="0" bIns="0" rtlCol="0"/>
          <a:lstStyle/>
          <a:p>
            <a:endParaRPr lang="en-GB" noProof="0"/>
          </a:p>
        </p:txBody>
      </p:sp>
      <p:pic>
        <p:nvPicPr>
          <p:cNvPr id="3075" name="Picture 3" descr="Defra_582_SML_AW-crop">
            <a:extLst>
              <a:ext uri="{FF2B5EF4-FFF2-40B4-BE49-F238E27FC236}">
                <a16:creationId xmlns:a16="http://schemas.microsoft.com/office/drawing/2014/main" id="{A22B38D6-83EB-8C6F-D621-0EF37CD8C0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7900" y="2321999"/>
            <a:ext cx="3248444" cy="16644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ocpa">
            <a:extLst>
              <a:ext uri="{FF2B5EF4-FFF2-40B4-BE49-F238E27FC236}">
                <a16:creationId xmlns:a16="http://schemas.microsoft.com/office/drawing/2014/main" id="{21B9C5E1-F23A-6001-60E0-F3780C66CB5F}"/>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8876" b="89941" l="9112" r="90433">
                        <a14:foregroundMark x1="9339" y1="54438" x2="9339" y2="54438"/>
                        <a14:foregroundMark x1="90433" y1="59763" x2="89749" y2="49112"/>
                        <a14:foregroundMark x1="21412" y1="44970" x2="34624" y2="65089"/>
                        <a14:foregroundMark x1="26651" y1="34320" x2="71982" y2="33728"/>
                        <a14:foregroundMark x1="71982" y1="33728" x2="74943" y2="33728"/>
                      </a14:backgroundRemoval>
                    </a14:imgEffect>
                  </a14:imgLayer>
                </a14:imgProps>
              </a:ext>
              <a:ext uri="{28A0092B-C50C-407E-A947-70E740481C1C}">
                <a14:useLocalDpi xmlns:a14="http://schemas.microsoft.com/office/drawing/2010/main" val="0"/>
              </a:ext>
            </a:extLst>
          </a:blip>
          <a:srcRect t="16157" b="5676"/>
          <a:stretch/>
        </p:blipFill>
        <p:spPr bwMode="auto">
          <a:xfrm>
            <a:off x="7023100" y="5785436"/>
            <a:ext cx="3644900" cy="109681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A close-up of a sign&#10;&#10;Description automatically generated">
            <a:extLst>
              <a:ext uri="{FF2B5EF4-FFF2-40B4-BE49-F238E27FC236}">
                <a16:creationId xmlns:a16="http://schemas.microsoft.com/office/drawing/2014/main" id="{AE8F759C-7117-4F94-3D4F-1F2460C311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700" y="5905603"/>
            <a:ext cx="2029595" cy="9924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212527"/>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d1117845-93f6-4da3-abaa-fcb4fa669c78" ContentTypeId="0x010100A5BF1C78D9F64B679A5EBDE1C6598EBC01" PreviousValue="false"/>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lc_EmailSubject xmlns="8815f886-2b6b-41fb-82a2-cff1c061b5b9" xsi:nil="true"/>
    <cf401361b24e474cb011be6eb76c0e76 xmlns="662745e8-e224-48e8-a2e3-254862b8c2f5">
      <Terms xmlns="http://schemas.microsoft.com/office/infopath/2007/PartnerControls">
        <TermInfo xmlns="http://schemas.microsoft.com/office/infopath/2007/PartnerControls">
          <TermName xmlns="http://schemas.microsoft.com/office/infopath/2007/PartnerControls">Crown</TermName>
          <TermId xmlns="http://schemas.microsoft.com/office/infopath/2007/PartnerControls">69589897-2828-4761-976e-717fd8e631c9</TermId>
        </TermInfo>
      </Terms>
    </cf401361b24e474cb011be6eb76c0e76>
    <peb8f3fab875401ca34a9f28cac46400 xmlns="8815f886-2b6b-41fb-82a2-cff1c061b5b9">
      <Terms xmlns="http://schemas.microsoft.com/office/infopath/2007/PartnerControls"/>
    </peb8f3fab875401ca34a9f28cac46400>
    <dlc_EmailCC xmlns="8815f886-2b6b-41fb-82a2-cff1c061b5b9" xsi:nil="true"/>
    <TaxCatchAllLabel xmlns="662745e8-e224-48e8-a2e3-254862b8c2f5" xsi:nil="true"/>
    <k85d23755b3a46b5a51451cf336b2e9b xmlns="662745e8-e224-48e8-a2e3-254862b8c2f5">
      <Terms xmlns="http://schemas.microsoft.com/office/infopath/2007/PartnerControls"/>
    </k85d23755b3a46b5a51451cf336b2e9b>
    <Topic xmlns="662745e8-e224-48e8-a2e3-254862b8c2f5">NPA</Topic>
    <HOMigrated xmlns="662745e8-e224-48e8-a2e3-254862b8c2f5">false</HOMigrated>
    <ddeb1fd0a9ad4436a96525d34737dc44 xmlns="662745e8-e224-48e8-a2e3-254862b8c2f5">
      <Terms xmlns="http://schemas.microsoft.com/office/infopath/2007/PartnerControls">
        <TermInfo xmlns="http://schemas.microsoft.com/office/infopath/2007/PartnerControls">
          <TermName xmlns="http://schemas.microsoft.com/office/infopath/2007/PartnerControls">Internal Defra Group</TermName>
          <TermId xmlns="http://schemas.microsoft.com/office/infopath/2007/PartnerControls">0867f7b3-e76e-40ca-bb1f-5ba341a49230</TermId>
        </TermInfo>
      </Terms>
    </ddeb1fd0a9ad4436a96525d34737dc44>
    <lae2bfa7b6474897ab4a53f76ea236c7 xmlns="662745e8-e224-48e8-a2e3-254862b8c2f5">
      <Terms xmlns="http://schemas.microsoft.com/office/infopath/2007/PartnerControls">
        <TermInfo xmlns="http://schemas.microsoft.com/office/infopath/2007/PartnerControls">
          <TermName xmlns="http://schemas.microsoft.com/office/infopath/2007/PartnerControls">Official</TermName>
          <TermId xmlns="http://schemas.microsoft.com/office/infopath/2007/PartnerControls">14c80daa-741b-422c-9722-f71693c9ede4</TermId>
        </TermInfo>
      </Terms>
    </lae2bfa7b6474897ab4a53f76ea236c7>
    <dlc_EmailTo xmlns="8815f886-2b6b-41fb-82a2-cff1c061b5b9" xsi:nil="true"/>
    <TaxCatchAll xmlns="662745e8-e224-48e8-a2e3-254862b8c2f5">
      <Value>6</Value>
      <Value>10</Value>
      <Value>9</Value>
      <Value>8</Value>
      <Value>7</Value>
    </TaxCatchAll>
    <dlc_EmailSentUTC xmlns="8815f886-2b6b-41fb-82a2-cff1c061b5b9" xsi:nil="true"/>
    <dlc_EmailReceivedUTC xmlns="8815f886-2b6b-41fb-82a2-cff1c061b5b9" xsi:nil="true"/>
    <dlc_EmailFrom xmlns="8815f886-2b6b-41fb-82a2-cff1c061b5b9" xsi:nil="true"/>
    <fe59e9859d6a491389c5b03567f5dda5 xmlns="662745e8-e224-48e8-a2e3-254862b8c2f5">
      <Terms xmlns="http://schemas.microsoft.com/office/infopath/2007/PartnerControls">
        <TermInfo xmlns="http://schemas.microsoft.com/office/infopath/2007/PartnerControls">
          <TermName xmlns="http://schemas.microsoft.com/office/infopath/2007/PartnerControls">Core Defra</TermName>
          <TermId xmlns="http://schemas.microsoft.com/office/infopath/2007/PartnerControls">026223dd-2e56-4615-868d-7c5bfd566810</TermId>
        </TermInfo>
      </Terms>
    </fe59e9859d6a491389c5b03567f5dda5>
    <Team xmlns="662745e8-e224-48e8-a2e3-254862b8c2f5">Public Appointments</Team>
    <n7493b4506bf40e28c373b1e51a33445 xmlns="662745e8-e224-48e8-a2e3-254862b8c2f5">
      <Terms xmlns="http://schemas.microsoft.com/office/infopath/2007/PartnerControls">
        <TermInfo xmlns="http://schemas.microsoft.com/office/infopath/2007/PartnerControls">
          <TermName xmlns="http://schemas.microsoft.com/office/infopath/2007/PartnerControls">Team</TermName>
          <TermId xmlns="http://schemas.microsoft.com/office/infopath/2007/PartnerControls">ff0485df-0575-416f-802f-e999165821b7</TermId>
        </TermInfo>
      </Terms>
    </n7493b4506bf40e28c373b1e51a33445>
    <bcb1675984d34ae3a1ed6b6e433c98de xmlns="8815f886-2b6b-41fb-82a2-cff1c061b5b9">
      <Terms xmlns="http://schemas.microsoft.com/office/infopath/2007/PartnerControls"/>
    </bcb1675984d34ae3a1ed6b6e433c98de>
  </documentManagement>
</p:properties>
</file>

<file path=customXml/item4.xml><?xml version="1.0" encoding="utf-8"?>
<ct:contentTypeSchema xmlns:ct="http://schemas.microsoft.com/office/2006/metadata/contentType" xmlns:ma="http://schemas.microsoft.com/office/2006/metadata/properties/metaAttributes" ct:_="" ma:_="" ma:contentTypeName="Defra document" ma:contentTypeID="0x010100A5BF1C78D9F64B679A5EBDE1C6598EBC0100E0BD1DFC3147654887873A64A3160283" ma:contentTypeVersion="43" ma:contentTypeDescription="new Document or upload" ma:contentTypeScope="" ma:versionID="b069dffd87ae1646c041687f0a110196">
  <xsd:schema xmlns:xsd="http://www.w3.org/2001/XMLSchema" xmlns:xs="http://www.w3.org/2001/XMLSchema" xmlns:p="http://schemas.microsoft.com/office/2006/metadata/properties" xmlns:ns2="662745e8-e224-48e8-a2e3-254862b8c2f5" xmlns:ns3="8815f886-2b6b-41fb-82a2-cff1c061b5b9" targetNamespace="http://schemas.microsoft.com/office/2006/metadata/properties" ma:root="true" ma:fieldsID="db7e08f7184a19a182bb4cb18095ec56" ns2:_="" ns3:_="">
    <xsd:import namespace="662745e8-e224-48e8-a2e3-254862b8c2f5"/>
    <xsd:import namespace="8815f886-2b6b-41fb-82a2-cff1c061b5b9"/>
    <xsd:element name="properties">
      <xsd:complexType>
        <xsd:sequence>
          <xsd:element name="documentManagement">
            <xsd:complexType>
              <xsd:all>
                <xsd:element ref="ns2:lae2bfa7b6474897ab4a53f76ea236c7" minOccurs="0"/>
                <xsd:element ref="ns2:TaxCatchAll" minOccurs="0"/>
                <xsd:element ref="ns2:TaxCatchAllLabel" minOccurs="0"/>
                <xsd:element ref="ns2:cf401361b24e474cb011be6eb76c0e76" minOccurs="0"/>
                <xsd:element ref="ns2:n7493b4506bf40e28c373b1e51a33445" minOccurs="0"/>
                <xsd:element ref="ns2:HOMigrated" minOccurs="0"/>
                <xsd:element ref="ns2:k85d23755b3a46b5a51451cf336b2e9b" minOccurs="0"/>
                <xsd:element ref="ns2:Team" minOccurs="0"/>
                <xsd:element ref="ns2:Topic" minOccurs="0"/>
                <xsd:element ref="ns2:ddeb1fd0a9ad4436a96525d34737dc44" minOccurs="0"/>
                <xsd:element ref="ns2:fe59e9859d6a491389c5b03567f5dda5" minOccurs="0"/>
                <xsd:element ref="ns3:dlc_EmailFrom" minOccurs="0"/>
                <xsd:element ref="ns3:dlc_EmailCC" minOccurs="0"/>
                <xsd:element ref="ns3:dlc_EmailSentUTC" minOccurs="0"/>
                <xsd:element ref="ns3:dlc_EmailReceivedUTC" minOccurs="0"/>
                <xsd:element ref="ns3:bcb1675984d34ae3a1ed6b6e433c98de" minOccurs="0"/>
                <xsd:element ref="ns3:peb8f3fab875401ca34a9f28cac46400" minOccurs="0"/>
                <xsd:element ref="ns3:dlc_EmailSubject" minOccurs="0"/>
                <xsd:element ref="ns3:dlc_EmailT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2745e8-e224-48e8-a2e3-254862b8c2f5" elementFormDefault="qualified">
    <xsd:import namespace="http://schemas.microsoft.com/office/2006/documentManagement/types"/>
    <xsd:import namespace="http://schemas.microsoft.com/office/infopath/2007/PartnerControls"/>
    <xsd:element name="lae2bfa7b6474897ab4a53f76ea236c7" ma:index="8" ma:taxonomy="true" ma:internalName="lae2bfa7b6474897ab4a53f76ea236c7" ma:taxonomyFieldName="HOGovernmentSecurityClassification" ma:displayName="Government Security Classification" ma:readOnly="false" ma:default="6;#Official|14c80daa-741b-422c-9722-f71693c9ede4" ma:fieldId="{5ae2bfa7-b647-4897-ab4a-53f76ea236c7}" ma:sspId="d1117845-93f6-4da3-abaa-fcb4fa669c78" ma:termSetId="56209604-fc17-4ace-9b7b-f45f0f17d50b" ma:anchorId="00000000-0000-0000-0000-000000000000" ma:open="false" ma:isKeyword="false">
      <xsd:complexType>
        <xsd:sequence>
          <xsd:element ref="pc:Terms" minOccurs="0" maxOccurs="1"/>
        </xsd:sequence>
      </xsd:complexType>
    </xsd:element>
    <xsd:element name="TaxCatchAll" ma:index="9" nillable="true" ma:displayName="Taxonomy Catch All Column" ma:hidden="true" ma:list="{1ebbaada-128b-455d-b96b-a7ee708ce6de}" ma:internalName="TaxCatchAll" ma:readOnly="false" ma:showField="CatchAllData" ma:web="8815f886-2b6b-41fb-82a2-cff1c061b5b9">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1ebbaada-128b-455d-b96b-a7ee708ce6de}" ma:internalName="TaxCatchAllLabel" ma:readOnly="false" ma:showField="CatchAllDataLabel" ma:web="8815f886-2b6b-41fb-82a2-cff1c061b5b9">
      <xsd:complexType>
        <xsd:complexContent>
          <xsd:extension base="dms:MultiChoiceLookup">
            <xsd:sequence>
              <xsd:element name="Value" type="dms:Lookup" maxOccurs="unbounded" minOccurs="0" nillable="true"/>
            </xsd:sequence>
          </xsd:extension>
        </xsd:complexContent>
      </xsd:complexType>
    </xsd:element>
    <xsd:element name="cf401361b24e474cb011be6eb76c0e76" ma:index="12" ma:taxonomy="true" ma:internalName="cf401361b24e474cb011be6eb76c0e76" ma:taxonomyFieldName="HOCopyrightLevel" ma:displayName="Copyright level" ma:readOnly="false" ma:default="7;#Crown|69589897-2828-4761-976e-717fd8e631c9" ma:fieldId="{cf401361-b24e-474c-b011-be6eb76c0e76}" ma:sspId="d1117845-93f6-4da3-abaa-fcb4fa669c78" ma:termSetId="bdd694c6-7266-48f2-93d6-d15992cd203e" ma:anchorId="00000000-0000-0000-0000-000000000000" ma:open="false" ma:isKeyword="false">
      <xsd:complexType>
        <xsd:sequence>
          <xsd:element ref="pc:Terms" minOccurs="0" maxOccurs="1"/>
        </xsd:sequence>
      </xsd:complexType>
    </xsd:element>
    <xsd:element name="n7493b4506bf40e28c373b1e51a33445" ma:index="14" nillable="true" ma:taxonomy="true" ma:internalName="n7493b4506bf40e28c373b1e51a33445" ma:taxonomyFieldName="HOSiteType" ma:displayName="Site type" ma:readOnly="false" ma:default="10;#Team|ff0485df-0575-416f-802f-e999165821b7" ma:fieldId="{77493b45-06bf-40e2-8c37-3b1e51a33445}" ma:sspId="d1117845-93f6-4da3-abaa-fcb4fa669c78" ma:termSetId="4518b03a-1a05-49af-8bf2-e5548589f21b" ma:anchorId="00000000-0000-0000-0000-000000000000" ma:open="false" ma:isKeyword="false">
      <xsd:complexType>
        <xsd:sequence>
          <xsd:element ref="pc:Terms" minOccurs="0" maxOccurs="1"/>
        </xsd:sequence>
      </xsd:complexType>
    </xsd:element>
    <xsd:element name="HOMigrated" ma:index="16" nillable="true" ma:displayName="Migrated" ma:default="0" ma:internalName="HOMigrated">
      <xsd:simpleType>
        <xsd:restriction base="dms:Boolean"/>
      </xsd:simpleType>
    </xsd:element>
    <xsd:element name="k85d23755b3a46b5a51451cf336b2e9b" ma:index="17" nillable="true" ma:taxonomy="true" ma:internalName="k85d23755b3a46b5a51451cf336b2e9b" ma:taxonomyFieldName="InformationType" ma:displayName="Information Type" ma:readOnly="false" ma:fieldId="{485d2375-5b3a-46b5-a514-51cf336b2e9b}" ma:sspId="d1117845-93f6-4da3-abaa-fcb4fa669c78" ma:termSetId="75cb3767-2327-4339-b999-281b3f58ac0a" ma:anchorId="00000000-0000-0000-0000-000000000000" ma:open="false" ma:isKeyword="false">
      <xsd:complexType>
        <xsd:sequence>
          <xsd:element ref="pc:Terms" minOccurs="0" maxOccurs="1"/>
        </xsd:sequence>
      </xsd:complexType>
    </xsd:element>
    <xsd:element name="Team" ma:index="19" nillable="true" ma:displayName="Team" ma:default="Public Appointments" ma:internalName="Team" ma:readOnly="false">
      <xsd:simpleType>
        <xsd:restriction base="dms:Text"/>
      </xsd:simpleType>
    </xsd:element>
    <xsd:element name="Topic" ma:index="20" nillable="true" ma:displayName="Topic" ma:default="CCW" ma:internalName="Topic" ma:readOnly="false">
      <xsd:simpleType>
        <xsd:restriction base="dms:Text"/>
      </xsd:simpleType>
    </xsd:element>
    <xsd:element name="ddeb1fd0a9ad4436a96525d34737dc44" ma:index="21" nillable="true" ma:taxonomy="true" ma:internalName="ddeb1fd0a9ad4436a96525d34737dc44" ma:taxonomyFieldName="Distribution" ma:displayName="Distribution" ma:readOnly="false" ma:default="9;#Internal Defra Group|0867f7b3-e76e-40ca-bb1f-5ba341a49230" ma:fieldId="{ddeb1fd0-a9ad-4436-a965-25d34737dc44}" ma:sspId="d1117845-93f6-4da3-abaa-fcb4fa669c78" ma:termSetId="9c8b5dbf-8bad-46e4-8055-6e01c16178d6" ma:anchorId="00000000-0000-0000-0000-000000000000" ma:open="false" ma:isKeyword="false">
      <xsd:complexType>
        <xsd:sequence>
          <xsd:element ref="pc:Terms" minOccurs="0" maxOccurs="1"/>
        </xsd:sequence>
      </xsd:complexType>
    </xsd:element>
    <xsd:element name="fe59e9859d6a491389c5b03567f5dda5" ma:index="23" nillable="true" ma:taxonomy="true" ma:internalName="fe59e9859d6a491389c5b03567f5dda5" ma:taxonomyFieldName="OrganisationalUnit" ma:displayName="Organisational Unit" ma:readOnly="false" ma:default="8;#Core Defra|026223dd-2e56-4615-868d-7c5bfd566810" ma:fieldId="{fe59e985-9d6a-4913-89c5-b03567f5dda5}" ma:sspId="d1117845-93f6-4da3-abaa-fcb4fa669c78" ma:termSetId="55eb802e-fbca-455b-a7d2-d5919d4ea3d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815f886-2b6b-41fb-82a2-cff1c061b5b9" elementFormDefault="qualified">
    <xsd:import namespace="http://schemas.microsoft.com/office/2006/documentManagement/types"/>
    <xsd:import namespace="http://schemas.microsoft.com/office/infopath/2007/PartnerControls"/>
    <xsd:element name="dlc_EmailFrom" ma:index="25" nillable="true" ma:displayName="From" ma:internalName="dlc_EmailFrom" ma:readOnly="false">
      <xsd:simpleType>
        <xsd:restriction base="dms:Text">
          <xsd:maxLength value="255"/>
        </xsd:restriction>
      </xsd:simpleType>
    </xsd:element>
    <xsd:element name="dlc_EmailCC" ma:index="26" nillable="true" ma:displayName="CC" ma:internalName="dlc_EmailCC" ma:readOnly="false">
      <xsd:simpleType>
        <xsd:restriction base="dms:Note">
          <xsd:maxLength value="255"/>
        </xsd:restriction>
      </xsd:simpleType>
    </xsd:element>
    <xsd:element name="dlc_EmailSentUTC" ma:index="27" nillable="true" ma:displayName="Date Sent" ma:format="DateTime" ma:internalName="dlc_EmailSentUTC" ma:readOnly="false">
      <xsd:simpleType>
        <xsd:restriction base="dms:DateTime"/>
      </xsd:simpleType>
    </xsd:element>
    <xsd:element name="dlc_EmailReceivedUTC" ma:index="28" nillable="true" ma:displayName="Date Received" ma:format="DateTime" ma:internalName="dlc_EmailReceivedUTC" ma:readOnly="false">
      <xsd:simpleType>
        <xsd:restriction base="dms:DateTime"/>
      </xsd:simpleType>
    </xsd:element>
    <xsd:element name="bcb1675984d34ae3a1ed6b6e433c98de" ma:index="29" nillable="true" ma:taxonomy="true" ma:internalName="bcb1675984d34ae3a1ed6b6e433c98de" ma:taxonomyFieldName="Directorate" ma:displayName="Directorate" ma:readOnly="false" ma:fieldId="{bcb16759-84d3-4ae3-a1ed-6b6e433c98de}" ma:sspId="d1117845-93f6-4da3-abaa-fcb4fa669c78" ma:termSetId="a3042207-bc74-4e42-93b3-dbb4e6115b83" ma:anchorId="00000000-0000-0000-0000-000000000000" ma:open="false" ma:isKeyword="false">
      <xsd:complexType>
        <xsd:sequence>
          <xsd:element ref="pc:Terms" minOccurs="0" maxOccurs="1"/>
        </xsd:sequence>
      </xsd:complexType>
    </xsd:element>
    <xsd:element name="peb8f3fab875401ca34a9f28cac46400" ma:index="31" nillable="true" ma:taxonomy="true" ma:internalName="peb8f3fab875401ca34a9f28cac46400" ma:taxonomyFieldName="SecurityClassification" ma:displayName="SecurityClassification" ma:readOnly="false" ma:fieldId="{9eb8f3fa-b875-401c-a34a-9f28cac46400}" ma:sspId="d1117845-93f6-4da3-abaa-fcb4fa669c78" ma:termSetId="cb8bbbf2-2a11-43af-a18e-40ed7c8e4b19" ma:anchorId="00000000-0000-0000-0000-000000000000" ma:open="false" ma:isKeyword="false">
      <xsd:complexType>
        <xsd:sequence>
          <xsd:element ref="pc:Terms" minOccurs="0" maxOccurs="1"/>
        </xsd:sequence>
      </xsd:complexType>
    </xsd:element>
    <xsd:element name="dlc_EmailSubject" ma:index="33" nillable="true" ma:displayName="Subject" ma:internalName="dlc_EmailSubject" ma:readOnly="false">
      <xsd:simpleType>
        <xsd:restriction base="dms:Note"/>
      </xsd:simpleType>
    </xsd:element>
    <xsd:element name="dlc_EmailTo" ma:index="34" nillable="true" ma:displayName="To" ma:internalName="dlc_EmailTo" ma:readOnly="fals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7A76FF-A884-4B04-9AC8-C7DCCCC19411}">
  <ds:schemaRefs>
    <ds:schemaRef ds:uri="Microsoft.SharePoint.Taxonomy.ContentTypeSync"/>
  </ds:schemaRefs>
</ds:datastoreItem>
</file>

<file path=customXml/itemProps2.xml><?xml version="1.0" encoding="utf-8"?>
<ds:datastoreItem xmlns:ds="http://schemas.openxmlformats.org/officeDocument/2006/customXml" ds:itemID="{F31925C0-8D65-414F-B100-043023EAE5A8}">
  <ds:schemaRefs>
    <ds:schemaRef ds:uri="http://schemas.microsoft.com/sharepoint/v3/contenttype/forms"/>
  </ds:schemaRefs>
</ds:datastoreItem>
</file>

<file path=customXml/itemProps3.xml><?xml version="1.0" encoding="utf-8"?>
<ds:datastoreItem xmlns:ds="http://schemas.openxmlformats.org/officeDocument/2006/customXml" ds:itemID="{CAC15736-FD1F-4CDF-A1EB-F751DD818998}">
  <ds:schemaRefs>
    <ds:schemaRef ds:uri="http://purl.org/dc/dcmitype/"/>
    <ds:schemaRef ds:uri="http://purl.org/dc/elements/1.1/"/>
    <ds:schemaRef ds:uri="http://schemas.openxmlformats.org/package/2006/metadata/core-properties"/>
    <ds:schemaRef ds:uri="http://schemas.microsoft.com/office/infopath/2007/PartnerControls"/>
    <ds:schemaRef ds:uri="http://schemas.microsoft.com/office/2006/metadata/properties"/>
    <ds:schemaRef ds:uri="http://schemas.microsoft.com/office/2006/documentManagement/types"/>
    <ds:schemaRef ds:uri="http://www.w3.org/XML/1998/namespace"/>
    <ds:schemaRef ds:uri="8815f886-2b6b-41fb-82a2-cff1c061b5b9"/>
    <ds:schemaRef ds:uri="662745e8-e224-48e8-a2e3-254862b8c2f5"/>
    <ds:schemaRef ds:uri="http://purl.org/dc/terms/"/>
  </ds:schemaRefs>
</ds:datastoreItem>
</file>

<file path=customXml/itemProps4.xml><?xml version="1.0" encoding="utf-8"?>
<ds:datastoreItem xmlns:ds="http://schemas.openxmlformats.org/officeDocument/2006/customXml" ds:itemID="{71F210E9-9EFC-480A-B213-95EB25C586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2745e8-e224-48e8-a2e3-254862b8c2f5"/>
    <ds:schemaRef ds:uri="8815f886-2b6b-41fb-82a2-cff1c061b5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82</TotalTime>
  <Words>4373</Words>
  <Application>Microsoft Office PowerPoint</Application>
  <PresentationFormat>Custom</PresentationFormat>
  <Paragraphs>287</Paragraphs>
  <Slides>17</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Aptos</vt:lpstr>
      <vt:lpstr>Arial</vt:lpstr>
      <vt:lpstr>Calibri</vt:lpstr>
      <vt:lpstr>Symbol</vt:lpstr>
      <vt:lpstr>Times New Roman</vt:lpstr>
      <vt:lpstr>Trebuchet MS</vt:lpstr>
      <vt:lpstr>Wingdings</vt:lpstr>
      <vt:lpstr>Office Theme</vt:lpstr>
      <vt:lpstr>Briefing pack for the appointment of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Rachel Bleau</dc:creator>
  <cp:lastModifiedBy>Rachel Bleau</cp:lastModifiedBy>
  <cp:revision>3</cp:revision>
  <dcterms:created xsi:type="dcterms:W3CDTF">2025-01-27T11:45:04Z</dcterms:created>
  <dcterms:modified xsi:type="dcterms:W3CDTF">2025-05-15T15:52:00Z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2023-08-10T00:00:00Z</vt:filetime>
  </property>
  <property fmtid="{D5CDD505-2E9C-101B-9397-08002B2CF9AE}" pid="3" name="Creator">
    <vt:lpwstr>Adobe InDesign 18.5 (Macintosh)</vt:lpwstr>
  </property>
  <property fmtid="{D5CDD505-2E9C-101B-9397-08002B2CF9AE}" pid="4" name="LastSaved">
    <vt:filetime>2025-01-27T00:00:00Z</vt:filetime>
  </property>
  <property fmtid="{D5CDD505-2E9C-101B-9397-08002B2CF9AE}" pid="5" name="Producer">
    <vt:lpwstr>macOS Version 10.15.7 (Build 19H1922) Quartz PDFContext, AppendMode 1.1</vt:lpwstr>
  </property>
  <property fmtid="{D5CDD505-2E9C-101B-9397-08002B2CF9AE}" pid="6" name="ContentTypeId">
    <vt:lpwstr>0x010100A5BF1C78D9F64B679A5EBDE1C6598EBC0100E0BD1DFC3147654887873A64A3160283</vt:lpwstr>
  </property>
  <property fmtid="{D5CDD505-2E9C-101B-9397-08002B2CF9AE}" pid="7" name="HOGovernmentSecurityClassification">
    <vt:lpwstr>6;#Official|14c80daa-741b-422c-9722-f71693c9ede4</vt:lpwstr>
  </property>
  <property fmtid="{D5CDD505-2E9C-101B-9397-08002B2CF9AE}" pid="8" name="SecurityClassification">
    <vt:lpwstr/>
  </property>
  <property fmtid="{D5CDD505-2E9C-101B-9397-08002B2CF9AE}" pid="9" name="lcf76f155ced4ddcb4097134ff3c332f">
    <vt:lpwstr/>
  </property>
  <property fmtid="{D5CDD505-2E9C-101B-9397-08002B2CF9AE}" pid="10" name="OrganisationalUnit">
    <vt:lpwstr>8;#Core Defra|026223dd-2e56-4615-868d-7c5bfd566810</vt:lpwstr>
  </property>
  <property fmtid="{D5CDD505-2E9C-101B-9397-08002B2CF9AE}" pid="11" name="MediaServiceImageTags">
    <vt:lpwstr/>
  </property>
  <property fmtid="{D5CDD505-2E9C-101B-9397-08002B2CF9AE}" pid="12" name="Directorate">
    <vt:lpwstr/>
  </property>
  <property fmtid="{D5CDD505-2E9C-101B-9397-08002B2CF9AE}" pid="13" name="HOCopyrightLevel">
    <vt:lpwstr>7;#Crown|69589897-2828-4761-976e-717fd8e631c9</vt:lpwstr>
  </property>
  <property fmtid="{D5CDD505-2E9C-101B-9397-08002B2CF9AE}" pid="14" name="HOSiteType">
    <vt:lpwstr>10;#Team|ff0485df-0575-416f-802f-e999165821b7</vt:lpwstr>
  </property>
  <property fmtid="{D5CDD505-2E9C-101B-9397-08002B2CF9AE}" pid="15" name="InformationType">
    <vt:lpwstr/>
  </property>
  <property fmtid="{D5CDD505-2E9C-101B-9397-08002B2CF9AE}" pid="16" name="Distribution">
    <vt:lpwstr>9;#Internal Defra Group|0867f7b3-e76e-40ca-bb1f-5ba341a49230</vt:lpwstr>
  </property>
</Properties>
</file>