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56" r:id="rId5"/>
    <p:sldId id="257" r:id="rId6"/>
    <p:sldId id="258" r:id="rId7"/>
    <p:sldId id="259" r:id="rId8"/>
    <p:sldId id="260" r:id="rId9"/>
    <p:sldId id="261" r:id="rId10"/>
    <p:sldId id="273" r:id="rId11"/>
    <p:sldId id="262" r:id="rId12"/>
    <p:sldId id="263" r:id="rId13"/>
    <p:sldId id="272" r:id="rId14"/>
    <p:sldId id="265"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86C917-3F38-3B15-6142-548F39B719DF}" name="Enid Williams" initials="EW" userId="S::enid.williams@communities.gov.uk::6ff8bfc8-5c2f-477d-af84-891f87344005" providerId="AD"/>
  <p188:author id="{556E322B-8111-A308-AF50-48747AF5ADAE}" name="Cecile Ogwudire" initials="CO" userId="S::cecile.ogwudire@communities.gov.uk::f184f44d-ded0-4ab0-9430-c7cda4361266" providerId="AD"/>
  <p188:author id="{CA950030-716B-2440-3D02-D75CE3BB12A3}" name="Shannon Hurd" initials="SH" userId="S::shannon.hurd@communities.gov.uk::d9ab0092-81f8-4d85-ad89-ffcaca8a124c" providerId="AD"/>
  <p188:author id="{8D5D7248-B3D4-67DD-D7A4-B4941C6DA753}" name="Emma Matthews" initials="EM" userId="S::EmmaM@arb.org.uk::966ab615-2154-4dad-b3c5-0676e3677207" providerId="AD"/>
  <p188:author id="{5F1F9848-3BEA-EB81-7BD9-A24789A478A7}" name="Gabriella Onorati" initials="" userId="S::Gabriella.Onorati@communities.gov.uk::816bd84f-1023-41c9-8498-0fef32adeb7b" providerId="AD"/>
  <p188:author id="{C04896A3-7333-B0EC-FFF4-F8A8A6CEC171}" name="Cecile Ogwudire" initials="" userId="S::Cecile.Ogwudire@communities.gov.uk::f184f44d-ded0-4ab0-9430-c7cda4361266"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37C3AC-FB79-87D8-1478-600068D39DE9}" v="32" dt="2025-11-27T18:22:13.8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x Luddington" userId="S::alix.luddington@communities.gov.uk::fd0f7960-63a0-42bd-a60b-70929b5412ec" providerId="AD" clId="Web-{1337C3AC-FB79-87D8-1478-600068D39DE9}"/>
    <pc:docChg chg="modSld">
      <pc:chgData name="Alix Luddington" userId="S::alix.luddington@communities.gov.uk::fd0f7960-63a0-42bd-a60b-70929b5412ec" providerId="AD" clId="Web-{1337C3AC-FB79-87D8-1478-600068D39DE9}" dt="2025-11-27T18:22:13.257" v="16" actId="20577"/>
      <pc:docMkLst>
        <pc:docMk/>
      </pc:docMkLst>
      <pc:sldChg chg="modSp">
        <pc:chgData name="Alix Luddington" userId="S::alix.luddington@communities.gov.uk::fd0f7960-63a0-42bd-a60b-70929b5412ec" providerId="AD" clId="Web-{1337C3AC-FB79-87D8-1478-600068D39DE9}" dt="2025-11-27T18:22:13.257" v="16" actId="20577"/>
        <pc:sldMkLst>
          <pc:docMk/>
          <pc:sldMk cId="3971011118" sldId="267"/>
        </pc:sldMkLst>
        <pc:spChg chg="mod">
          <ac:chgData name="Alix Luddington" userId="S::alix.luddington@communities.gov.uk::fd0f7960-63a0-42bd-a60b-70929b5412ec" providerId="AD" clId="Web-{1337C3AC-FB79-87D8-1478-600068D39DE9}" dt="2025-11-27T18:22:07.944" v="15" actId="20577"/>
          <ac:spMkLst>
            <pc:docMk/>
            <pc:sldMk cId="3971011118" sldId="267"/>
            <ac:spMk id="3" creationId="{3D4A30C7-F8A7-64FD-C1CB-46C42B8021B9}"/>
          </ac:spMkLst>
        </pc:spChg>
        <pc:spChg chg="mod">
          <ac:chgData name="Alix Luddington" userId="S::alix.luddington@communities.gov.uk::fd0f7960-63a0-42bd-a60b-70929b5412ec" providerId="AD" clId="Web-{1337C3AC-FB79-87D8-1478-600068D39DE9}" dt="2025-11-27T18:21:58.224" v="0" actId="20577"/>
          <ac:spMkLst>
            <pc:docMk/>
            <pc:sldMk cId="3971011118" sldId="267"/>
            <ac:spMk id="4" creationId="{6D36AB53-190C-4111-8C44-30578C026E33}"/>
          </ac:spMkLst>
        </pc:spChg>
        <pc:spChg chg="mod">
          <ac:chgData name="Alix Luddington" userId="S::alix.luddington@communities.gov.uk::fd0f7960-63a0-42bd-a60b-70929b5412ec" providerId="AD" clId="Web-{1337C3AC-FB79-87D8-1478-600068D39DE9}" dt="2025-11-27T18:22:13.257" v="16" actId="20577"/>
          <ac:spMkLst>
            <pc:docMk/>
            <pc:sldMk cId="3971011118" sldId="267"/>
            <ac:spMk id="10" creationId="{C10EA7EA-1F9A-2C05-D021-C87C7C04019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27/11/2025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11/27/2025</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11/27/2025</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11/27/2025</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11/27/2025</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11/27/2025</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11/27/2025</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11/27/2025</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11/27/2025</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11/27/2025</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11/27/2025</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11/27/2025</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11/27/2025</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79747474-1760-C872-E97A-5C5A19EE07F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60DAF9D9-EC59-5D33-76D0-C3F1E1F2B208}"/>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assets.publishing.service.gov.uk/media/669e309149b9c0597fdb014d/Planning_Inspectorate_Annual_Report_and_Accounts_2023-24.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organisations/planning-inspectorate/about/our-governance#the-board-members-are" TargetMode="External"/><Relationship Id="rId2" Type="http://schemas.openxmlformats.org/officeDocument/2006/relationships/hyperlink" Target="https://www.gov.uk/government/publications/planning-inspectorate-framework-document/planning-inspectorate-framework-documen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planning-inspectorate-framework-document/planning-inspectorate-framework-documen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www.gov.uk/government/publications/code-of-conduct-for-board-members-of-public-bodies" TargetMode="External"/><Relationship Id="rId1" Type="http://schemas.openxmlformats.org/officeDocument/2006/relationships/slideLayout" Target="../slideLayouts/slideLayout2.xml"/><Relationship Id="rId4" Type="http://schemas.openxmlformats.org/officeDocument/2006/relationships/hyperlink" Target="https://assets.publishing.service.gov.uk/media/65c4a3773f634b001242c6b7/Managing_Public_Money_-_May_2023_2.pdf"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1.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219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105986"/>
            <a:ext cx="10787269" cy="4115372"/>
          </a:xfrm>
        </p:spPr>
        <p:txBody>
          <a:bodyPr>
            <a:normAutofit fontScale="90000"/>
          </a:bodyPr>
          <a:lstStyle/>
          <a:p>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ea typeface="+mj-lt"/>
                <a:cs typeface="+mj-lt"/>
              </a:rPr>
            </a:br>
            <a:r>
              <a:rPr lang="en-US" sz="3600" b="1">
                <a:solidFill>
                  <a:schemeClr val="bg1"/>
                </a:solidFill>
                <a:ea typeface="+mj-lt"/>
                <a:cs typeface="+mj-lt"/>
              </a:rPr>
              <a:t>Planning Inspectorate Chair</a:t>
            </a: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r>
              <a:rPr lang="en-US" sz="3600" b="1">
                <a:solidFill>
                  <a:schemeClr val="bg1"/>
                </a:solidFill>
                <a:latin typeface="Arial"/>
                <a:ea typeface="Helvetica Neue" panose="02000503000000020004" pitchFamily="2" charset="0"/>
                <a:cs typeface="Arial"/>
              </a:rPr>
              <a:t>Information Pack for Candidates</a:t>
            </a:r>
            <a:br>
              <a:rPr lang="en-US" b="1">
                <a:latin typeface="Helvetica Neue" panose="02000503000000020004" pitchFamily="2" charset="0"/>
                <a:ea typeface="Helvetica Neue" panose="02000503000000020004" pitchFamily="2" charset="0"/>
                <a:cs typeface="Helvetica Neue" panose="02000503000000020004" pitchFamily="2" charset="0"/>
              </a:rPr>
            </a:br>
            <a:br>
              <a:rPr lang="en-US" sz="1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dirty="0">
                <a:latin typeface="Arial"/>
                <a:cs typeface="Arial"/>
              </a:rPr>
              <a:t>Closing date:</a:t>
            </a:r>
            <a:r>
              <a:rPr lang="en-GB" sz="1800" dirty="0">
                <a:solidFill>
                  <a:srgbClr val="FF0000"/>
                </a:solidFill>
                <a:latin typeface="Arial"/>
                <a:cs typeface="Arial"/>
              </a:rPr>
              <a:t> </a:t>
            </a:r>
            <a:r>
              <a:rPr lang="en-GB" sz="1800" b="1" dirty="0">
                <a:solidFill>
                  <a:schemeClr val="accent1">
                    <a:lumMod val="75000"/>
                  </a:schemeClr>
                </a:solidFill>
                <a:latin typeface="Arial"/>
                <a:cs typeface="Arial"/>
              </a:rPr>
              <a:t>Closing Date: 10:00am on 11th September 2025</a:t>
            </a:r>
            <a:r>
              <a:rPr lang="en-GB" sz="1800" b="1" dirty="0">
                <a:solidFill>
                  <a:schemeClr val="bg1">
                    <a:lumMod val="50000"/>
                  </a:schemeClr>
                </a:solidFill>
                <a:latin typeface="Arial"/>
                <a:cs typeface="Arial"/>
              </a:rPr>
              <a:t> </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6847D888-1FE7-CA54-1352-3667787E3CB5}"/>
              </a:ext>
            </a:extLst>
          </p:cNvPr>
          <p:cNvPicPr>
            <a:picLocks noChangeAspect="1"/>
          </p:cNvPicPr>
          <p:nvPr/>
        </p:nvPicPr>
        <p:blipFill>
          <a:blip r:embed="rId4"/>
          <a:stretch>
            <a:fillRect/>
          </a:stretch>
        </p:blipFill>
        <p:spPr>
          <a:xfrm>
            <a:off x="98777" y="-201789"/>
            <a:ext cx="2060224" cy="1349023"/>
          </a:xfrm>
          <a:prstGeom prst="rect">
            <a:avLst/>
          </a:prstGeom>
        </p:spPr>
      </p:pic>
      <p:pic>
        <p:nvPicPr>
          <p:cNvPr id="2" name="Picture 1" descr="A black and white logo&#10;&#10;Description automatically generated, Picture">
            <a:extLst>
              <a:ext uri="{FF2B5EF4-FFF2-40B4-BE49-F238E27FC236}">
                <a16:creationId xmlns:a16="http://schemas.microsoft.com/office/drawing/2014/main" id="{04B47B4E-9E90-2A62-F23E-84DF3DA0ED62}"/>
              </a:ext>
            </a:extLst>
          </p:cNvPr>
          <p:cNvPicPr>
            <a:picLocks noChangeAspect="1"/>
          </p:cNvPicPr>
          <p:nvPr/>
        </p:nvPicPr>
        <p:blipFill>
          <a:blip r:embed="rId5"/>
          <a:stretch>
            <a:fillRect/>
          </a:stretch>
        </p:blipFill>
        <p:spPr>
          <a:xfrm>
            <a:off x="10313180" y="152760"/>
            <a:ext cx="1557522" cy="948779"/>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chemeClr val="accent1">
                    <a:lumMod val="75000"/>
                  </a:schemeClr>
                </a:solidFill>
                <a:effectLst/>
                <a:uLnTx/>
                <a:uFillTx/>
                <a:latin typeface="Arial"/>
                <a:cs typeface="Arial"/>
              </a:rPr>
              <a:t>Section							       Page no.</a:t>
            </a:r>
            <a:r>
              <a:rPr kumimoji="0" lang="en-GB" sz="2000" b="1" i="0" u="none" strike="noStrike" kern="1200" cap="none" spc="0" normalizeH="0" baseline="0" noProof="0">
                <a:ln>
                  <a:noFill/>
                </a:ln>
                <a:solidFill>
                  <a:srgbClr val="009999"/>
                </a:solidFill>
                <a:effectLst/>
                <a:uLnTx/>
                <a:uFillTx/>
                <a:latin typeface="Arial"/>
                <a:cs typeface="Arial"/>
              </a:rPr>
              <a:t>	</a:t>
            </a:r>
          </a:p>
          <a:p>
            <a:pPr marL="0" indent="0">
              <a:lnSpc>
                <a:spcPct val="100000"/>
              </a:lnSpc>
              <a:spcBef>
                <a:spcPts val="0"/>
              </a:spcBef>
              <a:buFontTx/>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Welcome to the </a:t>
            </a:r>
            <a:r>
              <a:rPr lang="en-GB" sz="1700" b="1">
                <a:solidFill>
                  <a:schemeClr val="accent1">
                    <a:lumMod val="75000"/>
                  </a:schemeClr>
                </a:solidFill>
                <a:latin typeface="Arial"/>
                <a:cs typeface="Arial"/>
              </a:rPr>
              <a:t>Planning Inspectorate</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3</a:t>
            </a:r>
            <a:r>
              <a:rPr lang="en-GB" sz="1700" b="1">
                <a:solidFill>
                  <a:schemeClr val="accent1">
                    <a:lumMod val="75000"/>
                  </a:schemeClr>
                </a:solidFill>
                <a:latin typeface="Arial"/>
                <a:cs typeface="Arial"/>
              </a:rPr>
              <a:t> </a:t>
            </a:r>
            <a:r>
              <a:rPr lang="en-GB" sz="1200">
                <a:solidFill>
                  <a:schemeClr val="accent1">
                    <a:lumMod val="75000"/>
                  </a:schemeClr>
                </a:solidFill>
                <a:latin typeface="Arial"/>
                <a:cs typeface="Arial"/>
              </a:rPr>
              <a:t> </a:t>
            </a:r>
            <a:endParaRPr lang="en-GB" sz="1200" b="0"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a:t>
            </a:r>
            <a:r>
              <a:rPr kumimoji="0" lang="en-GB" sz="1700" b="1" i="0" u="none" strike="noStrike" kern="1200" cap="none" spc="0" normalizeH="0" baseline="0" noProof="0">
                <a:ln>
                  <a:noFill/>
                </a:ln>
                <a:solidFill>
                  <a:srgbClr val="002060"/>
                </a:solidFill>
                <a:effectLst/>
                <a:uLnTx/>
                <a:uFillTx/>
                <a:latin typeface="Arial"/>
                <a:cs typeface="Arial"/>
              </a:rPr>
              <a:t> </a:t>
            </a:r>
            <a:r>
              <a:rPr lang="en-GB" sz="1700" b="1">
                <a:solidFill>
                  <a:schemeClr val="accent1">
                    <a:lumMod val="76000"/>
                  </a:schemeClr>
                </a:solidFill>
                <a:latin typeface="Arial"/>
                <a:cs typeface="Arial"/>
              </a:rPr>
              <a:t>Planning Inspectorate</a:t>
            </a:r>
            <a:r>
              <a:rPr kumimoji="0" lang="en-GB" sz="1700" b="1" i="0" u="none" strike="noStrike" kern="1200" cap="none" spc="0" normalizeH="0" baseline="0" noProof="0">
                <a:ln>
                  <a:noFill/>
                </a:ln>
                <a:solidFill>
                  <a:schemeClr val="accent1">
                    <a:lumMod val="76000"/>
                  </a:schemeClr>
                </a:solidFill>
                <a:effectLst/>
                <a:uLnTx/>
                <a:uFillTx/>
                <a:latin typeface="Arial"/>
                <a:cs typeface="Arial"/>
              </a:rPr>
              <a:t>     </a:t>
            </a:r>
            <a:r>
              <a:rPr kumimoji="0" lang="en-GB" sz="1700" b="1" i="0" u="none" strike="noStrike" kern="1200" cap="none" spc="0" normalizeH="0" baseline="0" noProof="0">
                <a:ln>
                  <a:noFill/>
                </a:ln>
                <a:solidFill>
                  <a:srgbClr val="002060"/>
                </a:solidFill>
                <a:effectLst/>
                <a:uLnTx/>
                <a:uFillTx/>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r>
              <a:rPr lang="en-GB" sz="1700" b="1">
                <a:solidFill>
                  <a:schemeClr val="accent1">
                    <a:lumMod val="75000"/>
                  </a:schemeClr>
                </a:solidFill>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r>
              <a:rPr lang="en-GB" sz="1700" b="1">
                <a:solidFill>
                  <a:schemeClr val="accent1">
                    <a:lumMod val="75000"/>
                  </a:schemeClr>
                </a:solidFill>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a:t>
            </a:r>
            <a:r>
              <a:rPr kumimoji="0" lang="en-GB" sz="1700" b="1" i="0" u="none" strike="noStrike" kern="1200" cap="none" spc="0" normalizeH="0" baseline="0" noProof="0">
                <a:ln>
                  <a:noFill/>
                </a:ln>
                <a:solidFill>
                  <a:schemeClr val="accent1">
                    <a:lumMod val="76000"/>
                  </a:schemeClr>
                </a:solidFill>
                <a:effectLst/>
                <a:uLnTx/>
                <a:uFillTx/>
                <a:latin typeface="Arial"/>
                <a:cs typeface="Arial"/>
              </a:rPr>
              <a:t>bout the Role</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r>
              <a:rPr lang="en-GB" sz="1700" b="1">
                <a:solidFill>
                  <a:schemeClr val="accent1">
                    <a:lumMod val="75000"/>
                  </a:schemeClr>
                </a:solidFill>
                <a:latin typeface="Arial"/>
                <a:cs typeface="Arial"/>
              </a:rPr>
              <a:t>5-6</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lnSpc>
                <a:spcPct val="100000"/>
              </a:lnSpc>
              <a:spcBef>
                <a:spcPts val="0"/>
              </a:spcBef>
              <a:buNone/>
              <a:defRPr/>
            </a:pPr>
            <a:r>
              <a:rPr lang="en-GB" sz="1700" b="1">
                <a:solidFill>
                  <a:schemeClr val="accent1">
                    <a:lumMod val="75000"/>
                  </a:schemeClr>
                </a:solidFill>
                <a:latin typeface="Arial"/>
                <a:cs typeface="Arial"/>
              </a:rPr>
              <a:t> </a:t>
            </a: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Key Responsibilities					</a:t>
            </a:r>
            <a:r>
              <a:rPr lang="en-GB" sz="1700" b="1">
                <a:solidFill>
                  <a:schemeClr val="accent1">
                    <a:lumMod val="75000"/>
                  </a:schemeClr>
                </a:solidFill>
                <a:latin typeface="Arial"/>
                <a:cs typeface="Arial"/>
              </a:rPr>
              <a:t>            7</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a:solidFill>
                <a:schemeClr val="accent1">
                  <a:lumMod val="75000"/>
                </a:schemeClr>
              </a:solidFill>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Selection Criteria							</a:t>
            </a:r>
            <a:r>
              <a:rPr lang="en-GB" sz="1700" b="1">
                <a:solidFill>
                  <a:schemeClr val="accent1">
                    <a:lumMod val="75000"/>
                  </a:schemeClr>
                </a:solidFill>
                <a:latin typeface="Arial"/>
                <a:cs typeface="Arial"/>
              </a:rPr>
              <a:t> 8</a:t>
            </a:r>
          </a:p>
          <a:p>
            <a:pPr marL="0" indent="0">
              <a:lnSpc>
                <a:spcPct val="100000"/>
              </a:lnSpc>
              <a:spcBef>
                <a:spcPts val="0"/>
              </a:spcBef>
              <a:buNone/>
              <a:defRPr/>
            </a:pPr>
            <a:endParaRPr lang="en-GB" sz="1700" b="1">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Outline Terms and Conditions						</a:t>
            </a:r>
            <a:r>
              <a:rPr lang="en-GB" sz="1700" b="1">
                <a:solidFill>
                  <a:schemeClr val="accent1">
                    <a:lumMod val="75000"/>
                  </a:schemeClr>
                </a:solidFill>
                <a:latin typeface="Arial"/>
                <a:cs typeface="Arial"/>
              </a:rPr>
              <a:t> 9</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How to Apply					 		</a:t>
            </a:r>
            <a:r>
              <a:rPr lang="en-GB" sz="1700" b="1">
                <a:solidFill>
                  <a:schemeClr val="accent1">
                    <a:lumMod val="75000"/>
                  </a:schemeClr>
                </a:solidFill>
                <a:latin typeface="Arial"/>
                <a:cs typeface="Arial"/>
              </a:rPr>
              <a:t>10</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Overview						</a:t>
            </a:r>
            <a:r>
              <a:rPr lang="en-GB" sz="1700" b="1">
                <a:solidFill>
                  <a:schemeClr val="accent1">
                    <a:lumMod val="75000"/>
                  </a:schemeClr>
                </a:solidFill>
                <a:latin typeface="Arial"/>
                <a:cs typeface="Arial"/>
              </a:rPr>
              <a:t>11</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					</a:t>
            </a:r>
            <a:r>
              <a:rPr lang="en-GB" sz="1700" b="1">
                <a:solidFill>
                  <a:schemeClr val="accent1">
                    <a:lumMod val="75000"/>
                  </a:schemeClr>
                </a:solidFill>
                <a:latin typeface="Arial"/>
                <a:cs typeface="Arial"/>
              </a:rPr>
              <a:t>12</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Diversity and Equal Opportunities						</a:t>
            </a:r>
            <a:r>
              <a:rPr lang="en-GB" sz="1700" b="1">
                <a:solidFill>
                  <a:schemeClr val="accent1">
                    <a:lumMod val="75000"/>
                  </a:schemeClr>
                </a:solidFill>
                <a:latin typeface="Arial"/>
                <a:cs typeface="Arial"/>
              </a:rPr>
              <a:t>13</a:t>
            </a:r>
            <a:endParaRPr lang="en-GB" sz="1700" b="1">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0"/>
              </a:spcBef>
              <a:buNone/>
              <a:defRPr/>
            </a:pPr>
            <a:endParaRPr lang="en-GB" sz="1700" b="1">
              <a:solidFill>
                <a:schemeClr val="accent1">
                  <a:lumMod val="75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Further Information 							</a:t>
            </a:r>
            <a:r>
              <a:rPr lang="en-GB" sz="1700" b="1">
                <a:solidFill>
                  <a:schemeClr val="accent1">
                    <a:lumMod val="75000"/>
                  </a:schemeClr>
                </a:solidFill>
                <a:latin typeface="Arial"/>
                <a:cs typeface="Arial"/>
              </a:rPr>
              <a:t>14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GDPR								</a:t>
            </a:r>
            <a:r>
              <a:rPr lang="en-GB" sz="1700" b="1">
                <a:solidFill>
                  <a:schemeClr val="accent1">
                    <a:lumMod val="75000"/>
                  </a:schemeClr>
                </a:solidFill>
                <a:latin typeface="Arial"/>
                <a:cs typeface="Arial"/>
              </a:rPr>
              <a:t>15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Seven Principles of Public Life						</a:t>
            </a:r>
            <a:r>
              <a:rPr lang="en-GB" sz="1700" b="1">
                <a:solidFill>
                  <a:schemeClr val="accent1">
                    <a:lumMod val="75000"/>
                  </a:schemeClr>
                </a:solidFill>
                <a:latin typeface="Arial"/>
                <a:cs typeface="Arial"/>
              </a:rPr>
              <a:t>16</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63297"/>
            <a:ext cx="10592250" cy="5355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3200" b="1">
                <a:solidFill>
                  <a:schemeClr val="accent1">
                    <a:lumMod val="75000"/>
                  </a:schemeClr>
                </a:solidFill>
                <a:latin typeface="Arial"/>
                <a:cs typeface="Arial"/>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7" name="Picture 6">
            <a:extLst>
              <a:ext uri="{FF2B5EF4-FFF2-40B4-BE49-F238E27FC236}">
                <a16:creationId xmlns:a16="http://schemas.microsoft.com/office/drawing/2014/main" id="{645B14DA-0E20-9953-E0FE-8D61295E90A4}"/>
              </a:ext>
            </a:extLst>
          </p:cNvPr>
          <p:cNvPicPr>
            <a:picLocks noChangeAspect="1"/>
          </p:cNvPicPr>
          <p:nvPr/>
        </p:nvPicPr>
        <p:blipFill>
          <a:blip r:embed="rId2"/>
          <a:stretch>
            <a:fillRect/>
          </a:stretch>
        </p:blipFill>
        <p:spPr>
          <a:xfrm>
            <a:off x="98777" y="-201789"/>
            <a:ext cx="2060224" cy="1349023"/>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b="1" kern="0">
                <a:solidFill>
                  <a:schemeClr val="accent1">
                    <a:lumMod val="75000"/>
                  </a:schemeClr>
                </a:solidFill>
                <a:latin typeface="Arial"/>
                <a:cs typeface="Arial"/>
              </a:rPr>
              <a:t>Matthew Pennycook MP </a:t>
            </a:r>
            <a:r>
              <a:rPr lang="en-US" sz="1600" kern="0">
                <a:solidFill>
                  <a:schemeClr val="accent1">
                    <a:lumMod val="75000"/>
                  </a:schemeClr>
                </a:solidFill>
                <a:latin typeface="Arial"/>
                <a:cs typeface="Arial"/>
              </a:rPr>
              <a:t> Minister of State for Housing and Planning</a:t>
            </a:r>
            <a:endParaRPr kumimoji="0" lang="en-US" sz="1600" b="0" i="0" u="none" strike="noStrike" kern="0" cap="none" spc="0" normalizeH="0" baseline="0" noProof="0">
              <a:ln>
                <a:noFill/>
              </a:ln>
              <a:solidFill>
                <a:schemeClr val="accent1">
                  <a:lumMod val="75000"/>
                </a:schemeClr>
              </a:solidFill>
              <a:effectLst/>
              <a:uLnTx/>
              <a:uFillTx/>
            </a:endParaRPr>
          </a:p>
        </p:txBody>
      </p:sp>
      <p:sp>
        <p:nvSpPr>
          <p:cNvPr id="7" name="Rectangle 6">
            <a:extLst>
              <a:ext uri="{FF2B5EF4-FFF2-40B4-BE49-F238E27FC236}">
                <a16:creationId xmlns:a16="http://schemas.microsoft.com/office/drawing/2014/main" id="{9D50C1CB-5220-4D3E-B2BF-7C11CF819BC4}"/>
              </a:ext>
            </a:extLst>
          </p:cNvPr>
          <p:cNvSpPr/>
          <p:nvPr/>
        </p:nvSpPr>
        <p:spPr>
          <a:xfrm>
            <a:off x="3049546" y="470727"/>
            <a:ext cx="9137863" cy="6494085"/>
          </a:xfrm>
          <a:prstGeom prst="rect">
            <a:avLst/>
          </a:prstGeom>
        </p:spPr>
        <p:txBody>
          <a:bodyPr wrap="square" lIns="91440" tIns="45720" rIns="91440" bIns="45720" anchor="t">
            <a:spAutoFit/>
          </a:bodyPr>
          <a:lstStyle/>
          <a:p>
            <a:r>
              <a:rPr lang="en-GB" sz="1600" b="1">
                <a:latin typeface="Arial"/>
                <a:cs typeface="Arial"/>
              </a:rPr>
              <a:t>Dear Candidate </a:t>
            </a:r>
            <a:endParaRPr lang="en-GB" sz="1600" b="1">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pPr>
              <a:lnSpc>
                <a:spcPct val="100000"/>
              </a:lnSpc>
              <a:spcBef>
                <a:spcPts val="0"/>
              </a:spcBef>
              <a:buNone/>
            </a:pPr>
            <a:r>
              <a:rPr lang="en-GB" sz="1600">
                <a:latin typeface="Arial"/>
                <a:ea typeface="+mn-lt"/>
                <a:cs typeface="+mn-lt"/>
              </a:rPr>
              <a:t>Thank you for your interest in the role of Chair of the Planning Inspectorate (PINS) Board.  The Deputy Prime Minister and I are committed to ensuring that PINS delivers efficient, transparent, and fair decisions that will help deliver against the government’s ambitious Plan for Change.   </a:t>
            </a:r>
          </a:p>
          <a:p>
            <a:endParaRPr lang="en-GB" sz="1600">
              <a:latin typeface="Arial"/>
              <a:cs typeface="Arial"/>
            </a:endParaRPr>
          </a:p>
          <a:p>
            <a:r>
              <a:rPr lang="en-GB" sz="1600">
                <a:latin typeface="Arial"/>
                <a:ea typeface="+mn-lt"/>
                <a:cs typeface="+mn-lt"/>
              </a:rPr>
              <a:t>As Chair, you will oversee the effective operation </a:t>
            </a:r>
            <a:r>
              <a:rPr lang="en-GB" sz="1600" b="0" i="0" u="none" strike="noStrike" baseline="0">
                <a:latin typeface="Arial"/>
                <a:ea typeface="+mn-lt"/>
                <a:cs typeface="+mn-lt"/>
              </a:rPr>
              <a:t>of </a:t>
            </a:r>
            <a:r>
              <a:rPr lang="en-GB" sz="1600">
                <a:latin typeface="Arial"/>
                <a:ea typeface="+mn-lt"/>
                <a:cs typeface="+mn-lt"/>
              </a:rPr>
              <a:t>the PINS Board </a:t>
            </a:r>
            <a:r>
              <a:rPr lang="en-GB" sz="1600" b="0" i="0" u="none" strike="noStrike" baseline="0">
                <a:latin typeface="Arial"/>
                <a:ea typeface="+mn-lt"/>
                <a:cs typeface="+mn-lt"/>
              </a:rPr>
              <a:t>and </a:t>
            </a:r>
            <a:r>
              <a:rPr lang="en-GB" sz="1600">
                <a:latin typeface="Arial"/>
                <a:ea typeface="+mn-lt"/>
                <a:cs typeface="+mn-lt"/>
              </a:rPr>
              <a:t>play a key leadership role within the sector. Your leadership will be pivotal in delivering </a:t>
            </a:r>
            <a:r>
              <a:rPr lang="en-GB" sz="1600" b="0" i="0" u="none" strike="noStrike" baseline="0">
                <a:latin typeface="Arial"/>
                <a:ea typeface="+mn-lt"/>
                <a:cs typeface="+mn-lt"/>
              </a:rPr>
              <a:t>a </a:t>
            </a:r>
            <a:r>
              <a:rPr lang="en-GB" sz="1600">
                <a:latin typeface="Arial"/>
                <a:ea typeface="+mn-lt"/>
                <a:cs typeface="+mn-lt"/>
              </a:rPr>
              <a:t>robust, effective and value for money service across all areas </a:t>
            </a:r>
            <a:r>
              <a:rPr lang="en-GB" sz="1600" b="0" i="0" u="none" strike="noStrike" baseline="0">
                <a:latin typeface="Arial"/>
                <a:ea typeface="+mn-lt"/>
                <a:cs typeface="+mn-lt"/>
              </a:rPr>
              <a:t>of </a:t>
            </a:r>
            <a:r>
              <a:rPr lang="en-GB" sz="1600">
                <a:latin typeface="Arial"/>
                <a:ea typeface="+mn-lt"/>
                <a:cs typeface="+mn-lt"/>
              </a:rPr>
              <a:t>the Inspectorate's work, including ensuring that the new service model embeds well across the organisation. Alongside the Board, you will provide expertise, guidance, and constructive challenge to the Chief Executive and the wider executive team.   </a:t>
            </a:r>
          </a:p>
          <a:p>
            <a:endParaRPr lang="en-GB" sz="1600">
              <a:latin typeface="Arial"/>
              <a:ea typeface="+mn-lt"/>
              <a:cs typeface="+mn-lt"/>
            </a:endParaRPr>
          </a:p>
          <a:p>
            <a:r>
              <a:rPr lang="en-GB" sz="1600">
                <a:latin typeface="Arial"/>
                <a:ea typeface="+mn-lt"/>
                <a:cs typeface="+mn-lt"/>
              </a:rPr>
              <a:t>We are seeking a Chair who is as motivated by guiding the culture of an organisation as its operations, and who is excited by the prospect of driving change against challenging targets. A strong background in the public sector or commercial enterprises, along with experience in leadership roles within organisations managing complex financial and risk assurance systems, will also be highly valued. Further details on the role, responsibilities, and commitments are provided in the candidate pack. We encourage applications from a diverse range of individuals and are committed to increasing the diversity of Boards across our Arm’s Length Bodies.  If you believe you have the experience and qualities we are looking for, we look forward to receiving your application.   </a:t>
            </a:r>
          </a:p>
          <a:p>
            <a:endParaRPr lang="en-GB" sz="1600">
              <a:latin typeface="Arial"/>
              <a:ea typeface="+mn-lt"/>
              <a:cs typeface="+mn-lt"/>
            </a:endParaRPr>
          </a:p>
          <a:p>
            <a:r>
              <a:rPr lang="en-GB" sz="1600">
                <a:latin typeface="Arial"/>
                <a:ea typeface="+mn-lt"/>
                <a:cs typeface="+mn-lt"/>
              </a:rPr>
              <a:t>Thank you for considering applying and bringing your skills and energy to this important role.  </a:t>
            </a:r>
          </a:p>
          <a:p>
            <a:endParaRPr lang="en-GB" sz="1600">
              <a:latin typeface="Arial"/>
              <a:ea typeface="+mn-lt"/>
              <a:cs typeface="Calibri"/>
            </a:endParaRPr>
          </a:p>
          <a:p>
            <a:r>
              <a:rPr lang="en-GB" sz="1600" b="1">
                <a:latin typeface="Arial"/>
                <a:ea typeface="+mn-lt"/>
                <a:cs typeface="Arial"/>
              </a:rPr>
              <a:t>Matthew Pennycook MP </a:t>
            </a:r>
          </a:p>
          <a:p>
            <a:r>
              <a:rPr lang="en-GB" sz="1600">
                <a:latin typeface="Arial"/>
                <a:ea typeface="Calibri"/>
                <a:cs typeface="Arial"/>
              </a:rPr>
              <a:t>Minister of State for Housing and Planning</a:t>
            </a: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3" name="Picture 2">
            <a:extLst>
              <a:ext uri="{FF2B5EF4-FFF2-40B4-BE49-F238E27FC236}">
                <a16:creationId xmlns:a16="http://schemas.microsoft.com/office/drawing/2014/main" id="{51C8C569-AF6E-86E1-B9DB-89FE24E5A4BE}"/>
              </a:ext>
            </a:extLst>
          </p:cNvPr>
          <p:cNvPicPr>
            <a:picLocks noChangeAspect="1"/>
          </p:cNvPicPr>
          <p:nvPr/>
        </p:nvPicPr>
        <p:blipFill>
          <a:blip r:embed="rId2"/>
          <a:stretch>
            <a:fillRect/>
          </a:stretch>
        </p:blipFill>
        <p:spPr>
          <a:xfrm>
            <a:off x="98777" y="-201789"/>
            <a:ext cx="2060224" cy="1349023"/>
          </a:xfrm>
          <a:prstGeom prst="rect">
            <a:avLst/>
          </a:prstGeom>
        </p:spPr>
      </p:pic>
      <p:pic>
        <p:nvPicPr>
          <p:cNvPr id="2" name="Picture 1" descr="A person in a suit and tie&#10;&#10;AI-generated content may be incorrect.">
            <a:extLst>
              <a:ext uri="{FF2B5EF4-FFF2-40B4-BE49-F238E27FC236}">
                <a16:creationId xmlns:a16="http://schemas.microsoft.com/office/drawing/2014/main" id="{7F6D7DCB-5839-76E3-D7CA-91C9811AD0E3}"/>
              </a:ext>
            </a:extLst>
          </p:cNvPr>
          <p:cNvPicPr>
            <a:picLocks noChangeAspect="1"/>
          </p:cNvPicPr>
          <p:nvPr/>
        </p:nvPicPr>
        <p:blipFill>
          <a:blip r:embed="rId3"/>
          <a:stretch>
            <a:fillRect/>
          </a:stretch>
        </p:blipFill>
        <p:spPr>
          <a:xfrm>
            <a:off x="96018" y="1715011"/>
            <a:ext cx="2741255" cy="2092428"/>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300396" y="1503282"/>
            <a:ext cx="11887029" cy="4863522"/>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sz="1800">
                <a:latin typeface="Arial"/>
                <a:ea typeface="+mn-lt"/>
                <a:cs typeface="+mn-lt"/>
              </a:rPr>
              <a:t>The Planning Inspectorate (PINS) plays a key role within the planning system, helping to deliver against Government's ambitious aims of 1.5 million homes and 150 decisions on nationally significant infrastructure projects within this Parliament. </a:t>
            </a:r>
            <a:endParaRPr lang="en-US">
              <a:ea typeface="Calibri"/>
              <a:cs typeface="Calibri"/>
            </a:endParaRPr>
          </a:p>
          <a:p>
            <a:pPr marL="0" indent="0">
              <a:lnSpc>
                <a:spcPct val="100000"/>
              </a:lnSpc>
              <a:spcBef>
                <a:spcPts val="0"/>
              </a:spcBef>
              <a:buNone/>
            </a:pPr>
            <a:endParaRPr lang="en-GB" sz="1800">
              <a:latin typeface="Arial"/>
              <a:ea typeface="+mn-lt"/>
              <a:cs typeface="+mn-lt"/>
            </a:endParaRPr>
          </a:p>
          <a:p>
            <a:pPr marL="0" indent="0">
              <a:lnSpc>
                <a:spcPct val="100000"/>
              </a:lnSpc>
              <a:spcBef>
                <a:spcPts val="0"/>
              </a:spcBef>
              <a:buNone/>
            </a:pPr>
            <a:r>
              <a:rPr lang="en-GB" sz="1800">
                <a:latin typeface="Arial"/>
                <a:ea typeface="+mn-lt"/>
                <a:cs typeface="+mn-lt"/>
              </a:rPr>
              <a:t>PINS is an executive agency of the Ministry of Housing, Communities &amp; Local Government (MHCLG). </a:t>
            </a:r>
            <a:r>
              <a:rPr lang="en-GB" sz="1800">
                <a:latin typeface="Arial"/>
                <a:ea typeface="+mn-lt"/>
                <a:cs typeface="Arial"/>
              </a:rPr>
              <a:t>It is responsible for making decisions and providing recommendations in areas such as planning application appeals, local plan examinations and national infrastructure applications, as well as smaller specialist casework such as making decisions on commons and rights of way. The Inspectorate employs the country’s largest cohort of planning specialists and works alongside other parties to support the development of the planning sector.</a:t>
            </a:r>
            <a:endParaRPr lang="en-US" sz="1800">
              <a:latin typeface="Arial"/>
              <a:ea typeface="Calibri" panose="020F0502020204030204"/>
              <a:cs typeface="Arial"/>
            </a:endParaRPr>
          </a:p>
          <a:p>
            <a:pPr marL="0" indent="0">
              <a:lnSpc>
                <a:spcPct val="100000"/>
              </a:lnSpc>
              <a:spcBef>
                <a:spcPts val="0"/>
              </a:spcBef>
              <a:buNone/>
            </a:pPr>
            <a:endParaRPr lang="en-GB" sz="1800">
              <a:latin typeface="Arial"/>
              <a:ea typeface="Calibri"/>
              <a:cs typeface="Arial"/>
            </a:endParaRPr>
          </a:p>
          <a:p>
            <a:pPr marL="0" indent="0">
              <a:lnSpc>
                <a:spcPct val="100000"/>
              </a:lnSpc>
              <a:spcBef>
                <a:spcPts val="0"/>
              </a:spcBef>
              <a:buNone/>
            </a:pPr>
            <a:r>
              <a:rPr lang="en-GB" sz="1800">
                <a:latin typeface="Arial"/>
                <a:cs typeface="Arial"/>
              </a:rPr>
              <a:t>Their most recent Annual Report can be found here:</a:t>
            </a:r>
          </a:p>
          <a:p>
            <a:pPr marL="0" indent="0">
              <a:lnSpc>
                <a:spcPct val="100000"/>
              </a:lnSpc>
              <a:spcBef>
                <a:spcPts val="0"/>
              </a:spcBef>
              <a:buNone/>
            </a:pPr>
            <a:r>
              <a:rPr lang="en-GB" sz="1800">
                <a:solidFill>
                  <a:schemeClr val="accent1">
                    <a:lumMod val="76000"/>
                  </a:schemeClr>
                </a:solidFill>
                <a:latin typeface="Arial"/>
                <a:ea typeface="+mn-lt"/>
                <a:cs typeface="+mn-lt"/>
                <a:hlinkClick r:id="rId2">
                  <a:extLst>
                    <a:ext uri="{A12FA001-AC4F-418D-AE19-62706E023703}">
                      <ahyp:hlinkClr xmlns:ahyp="http://schemas.microsoft.com/office/drawing/2018/hyperlinkcolor" val="tx"/>
                    </a:ext>
                  </a:extLst>
                </a:hlinkClick>
              </a:rPr>
              <a:t>Planning_Inspectorate_Annual_Report_and_Accounts_2023-24.pdf</a:t>
            </a:r>
            <a:endParaRPr lang="en-GB" sz="1800">
              <a:solidFill>
                <a:schemeClr val="accent1">
                  <a:lumMod val="76000"/>
                </a:schemeClr>
              </a:solidFill>
              <a:latin typeface="Arial"/>
              <a:cs typeface="Arial"/>
            </a:endParaRPr>
          </a:p>
        </p:txBody>
      </p:sp>
      <p:sp>
        <p:nvSpPr>
          <p:cNvPr id="4" name="Title 1">
            <a:extLst>
              <a:ext uri="{FF2B5EF4-FFF2-40B4-BE49-F238E27FC236}">
                <a16:creationId xmlns:a16="http://schemas.microsoft.com/office/drawing/2014/main" id="{CB2E7E7B-3FE2-8D84-0FA4-27B21AF63D43}"/>
              </a:ext>
            </a:extLst>
          </p:cNvPr>
          <p:cNvSpPr txBox="1">
            <a:spLocks/>
          </p:cNvSpPr>
          <p:nvPr/>
        </p:nvSpPr>
        <p:spPr>
          <a:xfrm>
            <a:off x="302888" y="754691"/>
            <a:ext cx="8176200" cy="55925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3200" b="1">
                <a:solidFill>
                  <a:schemeClr val="accent1">
                    <a:lumMod val="75000"/>
                  </a:schemeClr>
                </a:solidFill>
                <a:latin typeface="Arial"/>
                <a:cs typeface="Arial"/>
              </a:rPr>
              <a:t>About the Planning Inspectorate</a:t>
            </a:r>
            <a:endParaRPr lang="en-GB" sz="3200" b="1">
              <a:solidFill>
                <a:schemeClr val="accent1">
                  <a:lumMod val="75000"/>
                </a:schemeClr>
              </a:solidFill>
              <a:cs typeface="Arial" panose="020B0604020202020204" pitchFamily="34" charset="0"/>
            </a:endParaRP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757133" y="296012"/>
            <a:ext cx="7719000" cy="5878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3200" b="1">
                <a:solidFill>
                  <a:schemeClr val="accent1">
                    <a:lumMod val="75000"/>
                  </a:schemeClr>
                </a:solidFill>
                <a:latin typeface="Arial"/>
                <a:cs typeface="Arial"/>
              </a:rPr>
              <a:t>About the role (1/2)</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45738" y="883237"/>
            <a:ext cx="10906399" cy="581364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nSpc>
                <a:spcPct val="100000"/>
              </a:lnSpc>
              <a:spcBef>
                <a:spcPts val="0"/>
              </a:spcBef>
              <a:buNone/>
            </a:pPr>
            <a:r>
              <a:rPr lang="en-GB" sz="1800" dirty="0">
                <a:solidFill>
                  <a:srgbClr val="0B0C0C"/>
                </a:solidFill>
                <a:latin typeface="Arial"/>
                <a:ea typeface="+mn-lt"/>
                <a:cs typeface="+mn-lt"/>
              </a:rPr>
              <a:t>The Chair is responsible for leading the Planning Inspectorate's Board in the delivery of its responsibilities. The Board provides collective strategic leadership to the organisation. It is principally advisory and ensures that effective arrangements are in place to provide assurance on risk management, governance and internal control in line with the </a:t>
            </a:r>
            <a:r>
              <a:rPr lang="en-GB" sz="1800" dirty="0">
                <a:solidFill>
                  <a:srgbClr val="0B0C0C"/>
                </a:solidFill>
                <a:latin typeface="Arial"/>
                <a:ea typeface="+mn-lt"/>
                <a:cs typeface="+mn-lt"/>
                <a:hlinkClick r:id="rId2"/>
              </a:rPr>
              <a:t>framework document</a:t>
            </a:r>
            <a:r>
              <a:rPr lang="en-GB" sz="1800" dirty="0">
                <a:solidFill>
                  <a:srgbClr val="0B0C0C"/>
                </a:solidFill>
                <a:latin typeface="Arial"/>
                <a:ea typeface="+mn-lt"/>
                <a:cs typeface="+mn-lt"/>
              </a:rPr>
              <a:t> between MHCLG and PINS. It does this by:</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Ensuring an effective business planning and performance management framework is in place;</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Ensuring the Planning Inspectorate delivers against its strategic objectives and ensuring sufficient resources are available to achieve those objectives;</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Setting and communicating the Planning Inspectorate values, purpose and objectives to inspectors, other staff and stakeholders whilst protecting and enhancing the Planning Inspectorate reputation for professionalism, effectiveness, integrity and efficiency;</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Monitoring and continuously improving performance and quality;</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Ensuring an adequate risk management framework is in place and reviewing strategic risks;</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Ensuring that proper accounting procedures are in place; and</a:t>
            </a:r>
            <a:endParaRPr lang="en-GB" sz="1800" dirty="0">
              <a:solidFill>
                <a:srgbClr val="000000"/>
              </a:solidFill>
              <a:latin typeface="Arial"/>
              <a:ea typeface="+mn-lt"/>
              <a:cs typeface="Arial"/>
            </a:endParaRPr>
          </a:p>
          <a:p>
            <a:pPr marL="514350" indent="-285750">
              <a:lnSpc>
                <a:spcPct val="100000"/>
              </a:lnSpc>
              <a:spcBef>
                <a:spcPts val="0"/>
              </a:spcBef>
            </a:pPr>
            <a:r>
              <a:rPr lang="en-GB" sz="1800" dirty="0">
                <a:solidFill>
                  <a:srgbClr val="0B0C0C"/>
                </a:solidFill>
                <a:latin typeface="Arial"/>
                <a:ea typeface="+mn-lt"/>
                <a:cs typeface="+mn-lt"/>
              </a:rPr>
              <a:t>Ensuring that the Planning Inspectorate policies are consistent with the Ministry of Housing, Communities &amp; Local Government and that its affairs are conducted with probity consistent with Managing Public Money.</a:t>
            </a:r>
            <a:endParaRPr lang="en-GB" sz="1800" dirty="0">
              <a:solidFill>
                <a:srgbClr val="0B0C0C"/>
              </a:solidFill>
              <a:latin typeface="Arial"/>
              <a:ea typeface="Calibri"/>
              <a:cs typeface="Calibri"/>
            </a:endParaRPr>
          </a:p>
          <a:p>
            <a:pPr marL="514350" indent="-285750">
              <a:lnSpc>
                <a:spcPct val="100000"/>
              </a:lnSpc>
              <a:spcBef>
                <a:spcPts val="0"/>
              </a:spcBef>
            </a:pPr>
            <a:endParaRPr lang="en-GB" sz="1800">
              <a:solidFill>
                <a:srgbClr val="0B0C0C"/>
              </a:solidFill>
              <a:latin typeface="Arial"/>
              <a:ea typeface="+mn-lt"/>
              <a:cs typeface="+mn-lt"/>
            </a:endParaRPr>
          </a:p>
          <a:p>
            <a:pPr indent="0">
              <a:lnSpc>
                <a:spcPct val="100000"/>
              </a:lnSpc>
              <a:spcBef>
                <a:spcPts val="0"/>
              </a:spcBef>
              <a:buNone/>
            </a:pPr>
            <a:r>
              <a:rPr lang="en-GB" sz="1800" dirty="0">
                <a:solidFill>
                  <a:srgbClr val="0B0C0C"/>
                </a:solidFill>
                <a:latin typeface="Arial"/>
                <a:ea typeface="+mn-lt"/>
                <a:cs typeface="+mn-lt"/>
              </a:rPr>
              <a:t>The Board is made up of a Chair, three Non-Executive directors, the CEO, the CFO and a representative of MHCLG. Further information can be found here: </a:t>
            </a:r>
            <a:r>
              <a:rPr lang="en-GB" sz="1800" dirty="0">
                <a:solidFill>
                  <a:srgbClr val="0B0C0C"/>
                </a:solidFill>
                <a:latin typeface="Arial"/>
                <a:ea typeface="+mn-lt"/>
                <a:cs typeface="+mn-lt"/>
                <a:hlinkClick r:id="rId3"/>
              </a:rPr>
              <a:t>Our governance - Planning Inspectorate - GOV.UK</a:t>
            </a:r>
            <a:r>
              <a:rPr lang="en-GB" sz="1800" dirty="0">
                <a:solidFill>
                  <a:srgbClr val="0B0C0C"/>
                </a:solidFill>
                <a:latin typeface="Arial"/>
                <a:ea typeface="+mn-lt"/>
                <a:cs typeface="+mn-lt"/>
              </a:rPr>
              <a:t>.</a:t>
            </a:r>
          </a:p>
          <a:p>
            <a:pPr>
              <a:buFont typeface="Arial"/>
              <a:buChar char="•"/>
            </a:pPr>
            <a:endParaRPr lang="en-GB" sz="1600">
              <a:solidFill>
                <a:srgbClr val="0B0C0C"/>
              </a:solidFill>
              <a:latin typeface="Arial"/>
              <a:ea typeface="Calibri" panose="020F0502020204030204"/>
              <a:cs typeface="Calibri" panose="020F0502020204030204"/>
            </a:endParaRPr>
          </a:p>
          <a:p>
            <a:pPr marL="0" indent="0">
              <a:lnSpc>
                <a:spcPct val="100000"/>
              </a:lnSpc>
              <a:spcBef>
                <a:spcPts val="0"/>
              </a:spcBef>
              <a:buNone/>
            </a:pPr>
            <a:endParaRPr lang="en-GB" sz="16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lang="en-GB" sz="3200" b="1">
                <a:solidFill>
                  <a:schemeClr val="accent1">
                    <a:lumMod val="75000"/>
                  </a:schemeClr>
                </a:solidFill>
                <a:latin typeface="Arial"/>
                <a:cs typeface="Arial"/>
              </a:rPr>
              <a:t>About the role (2/2)</a:t>
            </a:r>
            <a:endParaRPr lang="en-US" sz="2400">
              <a:solidFill>
                <a:schemeClr val="accent1">
                  <a:lumMod val="75000"/>
                </a:schemeClr>
              </a:solidFill>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vert="horz" lIns="91440" tIns="45720" rIns="91440" bIns="45720" rtlCol="0" anchor="t">
            <a:normAutofit fontScale="92500" lnSpcReduction="20000"/>
          </a:bodyPr>
          <a:lstStyle/>
          <a:p>
            <a:pPr marL="0" indent="0">
              <a:lnSpc>
                <a:spcPct val="100000"/>
              </a:lnSpc>
              <a:spcBef>
                <a:spcPts val="0"/>
              </a:spcBef>
              <a:buNone/>
            </a:pPr>
            <a:r>
              <a:rPr lang="en-GB" sz="2000">
                <a:solidFill>
                  <a:srgbClr val="000000"/>
                </a:solidFill>
                <a:latin typeface="Arial"/>
                <a:ea typeface="Times New Roman" panose="02020603050405020304" pitchFamily="18" charset="0"/>
                <a:cs typeface="Arial"/>
              </a:rPr>
              <a:t>We are looking for someone who can support the Chief Executive in delivering the strategic plan for PINS. This includes embedding the new service model, transforming services in particular towards digital, driving culture change in the organisation and supporting Ministers’ ambitious objectives for housing supply, infrastructure and local planning.  </a:t>
            </a:r>
            <a:endParaRPr lang="en-US" sz="2000">
              <a:solidFill>
                <a:srgbClr val="000000"/>
              </a:solidFill>
              <a:latin typeface="Times New Roman"/>
              <a:ea typeface="Calibri" panose="020F0502020204030204"/>
              <a:cs typeface="Calibri" panose="020F0502020204030204"/>
            </a:endParaRPr>
          </a:p>
          <a:p>
            <a:pPr marL="0" indent="0">
              <a:lnSpc>
                <a:spcPct val="100000"/>
              </a:lnSpc>
              <a:spcBef>
                <a:spcPts val="0"/>
              </a:spcBef>
              <a:buNone/>
            </a:pPr>
            <a:endParaRPr lang="en-GB" sz="2000">
              <a:solidFill>
                <a:srgbClr val="000000"/>
              </a:solidFill>
              <a:latin typeface="Arial"/>
              <a:ea typeface="Times New Roman" panose="02020603050405020304" pitchFamily="18" charset="0"/>
              <a:cs typeface="Arial"/>
            </a:endParaRPr>
          </a:p>
          <a:p>
            <a:pPr marL="0" indent="0">
              <a:lnSpc>
                <a:spcPct val="100000"/>
              </a:lnSpc>
              <a:spcBef>
                <a:spcPts val="0"/>
              </a:spcBef>
              <a:buNone/>
            </a:pPr>
            <a:r>
              <a:rPr lang="en-GB" sz="2000">
                <a:solidFill>
                  <a:srgbClr val="000000"/>
                </a:solidFill>
                <a:latin typeface="Arial"/>
                <a:ea typeface="Times New Roman" panose="02020603050405020304" pitchFamily="18" charset="0"/>
                <a:cs typeface="Arial"/>
              </a:rPr>
              <a:t>They must be able to form a constructive partnership with the Chief Executive and with Ministers/MHCLG, and to gain the respect of the non-executive directors. We are looking for someone who brings experience of driving change/transformation, with a keen eye for efficiency and efficacy. The individual will also need to understand the accountability and scrutiny arrangements of a senior public sector role, potentially gained through experience gained working with national or local government. </a:t>
            </a:r>
            <a:endParaRPr lang="en-US" sz="2000">
              <a:solidFill>
                <a:srgbClr val="000000"/>
              </a:solidFill>
              <a:latin typeface="Times New Roman"/>
              <a:ea typeface="Calibri"/>
              <a:cs typeface="Calibri"/>
            </a:endParaRPr>
          </a:p>
          <a:p>
            <a:pPr marL="0" indent="0">
              <a:lnSpc>
                <a:spcPct val="100000"/>
              </a:lnSpc>
              <a:spcBef>
                <a:spcPts val="0"/>
              </a:spcBef>
              <a:buNone/>
            </a:pPr>
            <a:endParaRPr lang="en-GB" sz="2000">
              <a:solidFill>
                <a:srgbClr val="000000"/>
              </a:solidFill>
              <a:latin typeface="Arial"/>
              <a:ea typeface="Times New Roman" panose="02020603050405020304" pitchFamily="18" charset="0"/>
              <a:cs typeface="Arial"/>
            </a:endParaRPr>
          </a:p>
          <a:p>
            <a:pPr marL="0" indent="0">
              <a:lnSpc>
                <a:spcPct val="100000"/>
              </a:lnSpc>
              <a:spcBef>
                <a:spcPts val="0"/>
              </a:spcBef>
              <a:buNone/>
            </a:pPr>
            <a:r>
              <a:rPr lang="en-GB" sz="2000">
                <a:solidFill>
                  <a:srgbClr val="000000"/>
                </a:solidFill>
                <a:latin typeface="Arial"/>
                <a:ea typeface="Times New Roman" panose="02020603050405020304" pitchFamily="18" charset="0"/>
                <a:cs typeface="Arial"/>
              </a:rPr>
              <a:t>A general understanding of the planning system in England could be beneficial, but is not a requirement for the role. </a:t>
            </a:r>
            <a:endParaRPr lang="en-US" sz="2000">
              <a:ea typeface="Calibri"/>
              <a:cs typeface="Calibri"/>
            </a:endParaRPr>
          </a:p>
          <a:p>
            <a:pPr algn="just">
              <a:buNone/>
            </a:pPr>
            <a:endParaRPr lang="en-GB" sz="1400">
              <a:solidFill>
                <a:srgbClr val="000000"/>
              </a:solidFill>
              <a:latin typeface="Arial"/>
              <a:ea typeface="Times New Roman" panose="02020603050405020304" pitchFamily="18" charset="0"/>
              <a:cs typeface="Arial"/>
            </a:endParaRPr>
          </a:p>
          <a:p>
            <a:pPr algn="just">
              <a:buNone/>
            </a:pPr>
            <a:endParaRPr lang="en-GB" sz="1400" b="1" u="sng">
              <a:latin typeface="Arial"/>
              <a:ea typeface="Calibri"/>
              <a:cs typeface="Arial"/>
            </a:endParaRPr>
          </a:p>
          <a:p>
            <a:pPr marL="0" indent="0" algn="just">
              <a:lnSpc>
                <a:spcPct val="114999"/>
              </a:lnSpc>
              <a:buNone/>
            </a:pPr>
            <a:br>
              <a:rPr lang="en-GB" sz="2800" b="1">
                <a:effectLst/>
                <a:latin typeface="Calibri" panose="020F0502020204030204" pitchFamily="34" charset="0"/>
                <a:ea typeface="Calibri" panose="020F0502020204030204" pitchFamily="34" charset="0"/>
              </a:rPr>
            </a:br>
            <a:endParaRPr lang="en-GB">
              <a:ea typeface="Calibri"/>
              <a:cs typeface="Calibri"/>
            </a:endParaRP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6</a:t>
            </a:fld>
            <a:endParaRPr lang="en-US"/>
          </a:p>
        </p:txBody>
      </p:sp>
    </p:spTree>
    <p:extLst>
      <p:ext uri="{BB962C8B-B14F-4D97-AF65-F5344CB8AC3E}">
        <p14:creationId xmlns:p14="http://schemas.microsoft.com/office/powerpoint/2010/main" val="860269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868AF-0B85-D53D-A24A-7A1E6923A650}"/>
              </a:ext>
            </a:extLst>
          </p:cNvPr>
          <p:cNvSpPr>
            <a:spLocks noGrp="1"/>
          </p:cNvSpPr>
          <p:nvPr>
            <p:ph type="title"/>
          </p:nvPr>
        </p:nvSpPr>
        <p:spPr>
          <a:xfrm>
            <a:off x="619125" y="384175"/>
            <a:ext cx="10515600" cy="1325563"/>
          </a:xfrm>
        </p:spPr>
        <p:txBody>
          <a:bodyPr/>
          <a:lstStyle/>
          <a:p>
            <a:r>
              <a:rPr lang="en-GB" sz="3200" b="1">
                <a:solidFill>
                  <a:schemeClr val="accent1">
                    <a:lumMod val="75000"/>
                  </a:schemeClr>
                </a:solidFill>
                <a:latin typeface="Arial"/>
                <a:cs typeface="Arial"/>
              </a:rPr>
              <a:t>Key</a:t>
            </a:r>
            <a:r>
              <a:rPr lang="en-GB" sz="2000" b="1">
                <a:solidFill>
                  <a:schemeClr val="accent1">
                    <a:lumMod val="75000"/>
                  </a:schemeClr>
                </a:solidFill>
                <a:latin typeface="Arial"/>
                <a:cs typeface="Arial"/>
              </a:rPr>
              <a:t> </a:t>
            </a:r>
            <a:r>
              <a:rPr lang="en-GB" sz="3200" b="1">
                <a:solidFill>
                  <a:schemeClr val="accent1">
                    <a:lumMod val="75000"/>
                  </a:schemeClr>
                </a:solidFill>
                <a:latin typeface="Arial"/>
                <a:cs typeface="Arial"/>
              </a:rPr>
              <a:t>Responsibilities</a:t>
            </a:r>
            <a:endParaRPr lang="en-US" sz="3200">
              <a:solidFill>
                <a:schemeClr val="accent1">
                  <a:lumMod val="75000"/>
                </a:schemeClr>
              </a:solidFill>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468A01D0-06D5-F0FC-F52D-FFE8B07C1A56}"/>
              </a:ext>
            </a:extLst>
          </p:cNvPr>
          <p:cNvSpPr>
            <a:spLocks noGrp="1"/>
          </p:cNvSpPr>
          <p:nvPr>
            <p:ph idx="1"/>
          </p:nvPr>
        </p:nvSpPr>
        <p:spPr>
          <a:xfrm>
            <a:off x="616974" y="1432335"/>
            <a:ext cx="10515600" cy="4903788"/>
          </a:xfrm>
        </p:spPr>
        <p:txBody>
          <a:bodyPr vert="horz" lIns="91440" tIns="45720" rIns="91440" bIns="45720" rtlCol="0" anchor="t">
            <a:noAutofit/>
          </a:bodyPr>
          <a:lstStyle/>
          <a:p>
            <a:pPr marL="0" indent="0">
              <a:lnSpc>
                <a:spcPct val="110000"/>
              </a:lnSpc>
              <a:buNone/>
            </a:pPr>
            <a:r>
              <a:rPr lang="en-GB" sz="1800">
                <a:latin typeface="Arial"/>
                <a:cs typeface="Arial"/>
              </a:rPr>
              <a:t>The Chair will:</a:t>
            </a:r>
            <a:endParaRPr lang="en-US" sz="1800">
              <a:latin typeface="Arial"/>
              <a:cs typeface="Arial"/>
            </a:endParaRPr>
          </a:p>
          <a:p>
            <a:pPr marL="285750" indent="-285750">
              <a:lnSpc>
                <a:spcPct val="100000"/>
              </a:lnSpc>
              <a:spcBef>
                <a:spcPts val="0"/>
              </a:spcBef>
            </a:pPr>
            <a:r>
              <a:rPr lang="en-GB" sz="1800">
                <a:latin typeface="Arial"/>
                <a:cs typeface="Arial"/>
              </a:rPr>
              <a:t>Be accountable to Ministers for supporting the success of PINS in delivering the Government’s priorities, in particular for housing and for key national infrastructure projects, through consistent, reliable and excellent service;</a:t>
            </a:r>
            <a:endParaRPr lang="en-US" sz="1800">
              <a:latin typeface="Arial"/>
              <a:cs typeface="Arial"/>
            </a:endParaRPr>
          </a:p>
          <a:p>
            <a:pPr marL="285750" indent="-285750">
              <a:lnSpc>
                <a:spcPct val="100000"/>
              </a:lnSpc>
              <a:spcBef>
                <a:spcPts val="0"/>
              </a:spcBef>
            </a:pPr>
            <a:r>
              <a:rPr lang="en-GB" sz="1800">
                <a:latin typeface="Arial"/>
                <a:cs typeface="Arial"/>
              </a:rPr>
              <a:t>Lead the Board effectively, set the agenda and deliver high standards of governance behaviours, supporting and encouraging members to play a full and active role on the Board;</a:t>
            </a:r>
            <a:endParaRPr lang="en-US" sz="1800">
              <a:latin typeface="Arial"/>
              <a:cs typeface="Arial"/>
            </a:endParaRPr>
          </a:p>
          <a:p>
            <a:pPr marL="285750" indent="-285750">
              <a:lnSpc>
                <a:spcPct val="100000"/>
              </a:lnSpc>
              <a:spcBef>
                <a:spcPts val="0"/>
              </a:spcBef>
            </a:pPr>
            <a:r>
              <a:rPr lang="en-GB" sz="1800">
                <a:latin typeface="Arial"/>
                <a:cs typeface="Arial"/>
              </a:rPr>
              <a:t>Ensure that the Board as a whole plays a full and constructive part in the development and determination of PINS’ overall strategy and objectives;</a:t>
            </a:r>
            <a:endParaRPr lang="en-US" sz="1800">
              <a:latin typeface="Arial"/>
              <a:cs typeface="Arial"/>
            </a:endParaRPr>
          </a:p>
          <a:p>
            <a:pPr marL="285750" indent="-285750">
              <a:lnSpc>
                <a:spcPct val="100000"/>
              </a:lnSpc>
              <a:spcBef>
                <a:spcPts val="0"/>
              </a:spcBef>
            </a:pPr>
            <a:r>
              <a:rPr lang="en-GB" sz="1800">
                <a:latin typeface="Arial"/>
                <a:cs typeface="Arial"/>
              </a:rPr>
              <a:t>Be publicly visible as an important ambassador for PINS, influencing decision makers and stakeholders and protecting and enhancing PINS’ reputation;</a:t>
            </a:r>
            <a:endParaRPr lang="en-US" sz="1800">
              <a:latin typeface="Arial"/>
              <a:cs typeface="Arial"/>
            </a:endParaRPr>
          </a:p>
          <a:p>
            <a:pPr marL="285750" indent="-285750">
              <a:lnSpc>
                <a:spcPct val="100000"/>
              </a:lnSpc>
              <a:spcBef>
                <a:spcPts val="0"/>
              </a:spcBef>
            </a:pPr>
            <a:r>
              <a:rPr lang="en-GB" sz="1800">
                <a:latin typeface="Arial"/>
                <a:cs typeface="Arial"/>
              </a:rPr>
              <a:t>Advise the Secretary of State on the recruitment of new Board members; and</a:t>
            </a:r>
            <a:endParaRPr lang="en-GB" sz="1800">
              <a:highlight>
                <a:srgbClr val="FFFF00"/>
              </a:highlight>
              <a:latin typeface="Arial"/>
              <a:cs typeface="Arial"/>
            </a:endParaRPr>
          </a:p>
          <a:p>
            <a:pPr marL="285750" indent="-285750">
              <a:lnSpc>
                <a:spcPct val="100000"/>
              </a:lnSpc>
              <a:spcBef>
                <a:spcPts val="0"/>
              </a:spcBef>
            </a:pPr>
            <a:r>
              <a:rPr lang="en-GB" sz="1800">
                <a:latin typeface="Arial"/>
                <a:cs typeface="Arial"/>
              </a:rPr>
              <a:t>Encourage members to fully participate in the Board, undertaking appraisals of members and making recommendations to Ministers and officials on any proposed reappointments.</a:t>
            </a:r>
            <a:endParaRPr lang="en-GB" sz="1800">
              <a:highlight>
                <a:srgbClr val="FFFF00"/>
              </a:highlight>
              <a:latin typeface="Arial"/>
              <a:cs typeface="Arial"/>
            </a:endParaRPr>
          </a:p>
          <a:p>
            <a:pPr marL="0" indent="0">
              <a:lnSpc>
                <a:spcPct val="110000"/>
              </a:lnSpc>
              <a:spcBef>
                <a:spcPts val="0"/>
              </a:spcBef>
              <a:buNone/>
            </a:pPr>
            <a:endParaRPr lang="en-GB" sz="1800">
              <a:highlight>
                <a:srgbClr val="FFFF00"/>
              </a:highlight>
              <a:latin typeface="Arial"/>
              <a:cs typeface="Arial"/>
            </a:endParaRPr>
          </a:p>
          <a:p>
            <a:pPr marL="0" indent="0">
              <a:lnSpc>
                <a:spcPct val="110000"/>
              </a:lnSpc>
              <a:spcBef>
                <a:spcPts val="0"/>
              </a:spcBef>
              <a:buNone/>
            </a:pPr>
            <a:r>
              <a:rPr lang="en-GB" sz="1800">
                <a:latin typeface="Arial"/>
                <a:cs typeface="Arial"/>
              </a:rPr>
              <a:t>Additional detail on the role of the Chair can be found in the </a:t>
            </a:r>
            <a:r>
              <a:rPr lang="en-GB" sz="1800">
                <a:latin typeface="Arial"/>
                <a:cs typeface="Arial"/>
                <a:hlinkClick r:id="rId2"/>
              </a:rPr>
              <a:t>Framework Agreement</a:t>
            </a:r>
            <a:r>
              <a:rPr lang="en-GB" sz="1800">
                <a:latin typeface="Arial"/>
                <a:cs typeface="Arial"/>
              </a:rPr>
              <a:t>.</a:t>
            </a:r>
          </a:p>
        </p:txBody>
      </p:sp>
      <p:sp>
        <p:nvSpPr>
          <p:cNvPr id="4" name="Slide Number Placeholder 3">
            <a:extLst>
              <a:ext uri="{FF2B5EF4-FFF2-40B4-BE49-F238E27FC236}">
                <a16:creationId xmlns:a16="http://schemas.microsoft.com/office/drawing/2014/main" id="{41222670-5588-F41F-BA89-31A0440AFD00}"/>
              </a:ext>
            </a:extLst>
          </p:cNvPr>
          <p:cNvSpPr>
            <a:spLocks noGrp="1"/>
          </p:cNvSpPr>
          <p:nvPr>
            <p:ph type="sldNum" sz="quarter" idx="12"/>
          </p:nvPr>
        </p:nvSpPr>
        <p:spPr/>
        <p:txBody>
          <a:bodyPr/>
          <a:lstStyle/>
          <a:p>
            <a:fld id="{B40F6008-2E59-B649-B193-1DAD0B033AC3}" type="slidenum">
              <a:rPr lang="en-US" smtClean="0"/>
              <a:t>7</a:t>
            </a:fld>
            <a:endParaRPr lang="en-US"/>
          </a:p>
        </p:txBody>
      </p:sp>
    </p:spTree>
    <p:extLst>
      <p:ext uri="{BB962C8B-B14F-4D97-AF65-F5344CB8AC3E}">
        <p14:creationId xmlns:p14="http://schemas.microsoft.com/office/powerpoint/2010/main" val="2618029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600587" y="389706"/>
            <a:ext cx="10515600" cy="708301"/>
          </a:xfrm>
        </p:spPr>
        <p:txBody>
          <a:bodyPr>
            <a:normAutofit/>
          </a:bodyPr>
          <a:lstStyle/>
          <a:p>
            <a:r>
              <a:rPr lang="en-GB" sz="3200" b="1">
                <a:solidFill>
                  <a:schemeClr val="accent1">
                    <a:lumMod val="75000"/>
                  </a:schemeClr>
                </a:solidFill>
                <a:latin typeface="Arial"/>
                <a:cs typeface="Arial"/>
              </a:rPr>
              <a:t>Planning Inspectorate Chair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8</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0854" y="1285169"/>
            <a:ext cx="10905313" cy="584775"/>
          </a:xfrm>
          <a:prstGeom prst="rect">
            <a:avLst/>
          </a:prstGeom>
          <a:noFill/>
          <a:ln>
            <a:solidFill>
              <a:schemeClr val="accent1">
                <a:lumMod val="50000"/>
              </a:schemeClr>
            </a:solidFill>
          </a:ln>
        </p:spPr>
        <p:txBody>
          <a:bodyPr wrap="square" lIns="91440" tIns="45720" rIns="91440" bIns="45720" rtlCol="0" anchor="t">
            <a:spAutoFit/>
          </a:bodyPr>
          <a:lstStyle/>
          <a:p>
            <a:r>
              <a:rPr lang="en-GB" sz="1600">
                <a:effectLst/>
                <a:latin typeface="Arial"/>
                <a:ea typeface="Calibri"/>
                <a:cs typeface="Arial"/>
              </a:rPr>
              <a:t>All candidates must demonstrate, in their CV and supporting letter, how they meet the selection criteria for the </a:t>
            </a:r>
            <a:r>
              <a:rPr lang="en-GB" sz="1600">
                <a:latin typeface="Arial"/>
                <a:ea typeface="Calibri"/>
                <a:cs typeface="Arial"/>
              </a:rPr>
              <a:t>role</a:t>
            </a:r>
            <a:r>
              <a:rPr lang="en-GB" sz="1600">
                <a:effectLst/>
                <a:latin typeface="Arial"/>
                <a:ea typeface="Calibri"/>
                <a:cs typeface="Arial"/>
              </a:rPr>
              <a:t>, through their knowledge, skills and experience. </a:t>
            </a:r>
            <a:endParaRPr lang="en-US" sz="1600">
              <a:latin typeface="Arial"/>
              <a:ea typeface="Calibri"/>
              <a:cs typeface="Arial"/>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603670" y="2086504"/>
            <a:ext cx="10908002" cy="2609617"/>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Essential Criteria:</a:t>
            </a:r>
            <a:endParaRPr lang="en-GB" sz="1600">
              <a:solidFill>
                <a:schemeClr val="accent1">
                  <a:lumMod val="75000"/>
                </a:schemeClr>
              </a:solidFill>
              <a:effectLst/>
              <a:latin typeface="Arial"/>
              <a:ea typeface="Times New Roman" panose="02020603050405020304" pitchFamily="18" charset="0"/>
              <a:cs typeface="Arial"/>
            </a:endParaRPr>
          </a:p>
          <a:p>
            <a:pPr marL="342900" indent="-342900" algn="just">
              <a:buAutoNum type="arabicPeriod"/>
            </a:pPr>
            <a:r>
              <a:rPr lang="en-GB" sz="1600">
                <a:solidFill>
                  <a:srgbClr val="000000"/>
                </a:solidFill>
                <a:latin typeface="Arial"/>
                <a:ea typeface="Times New Roman" panose="02020603050405020304" pitchFamily="18" charset="0"/>
                <a:cs typeface="Arial"/>
              </a:rPr>
              <a:t>Ability to provide exceptional leadership skills and to encourage commitment, innovation and flexibility within the Board.</a:t>
            </a:r>
            <a:endParaRPr lang="en-GB" sz="160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342900" indent="-342900" algn="just">
              <a:buAutoNum type="arabicPeriod"/>
            </a:pPr>
            <a:r>
              <a:rPr lang="en-GB" sz="1600">
                <a:solidFill>
                  <a:srgbClr val="000000"/>
                </a:solidFill>
                <a:latin typeface="Arial"/>
                <a:ea typeface="Times New Roman" panose="02020603050405020304" pitchFamily="18" charset="0"/>
                <a:cs typeface="Arial"/>
              </a:rPr>
              <a:t>Strong financial and performance management skills with a track record of driving rapid change and delivering efficiencies within the public </a:t>
            </a:r>
            <a:r>
              <a:rPr lang="en-GB" sz="1600">
                <a:solidFill>
                  <a:srgbClr val="000000"/>
                </a:solidFill>
                <a:effectLst/>
                <a:latin typeface="Arial"/>
                <a:ea typeface="Times New Roman" panose="02020603050405020304" pitchFamily="18" charset="0"/>
                <a:cs typeface="Arial"/>
              </a:rPr>
              <a:t>secto</a:t>
            </a:r>
            <a:r>
              <a:rPr lang="en-GB" sz="1600">
                <a:solidFill>
                  <a:srgbClr val="000000"/>
                </a:solidFill>
                <a:latin typeface="Arial"/>
                <a:ea typeface="Times New Roman" panose="02020603050405020304" pitchFamily="18" charset="0"/>
                <a:cs typeface="Arial"/>
              </a:rPr>
              <a:t>r and/or private organisations.</a:t>
            </a:r>
          </a:p>
          <a:p>
            <a:pPr marL="342900" indent="-342900" algn="just">
              <a:buAutoNum type="arabicPeriod"/>
            </a:pPr>
            <a:r>
              <a:rPr lang="en-GB" sz="1600">
                <a:solidFill>
                  <a:srgbClr val="000000"/>
                </a:solidFill>
                <a:latin typeface="Arial"/>
                <a:ea typeface="Times New Roman" panose="02020603050405020304" pitchFamily="18" charset="0"/>
                <a:cs typeface="Arial"/>
              </a:rPr>
              <a:t>Sound political judgement and the ability to work with stakeholders in local and national government with an understanding of decision-making processes.</a:t>
            </a:r>
          </a:p>
          <a:p>
            <a:pPr marL="342900" indent="-342900" algn="just">
              <a:buAutoNum type="arabicPeriod"/>
            </a:pPr>
            <a:r>
              <a:rPr lang="en-GB" sz="1600">
                <a:solidFill>
                  <a:srgbClr val="000000"/>
                </a:solidFill>
                <a:latin typeface="Arial"/>
                <a:ea typeface="Times New Roman" panose="02020603050405020304" pitchFamily="18" charset="0"/>
                <a:cs typeface="Arial"/>
              </a:rPr>
              <a:t>Excellent communication, interpersonal and influencing skills to build credibility with all PINS staff.</a:t>
            </a:r>
          </a:p>
          <a:p>
            <a:pPr marL="342900" indent="-342900" algn="just">
              <a:buAutoNum type="arabicPeriod"/>
            </a:pPr>
            <a:r>
              <a:rPr lang="en-GB" sz="1600">
                <a:solidFill>
                  <a:srgbClr val="000000"/>
                </a:solidFill>
                <a:latin typeface="Arial"/>
                <a:ea typeface="Times New Roman" panose="02020603050405020304" pitchFamily="18" charset="0"/>
                <a:cs typeface="Arial"/>
              </a:rPr>
              <a:t>Ability to handle issues which may be politically, </a:t>
            </a:r>
            <a:r>
              <a:rPr lang="en-GB" sz="1600" err="1">
                <a:solidFill>
                  <a:srgbClr val="000000"/>
                </a:solidFill>
                <a:latin typeface="Arial"/>
                <a:ea typeface="Times New Roman" panose="02020603050405020304" pitchFamily="18" charset="0"/>
                <a:cs typeface="Arial"/>
              </a:rPr>
              <a:t>presentationally</a:t>
            </a:r>
            <a:r>
              <a:rPr lang="en-GB" sz="1600">
                <a:solidFill>
                  <a:srgbClr val="000000"/>
                </a:solidFill>
                <a:latin typeface="Arial"/>
                <a:ea typeface="Times New Roman" panose="02020603050405020304" pitchFamily="18" charset="0"/>
                <a:cs typeface="Arial"/>
              </a:rPr>
              <a:t> or legally sensitive.</a:t>
            </a:r>
          </a:p>
          <a:p>
            <a:pPr marL="342900" indent="-342900" algn="just">
              <a:buAutoNum type="arabicPeriod"/>
            </a:pPr>
            <a:r>
              <a:rPr lang="en-GB" sz="1600">
                <a:solidFill>
                  <a:srgbClr val="000000"/>
                </a:solidFill>
                <a:latin typeface="Arial"/>
                <a:ea typeface="Times New Roman" panose="02020603050405020304" pitchFamily="18" charset="0"/>
                <a:cs typeface="Arial"/>
              </a:rPr>
              <a:t>Ability to drive culture change within a complex organisation.</a:t>
            </a:r>
            <a:endParaRPr lang="en-GB" sz="1600">
              <a:ea typeface="Calibri" panose="020F0502020204030204"/>
              <a:cs typeface="Calibri" panose="020F0502020204030204"/>
            </a:endParaRPr>
          </a:p>
          <a:p>
            <a:pPr marL="285750" lvl="0" indent="-285750">
              <a:lnSpc>
                <a:spcPct val="150000"/>
              </a:lnSpc>
              <a:buAutoNum type="arabicPeriod"/>
            </a:pPr>
            <a:endParaRPr lang="en-GB" sz="150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nSpc>
                <a:spcPct val="150000"/>
              </a:lnSpc>
              <a:buAutoNum type="arabicPeriod"/>
            </a:pPr>
            <a:endParaRPr lang="en-GB" sz="150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0854" y="4839897"/>
            <a:ext cx="10899809" cy="741397"/>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b="1">
                <a:solidFill>
                  <a:schemeClr val="accent1">
                    <a:lumMod val="75000"/>
                  </a:schemeClr>
                </a:solidFill>
                <a:latin typeface="Arial"/>
                <a:cs typeface="Arial"/>
              </a:rPr>
              <a:t>Desirable Criteria:</a:t>
            </a:r>
            <a:endParaRPr lang="en-GB">
              <a:solidFill>
                <a:schemeClr val="accent1">
                  <a:lumMod val="75000"/>
                </a:schemeClr>
              </a:solidFill>
              <a:effectLst/>
              <a:latin typeface="Arial"/>
              <a:ea typeface="Times New Roman" panose="02020603050405020304" pitchFamily="18" charset="0"/>
              <a:cs typeface="Arial"/>
            </a:endParaRPr>
          </a:p>
          <a:p>
            <a:pPr marL="342900" indent="-342900">
              <a:lnSpc>
                <a:spcPct val="150000"/>
              </a:lnSpc>
              <a:buAutoNum type="arabicPeriod"/>
            </a:pPr>
            <a:r>
              <a:rPr lang="en-GB" sz="1600">
                <a:latin typeface="Arial"/>
                <a:ea typeface="Calibri"/>
                <a:cs typeface="Arial"/>
              </a:rPr>
              <a:t>Experience of working with national or local government.</a:t>
            </a:r>
            <a:endParaRPr lang="en-GB" sz="1600">
              <a:effectLst/>
              <a:latin typeface="Arial"/>
              <a:ea typeface="Calibri"/>
              <a:cs typeface="Arial"/>
            </a:endParaRPr>
          </a:p>
        </p:txBody>
      </p:sp>
    </p:spTree>
    <p:extLst>
      <p:ext uri="{BB962C8B-B14F-4D97-AF65-F5344CB8AC3E}">
        <p14:creationId xmlns:p14="http://schemas.microsoft.com/office/powerpoint/2010/main" val="4256747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03720"/>
            <a:ext cx="11530148" cy="5355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3200" b="1">
                <a:solidFill>
                  <a:schemeClr val="accent1">
                    <a:lumMod val="75000"/>
                  </a:schemeClr>
                </a:solidFill>
                <a:latin typeface="Arial"/>
                <a:cs typeface="Arial"/>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normalizeH="0" baseline="0" noProof="0">
                <a:ln>
                  <a:noFill/>
                </a:ln>
                <a:solidFill>
                  <a:srgbClr val="4472C4">
                    <a:lumMod val="75000"/>
                  </a:srgbClr>
                </a:solidFill>
                <a:effectLst/>
                <a:uLnTx/>
                <a:uFillTx/>
                <a:latin typeface="Arial"/>
                <a:cs typeface="Arial"/>
              </a:rPr>
              <a:t>Expenses and Subsistence:</a:t>
            </a:r>
            <a:r>
              <a:rPr kumimoji="0" lang="en-GB" sz="1400" b="0" i="0" u="none" strike="noStrike" kern="1200" cap="none" normalizeH="0" baseline="0" noProof="0">
                <a:ln>
                  <a:noFill/>
                </a:ln>
                <a:solidFill>
                  <a:srgbClr val="4472C4">
                    <a:lumMod val="75000"/>
                  </a:srgbClr>
                </a:solidFill>
                <a:effectLst/>
                <a:uLnTx/>
                <a:uFillTx/>
                <a:latin typeface="Arial"/>
                <a:cs typeface="Arial"/>
              </a:rPr>
              <a:t> </a:t>
            </a:r>
            <a:endParaRPr lang="en-US" sz="1400">
              <a:latin typeface="Arial"/>
              <a:cs typeface="Arial"/>
            </a:endParaRPr>
          </a:p>
          <a:p>
            <a:pPr marL="12700" marR="21590">
              <a:lnSpc>
                <a:spcPct val="106100"/>
              </a:lnSpc>
              <a:spcBef>
                <a:spcPts val="100"/>
              </a:spcBef>
              <a:tabLst>
                <a:tab pos="139700" algn="l"/>
              </a:tabLst>
              <a:defRPr/>
            </a:pPr>
            <a:r>
              <a:rPr kumimoji="0" lang="en-GB" sz="1400" b="0" i="0" u="none" strike="noStrike" kern="1200" cap="none" normalizeH="0" baseline="0" noProof="0">
                <a:ln>
                  <a:noFill/>
                </a:ln>
                <a:solidFill>
                  <a:prstClr val="black"/>
                </a:solidFill>
                <a:effectLst/>
                <a:uLnTx/>
                <a:uFillTx/>
                <a:latin typeface="Arial"/>
                <a:cs typeface="Arial"/>
              </a:rPr>
              <a:t>Reasonable travel and subsistence expenses incurred on </a:t>
            </a:r>
            <a:r>
              <a:rPr lang="en-GB" sz="1400">
                <a:solidFill>
                  <a:prstClr val="black"/>
                </a:solidFill>
                <a:latin typeface="Arial"/>
                <a:cs typeface="Arial"/>
              </a:rPr>
              <a:t>Planning Inspectorate</a:t>
            </a:r>
            <a:r>
              <a:rPr kumimoji="0" lang="en-GB" sz="1400" b="0" i="0" u="none" strike="noStrike" kern="1200" cap="none" normalizeH="0" baseline="0" noProof="0">
                <a:ln>
                  <a:noFill/>
                </a:ln>
                <a:solidFill>
                  <a:prstClr val="black"/>
                </a:solidFill>
                <a:effectLst/>
                <a:uLnTx/>
                <a:uFillTx/>
                <a:latin typeface="Arial"/>
                <a:cs typeface="Arial"/>
              </a:rPr>
              <a:t> business will be reimbursed in accordance with </a:t>
            </a:r>
            <a:r>
              <a:rPr lang="en-GB" sz="1400">
                <a:solidFill>
                  <a:prstClr val="black"/>
                </a:solidFill>
                <a:latin typeface="Arial"/>
                <a:cs typeface="Arial"/>
              </a:rPr>
              <a:t>Planning Inspectorate</a:t>
            </a:r>
            <a:r>
              <a:rPr kumimoji="0" lang="en-GB" sz="1400" b="0" i="0" u="none" strike="noStrike" kern="1200" cap="none" normalizeH="0" baseline="0" noProof="0">
                <a:ln>
                  <a:noFill/>
                </a:ln>
                <a:solidFill>
                  <a:prstClr val="black"/>
                </a:solidFill>
                <a:effectLst/>
                <a:uLnTx/>
                <a:uFillTx/>
                <a:latin typeface="Arial"/>
                <a:cs typeface="Arial"/>
              </a:rPr>
              <a:t> policies.​</a:t>
            </a:r>
            <a:endParaRPr lang="en-GB" sz="1400" b="0" i="0" u="none" strike="noStrike" kern="1200" cap="none" normalizeH="0" baseline="0" noProof="0">
              <a:ln>
                <a:noFill/>
              </a:ln>
              <a:solidFill>
                <a:prstClr val="black"/>
              </a:solidFill>
              <a:effectLst/>
              <a:uLnTx/>
              <a:uFillTx/>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a:cs typeface="Arial"/>
              </a:rPr>
              <a:t>Conduct:</a:t>
            </a:r>
            <a:r>
              <a:rPr lang="en-GB" sz="1400">
                <a:solidFill>
                  <a:schemeClr val="accent1">
                    <a:lumMod val="75000"/>
                  </a:schemeClr>
                </a:solidFill>
                <a:latin typeface="Arial"/>
                <a:cs typeface="Arial"/>
              </a:rPr>
              <a:t> </a:t>
            </a:r>
          </a:p>
          <a:p>
            <a:pPr marL="12700" marR="21590">
              <a:lnSpc>
                <a:spcPct val="106100"/>
              </a:lnSpc>
              <a:spcBef>
                <a:spcPts val="100"/>
              </a:spcBef>
              <a:tabLst>
                <a:tab pos="139700" algn="l"/>
              </a:tabLst>
            </a:pPr>
            <a:r>
              <a:rPr lang="en-GB" sz="1400">
                <a:solidFill>
                  <a:prstClr val="black"/>
                </a:solidFill>
                <a:latin typeface="Arial"/>
                <a:cs typeface="Arial"/>
              </a:rPr>
              <a:t>The Chair/Members will be expected to act in accordance with: </a:t>
            </a:r>
          </a:p>
          <a:p>
            <a:pPr marL="298450" marR="21590" indent="-285750">
              <a:lnSpc>
                <a:spcPct val="106100"/>
              </a:lnSpc>
              <a:spcBef>
                <a:spcPts val="100"/>
              </a:spcBef>
              <a:buFont typeface="Arial" panose="020B0604020202020204" pitchFamily="34" charset="0"/>
              <a:buChar char="•"/>
              <a:tabLst>
                <a:tab pos="139700" algn="l"/>
              </a:tabLst>
            </a:pPr>
            <a:r>
              <a:rPr lang="en-GB" sz="1400">
                <a:solidFill>
                  <a:prstClr val="black"/>
                </a:solidFill>
                <a:latin typeface="Arial"/>
                <a:cs typeface="Arial"/>
              </a:rPr>
              <a:t>The principles set out in </a:t>
            </a:r>
            <a:r>
              <a:rPr lang="en-GB" sz="1400">
                <a:solidFill>
                  <a:prstClr val="black"/>
                </a:solidFill>
                <a:latin typeface="Arial"/>
                <a:ea typeface="Times New Roman" panose="02020603050405020304" pitchFamily="18" charset="0"/>
                <a:cs typeface="Arial"/>
              </a:rPr>
              <a:t>the Cabinet Office’s </a:t>
            </a:r>
            <a:r>
              <a:rPr lang="en-GB" sz="1400" u="sng">
                <a:solidFill>
                  <a:schemeClr val="accent1">
                    <a:lumMod val="76000"/>
                  </a:schemeClr>
                </a:solidFill>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lang="en-GB" sz="1400" u="sng">
                <a:solidFill>
                  <a:prstClr val="black"/>
                </a:solidFill>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a:t>
            </a:r>
            <a:r>
              <a:rPr lang="en-GB" sz="1400">
                <a:solidFill>
                  <a:prstClr val="black"/>
                </a:solidFill>
                <a:latin typeface="Arial"/>
                <a:cs typeface="Arial"/>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400">
                <a:latin typeface="Arial"/>
                <a:cs typeface="Arial"/>
              </a:rPr>
              <a:t>The </a:t>
            </a:r>
            <a:r>
              <a:rPr lang="en-GB" sz="1400">
                <a:solidFill>
                  <a:schemeClr val="accent1">
                    <a:lumMod val="76000"/>
                  </a:schemeClr>
                </a:solidFill>
                <a:latin typeface="Arial"/>
                <a:cs typeface="Arial"/>
                <a:hlinkClick r:id="rId3">
                  <a:extLst>
                    <a:ext uri="{A12FA001-AC4F-418D-AE19-62706E023703}">
                      <ahyp:hlinkClr xmlns:ahyp="http://schemas.microsoft.com/office/drawing/2018/hyperlinkcolor" val="tx"/>
                    </a:ext>
                  </a:extLst>
                </a:hlinkClick>
              </a:rPr>
              <a:t>Seven Principles of Public Life</a:t>
            </a:r>
            <a:r>
              <a:rPr lang="en-GB" sz="1400">
                <a:solidFill>
                  <a:schemeClr val="bg1">
                    <a:lumMod val="50000"/>
                  </a:schemeClr>
                </a:solidFill>
                <a:latin typeface="Arial"/>
                <a:cs typeface="Arial"/>
              </a:rPr>
              <a:t>; </a:t>
            </a:r>
            <a:r>
              <a:rPr lang="en-GB" sz="1400">
                <a:latin typeface="Arial"/>
                <a:cs typeface="Arial"/>
              </a:rPr>
              <a:t>and  </a:t>
            </a:r>
            <a:endParaRPr lang="en-GB" sz="14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400">
                <a:solidFill>
                  <a:schemeClr val="accent1">
                    <a:lumMod val="76000"/>
                  </a:schemeClr>
                </a:solidFill>
                <a:latin typeface="Arial"/>
                <a:cs typeface="Arial"/>
                <a:hlinkClick r:id="rId4">
                  <a:extLst>
                    <a:ext uri="{A12FA001-AC4F-418D-AE19-62706E023703}">
                      <ahyp:hlinkClr xmlns:ahyp="http://schemas.microsoft.com/office/drawing/2018/hyperlinkcolor" val="tx"/>
                    </a:ext>
                  </a:extLst>
                </a:hlinkClick>
              </a:rPr>
              <a:t>HMT Managing Public Money</a:t>
            </a:r>
            <a:r>
              <a:rPr lang="en-GB" sz="1400">
                <a:latin typeface="Arial"/>
                <a:cs typeface="Arial"/>
              </a:rPr>
              <a:t>. </a:t>
            </a:r>
            <a:endParaRPr lang="en-GB" sz="14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endParaRPr lang="en-GB" sz="140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a:cs typeface="Arial"/>
              </a:rPr>
              <a:t>Nationality: </a:t>
            </a:r>
          </a:p>
          <a:p>
            <a:pPr marL="12700" marR="21590">
              <a:lnSpc>
                <a:spcPct val="106100"/>
              </a:lnSpc>
              <a:spcBef>
                <a:spcPts val="100"/>
              </a:spcBef>
              <a:tabLst>
                <a:tab pos="139700" algn="l"/>
              </a:tabLst>
            </a:pPr>
            <a:r>
              <a:rPr lang="en-GB" sz="1400">
                <a:solidFill>
                  <a:prstClr val="black"/>
                </a:solidFill>
                <a:latin typeface="Arial"/>
                <a:cs typeface="Arial"/>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a:cs typeface="Arial"/>
              </a:rPr>
              <a:t>Annual Performance Review and Reappointment: </a:t>
            </a:r>
          </a:p>
          <a:p>
            <a:pPr marL="12700" marR="21590">
              <a:lnSpc>
                <a:spcPct val="106100"/>
              </a:lnSpc>
              <a:spcBef>
                <a:spcPts val="100"/>
              </a:spcBef>
              <a:tabLst>
                <a:tab pos="139700" algn="l"/>
              </a:tabLst>
            </a:pPr>
            <a:r>
              <a:rPr lang="en-GB" sz="1400">
                <a:solidFill>
                  <a:prstClr val="black"/>
                </a:solidFill>
                <a:latin typeface="Arial"/>
                <a:cs typeface="Arial"/>
              </a:rPr>
              <a:t>Annual performance reviews are expected to be undertaken. Reappointments are not automatic and will only be considered subject to satisfactory performance reviews</a:t>
            </a:r>
            <a:r>
              <a:rPr lang="en-GB" sz="1400" i="1">
                <a:solidFill>
                  <a:srgbClr val="00B050"/>
                </a:solidFill>
                <a:latin typeface="Arial"/>
                <a:cs typeface="Arial"/>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334286" y="704250"/>
            <a:ext cx="5272360" cy="3759299"/>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400" b="1">
                <a:solidFill>
                  <a:schemeClr val="accent1">
                    <a:lumMod val="75000"/>
                  </a:schemeClr>
                </a:solidFill>
                <a:latin typeface="Arial"/>
                <a:cs typeface="Arial"/>
              </a:rPr>
              <a:t>Remuneration:</a:t>
            </a:r>
            <a:r>
              <a:rPr lang="en-GB" sz="1400" b="1">
                <a:solidFill>
                  <a:srgbClr val="009999"/>
                </a:solidFill>
                <a:latin typeface="Arial"/>
                <a:cs typeface="Arial"/>
              </a:rPr>
              <a:t> </a:t>
            </a:r>
            <a:r>
              <a:rPr lang="en-GB" sz="1400">
                <a:latin typeface="Arial"/>
                <a:cs typeface="Arial"/>
              </a:rPr>
              <a:t>£26,000 per annum (equivalent to £866.66 per day). This remuneration is treated as employment income and will be subject to tax and National Insurance contributions, both of which will be deducted at source under PAYE before you are paid. </a:t>
            </a:r>
            <a:endParaRPr lang="en-US" sz="1400">
              <a:latin typeface="Arial"/>
              <a:cs typeface="Arial"/>
            </a:endParaRPr>
          </a:p>
          <a:p>
            <a:pPr marL="12700" marR="21590">
              <a:lnSpc>
                <a:spcPct val="106100"/>
              </a:lnSpc>
              <a:spcBef>
                <a:spcPts val="100"/>
              </a:spcBef>
              <a:tabLst>
                <a:tab pos="139700" algn="l"/>
              </a:tabLst>
            </a:pPr>
            <a:endParaRPr lang="en-GB" sz="140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spc="-70">
                <a:solidFill>
                  <a:schemeClr val="accent1">
                    <a:lumMod val="75000"/>
                  </a:schemeClr>
                </a:solidFill>
                <a:latin typeface="Arial"/>
                <a:cs typeface="Arial"/>
              </a:rPr>
              <a:t>Time Commitment: </a:t>
            </a:r>
            <a:r>
              <a:rPr lang="en-GB" sz="1400">
                <a:solidFill>
                  <a:schemeClr val="tx1">
                    <a:lumMod val="95000"/>
                    <a:lumOff val="5000"/>
                  </a:schemeClr>
                </a:solidFill>
                <a:latin typeface="Arial"/>
                <a:cs typeface="Arial"/>
              </a:rPr>
              <a:t>Your time commitment is expected to be 30 days per annum. </a:t>
            </a:r>
            <a:br>
              <a:rPr lang="en-GB" sz="1400">
                <a:latin typeface="Arial" panose="020B0604020202020204" pitchFamily="34" charset="0"/>
                <a:cs typeface="Arial" panose="020B0604020202020204" pitchFamily="34" charset="0"/>
              </a:rPr>
            </a:br>
            <a:endParaRPr lang="en-GB" sz="14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spc="-70">
                <a:solidFill>
                  <a:schemeClr val="accent1">
                    <a:lumMod val="75000"/>
                  </a:schemeClr>
                </a:solidFill>
                <a:latin typeface="Arial"/>
                <a:cs typeface="Arial"/>
              </a:rPr>
              <a:t>Term: </a:t>
            </a:r>
            <a:r>
              <a:rPr lang="en-GB" sz="1400" spc="5">
                <a:latin typeface="Arial"/>
                <a:cs typeface="Arial"/>
              </a:rPr>
              <a:t>Appointments are made by Ministers for a period of up to 4 years.</a:t>
            </a:r>
          </a:p>
          <a:p>
            <a:pPr marL="12700" marR="21590">
              <a:lnSpc>
                <a:spcPct val="106100"/>
              </a:lnSpc>
              <a:spcBef>
                <a:spcPts val="100"/>
              </a:spcBef>
              <a:tabLst>
                <a:tab pos="139700" algn="l"/>
              </a:tabLst>
            </a:pPr>
            <a:endParaRPr lang="en-GB" sz="1400" spc="5">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spc="-70">
                <a:solidFill>
                  <a:schemeClr val="accent1">
                    <a:lumMod val="75000"/>
                  </a:schemeClr>
                </a:solidFill>
                <a:latin typeface="Arial"/>
                <a:cs typeface="Arial"/>
              </a:rPr>
              <a:t>Location: </a:t>
            </a:r>
            <a:r>
              <a:rPr lang="en-GB" sz="1400" spc="-70">
                <a:latin typeface="Arial"/>
                <a:cs typeface="Arial"/>
              </a:rPr>
              <a:t>The Planning Inspectorate is headquartered in Bristol, and it is anticipated that the appointee will attend the offices on occasion, such as for Board meetings.</a:t>
            </a:r>
          </a:p>
          <a:p>
            <a:pPr marL="12700" marR="21590">
              <a:lnSpc>
                <a:spcPct val="106100"/>
              </a:lnSpc>
              <a:spcBef>
                <a:spcPts val="100"/>
              </a:spcBef>
              <a:tabLst>
                <a:tab pos="139700" algn="l"/>
              </a:tabLst>
            </a:pPr>
            <a:endParaRPr lang="en-GB" sz="1500" spc="-70">
              <a:solidFill>
                <a:schemeClr val="bg1">
                  <a:lumMod val="50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70">
              <a:solidFill>
                <a:schemeClr val="bg1">
                  <a:lumMod val="50000"/>
                </a:schemeClr>
              </a:solidFill>
              <a:latin typeface="Arial"/>
              <a:cs typeface="Arial"/>
            </a:endParaRPr>
          </a:p>
        </p:txBody>
      </p:sp>
    </p:spTree>
    <p:extLst>
      <p:ext uri="{BB962C8B-B14F-4D97-AF65-F5344CB8AC3E}">
        <p14:creationId xmlns:p14="http://schemas.microsoft.com/office/powerpoint/2010/main" val="1167525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73" y="900478"/>
            <a:ext cx="11565218" cy="5847755"/>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a:latin typeface="Arial"/>
                <a:cs typeface="Arial"/>
              </a:rPr>
              <a:t>The new Public Appointment website is open for this vacancy and candidates will need to apply for this role using the </a:t>
            </a:r>
            <a:r>
              <a:rPr lang="en-GB" sz="1400" kern="0">
                <a:latin typeface="Arial"/>
                <a:cs typeface="Arial"/>
                <a:hlinkClick r:id="rId2"/>
              </a:rPr>
              <a:t>Public Appointments website</a:t>
            </a:r>
            <a:r>
              <a:rPr lang="en-GB" sz="1400" kern="0">
                <a:latin typeface="Arial"/>
                <a:cs typeface="Arial"/>
              </a:rPr>
              <a:t>:</a:t>
            </a:r>
            <a:endParaRPr lang="en-US"/>
          </a:p>
          <a:p>
            <a:pPr>
              <a:defRPr/>
            </a:pPr>
            <a:endParaRPr lang="en-GB" sz="1400" kern="0">
              <a:latin typeface="Arial"/>
              <a:cs typeface="Arial"/>
            </a:endParaRPr>
          </a:p>
          <a:p>
            <a:pPr>
              <a:defRPr/>
            </a:pPr>
            <a:r>
              <a:rPr lang="en-GB" sz="1400" kern="0">
                <a:latin typeface="Arial"/>
                <a:cs typeface="Arial"/>
              </a:rPr>
              <a:t>To apply you will need to </a:t>
            </a:r>
            <a:r>
              <a:rPr lang="en-GB" sz="1400" kern="0">
                <a:latin typeface="Arial"/>
                <a:cs typeface="Arial"/>
                <a:hlinkClick r:id="rId3"/>
              </a:rPr>
              <a:t>create an account</a:t>
            </a:r>
            <a:r>
              <a:rPr lang="en-GB" sz="1400" kern="0">
                <a:latin typeface="Arial"/>
                <a:cs typeface="Arial"/>
              </a:rPr>
              <a:t> or </a:t>
            </a:r>
            <a:r>
              <a:rPr lang="en-GB" sz="1400" kern="0">
                <a:latin typeface="Arial"/>
                <a:cs typeface="Arial"/>
                <a:hlinkClick r:id="rId4"/>
              </a:rPr>
              <a:t>sign in</a:t>
            </a:r>
            <a:r>
              <a:rPr lang="en-GB" sz="1400" kern="0">
                <a:latin typeface="Arial"/>
                <a:cs typeface="Arial"/>
              </a:rPr>
              <a:t>.</a:t>
            </a:r>
            <a:endParaRPr lang="en-US" sz="1400">
              <a:latin typeface="Arial"/>
              <a:cs typeface="Arial"/>
            </a:endParaRPr>
          </a:p>
          <a:p>
            <a:pPr>
              <a:defRPr/>
            </a:pPr>
            <a:r>
              <a:rPr lang="en-GB" sz="1400" kern="0">
                <a:latin typeface="Arial"/>
                <a:cs typeface="Arial"/>
              </a:rPr>
              <a:t>Once you are logged into your account, click on 'apply for this role' and follow the on-screen instructions. To apply, all candidates are required to provide:</a:t>
            </a:r>
            <a:endParaRPr lang="en-GB" sz="1400">
              <a:latin typeface="Arial"/>
              <a:cs typeface="Arial"/>
            </a:endParaRPr>
          </a:p>
          <a:p>
            <a:pPr>
              <a:defRPr/>
            </a:pPr>
            <a:endParaRPr lang="en-GB" sz="1000" kern="0">
              <a:latin typeface="Arial"/>
              <a:cs typeface="Arial"/>
            </a:endParaRPr>
          </a:p>
          <a:p>
            <a:pPr marL="342900" indent="-342900">
              <a:buAutoNum type="arabicPeriod"/>
              <a:defRPr/>
            </a:pPr>
            <a:r>
              <a:rPr kumimoji="0" lang="en-GB" sz="1400" b="1" i="0" u="none" strike="noStrike" kern="0" cap="none" spc="0" normalizeH="0" baseline="0" noProof="0">
                <a:ln>
                  <a:noFill/>
                </a:ln>
                <a:effectLst/>
                <a:uLnTx/>
                <a:uFillTx/>
                <a:latin typeface="Arial"/>
                <a:cs typeface="Arial"/>
              </a:rPr>
              <a:t>Curriculum Vitae</a:t>
            </a:r>
            <a:r>
              <a:rPr lang="en-GB" sz="1400" b="1" kern="0">
                <a:latin typeface="Arial"/>
                <a:cs typeface="Arial"/>
              </a:rPr>
              <a:t> </a:t>
            </a:r>
            <a:r>
              <a:rPr kumimoji="0" lang="en-GB" sz="1400" b="1" i="0" u="none" strike="noStrike" kern="0" cap="none" spc="0" normalizeH="0" baseline="0" noProof="0">
                <a:ln>
                  <a:noFill/>
                </a:ln>
                <a:effectLst/>
                <a:uLnTx/>
                <a:uFillTx/>
                <a:latin typeface="Arial"/>
                <a:cs typeface="Arial"/>
              </a:rPr>
              <a:t> </a:t>
            </a:r>
            <a:r>
              <a:rPr kumimoji="0" lang="en-GB" sz="1400" b="0" i="1" u="none" strike="noStrike" kern="0" cap="none" spc="0" normalizeH="0" baseline="0" noProof="0">
                <a:ln>
                  <a:noFill/>
                </a:ln>
                <a:effectLst/>
                <a:uLnTx/>
                <a:uFillTx/>
                <a:latin typeface="Arial"/>
                <a:cs typeface="Arial"/>
              </a:rPr>
              <a:t>(maximum 2 pages). </a:t>
            </a:r>
            <a:r>
              <a:rPr kumimoji="0" lang="en-GB" sz="1400" b="0" i="0" u="none" strike="noStrike" kern="0" cap="none" spc="0" normalizeH="0" baseline="0" noProof="0">
                <a:ln>
                  <a:noFill/>
                </a:ln>
                <a:effectLst/>
                <a:uLnTx/>
                <a:uFillTx/>
                <a:latin typeface="Arial"/>
                <a:cs typeface="Arial"/>
              </a:rPr>
              <a:t>Include</a:t>
            </a:r>
            <a:r>
              <a:rPr kumimoji="0" lang="en-GB" sz="1400" b="0" i="1" u="none" strike="noStrike" kern="0" cap="none" spc="0" normalizeH="0" baseline="0" noProof="0">
                <a:ln>
                  <a:noFill/>
                </a:ln>
                <a:effectLst/>
                <a:uLnTx/>
                <a:uFillTx/>
                <a:latin typeface="Arial"/>
                <a:cs typeface="Arial"/>
              </a:rPr>
              <a:t> </a:t>
            </a:r>
            <a:r>
              <a:rPr kumimoji="0" lang="en-GB" sz="1400" b="0" i="0" u="none" strike="noStrike" kern="0" cap="none" spc="0" normalizeH="0" baseline="0" noProof="0">
                <a:ln>
                  <a:noFill/>
                </a:ln>
                <a:effectLst/>
                <a:uLnTx/>
                <a:uFillTx/>
                <a:latin typeface="Arial"/>
                <a:cs typeface="Arial"/>
              </a:rPr>
              <a:t>your education, professional qualifications and full employment history</a:t>
            </a:r>
            <a:r>
              <a:rPr kumimoji="0" lang="en-GB" sz="1400" b="0" i="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Supporting</a:t>
            </a:r>
            <a:r>
              <a:rPr kumimoji="0" lang="en-GB" sz="1400" b="1" i="0" u="none" strike="noStrike" kern="0" cap="none" spc="0" normalizeH="0" baseline="0" noProof="0">
                <a:ln>
                  <a:noFill/>
                </a:ln>
                <a:effectLst/>
                <a:uLnTx/>
                <a:uFillTx/>
                <a:latin typeface="Arial"/>
                <a:cs typeface="Arial"/>
              </a:rPr>
              <a:t> </a:t>
            </a:r>
            <a:r>
              <a:rPr lang="en-GB" sz="1400" b="1" kern="0">
                <a:latin typeface="Arial"/>
                <a:cs typeface="Arial"/>
              </a:rPr>
              <a:t>Statement </a:t>
            </a:r>
            <a:r>
              <a:rPr kumimoji="0" lang="en-GB" sz="1400" b="0" i="1" u="none" strike="noStrike" kern="0" cap="none" spc="0" normalizeH="0" baseline="0" noProof="0">
                <a:ln>
                  <a:noFill/>
                </a:ln>
                <a:effectLst/>
                <a:uLnTx/>
                <a:uFillTx/>
                <a:latin typeface="Arial"/>
                <a:cs typeface="Arial"/>
              </a:rPr>
              <a:t>(maximum 2 pages)</a:t>
            </a:r>
            <a:r>
              <a:rPr kumimoji="0" lang="en-GB" sz="1400" b="0" i="0" u="none" strike="noStrike" kern="0" cap="none" spc="0" normalizeH="0" baseline="0" noProof="0">
                <a:ln>
                  <a:noFill/>
                </a:ln>
                <a:effectLst/>
                <a:uLnTx/>
                <a:uFillTx/>
                <a:latin typeface="Arial"/>
                <a:cs typeface="Arial"/>
              </a:rPr>
              <a:t>. Please tailor setting out your suitability for the role and how you meet the Selection Criteria. We suggest you use specific examples to demonstrate how you meet the Criteria. If you can offer the experience in more than one of the areas referenced above, </a:t>
            </a:r>
            <a:r>
              <a:rPr lang="en-GB" sz="1400" kern="0">
                <a:latin typeface="Arial"/>
                <a:cs typeface="Arial"/>
              </a:rPr>
              <a:t>please clearly</a:t>
            </a:r>
            <a:r>
              <a:rPr kumimoji="0" lang="en-GB" sz="1400" b="0" i="0" u="none" strike="noStrike" kern="0" cap="none" spc="0" normalizeH="0" baseline="0" noProof="0">
                <a:ln>
                  <a:noFill/>
                </a:ln>
                <a:effectLst/>
                <a:uLnTx/>
                <a:uFillTx/>
                <a:latin typeface="Arial"/>
                <a:cs typeface="Arial"/>
              </a:rPr>
              <a:t> reference and example those Criteria in a single supporting </a:t>
            </a:r>
            <a:r>
              <a:rPr lang="en-GB" sz="1400" kern="0">
                <a:latin typeface="Arial"/>
                <a:cs typeface="Arial"/>
              </a:rPr>
              <a:t>statement</a:t>
            </a:r>
            <a:r>
              <a:rPr kumimoji="0" lang="en-GB" sz="1400" b="0" i="0" u="none" strike="noStrike" kern="0" cap="none" spc="0" normalizeH="0" baseline="0" noProof="0">
                <a:ln>
                  <a:noFill/>
                </a:ln>
                <a:effectLst/>
                <a:uLnTx/>
                <a:uFillTx/>
                <a:latin typeface="Arial"/>
                <a:cs typeface="Arial"/>
              </a:rPr>
              <a:t>.</a:t>
            </a:r>
            <a:r>
              <a:rPr lang="en-GB" sz="1400" kern="0">
                <a:latin typeface="Arial"/>
                <a:cs typeface="Arial"/>
              </a:rPr>
              <a:t> </a:t>
            </a:r>
            <a:endParaRPr lang="en-GB" sz="1400" b="1"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Equality Information </a:t>
            </a:r>
            <a:r>
              <a:rPr lang="en-GB" sz="1400" kern="0">
                <a:latin typeface="Arial"/>
                <a:cs typeface="Arial"/>
              </a:rPr>
              <a:t>The information you provide will not be used as part of the selection process and will not be seen by the interview panel.</a:t>
            </a:r>
            <a:endParaRPr lang="en-GB" sz="1400" i="1" kern="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Information relating to any outside interests or reputational issues </a:t>
            </a:r>
            <a:r>
              <a:rPr kumimoji="0" lang="en-GB" sz="1400" b="0" i="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a:latin typeface="Arial"/>
                <a:cs typeface="Arial"/>
              </a:rPr>
              <a:t>the Planning Inspectorate, MHCLG</a:t>
            </a:r>
            <a:r>
              <a:rPr kumimoji="0" lang="en-GB" sz="1400" b="0" i="0" u="none" strike="noStrike" kern="0" cap="none" spc="0" normalizeH="0" baseline="0" noProof="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a:latin typeface="Arial"/>
                <a:cs typeface="Arial"/>
              </a:rPr>
              <a:t> </a:t>
            </a:r>
            <a:endParaRPr lang="en-GB" sz="1400" b="0" i="1"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defRPr/>
            </a:pPr>
            <a:endParaRPr lang="en-GB" sz="1400" kern="0">
              <a:latin typeface="Arial"/>
              <a:cs typeface="Arial"/>
            </a:endParaRPr>
          </a:p>
          <a:p>
            <a:pPr>
              <a:defRPr/>
            </a:pPr>
            <a:r>
              <a:rPr lang="en-GB" sz="1400" kern="0">
                <a:latin typeface="Arial"/>
                <a:cs typeface="Arial"/>
              </a:rPr>
              <a:t>We will ask you to check and confirm your personal details to ensure your application is accurate.</a:t>
            </a:r>
            <a:endParaRPr lang="en-GB" sz="1400"/>
          </a:p>
          <a:p>
            <a:pPr>
              <a:defRPr/>
            </a:pPr>
            <a:endParaRPr lang="en-GB" sz="1400" kern="0">
              <a:latin typeface="Arial"/>
              <a:cs typeface="Arial"/>
            </a:endParaRPr>
          </a:p>
          <a:p>
            <a:pPr>
              <a:defRPr/>
            </a:pPr>
            <a:r>
              <a:rPr lang="en-GB" sz="1400" kern="0">
                <a:latin typeface="Arial"/>
                <a:cs typeface="Arial"/>
              </a:rPr>
              <a:t>You will have the opportunity to make a reasonable adjustment request or apply under the disability confident scheme before you submit your application.</a:t>
            </a:r>
            <a:endParaRPr lang="en-GB" sz="1200">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10</a:t>
            </a:fld>
            <a:endParaRPr lang="en-US"/>
          </a:p>
        </p:txBody>
      </p:sp>
    </p:spTree>
    <p:extLst>
      <p:ext uri="{BB962C8B-B14F-4D97-AF65-F5344CB8AC3E}">
        <p14:creationId xmlns:p14="http://schemas.microsoft.com/office/powerpoint/2010/main" val="2444394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535039" y="406094"/>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11</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a:t>
            </a:r>
            <a:r>
              <a:rPr lang="en-GB" sz="1600" spc="10" dirty="0">
                <a:latin typeface="Arial"/>
                <a:cs typeface="Arial"/>
                <a:hlinkClick r:id="rId2"/>
              </a:rPr>
              <a:t>PublicAppointments@communities.gov.uk</a:t>
            </a:r>
            <a:r>
              <a:rPr lang="en-GB" sz="1600" spc="10" dirty="0">
                <a:latin typeface="Arial"/>
                <a:cs typeface="Arial"/>
              </a:rPr>
              <a:t>.  </a:t>
            </a: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spc="10" dirty="0">
                <a:solidFill>
                  <a:schemeClr val="accent1">
                    <a:lumMod val="75000"/>
                  </a:schemeClr>
                </a:solidFill>
                <a:latin typeface="Arial"/>
                <a:cs typeface="Arial"/>
              </a:rPr>
              <a:t>The Advisory Assessment Panel will be:</a:t>
            </a:r>
          </a:p>
          <a:p>
            <a:pPr marL="0" indent="0">
              <a:lnSpc>
                <a:spcPct val="100000"/>
              </a:lnSpc>
              <a:spcBef>
                <a:spcPts val="0"/>
              </a:spcBef>
              <a:buNone/>
            </a:pPr>
            <a:r>
              <a:rPr lang="en-GB" sz="1600" spc="10" dirty="0">
                <a:latin typeface="Arial"/>
                <a:cs typeface="Arial"/>
              </a:rPr>
              <a:t>•  William Burgon – MHCLG Director for Planning and Panel Chair </a:t>
            </a:r>
          </a:p>
          <a:p>
            <a:pPr marL="0" indent="0">
              <a:lnSpc>
                <a:spcPct val="100000"/>
              </a:lnSpc>
              <a:spcBef>
                <a:spcPts val="0"/>
              </a:spcBef>
              <a:buNone/>
            </a:pPr>
            <a:r>
              <a:rPr lang="en-GB" sz="1600" spc="10" dirty="0">
                <a:latin typeface="Arial"/>
                <a:cs typeface="Arial"/>
              </a:rPr>
              <a:t>•  Arthur Young – MHCLG Deputy Director for Development Plans  </a:t>
            </a:r>
          </a:p>
          <a:p>
            <a:pPr marL="0" indent="0">
              <a:lnSpc>
                <a:spcPct val="100000"/>
              </a:lnSpc>
              <a:spcBef>
                <a:spcPts val="0"/>
              </a:spcBef>
              <a:buNone/>
            </a:pPr>
            <a:r>
              <a:rPr lang="en-GB" sz="1600" spc="10" dirty="0">
                <a:latin typeface="Arial"/>
                <a:cs typeface="Arial"/>
              </a:rPr>
              <a:t>•  Sadie Morgan - Independent Panel Member</a:t>
            </a:r>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this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normAutofit/>
          </a:bodyPr>
          <a:lstStyle/>
          <a:p>
            <a:r>
              <a:rPr kumimoji="0" lang="en-GB" sz="32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a:t>
            </a:r>
            <a:endParaRPr lang="en-GB" sz="3200">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25475"/>
            <a:ext cx="10946472" cy="560877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solidFill>
                  <a:schemeClr val="accent1">
                    <a:lumMod val="76000"/>
                  </a:schemeClr>
                </a:solidFill>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600" spc="10" dirty="0">
                <a:solidFill>
                  <a:schemeClr val="accent1">
                    <a:lumMod val="76000"/>
                  </a:schemeClr>
                </a:solidFill>
                <a:latin typeface="Arial"/>
                <a:cs typeface="Arial"/>
                <a:hlinkClick r:id="rId2">
                  <a:extLst>
                    <a:ext uri="{A12FA001-AC4F-418D-AE19-62706E023703}">
                      <ahyp:hlinkClr xmlns:ahyp="http://schemas.microsoft.com/office/drawing/2018/hyperlinkcolor" val="tx"/>
                    </a:ext>
                  </a:extLst>
                </a:hlinkClick>
              </a:rPr>
              <a:t>communities</a:t>
            </a:r>
            <a:r>
              <a:rPr kumimoji="0" lang="en-GB" sz="1600" b="0" i="0" u="none" strike="noStrike" kern="1200" cap="none" spc="10" normalizeH="0" baseline="0" noProof="0" dirty="0">
                <a:ln>
                  <a:noFill/>
                </a:ln>
                <a:solidFill>
                  <a:schemeClr val="accent1">
                    <a:lumMod val="76000"/>
                  </a:schemeClr>
                </a:solidFill>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600" b="0" i="0" u="none" strike="noStrike" kern="1200" cap="none" spc="10" normalizeH="0" baseline="0" noProof="0" dirty="0">
                <a:ln>
                  <a:noFill/>
                </a:ln>
                <a:solidFill>
                  <a:schemeClr val="accent1">
                    <a:lumMod val="76000"/>
                  </a:schemeClr>
                </a:solidFill>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spc="10" dirty="0">
                <a:latin typeface="Arial"/>
                <a:cs typeface="Arial"/>
              </a:rPr>
              <a:t>10am on 11th September 2025</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 </a:t>
            </a:r>
            <a:r>
              <a:rPr lang="en-GB" sz="1600" spc="10" dirty="0">
                <a:latin typeface="Arial"/>
                <a:cs typeface="Arial"/>
              </a:rPr>
              <a:t>27 October 2025</a:t>
            </a: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ysClr val="windowText" lastClr="000000"/>
                </a:solidFill>
                <a:effectLst/>
                <a:uLnTx/>
                <a:uFillTx/>
                <a:latin typeface="Arial"/>
                <a:cs typeface="Arial"/>
              </a:rPr>
              <a:t>	</a:t>
            </a:r>
            <a:endParaRPr lang="en-GB" sz="1600" b="0" i="0" u="none" strike="noStrike" kern="1200" cap="none" spc="0" normalizeH="0" baseline="0" noProof="0" dirty="0">
              <a:ln>
                <a:noFill/>
              </a:ln>
              <a:solidFill>
                <a:sysClr val="windowText" lastClr="000000"/>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endParaRPr lang="en-GB" sz="1600" spc="10" dirty="0">
              <a:latin typeface="Arial"/>
              <a:cs typeface="Arial"/>
            </a:endParaRPr>
          </a:p>
          <a:p>
            <a:pPr marL="0" indent="0">
              <a:lnSpc>
                <a:spcPct val="100000"/>
              </a:lnSpc>
              <a:spcBef>
                <a:spcPts val="0"/>
              </a:spcBef>
              <a:buNone/>
              <a:defRPr/>
            </a:pPr>
            <a:endParaRPr lang="en-GB" sz="1600" spc="10">
              <a:latin typeface="Arial"/>
              <a:cs typeface="Arial"/>
            </a:endParaRPr>
          </a:p>
          <a:p>
            <a:pPr marL="0" indent="0">
              <a:lnSpc>
                <a:spcPct val="100000"/>
              </a:lnSpc>
              <a:spcBef>
                <a:spcPts val="0"/>
              </a:spcBef>
              <a:buNone/>
              <a:defRPr/>
            </a:pPr>
            <a:endParaRPr lang="en-GB" sz="1600" spc="10">
              <a:latin typeface="Arial"/>
              <a:cs typeface="Arial"/>
            </a:endParaRPr>
          </a:p>
          <a:p>
            <a:pPr marL="0" indent="0">
              <a:lnSpc>
                <a:spcPct val="100000"/>
              </a:lnSpc>
              <a:spcBef>
                <a:spcPts val="0"/>
              </a:spcBef>
              <a:buNone/>
              <a:defRPr/>
            </a:pPr>
            <a:endParaRPr lang="en-GB" sz="1600" spc="10">
              <a:latin typeface="Arial"/>
              <a:cs typeface="Arial"/>
            </a:endParaRPr>
          </a:p>
          <a:p>
            <a:pPr marL="0" indent="0">
              <a:lnSpc>
                <a:spcPct val="100000"/>
              </a:lnSpc>
              <a:spcBef>
                <a:spcPts val="0"/>
              </a:spcBef>
              <a:buNone/>
              <a:defRPr/>
            </a:pPr>
            <a:endParaRPr lang="en-GB" sz="1600" spc="10">
              <a:latin typeface="Arial"/>
              <a:cs typeface="Arial"/>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600" spc="10" dirty="0">
                <a:latin typeface="Arial"/>
                <a:cs typeface="Arial"/>
              </a:rPr>
              <a:t>                   </a:t>
            </a: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spc="10" dirty="0">
                <a:latin typeface="Arial"/>
                <a:cs typeface="Arial"/>
              </a:rPr>
              <a:t>Please note: The time taken between interview and a final appointment decision being made can sometimes take a number of weeks. Candidates who have been interviewed will be kept informed of progress.  </a:t>
            </a:r>
            <a:endParaRPr lang="en-GB" dirty="0">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29612" y="3566951"/>
            <a:ext cx="623161" cy="600959"/>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898736" y="5461649"/>
            <a:ext cx="698000"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12</a:t>
            </a:fld>
            <a:endParaRPr lang="en-US"/>
          </a:p>
        </p:txBody>
      </p:sp>
      <p:sp>
        <p:nvSpPr>
          <p:cNvPr id="3" name="TextBox 2">
            <a:extLst>
              <a:ext uri="{FF2B5EF4-FFF2-40B4-BE49-F238E27FC236}">
                <a16:creationId xmlns:a16="http://schemas.microsoft.com/office/drawing/2014/main" id="{3D4A30C7-F8A7-64FD-C1CB-46C42B8021B9}"/>
              </a:ext>
            </a:extLst>
          </p:cNvPr>
          <p:cNvSpPr txBox="1"/>
          <p:nvPr/>
        </p:nvSpPr>
        <p:spPr>
          <a:xfrm>
            <a:off x="1631512" y="3291533"/>
            <a:ext cx="8926198"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Panel interviews: 13 January 2026. Interviews will be conducted in-person at 2 Marsham Street, SW1P 4DF. Please do let us know if you have any accessibility issues. </a:t>
            </a:r>
            <a:r>
              <a:rPr lang="en-GB" sz="1600" dirty="0">
                <a:latin typeface="Arial"/>
                <a:ea typeface="+mn-lt"/>
                <a:cs typeface="+mn-lt"/>
              </a:rPr>
              <a:t>Expenses incurred during the recruitment process shall only be reimbursed if they are deemed reasonable and occur under exceptional circumstances. Prior approval from the MHCLG Public Appointments Team is requisite for any reimbursement requests. Candidates must ensure that they seek and obtain this approval before incurring any expenses and claim within 7 days from the date of travel.</a:t>
            </a:r>
            <a:r>
              <a:rPr lang="en-GB" sz="1600" dirty="0">
                <a:latin typeface="Arial"/>
                <a:ea typeface="Calibri"/>
                <a:cs typeface="Calibri"/>
              </a:rPr>
              <a:t> </a:t>
            </a:r>
            <a:endParaRPr lang="en-US" dirty="0"/>
          </a:p>
          <a:p>
            <a:r>
              <a:rPr lang="en-GB" sz="1600" dirty="0">
                <a:latin typeface="Arial"/>
                <a:cs typeface="Arial"/>
              </a:rPr>
              <a:t>Copies of passports will need to be provided prior to interview in order to check candidates’ identity. The Minister may choose to meet with these candidates before making a decision.</a:t>
            </a:r>
            <a:endParaRPr lang="en-GB" sz="1600" dirty="0">
              <a:latin typeface="Arial"/>
              <a:ea typeface="Calibri"/>
              <a:cs typeface="Calibri"/>
            </a:endParaRPr>
          </a:p>
        </p:txBody>
      </p:sp>
      <p:sp>
        <p:nvSpPr>
          <p:cNvPr id="10" name="TextBox 9">
            <a:extLst>
              <a:ext uri="{FF2B5EF4-FFF2-40B4-BE49-F238E27FC236}">
                <a16:creationId xmlns:a16="http://schemas.microsoft.com/office/drawing/2014/main" id="{C10EA7EA-1F9A-2C05-D021-C87C7C040191}"/>
              </a:ext>
            </a:extLst>
          </p:cNvPr>
          <p:cNvSpPr txBox="1"/>
          <p:nvPr/>
        </p:nvSpPr>
        <p:spPr>
          <a:xfrm>
            <a:off x="1628757" y="5598679"/>
            <a:ext cx="742659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Provisional start date: February</a:t>
            </a:r>
            <a:r>
              <a:rPr lang="en-GB" sz="1600" dirty="0">
                <a:solidFill>
                  <a:srgbClr val="000000"/>
                </a:solidFill>
                <a:latin typeface="Arial"/>
                <a:cs typeface="Arial"/>
              </a:rPr>
              <a:t> 2026 </a:t>
            </a:r>
            <a:r>
              <a:rPr lang="en-GB" sz="1600" dirty="0">
                <a:solidFill>
                  <a:schemeClr val="bg1">
                    <a:lumMod val="50000"/>
                  </a:schemeClr>
                </a:solidFill>
                <a:latin typeface="Arial"/>
                <a:cs typeface="Arial"/>
              </a:rPr>
              <a:t> </a:t>
            </a:r>
            <a:r>
              <a:rPr lang="en-GB" sz="1600" dirty="0">
                <a:latin typeface="Arial"/>
                <a:cs typeface="Arial"/>
              </a:rPr>
              <a:t>(TBC)</a:t>
            </a:r>
            <a:endParaRPr lang="en-GB" dirty="0">
              <a:ea typeface="Calibri"/>
              <a:cs typeface="Calibri"/>
            </a:endParaRPr>
          </a:p>
        </p:txBody>
      </p:sp>
    </p:spTree>
    <p:extLst>
      <p:ext uri="{BB962C8B-B14F-4D97-AF65-F5344CB8AC3E}">
        <p14:creationId xmlns:p14="http://schemas.microsoft.com/office/powerpoint/2010/main" val="3971011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600075" y="193676"/>
            <a:ext cx="10515600" cy="900458"/>
          </a:xfrm>
        </p:spPr>
        <p:txBody>
          <a:bodyPr>
            <a:normAutofit/>
          </a:bodyPr>
          <a:lstStyle/>
          <a:p>
            <a:r>
              <a:rPr kumimoji="0" lang="en-GB" sz="3200" b="1" i="0" u="none" strike="noStrike" kern="1200" cap="none" spc="0" normalizeH="0" baseline="0" noProof="0">
                <a:ln>
                  <a:noFill/>
                </a:ln>
                <a:solidFill>
                  <a:schemeClr val="accent1">
                    <a:lumMod val="75000"/>
                  </a:schemeClr>
                </a:solidFill>
                <a:effectLst/>
                <a:uLnTx/>
                <a:uFillTx/>
                <a:latin typeface="Arial"/>
                <a:cs typeface="Arial"/>
              </a:rPr>
              <a:t>Diversity and Equal Opportunities</a:t>
            </a:r>
            <a:endParaRPr lang="en-GB" sz="3200">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r>
              <a:rPr lang="en-GB" sz="1600">
                <a:latin typeface="Arial"/>
                <a:cs typeface="Arial"/>
              </a:rPr>
              <a:t>PINS' offices are based in Bristol,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Disability Confident</a:t>
            </a:r>
          </a:p>
          <a:p>
            <a:pPr marL="0" indent="0">
              <a:buFont typeface="Arial" panose="020B0604020202020204" pitchFamily="34" charset="0"/>
              <a:buNone/>
            </a:pPr>
            <a:r>
              <a:rPr lang="en-GB" sz="16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a:cs typeface="Arial"/>
            </a:endParaRPr>
          </a:p>
          <a:p>
            <a:pPr marL="0" indent="0">
              <a:buFont typeface="Arial" panose="020B0604020202020204" pitchFamily="34" charset="0"/>
              <a:buNone/>
            </a:pPr>
            <a:r>
              <a:rPr lang="en-GB" sz="1600" b="1">
                <a:solidFill>
                  <a:schemeClr val="accent1">
                    <a:lumMod val="75000"/>
                  </a:schemeClr>
                </a:solidFill>
                <a:latin typeface="Arial"/>
                <a:cs typeface="Arial"/>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PublicAppointments@communities.gov.uk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40854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619125" y="365126"/>
            <a:ext cx="10515600" cy="966718"/>
          </a:xfrm>
        </p:spPr>
        <p:txBody>
          <a:bodyPr>
            <a:normAutofit/>
          </a:bodyPr>
          <a:lstStyle/>
          <a:p>
            <a:r>
              <a:rPr kumimoji="0" lang="en-GB" sz="3200" b="1" i="0" u="none" strike="noStrike" kern="1200" cap="none" spc="0" normalizeH="0" baseline="0" noProof="0">
                <a:ln>
                  <a:noFill/>
                </a:ln>
                <a:solidFill>
                  <a:schemeClr val="accent1">
                    <a:lumMod val="75000"/>
                  </a:schemeClr>
                </a:solidFill>
                <a:effectLst/>
                <a:uLnTx/>
                <a:uFillTx/>
                <a:latin typeface="Arial"/>
                <a:cs typeface="Arial"/>
              </a:rPr>
              <a:t>Further Information </a:t>
            </a:r>
            <a:endParaRPr lang="en-GB" sz="3200">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423081"/>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PublicAppointments@communities.gov.uk</a:t>
            </a:r>
            <a:r>
              <a:rPr lang="en-GB" sz="1600">
                <a:latin typeface="Arial"/>
                <a:cs typeface="Arial"/>
              </a:rPr>
              <a:t>. Please put </a:t>
            </a:r>
            <a:r>
              <a:rPr lang="en-GB" sz="1600" b="1">
                <a:latin typeface="Arial"/>
                <a:cs typeface="Arial"/>
              </a:rPr>
              <a:t>‘Planning Inspectorate Chair’ </a:t>
            </a:r>
            <a:r>
              <a:rPr lang="en-GB" sz="1600">
                <a:latin typeface="Arial"/>
                <a:cs typeface="Arial"/>
              </a:rPr>
              <a:t>as the subject line of your email. </a:t>
            </a:r>
            <a:endParaRPr lang="en-GB" sz="16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PublicAppointments@communities.gov.uk</a:t>
            </a:r>
            <a:r>
              <a:rPr lang="en-GB" sz="1600">
                <a:latin typeface="Arial"/>
                <a:cs typeface="Arial"/>
              </a:rPr>
              <a:t>.</a:t>
            </a: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2"/>
              </a:rPr>
              <a:t>PublicAppointments@communities.gov.uk</a:t>
            </a:r>
            <a:r>
              <a:rPr lang="en-GB" sz="1600">
                <a:latin typeface="Arial"/>
                <a:cs typeface="Arial"/>
              </a:rPr>
              <a:t>.</a:t>
            </a:r>
          </a:p>
          <a:p>
            <a:pPr marL="0" indent="0">
              <a:buFont typeface="Arial" panose="020B0604020202020204" pitchFamily="34" charset="0"/>
              <a:buNone/>
            </a:pPr>
            <a:r>
              <a:rPr lang="en-GB" sz="1600">
                <a:latin typeface="Arial"/>
                <a:cs typeface="Arial"/>
              </a:rPr>
              <a:t>If after investigation by the Department you remain dissatisfied, you may take your complaint to the Commissioner for Public Appointments at </a:t>
            </a:r>
            <a:r>
              <a:rPr lang="en-GB" sz="1600">
                <a:latin typeface="Arial"/>
                <a:cs typeface="Arial"/>
                <a:hlinkClick r:id="rId3"/>
              </a:rPr>
              <a:t>publicappointments@csc.gov.uk</a:t>
            </a:r>
            <a:r>
              <a:rPr lang="en-GB" sz="1600">
                <a:latin typeface="Arial"/>
                <a:cs typeface="Arial"/>
              </a:rPr>
              <a:t> details on how to make a complaint can be found on the Commissioner’s website at: </a:t>
            </a:r>
            <a:r>
              <a:rPr lang="en-GB" sz="1600">
                <a:latin typeface="Arial"/>
                <a:cs typeface="Arial"/>
                <a:hlinkClick r:id="rId4"/>
              </a:rPr>
              <a:t>https://publicappointmentscommissioner.independent.gov.uk/regulating-appointments/investigating-complaints/</a:t>
            </a:r>
            <a:endParaRPr lang="en-GB" sz="1600">
              <a:latin typeface="Arial"/>
              <a:cs typeface="Arial"/>
            </a:endParaRPr>
          </a:p>
          <a:p>
            <a:pPr marL="0" indent="0">
              <a:buNone/>
            </a:pPr>
            <a:endParaRPr lang="en-GB" sz="1600">
              <a:solidFill>
                <a:srgbClr val="000000"/>
              </a:solidFill>
              <a:latin typeface="Arial"/>
              <a:ea typeface="Calibri"/>
              <a:cs typeface="Calibri"/>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00295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485775" y="365126"/>
            <a:ext cx="10515600" cy="721552"/>
          </a:xfrm>
        </p:spPr>
        <p:txBody>
          <a:bodyPr>
            <a:normAutofit/>
          </a:bodyPr>
          <a:lstStyle/>
          <a:p>
            <a:r>
              <a:rPr kumimoji="0" lang="en-GB" sz="3200" b="1" i="0" u="none" strike="noStrike" kern="1200" cap="none" spc="0" normalizeH="0" baseline="0" noProof="0">
                <a:ln>
                  <a:noFill/>
                </a:ln>
                <a:solidFill>
                  <a:schemeClr val="accent1">
                    <a:lumMod val="75000"/>
                  </a:schemeClr>
                </a:solidFill>
                <a:effectLst/>
                <a:uLnTx/>
                <a:uFillTx/>
                <a:latin typeface="Arial"/>
                <a:cs typeface="Arial"/>
              </a:rPr>
              <a:t>GDPR</a:t>
            </a:r>
            <a:endParaRPr lang="en-GB" sz="3200">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a:latin typeface="Arial"/>
                <a:cs typeface="Arial"/>
                <a:hlinkClick r:id="rId2"/>
              </a:rPr>
              <a:t>PublicAppointments@communities.gov.uk</a:t>
            </a:r>
            <a:r>
              <a:rPr lang="en-GB" sz="1600">
                <a:latin typeface="Arial"/>
                <a:cs typeface="Arial"/>
              </a:rPr>
              <a:t>. </a:t>
            </a:r>
          </a:p>
          <a:p>
            <a:pPr marL="0" indent="0">
              <a:lnSpc>
                <a:spcPct val="100000"/>
              </a:lnSpc>
              <a:spcBef>
                <a:spcPts val="0"/>
              </a:spcBef>
              <a:buFont typeface="Arial" panose="020B0604020202020204" pitchFamily="34" charset="0"/>
              <a:buNone/>
            </a:pPr>
            <a:r>
              <a:rPr lang="en-GB" sz="16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a:latin typeface="Arial"/>
                <a:cs typeface="Arial"/>
              </a:rPr>
              <a:t>	Wycliffe House</a:t>
            </a:r>
          </a:p>
          <a:p>
            <a:pPr marL="0" indent="0">
              <a:lnSpc>
                <a:spcPct val="100000"/>
              </a:lnSpc>
              <a:spcBef>
                <a:spcPts val="0"/>
              </a:spcBef>
              <a:buFont typeface="Arial" panose="020B0604020202020204" pitchFamily="34" charset="0"/>
              <a:buNone/>
            </a:pPr>
            <a:r>
              <a:rPr lang="en-GB" sz="1600">
                <a:latin typeface="Arial"/>
                <a:cs typeface="Arial"/>
              </a:rPr>
              <a:t>	Water Lane</a:t>
            </a:r>
          </a:p>
          <a:p>
            <a:pPr marL="0" indent="0">
              <a:lnSpc>
                <a:spcPct val="100000"/>
              </a:lnSpc>
              <a:spcBef>
                <a:spcPts val="0"/>
              </a:spcBef>
              <a:buFont typeface="Arial" panose="020B0604020202020204" pitchFamily="34" charset="0"/>
              <a:buNone/>
            </a:pPr>
            <a:r>
              <a:rPr lang="en-GB" sz="1600">
                <a:latin typeface="Arial"/>
                <a:cs typeface="Arial"/>
              </a:rPr>
              <a:t>	Wilmslow</a:t>
            </a:r>
          </a:p>
          <a:p>
            <a:pPr marL="0" indent="0">
              <a:lnSpc>
                <a:spcPct val="100000"/>
              </a:lnSpc>
              <a:spcBef>
                <a:spcPts val="0"/>
              </a:spcBef>
              <a:buFont typeface="Arial" panose="020B0604020202020204" pitchFamily="34" charset="0"/>
              <a:buNone/>
            </a:pPr>
            <a:r>
              <a:rPr lang="en-GB" sz="1600">
                <a:latin typeface="Arial"/>
                <a:cs typeface="Arial"/>
              </a:rPr>
              <a:t>	Cheshire</a:t>
            </a:r>
          </a:p>
          <a:p>
            <a:pPr marL="0" indent="0">
              <a:lnSpc>
                <a:spcPct val="100000"/>
              </a:lnSpc>
              <a:spcBef>
                <a:spcPts val="0"/>
              </a:spcBef>
              <a:buFont typeface="Arial" panose="020B0604020202020204" pitchFamily="34" charset="0"/>
              <a:buNone/>
            </a:pPr>
            <a:r>
              <a:rPr lang="en-GB" sz="1600">
                <a:latin typeface="Arial"/>
                <a:cs typeface="Arial"/>
              </a:rPr>
              <a:t>	SK9 5AF</a:t>
            </a:r>
          </a:p>
          <a:p>
            <a:pPr marL="0" indent="0">
              <a:lnSpc>
                <a:spcPct val="100000"/>
              </a:lnSpc>
              <a:spcBef>
                <a:spcPts val="0"/>
              </a:spcBef>
              <a:buFont typeface="Arial" panose="020B0604020202020204" pitchFamily="34" charset="0"/>
              <a:buNone/>
            </a:pPr>
            <a:r>
              <a:rPr lang="en-GB" sz="1600">
                <a:latin typeface="Arial"/>
                <a:cs typeface="Arial"/>
              </a:rPr>
              <a:t>0303 123 1113 email: </a:t>
            </a:r>
            <a:r>
              <a:rPr lang="en-GB" sz="1600">
                <a:latin typeface="Arial"/>
                <a:cs typeface="Arial"/>
                <a:hlinkClick r:id="rId3"/>
              </a:rPr>
              <a:t>casework@ico.org.uk</a:t>
            </a:r>
            <a:r>
              <a:rPr lang="en-GB" sz="1600">
                <a:latin typeface="Arial"/>
                <a:cs typeface="Arial"/>
              </a:rPr>
              <a:t>. </a:t>
            </a:r>
          </a:p>
          <a:p>
            <a:pPr marL="0" indent="0">
              <a:lnSpc>
                <a:spcPct val="100000"/>
              </a:lnSpc>
              <a:spcBef>
                <a:spcPts val="0"/>
              </a:spcBef>
              <a:buNone/>
            </a:pPr>
            <a:r>
              <a:rPr lang="en-GB" sz="1600">
                <a:latin typeface="Arial"/>
                <a:cs typeface="Arial"/>
              </a:rPr>
              <a:t>The data controller for Public Appointments is joint between MHCLG and the Cabinet Office. </a:t>
            </a: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15</a:t>
            </a:fld>
            <a:endParaRPr lang="en-US"/>
          </a:p>
        </p:txBody>
      </p:sp>
    </p:spTree>
    <p:extLst>
      <p:ext uri="{BB962C8B-B14F-4D97-AF65-F5344CB8AC3E}">
        <p14:creationId xmlns:p14="http://schemas.microsoft.com/office/powerpoint/2010/main" val="3356900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323850" y="269876"/>
            <a:ext cx="10515600" cy="807692"/>
          </a:xfrm>
        </p:spPr>
        <p:txBody>
          <a:bodyPr>
            <a:normAutofit/>
          </a:bodyPr>
          <a:lstStyle/>
          <a:p>
            <a:r>
              <a:rPr kumimoji="0" lang="en-GB" sz="3200" b="1" i="0" u="none" strike="noStrike" kern="1200" cap="none" spc="0" normalizeH="0" baseline="0" noProof="0">
                <a:ln>
                  <a:noFill/>
                </a:ln>
                <a:solidFill>
                  <a:schemeClr val="accent1">
                    <a:lumMod val="75000"/>
                  </a:schemeClr>
                </a:solidFill>
                <a:effectLst/>
                <a:uLnTx/>
                <a:uFillTx/>
                <a:latin typeface="Arial"/>
                <a:cs typeface="Arial"/>
              </a:rPr>
              <a:t>Seven Principles of Public Life</a:t>
            </a:r>
            <a:endParaRPr lang="en-GB" sz="3200">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PublicAppointments@communities.gov.uk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16</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b8f63c1dd7c79fcc7f60771e3b9b3972">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b617a5d451127cfbfee94891ce63bf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2.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4E0E25E-630C-468D-BCD9-47007FC670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Planning Inspectorate Chair   Information Pack for Candidates   </vt:lpstr>
      <vt:lpstr>PowerPoint Presentation</vt:lpstr>
      <vt:lpstr>PowerPoint Presentation</vt:lpstr>
      <vt:lpstr>PowerPoint Presentation</vt:lpstr>
      <vt:lpstr>PowerPoint Presentation</vt:lpstr>
      <vt:lpstr>About the role (2/2)</vt:lpstr>
      <vt:lpstr>Key Responsibilities</vt:lpstr>
      <vt:lpstr>Planning Inspectorate Chair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24</cp:revision>
  <dcterms:created xsi:type="dcterms:W3CDTF">2021-11-05T11:45:51Z</dcterms:created>
  <dcterms:modified xsi:type="dcterms:W3CDTF">2025-11-27T18:22:14Z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