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60" r:id="rId5"/>
  </p:sldMasterIdLst>
  <p:notesMasterIdLst>
    <p:notesMasterId r:id="rId21"/>
  </p:notesMasterIdLst>
  <p:sldIdLst>
    <p:sldId id="256" r:id="rId6"/>
    <p:sldId id="257" r:id="rId7"/>
    <p:sldId id="258" r:id="rId8"/>
    <p:sldId id="273" r:id="rId9"/>
    <p:sldId id="274" r:id="rId10"/>
    <p:sldId id="275" r:id="rId11"/>
    <p:sldId id="276" r:id="rId12"/>
    <p:sldId id="278" r:id="rId13"/>
    <p:sldId id="272" r:id="rId14"/>
    <p:sldId id="265" r:id="rId15"/>
    <p:sldId id="267" r:id="rId16"/>
    <p:sldId id="268" r:id="rId17"/>
    <p:sldId id="269" r:id="rId18"/>
    <p:sldId id="270" r:id="rId19"/>
    <p:sldId id="271"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56E322B-8111-A308-AF50-48747AF5ADAE}" name="Cecile Ogwudire" initials="CO" userId="S::cecile.ogwudire@communities.gov.uk::f184f44d-ded0-4ab0-9430-c7cda4361266" providerId="AD"/>
  <p188:author id="{CA950030-716B-2440-3D02-D75CE3BB12A3}" name="Shannon Hurd" initials="SH" userId="S::shannon.hurd@communities.gov.uk::d9ab0092-81f8-4d85-ad89-ffcaca8a124c" providerId="AD"/>
  <p188:author id="{8D5D7248-B3D4-67DD-D7A4-B4941C6DA753}" name="Emma Matthews" initials="EM" userId="S::EmmaM@arb.org.uk::966ab615-2154-4dad-b3c5-0676e3677207" providerId="AD"/>
  <p188:author id="{C04896A3-7333-B0EC-FFF4-F8A8A6CEC171}" name="Cecile Ogwudire" initials="" userId="S::Cecile.Ogwudire@communities.gov.uk::f184f44d-ded0-4ab0-9430-c7cda4361266" providerId="AD"/>
  <p188:author id="{860ED7D7-9658-99F5-52B1-EC96373CFF87}" name="Christina Machado" initials="CM" userId="S::Christina.Machado@communities.gov.uk::71b5eb65-f8a9-4644-b4a6-6b3c9d9dac0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2928758-9F70-0048-06A7-FF44FAEA5B25}" v="8" dt="2025-06-17T09:51:31.337"/>
    <p1510:client id="{8993AD70-D690-2CE6-BA58-DB2AA0891C1D}" v="2" dt="2025-06-17T09:30:07.438"/>
    <p1510:client id="{CB70A831-4E76-17CB-CE32-14DD472054DB}" v="30" dt="2025-06-17T09:28:12.5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6" d="100"/>
          <a:sy n="96" d="100"/>
        </p:scale>
        <p:origin x="68" y="11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17/06/2025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6/17/2025</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6/17/2025</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6/17/2025</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6/17/2025</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6/17/2025</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6/17/2025</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6/17/2025</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6/17/2025</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6/17/2025</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6/17/2025</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6/17/2025</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C4FD5-D04D-7080-8ED5-34FC25BCB6C1}"/>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729044F8-A3AD-1248-E24E-8E24A0DE99F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A63B46A-127D-5FD2-CD84-CFA23D14D10A}"/>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B43F348E-CF63-C3FD-B45D-6A99375128F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7B19E3-CF8D-17BE-ED61-9CAABF3B8C76}"/>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42268613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869202-CA06-912C-8B95-A90F2B45C26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A27704B5-6BEB-F530-BFAF-FB36EF916AB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73FCC5C-DF2F-E95B-C48F-03F95D7FAA47}"/>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29B46B89-7217-E9D1-810C-8EABDA0108A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9A01A2-CD9C-FB3B-51F3-6C629DB47120}"/>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33206953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72746-EA87-3013-874A-53A2E387CFE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4C328C9A-7B00-86C4-A2CC-39384D8B8B6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D4FF1017-1DE4-510C-B897-B605B5A71AEB}"/>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07F39325-BE43-3E3C-A885-EC34AAE910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09CDD4-226B-0F16-2D9F-C888F522EA61}"/>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38182392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033DA-9DD0-F6A6-A8AF-E8480900768F}"/>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F9CD7BF-8277-A66E-9741-16B2DEB6CE6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A009223A-AEF6-7720-357D-E78D9F19500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DCBA951E-7C74-2DF0-F34A-428BAF36BE2A}"/>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6" name="Footer Placeholder 5">
            <a:extLst>
              <a:ext uri="{FF2B5EF4-FFF2-40B4-BE49-F238E27FC236}">
                <a16:creationId xmlns:a16="http://schemas.microsoft.com/office/drawing/2014/main" id="{E1A325F5-FFA4-C951-36A3-BF80FA5B54D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ACF782-6F2D-2CFB-57BD-B0C8EB3C58C8}"/>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3007321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0DDEA-D99E-CE98-A03E-7F37901501C0}"/>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6A94387-EBDA-3ABE-6AC9-2836B3A79B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7B057CA-39DF-A5D9-16BC-368F2063567D}"/>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E062EE0D-8CC3-522F-69AC-2E8B884A2B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FA416F7E-BFC6-0E3F-2B71-1935CFBCA72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E539E5D-AB8F-AE5A-024C-D157EF31E119}"/>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8" name="Footer Placeholder 7">
            <a:extLst>
              <a:ext uri="{FF2B5EF4-FFF2-40B4-BE49-F238E27FC236}">
                <a16:creationId xmlns:a16="http://schemas.microsoft.com/office/drawing/2014/main" id="{6C96B2FF-C635-0526-98C9-81427F7832E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9AB84E4-A3C8-687F-8908-217CE72B0ED0}"/>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58137902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FA4FF-7B50-6591-081D-9191018C1451}"/>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C0C46E14-5489-9647-039F-95857BFDB61F}"/>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4" name="Footer Placeholder 3">
            <a:extLst>
              <a:ext uri="{FF2B5EF4-FFF2-40B4-BE49-F238E27FC236}">
                <a16:creationId xmlns:a16="http://schemas.microsoft.com/office/drawing/2014/main" id="{32CF53EA-7C29-F62C-A110-1D93A4A5F62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A8A250B-D4E2-D676-A3A3-925D40CBF270}"/>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18979566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79AD8D-7A9D-0138-22DA-5A48046AC605}"/>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3" name="Footer Placeholder 2">
            <a:extLst>
              <a:ext uri="{FF2B5EF4-FFF2-40B4-BE49-F238E27FC236}">
                <a16:creationId xmlns:a16="http://schemas.microsoft.com/office/drawing/2014/main" id="{C759191B-3D01-9CA7-D4F4-69BC70C4576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643C623-E782-A558-D613-5539D634C072}"/>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14469803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BD6C45-E648-5ACD-B662-2B35CBB4226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1D58B56-F88B-1C4A-411E-023E36D2E47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7911E47-6851-64DD-31D2-6145689EDB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092DC52-0346-587A-90E3-73B80DBEA084}"/>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6" name="Footer Placeholder 5">
            <a:extLst>
              <a:ext uri="{FF2B5EF4-FFF2-40B4-BE49-F238E27FC236}">
                <a16:creationId xmlns:a16="http://schemas.microsoft.com/office/drawing/2014/main" id="{AD8267FB-76DC-A046-F3CA-59605BA3EB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C9AC55-D63F-DC90-510F-A3B9219818F2}"/>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143246193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C35F12-CD9B-F723-3FA8-34B8D630376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C4299731-F42F-4810-4658-0BE90F615B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2EDCCB5-F145-D8F7-950B-74662DD23E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C99B167-30E0-A4F9-C580-204B20B580C2}"/>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6" name="Footer Placeholder 5">
            <a:extLst>
              <a:ext uri="{FF2B5EF4-FFF2-40B4-BE49-F238E27FC236}">
                <a16:creationId xmlns:a16="http://schemas.microsoft.com/office/drawing/2014/main" id="{B413FCD5-5E22-BCB4-8955-184537B5BE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5BBAC3D-A4CA-054C-4056-87287761B0AF}"/>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12822153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37D069-92C4-1444-BA28-3CF0B7E995E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1377902F-0E1B-1188-EE27-3BC7176273EC}"/>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5F1E1879-207A-F520-41D9-B3B3813B0531}"/>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554C1C8D-0414-C3D3-C900-9B21FC3ACF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5E3E0B-47B0-B33B-ABD1-CF0BE34004B6}"/>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20020693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35E9DB6-9B18-B273-AD2D-5D5D6A17A7BC}"/>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DA53C825-D370-E0EE-308A-ABC6E9D93D1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C185D9CA-A1C8-C722-015A-704962C91FDD}"/>
              </a:ext>
            </a:extLst>
          </p:cNvPr>
          <p:cNvSpPr>
            <a:spLocks noGrp="1"/>
          </p:cNvSpPr>
          <p:nvPr>
            <p:ph type="dt" sz="half" idx="10"/>
          </p:nvPr>
        </p:nvSpPr>
        <p:spPr/>
        <p:txBody>
          <a:body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A4E21D71-6FAA-00F0-3BD2-5E59D946D4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E5AD88C-1305-B65E-47FB-46684C2F102A}"/>
              </a:ext>
            </a:extLst>
          </p:cNvPr>
          <p:cNvSpPr>
            <a:spLocks noGrp="1"/>
          </p:cNvSpPr>
          <p:nvPr>
            <p:ph type="sldNum" sz="quarter" idx="12"/>
          </p:nvPr>
        </p:nvSpPr>
        <p:spPr/>
        <p:txBody>
          <a:bodyPr/>
          <a:lstStyle/>
          <a:p>
            <a:fld id="{C3A0E50C-901A-4A2A-8CC5-99608A0D3799}" type="slidenum">
              <a:rPr lang="en-GB" smtClean="0"/>
              <a:t>‹#›</a:t>
            </a:fld>
            <a:endParaRPr lang="en-GB"/>
          </a:p>
        </p:txBody>
      </p:sp>
    </p:spTree>
    <p:extLst>
      <p:ext uri="{BB962C8B-B14F-4D97-AF65-F5344CB8AC3E}">
        <p14:creationId xmlns:p14="http://schemas.microsoft.com/office/powerpoint/2010/main" val="13618550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6/17/2025</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79747474-1760-C872-E97A-5C5A19EE07F3}"/>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60DAF9D9-EC59-5D33-76D0-C3F1E1F2B208}"/>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C95CF7-94D5-7B5A-2A10-A5DD458DCA8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F7C68F7B-0904-1D09-4B8E-F34FA7DCEC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1926996-EC0A-651B-AA2F-138935EEA96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7B204A6-4BA1-4029-8224-2FDB2B02EEFB}" type="datetimeFigureOut">
              <a:rPr lang="en-GB" smtClean="0"/>
              <a:t>17/06/2025</a:t>
            </a:fld>
            <a:endParaRPr lang="en-GB"/>
          </a:p>
        </p:txBody>
      </p:sp>
      <p:sp>
        <p:nvSpPr>
          <p:cNvPr id="5" name="Footer Placeholder 4">
            <a:extLst>
              <a:ext uri="{FF2B5EF4-FFF2-40B4-BE49-F238E27FC236}">
                <a16:creationId xmlns:a16="http://schemas.microsoft.com/office/drawing/2014/main" id="{7DC13197-A7EE-9537-C8C0-A1CF618D60C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05F0A2C-6730-4B9A-07B2-777F8B9289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C3A0E50C-901A-4A2A-8CC5-99608A0D3799}" type="slidenum">
              <a:rPr lang="en-GB" smtClean="0"/>
              <a:t>‹#›</a:t>
            </a:fld>
            <a:endParaRPr lang="en-GB"/>
          </a:p>
        </p:txBody>
      </p:sp>
      <p:sp>
        <p:nvSpPr>
          <p:cNvPr id="9" name="TextBox 8">
            <a:extLst>
              <a:ext uri="{FF2B5EF4-FFF2-40B4-BE49-F238E27FC236}">
                <a16:creationId xmlns:a16="http://schemas.microsoft.com/office/drawing/2014/main" id="{AE219FA4-7AA4-C404-DEF2-2E6F81BFE9D8}"/>
              </a:ext>
            </a:extLst>
          </p:cNvPr>
          <p:cNvSpPr txBox="1"/>
          <p:nvPr userDrawn="1">
            <p:extLst>
              <p:ext uri="{1162E1C5-73C7-4A58-AE30-91384D911F3F}">
                <p184:classification xmlns:p184="http://schemas.microsoft.com/office/powerpoint/2018/4/main" val="hdr"/>
              </p:ext>
            </p:extLst>
          </p:nvPr>
        </p:nvSpPr>
        <p:spPr>
          <a:xfrm>
            <a:off x="5586413" y="63500"/>
            <a:ext cx="10477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OFFICIAL-SENSITIVE</a:t>
            </a:r>
          </a:p>
        </p:txBody>
      </p:sp>
      <p:sp>
        <p:nvSpPr>
          <p:cNvPr id="10" name="TextBox 9">
            <a:extLst>
              <a:ext uri="{FF2B5EF4-FFF2-40B4-BE49-F238E27FC236}">
                <a16:creationId xmlns:a16="http://schemas.microsoft.com/office/drawing/2014/main" id="{962CE789-5C40-A02C-4EB1-FCA0CD7CF590}"/>
              </a:ext>
            </a:extLst>
          </p:cNvPr>
          <p:cNvSpPr txBox="1"/>
          <p:nvPr userDrawn="1">
            <p:extLst>
              <p:ext uri="{1162E1C5-73C7-4A58-AE30-91384D911F3F}">
                <p184:classification xmlns:p184="http://schemas.microsoft.com/office/powerpoint/2018/4/main" val="ftr"/>
              </p:ext>
            </p:extLst>
          </p:nvPr>
        </p:nvSpPr>
        <p:spPr>
          <a:xfrm>
            <a:off x="5586413" y="6642100"/>
            <a:ext cx="10477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OFFICIAL-SENSITIVE</a:t>
            </a:r>
          </a:p>
        </p:txBody>
      </p:sp>
    </p:spTree>
    <p:extLst>
      <p:ext uri="{BB962C8B-B14F-4D97-AF65-F5344CB8AC3E}">
        <p14:creationId xmlns:p14="http://schemas.microsoft.com/office/powerpoint/2010/main" val="15670064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gov.uk/government/organisations/land-registry/about/our-governance#hm-land-registry-board" TargetMode="Externa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mailto:publicappointments@csc.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4" Type="http://schemas.openxmlformats.org/officeDocument/2006/relationships/hyperlink" Target="https://publicappointmentscommissioner.independent.gov.uk/regulating-appointments/investigating-complaints/"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082883"/>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65566" y="1828262"/>
            <a:ext cx="10787269" cy="3703984"/>
          </a:xfrm>
        </p:spPr>
        <p:txBody>
          <a:bodyPr>
            <a:normAutofit fontScale="90000"/>
          </a:bodyPr>
          <a:lstStyle/>
          <a:p>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ea typeface="+mj-lt"/>
                <a:cs typeface="+mj-lt"/>
              </a:rPr>
            </a:br>
            <a:br>
              <a:rPr lang="en-US" sz="3600" b="1" dirty="0">
                <a:ea typeface="+mj-lt"/>
                <a:cs typeface="+mj-lt"/>
              </a:rPr>
            </a:br>
            <a:br>
              <a:rPr lang="en-US" sz="3600" b="1" dirty="0">
                <a:ea typeface="+mj-lt"/>
                <a:cs typeface="+mj-lt"/>
              </a:rPr>
            </a:br>
            <a:r>
              <a:rPr lang="en-GB" sz="3600" b="1" i="0" u="none" strike="noStrike" dirty="0">
                <a:solidFill>
                  <a:srgbClr val="FFFFFF"/>
                </a:solidFill>
                <a:effectLst/>
                <a:latin typeface="Aptos Display" panose="020B0004020202020204" pitchFamily="34" charset="0"/>
              </a:rPr>
              <a:t>HM Land Registry</a:t>
            </a:r>
            <a:r>
              <a:rPr lang="en-GB" sz="3600" b="0" i="0" dirty="0">
                <a:solidFill>
                  <a:srgbClr val="000000"/>
                </a:solidFill>
                <a:effectLst/>
                <a:latin typeface="Aptos Display" panose="020B0004020202020204" pitchFamily="34" charset="0"/>
              </a:rPr>
              <a:t>​</a:t>
            </a:r>
            <a:br>
              <a:rPr lang="en-GB" sz="3600" b="0" i="0" dirty="0">
                <a:solidFill>
                  <a:srgbClr val="000000"/>
                </a:solidFill>
                <a:effectLst/>
                <a:latin typeface="Aptos Display" panose="020B0004020202020204" pitchFamily="34" charset="0"/>
              </a:rPr>
            </a:br>
            <a:r>
              <a:rPr lang="en-GB" sz="3600" b="1" i="0" u="none" strike="noStrike" dirty="0">
                <a:solidFill>
                  <a:srgbClr val="FFFFFF"/>
                </a:solidFill>
                <a:effectLst/>
                <a:latin typeface="Arial" panose="020B0604020202020204" pitchFamily="34" charset="0"/>
              </a:rPr>
              <a:t>Independent Complaints Reviewer</a:t>
            </a: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sz="3600" b="1" dirty="0">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r>
              <a:rPr lang="en-US" sz="3200" b="1" dirty="0">
                <a:solidFill>
                  <a:schemeClr val="bg1"/>
                </a:solidFill>
                <a:latin typeface="Arial"/>
                <a:ea typeface="Helvetica Neue" panose="02000503000000020004" pitchFamily="2" charset="0"/>
                <a:cs typeface="Arial"/>
              </a:rPr>
              <a:t>Information Pack for Candidates</a:t>
            </a:r>
            <a:br>
              <a:rPr lang="en-US" b="1" dirty="0">
                <a:latin typeface="Helvetica Neue" panose="02000503000000020004" pitchFamily="2" charset="0"/>
                <a:ea typeface="Helvetica Neue" panose="02000503000000020004" pitchFamily="2" charset="0"/>
                <a:cs typeface="Helvetica Neue" panose="02000503000000020004" pitchFamily="2" charset="0"/>
              </a:rPr>
            </a:br>
            <a:br>
              <a:rPr lang="en-US" sz="1600" b="1" dirty="0">
                <a:latin typeface="Helvetica Neue" panose="02000503000000020004" pitchFamily="2" charset="0"/>
                <a:ea typeface="Helvetica Neue" panose="02000503000000020004" pitchFamily="2" charset="0"/>
                <a:cs typeface="Helvetica Neue" panose="02000503000000020004" pitchFamily="2" charset="0"/>
              </a:rPr>
            </a:br>
            <a:br>
              <a:rPr lang="en-US" b="1" dirty="0">
                <a:latin typeface="Helvetica Neue" panose="02000503000000020004" pitchFamily="2" charset="0"/>
                <a:ea typeface="Helvetica Neue" panose="02000503000000020004" pitchFamily="2" charset="0"/>
                <a:cs typeface="Helvetica Neue" panose="02000503000000020004" pitchFamily="2" charset="0"/>
              </a:rPr>
            </a:br>
            <a:endParaRPr lang="en-US" b="1" dirty="0">
              <a:solidFill>
                <a:schemeClr val="bg1"/>
              </a:solidFill>
              <a:latin typeface="Helvetica Neue" panose="02000503000000020004" pitchFamily="2" charset="0"/>
              <a:ea typeface="Helvetica Neue" panose="02000503000000020004" pitchFamily="2" charset="0"/>
              <a:cs typeface="Helvetica Neue" panose="02000503000000020004" pitchFamily="2" charset="0"/>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dirty="0">
                <a:latin typeface="Arial"/>
                <a:cs typeface="Arial"/>
              </a:rPr>
              <a:t>Closing date:</a:t>
            </a:r>
            <a:r>
              <a:rPr lang="en-GB" sz="1800" dirty="0">
                <a:solidFill>
                  <a:srgbClr val="FF0000"/>
                </a:solidFill>
                <a:latin typeface="Arial"/>
                <a:cs typeface="Arial"/>
              </a:rPr>
              <a:t> </a:t>
            </a:r>
            <a:r>
              <a:rPr lang="en-GB" sz="1800" b="1" dirty="0">
                <a:solidFill>
                  <a:schemeClr val="accent1">
                    <a:lumMod val="75000"/>
                  </a:schemeClr>
                </a:solidFill>
                <a:latin typeface="Arial"/>
                <a:cs typeface="Arial"/>
              </a:rPr>
              <a:t>Closing Date: 4pm on Tuesday 15th July 2025</a:t>
            </a:r>
            <a:r>
              <a:rPr lang="en-GB" sz="1800" b="1" dirty="0">
                <a:solidFill>
                  <a:schemeClr val="bg1">
                    <a:lumMod val="50000"/>
                  </a:schemeClr>
                </a:solidFill>
                <a:latin typeface="Arial"/>
                <a:cs typeface="Arial"/>
              </a:rPr>
              <a:t> </a:t>
            </a: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7" name="Picture 6">
            <a:extLst>
              <a:ext uri="{FF2B5EF4-FFF2-40B4-BE49-F238E27FC236}">
                <a16:creationId xmlns:a16="http://schemas.microsoft.com/office/drawing/2014/main" id="{6847D888-1FE7-CA54-1352-3667787E3CB5}"/>
              </a:ext>
            </a:extLst>
          </p:cNvPr>
          <p:cNvPicPr>
            <a:picLocks noChangeAspect="1"/>
          </p:cNvPicPr>
          <p:nvPr/>
        </p:nvPicPr>
        <p:blipFill>
          <a:blip r:embed="rId4"/>
          <a:stretch>
            <a:fillRect/>
          </a:stretch>
        </p:blipFill>
        <p:spPr>
          <a:xfrm>
            <a:off x="98777" y="-201789"/>
            <a:ext cx="2060224" cy="1349023"/>
          </a:xfrm>
          <a:prstGeom prst="rect">
            <a:avLst/>
          </a:prstGeom>
        </p:spPr>
      </p:pic>
      <p:pic>
        <p:nvPicPr>
          <p:cNvPr id="1026" name="Picture 2" descr="HM Land Registry">
            <a:extLst>
              <a:ext uri="{FF2B5EF4-FFF2-40B4-BE49-F238E27FC236}">
                <a16:creationId xmlns:a16="http://schemas.microsoft.com/office/drawing/2014/main" id="{3A41D449-7A61-214D-A21C-82CED03390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16134" y="101808"/>
            <a:ext cx="2114550" cy="981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78452"/>
            <a:ext cx="10823713" cy="4498511"/>
          </a:xfrm>
        </p:spPr>
        <p:txBody>
          <a:bodyPr vert="horz" lIns="91440" tIns="45720" rIns="91440" bIns="45720" rtlCol="0" anchor="t">
            <a:normAutofit fontScale="77500" lnSpcReduction="2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rPr>
              <a:t>Section							       Page no.</a:t>
            </a:r>
            <a:r>
              <a:rPr kumimoji="0" lang="en-GB" sz="2000" b="1" i="0" u="none" strike="noStrike" kern="1200" cap="none" spc="0" normalizeH="0" baseline="0" noProof="0" dirty="0">
                <a:ln>
                  <a:noFill/>
                </a:ln>
                <a:solidFill>
                  <a:srgbClr val="009999"/>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Welcome to </a:t>
            </a:r>
            <a:r>
              <a:rPr lang="en-GB" sz="1700" b="1" dirty="0">
                <a:solidFill>
                  <a:schemeClr val="accent1">
                    <a:lumMod val="75000"/>
                  </a:schemeClr>
                </a:solidFill>
                <a:latin typeface="Arial"/>
                <a:cs typeface="Arial"/>
              </a:rPr>
              <a:t>HM Land Registry</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3</a:t>
            </a:r>
            <a:r>
              <a:rPr lang="en-GB" sz="1700" b="1" dirty="0">
                <a:solidFill>
                  <a:schemeClr val="accent1">
                    <a:lumMod val="75000"/>
                  </a:schemeClr>
                </a:solidFill>
                <a:latin typeface="Arial"/>
                <a:cs typeface="Arial"/>
              </a:rPr>
              <a:t> </a:t>
            </a:r>
            <a:r>
              <a:rPr lang="en-GB" sz="1200" dirty="0">
                <a:solidFill>
                  <a:schemeClr val="accent1">
                    <a:lumMod val="75000"/>
                  </a:schemeClr>
                </a:solidFill>
                <a:latin typeface="Arial"/>
                <a:cs typeface="Arial"/>
              </a:rPr>
              <a:t> </a:t>
            </a:r>
            <a:endParaRPr lang="en-GB" sz="1200" b="0"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About HM Land Registry                                        </a:t>
            </a:r>
            <a:r>
              <a:rPr lang="en-GB" sz="1700" b="1" dirty="0">
                <a:solidFill>
                  <a:schemeClr val="accent1">
                    <a:lumMod val="75000"/>
                  </a:schemeClr>
                </a:solidFill>
                <a:latin typeface="Arial"/>
                <a:cs typeface="Arial"/>
              </a:rPr>
              <a:t>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4</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About the Role							5</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lvl="0" indent="0">
              <a:lnSpc>
                <a:spcPct val="100000"/>
              </a:lnSpc>
              <a:spcBef>
                <a:spcPts val="0"/>
              </a:spcBef>
              <a:buNone/>
              <a:defRPr/>
            </a:pPr>
            <a:r>
              <a:rPr lang="en-GB" sz="1700" b="1" dirty="0">
                <a:solidFill>
                  <a:schemeClr val="accent1">
                    <a:lumMod val="75000"/>
                  </a:schemeClr>
                </a:solidFill>
                <a:latin typeface="Arial"/>
                <a:cs typeface="Arial"/>
              </a:rPr>
              <a:t>Role Description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and Key Responsibilities					6	</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Selection Criteria							7</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Outline Terms and Conditions						8</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How to Apply					 		9</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Overview						10</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Indicative Timeline					11</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Diversity and Equal Opportunities						12</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Further Information 							13</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GDPR								14</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Seven Principles of Public Life						15</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buNone/>
            </a:pPr>
            <a:endParaRPr lang="en-US" dirty="0"/>
          </a:p>
          <a:p>
            <a:pPr marL="0" indent="0">
              <a:buNone/>
            </a:pPr>
            <a:endParaRPr lang="en-US" dirty="0"/>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pic>
        <p:nvPicPr>
          <p:cNvPr id="7" name="Picture 6">
            <a:extLst>
              <a:ext uri="{FF2B5EF4-FFF2-40B4-BE49-F238E27FC236}">
                <a16:creationId xmlns:a16="http://schemas.microsoft.com/office/drawing/2014/main" id="{645B14DA-0E20-9953-E0FE-8D61295E90A4}"/>
              </a:ext>
            </a:extLst>
          </p:cNvPr>
          <p:cNvPicPr>
            <a:picLocks noChangeAspect="1"/>
          </p:cNvPicPr>
          <p:nvPr/>
        </p:nvPicPr>
        <p:blipFill>
          <a:blip r:embed="rId2"/>
          <a:stretch>
            <a:fillRect/>
          </a:stretch>
        </p:blipFill>
        <p:spPr>
          <a:xfrm>
            <a:off x="98777" y="-201789"/>
            <a:ext cx="2060224" cy="1349023"/>
          </a:xfrm>
          <a:prstGeom prst="rect">
            <a:avLst/>
          </a:prstGeom>
        </p:spPr>
      </p:pic>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AB320577-4566-41F2-B345-AE259571996C}"/>
              </a:ext>
            </a:extLst>
          </p:cNvPr>
          <p:cNvSpPr txBox="1">
            <a:spLocks/>
          </p:cNvSpPr>
          <p:nvPr/>
        </p:nvSpPr>
        <p:spPr>
          <a:xfrm>
            <a:off x="294861" y="3431669"/>
            <a:ext cx="10515600" cy="477078"/>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US" sz="3500" b="1">
                <a:solidFill>
                  <a:schemeClr val="accent1">
                    <a:lumMod val="75000"/>
                  </a:schemeClr>
                </a:solidFill>
                <a:latin typeface="Arial"/>
                <a:cs typeface="Arial"/>
              </a:rPr>
              <a:t>Welcome</a:t>
            </a:r>
          </a:p>
        </p:txBody>
      </p:sp>
      <p:sp>
        <p:nvSpPr>
          <p:cNvPr id="7" name="Rectangle 6">
            <a:extLst>
              <a:ext uri="{FF2B5EF4-FFF2-40B4-BE49-F238E27FC236}">
                <a16:creationId xmlns:a16="http://schemas.microsoft.com/office/drawing/2014/main" id="{9D50C1CB-5220-4D3E-B2BF-7C11CF819BC4}"/>
              </a:ext>
            </a:extLst>
          </p:cNvPr>
          <p:cNvSpPr/>
          <p:nvPr/>
        </p:nvSpPr>
        <p:spPr>
          <a:xfrm>
            <a:off x="3049546" y="642177"/>
            <a:ext cx="9137863" cy="6055504"/>
          </a:xfrm>
          <a:prstGeom prst="rect">
            <a:avLst/>
          </a:prstGeom>
        </p:spPr>
        <p:txBody>
          <a:bodyPr wrap="square" lIns="91440" tIns="45720" rIns="91440" bIns="45720" anchor="t">
            <a:spAutoFit/>
          </a:bodyPr>
          <a:lstStyle/>
          <a:p>
            <a:endParaRPr lang="en-GB" sz="1250" b="1" dirty="0">
              <a:latin typeface="Arial"/>
              <a:cs typeface="Arial"/>
            </a:endParaRPr>
          </a:p>
          <a:p>
            <a:r>
              <a:rPr lang="en-GB" sz="1400" dirty="0">
                <a:latin typeface="Arial"/>
                <a:cs typeface="Arial"/>
              </a:rPr>
              <a:t>Thank you for your interest in this vacancy with HM Land Registry.</a:t>
            </a:r>
            <a:endParaRPr lang="en-GB" dirty="0">
              <a:latin typeface="Calibri" panose="020F0502020204030204"/>
              <a:ea typeface="Calibri"/>
              <a:cs typeface="Calibri"/>
            </a:endParaRPr>
          </a:p>
          <a:p>
            <a:endParaRPr lang="en-GB" sz="1400" dirty="0">
              <a:latin typeface="Arial"/>
              <a:ea typeface="Calibri"/>
              <a:cs typeface="Arial"/>
            </a:endParaRPr>
          </a:p>
          <a:p>
            <a:r>
              <a:rPr lang="en-GB" sz="1400" dirty="0">
                <a:latin typeface="Arial"/>
                <a:ea typeface="Calibri"/>
                <a:cs typeface="Arial"/>
              </a:rPr>
              <a:t>HM Land Registry has a proud history spanning over 160 years, during which its core purpose has remained unchanged. HM Land Registry plays a crucial role in every land or property purchase in England and Wales, ensuring that buyers and conveyancers have access to the right information to make informed decisions. Protecting land ownership and providing services that support an efficient property market are central to HM Land Registry's mission, which is vital for a successful and sustainable economy.</a:t>
            </a:r>
            <a:endParaRPr lang="en-GB" sz="1400">
              <a:ea typeface="Calibri"/>
              <a:cs typeface="Calibri"/>
            </a:endParaRPr>
          </a:p>
          <a:p>
            <a:endParaRPr lang="en-GB" sz="1400" dirty="0">
              <a:latin typeface="Arial"/>
              <a:ea typeface="Calibri"/>
              <a:cs typeface="Arial"/>
            </a:endParaRPr>
          </a:p>
          <a:p>
            <a:r>
              <a:rPr lang="en-GB" sz="1400" dirty="0">
                <a:latin typeface="Arial"/>
                <a:ea typeface="Calibri"/>
                <a:cs typeface="Arial"/>
              </a:rPr>
              <a:t>The value of land in England and Wales is estimated at around £8 trillion, representing more than half the nation's wealth. HM Land Registry manages over 26 million land and property titles, covering approximately 89% of the land area in England and Wales. This information is essential for making important decisions about land use, ownership, and development, helping individuals, businesses, and the government plan for future challenges such as climate change, housing needs, and economic growth.</a:t>
            </a:r>
          </a:p>
          <a:p>
            <a:endParaRPr lang="en-GB" sz="1400" dirty="0">
              <a:latin typeface="Arial"/>
              <a:ea typeface="Calibri"/>
              <a:cs typeface="Arial"/>
            </a:endParaRPr>
          </a:p>
          <a:p>
            <a:r>
              <a:rPr lang="en-GB" sz="1400" dirty="0">
                <a:latin typeface="Arial"/>
                <a:ea typeface="Calibri"/>
                <a:cs typeface="Arial"/>
              </a:rPr>
              <a:t>HM Land Registry is seeking to appoint an Independent Complaints Reviewer (ICR) to investigate complaints from the public or organizations affected by HM Land Registry's services, excluding land registration decisions. Established in 1998, the ICR office is integral to HM Land Registry's commitment to customer service. The ICR investigates unresolved complaints according to a service level agreement, aiming to settle complaints by agreement and addressing issues of maladministration, such as failure to follow procedures or excessive delays.</a:t>
            </a:r>
            <a:endParaRPr lang="en-GB" sz="1400">
              <a:ea typeface="Calibri"/>
              <a:cs typeface="Calibri"/>
            </a:endParaRPr>
          </a:p>
          <a:p>
            <a:r>
              <a:rPr lang="en-GB" sz="1400" dirty="0">
                <a:latin typeface="Arial"/>
                <a:ea typeface="+mn-lt"/>
                <a:cs typeface="+mn-lt"/>
              </a:rPr>
              <a:t>  </a:t>
            </a:r>
            <a:endParaRPr lang="en-GB" sz="1400">
              <a:latin typeface="Arial"/>
              <a:cs typeface="Arial"/>
            </a:endParaRPr>
          </a:p>
          <a:p>
            <a:r>
              <a:rPr lang="en-GB" sz="1400" dirty="0">
                <a:latin typeface="Arial"/>
                <a:ea typeface="+mn-lt"/>
                <a:cs typeface="+mn-lt"/>
              </a:rPr>
              <a:t>Full details of the role, responsibilities and commitments are set out in this document, and we hope you will decide to apply. We want to receive applications from a wide range of individuals, we welcome candidates from traditionally under-represented groups including those from a Black, Asian or minority ethnic background. </a:t>
            </a:r>
          </a:p>
          <a:p>
            <a:r>
              <a:rPr lang="en-GB" sz="1400" dirty="0">
                <a:latin typeface="Arial"/>
                <a:ea typeface="+mn-lt"/>
                <a:cs typeface="+mn-lt"/>
              </a:rPr>
              <a:t>  </a:t>
            </a:r>
            <a:endParaRPr lang="en-GB" sz="1400">
              <a:latin typeface="Arial"/>
              <a:cs typeface="Arial"/>
            </a:endParaRPr>
          </a:p>
          <a:p>
            <a:r>
              <a:rPr lang="en-GB" sz="1400" dirty="0">
                <a:latin typeface="Arial"/>
                <a:ea typeface="+mn-lt"/>
                <a:cs typeface="+mn-lt"/>
              </a:rPr>
              <a:t>Information about the Board can be found on the HM Land Registry </a:t>
            </a:r>
            <a:r>
              <a:rPr lang="en-GB" sz="1400" dirty="0">
                <a:solidFill>
                  <a:schemeClr val="accent1"/>
                </a:solidFill>
                <a:latin typeface="Arial"/>
                <a:ea typeface="+mn-lt"/>
                <a:cs typeface="+mn-lt"/>
                <a:hlinkClick r:id="rId2">
                  <a:extLst>
                    <a:ext uri="{A12FA001-AC4F-418D-AE19-62706E023703}">
                      <ahyp:hlinkClr xmlns:ahyp="http://schemas.microsoft.com/office/drawing/2018/hyperlinkcolor" val="tx"/>
                    </a:ext>
                  </a:extLst>
                </a:hlinkClick>
              </a:rPr>
              <a:t>website</a:t>
            </a:r>
            <a:r>
              <a:rPr lang="en-GB" sz="1400" dirty="0">
                <a:latin typeface="Arial"/>
                <a:ea typeface="+mn-lt"/>
                <a:cs typeface="+mn-lt"/>
              </a:rPr>
              <a:t>.  </a:t>
            </a:r>
            <a:endParaRPr lang="en-GB" sz="1400" dirty="0">
              <a:latin typeface="Arial"/>
              <a:cs typeface="Arial"/>
            </a:endParaRPr>
          </a:p>
          <a:p>
            <a:r>
              <a:rPr lang="en-GB" sz="1250" dirty="0">
                <a:latin typeface="Arial"/>
                <a:ea typeface="+mn-lt"/>
                <a:cs typeface="+mn-lt"/>
              </a:rPr>
              <a:t>  </a:t>
            </a:r>
            <a:endParaRPr lang="en-GB" sz="1250" dirty="0">
              <a:latin typeface="Arial"/>
              <a:cs typeface="Arial"/>
            </a:endParaRPr>
          </a:p>
        </p:txBody>
      </p:sp>
      <p:sp>
        <p:nvSpPr>
          <p:cNvPr id="9" name="Slide Number Placeholder 8">
            <a:extLst>
              <a:ext uri="{FF2B5EF4-FFF2-40B4-BE49-F238E27FC236}">
                <a16:creationId xmlns:a16="http://schemas.microsoft.com/office/drawing/2014/main" id="{AF450398-B498-433C-9426-528523511AFA}"/>
              </a:ext>
            </a:extLst>
          </p:cNvPr>
          <p:cNvSpPr>
            <a:spLocks noGrp="1"/>
          </p:cNvSpPr>
          <p:nvPr>
            <p:ph type="sldNum" sz="quarter" idx="12"/>
          </p:nvPr>
        </p:nvSpPr>
        <p:spPr/>
        <p:txBody>
          <a:bodyPr/>
          <a:lstStyle/>
          <a:p>
            <a:fld id="{B40F6008-2E59-B649-B193-1DAD0B033AC3}" type="slidenum">
              <a:rPr lang="en-US" smtClean="0"/>
              <a:t>3</a:t>
            </a:fld>
            <a:endParaRPr lang="en-US"/>
          </a:p>
        </p:txBody>
      </p:sp>
      <p:pic>
        <p:nvPicPr>
          <p:cNvPr id="3" name="Picture 2">
            <a:extLst>
              <a:ext uri="{FF2B5EF4-FFF2-40B4-BE49-F238E27FC236}">
                <a16:creationId xmlns:a16="http://schemas.microsoft.com/office/drawing/2014/main" id="{51C8C569-AF6E-86E1-B9DB-89FE24E5A4BE}"/>
              </a:ext>
            </a:extLst>
          </p:cNvPr>
          <p:cNvPicPr>
            <a:picLocks noChangeAspect="1"/>
          </p:cNvPicPr>
          <p:nvPr/>
        </p:nvPicPr>
        <p:blipFill>
          <a:blip r:embed="rId3"/>
          <a:stretch>
            <a:fillRect/>
          </a:stretch>
        </p:blipFill>
        <p:spPr>
          <a:xfrm>
            <a:off x="98777" y="-201789"/>
            <a:ext cx="2060224" cy="1349023"/>
          </a:xfrm>
          <a:prstGeom prst="rect">
            <a:avLst/>
          </a:prstGeom>
        </p:spPr>
      </p:pic>
      <p:pic>
        <p:nvPicPr>
          <p:cNvPr id="2" name="Picture 1" descr="HM Land Registry">
            <a:extLst>
              <a:ext uri="{FF2B5EF4-FFF2-40B4-BE49-F238E27FC236}">
                <a16:creationId xmlns:a16="http://schemas.microsoft.com/office/drawing/2014/main" id="{3A8FF4CC-0EC1-7A8A-B526-1D10869C5A42}"/>
              </a:ext>
            </a:extLst>
          </p:cNvPr>
          <p:cNvPicPr>
            <a:picLocks noChangeAspect="1"/>
          </p:cNvPicPr>
          <p:nvPr/>
        </p:nvPicPr>
        <p:blipFill>
          <a:blip r:embed="rId4"/>
          <a:stretch>
            <a:fillRect/>
          </a:stretch>
        </p:blipFill>
        <p:spPr>
          <a:xfrm>
            <a:off x="415239" y="1218813"/>
            <a:ext cx="2114550" cy="981075"/>
          </a:xfrm>
          <a:prstGeom prst="rect">
            <a:avLst/>
          </a:prstGeom>
        </p:spPr>
      </p:pic>
    </p:spTree>
    <p:extLst>
      <p:ext uri="{BB962C8B-B14F-4D97-AF65-F5344CB8AC3E}">
        <p14:creationId xmlns:p14="http://schemas.microsoft.com/office/powerpoint/2010/main" val="1192344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E4B06D4-28A5-4359-BF87-9C65F2DF6464}"/>
              </a:ext>
            </a:extLst>
          </p:cNvPr>
          <p:cNvSpPr txBox="1">
            <a:spLocks noChangeAspect="1"/>
          </p:cNvSpPr>
          <p:nvPr/>
        </p:nvSpPr>
        <p:spPr>
          <a:xfrm>
            <a:off x="256370" y="543923"/>
            <a:ext cx="10973708" cy="478479"/>
          </a:xfrm>
          <a:prstGeom prst="rect">
            <a:avLst/>
          </a:prstGeom>
        </p:spPr>
        <p:txBody>
          <a:bodyPr vert="horz" wrap="none"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2000" b="1" i="0" u="none" strike="noStrike" kern="1200" cap="none" spc="0" normalizeH="0" baseline="0" noProof="0" dirty="0">
                <a:ln>
                  <a:noFill/>
                </a:ln>
                <a:solidFill>
                  <a:schemeClr val="tx2">
                    <a:lumMod val="75000"/>
                    <a:lumOff val="25000"/>
                  </a:schemeClr>
                </a:solidFill>
                <a:effectLst/>
                <a:uLnTx/>
                <a:uFillTx/>
                <a:latin typeface="Arial"/>
                <a:ea typeface="+mj-ea"/>
                <a:cs typeface="Arial"/>
              </a:rPr>
              <a:t>About HM Land Registry</a:t>
            </a:r>
            <a:endParaRPr kumimoji="0" lang="en-GB" sz="2000" b="1" i="0" u="none" strike="noStrike" kern="1200" cap="none" spc="0" normalizeH="0" baseline="0" noProof="0" dirty="0">
              <a:ln>
                <a:noFill/>
              </a:ln>
              <a:solidFill>
                <a:schemeClr val="tx2">
                  <a:lumMod val="75000"/>
                  <a:lumOff val="25000"/>
                </a:schemeClr>
              </a:solidFill>
              <a:effectLst/>
              <a:uLnTx/>
              <a:uFillTx/>
              <a:latin typeface="Arial" panose="020B0604020202020204" pitchFamily="34" charset="0"/>
              <a:ea typeface="+mj-ea"/>
              <a:cs typeface="Arial" panose="020B0604020202020204" pitchFamily="34" charset="0"/>
            </a:endParaRPr>
          </a:p>
        </p:txBody>
      </p:sp>
      <p:sp>
        <p:nvSpPr>
          <p:cNvPr id="6" name="Content Placeholder 2">
            <a:extLst>
              <a:ext uri="{FF2B5EF4-FFF2-40B4-BE49-F238E27FC236}">
                <a16:creationId xmlns:a16="http://schemas.microsoft.com/office/drawing/2014/main" id="{0E2A9A00-E218-4AC4-814A-6093541E5473}"/>
              </a:ext>
            </a:extLst>
          </p:cNvPr>
          <p:cNvSpPr txBox="1">
            <a:spLocks noChangeAspect="1"/>
          </p:cNvSpPr>
          <p:nvPr/>
        </p:nvSpPr>
        <p:spPr>
          <a:xfrm>
            <a:off x="4647057" y="1728634"/>
            <a:ext cx="7069526" cy="5049339"/>
          </a:xfrm>
          <a:prstGeom prst="rect">
            <a:avLst/>
          </a:prstGeom>
        </p:spPr>
        <p:txBody>
          <a:bodyPr vert="horz" wrap="square"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90000"/>
              </a:lnSpc>
              <a:spcBef>
                <a:spcPts val="1000"/>
              </a:spcBef>
              <a:spcAft>
                <a:spcPts val="0"/>
              </a:spcAft>
              <a:buClrTx/>
              <a:buSzTx/>
              <a:buFont typeface="Arial" panose="020B0604020202020204" pitchFamily="34" charset="0"/>
              <a:buNone/>
              <a:tabLst/>
              <a:defRPr/>
            </a:pPr>
            <a:endParaRPr kumimoji="0" lang="en-GB" sz="13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11" name="Slide Number Placeholder 10">
            <a:extLst>
              <a:ext uri="{FF2B5EF4-FFF2-40B4-BE49-F238E27FC236}">
                <a16:creationId xmlns:a16="http://schemas.microsoft.com/office/drawing/2014/main" id="{7AECE00B-B716-4A50-9696-4211092EEF9E}"/>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7" name="Content Placeholder 2">
            <a:extLst>
              <a:ext uri="{FF2B5EF4-FFF2-40B4-BE49-F238E27FC236}">
                <a16:creationId xmlns:a16="http://schemas.microsoft.com/office/drawing/2014/main" id="{EF40AF70-0FD9-41A1-A3FF-AE443694B468}"/>
              </a:ext>
            </a:extLst>
          </p:cNvPr>
          <p:cNvSpPr txBox="1">
            <a:spLocks noChangeAspect="1"/>
          </p:cNvSpPr>
          <p:nvPr/>
        </p:nvSpPr>
        <p:spPr>
          <a:xfrm>
            <a:off x="256370" y="1663367"/>
            <a:ext cx="11312509" cy="4875545"/>
          </a:xfrm>
          <a:prstGeom prst="rect">
            <a:avLst/>
          </a:prstGeom>
        </p:spPr>
        <p:txBody>
          <a:bodyPr vert="horz" wrap="square"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prstClr val="black"/>
                </a:solidFill>
                <a:effectLst/>
                <a:uLnTx/>
                <a:uFillTx/>
                <a:latin typeface="Arial"/>
                <a:ea typeface="+mn-lt"/>
                <a:cs typeface="Arial"/>
              </a:rPr>
              <a:t>The Ministry of Housing, Communities and Local Government (MHCLG) is seeking to appoint an Independent Complaints Reviewer to HM Land Registry. </a:t>
            </a:r>
            <a:endParaRPr kumimoji="0" lang="en-US" sz="3200" b="0" i="0" u="none" strike="noStrike" kern="1200" cap="none" spc="0" normalizeH="0" baseline="0" noProof="0" dirty="0">
              <a:ln>
                <a:noFill/>
              </a:ln>
              <a:solidFill>
                <a:srgbClr val="000000"/>
              </a:solidFill>
              <a:effectLst/>
              <a:uLnTx/>
              <a:uFillTx/>
              <a:latin typeface="Arial"/>
              <a:ea typeface="+mn-ea"/>
              <a:cs typeface="Arial"/>
            </a:endParaRP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a:ea typeface="+mn-ea"/>
                <a:cs typeface="Arial"/>
              </a:rPr>
              <a:t>HM Land Registry safeguards land and property ownership valued at £8 trillion, enabling over £1 trillion worth of personal and commercial lending to be secured against property across England and Wales. The Land Register contains more than 26.5 million titles showing evidence of ownership for more than 89% of the land mass of England and Wales. Within England and Wales, their responsibilities are to provide:</a:t>
            </a:r>
            <a:endParaRPr kumimoji="0" lang="en-US" sz="3200" b="0" i="0" u="none" strike="noStrike" kern="1200" cap="none" spc="0" normalizeH="0" baseline="0" noProof="0" dirty="0">
              <a:ln>
                <a:noFill/>
              </a:ln>
              <a:solidFill>
                <a:prstClr val="black"/>
              </a:solidFill>
              <a:effectLst/>
              <a:uLnTx/>
              <a:uFillTx/>
              <a:latin typeface="Arial"/>
              <a:ea typeface="+mn-ea"/>
              <a:cs typeface="Arial"/>
            </a:endParaRP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a reliable record of information about ownership of and interests affecting land and property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owners with a land title, guaranteed by the government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a title plan that indicates general boundaries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HM Land Registry does not provide legal advice on precise boundary positions and responsibilities.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Anyone buying or selling land or property, or taking out a mortgage, must apply to HM Land Registry to register:</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unregistered land or property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any new owner of registered land or property</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an interest affecting registered land or property, such as a mortgage, a lease or a right of way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When considering each application, HM Land Registry uses the law to decide whether and how it should be registered.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Once land or property is entered in the register, HM Land Registry records any ownership changes, mortgages or leases that affect it. Anyone who suffers loss because of an error or omission in the register, or because the register needs to be corrected, will normally be compensated.</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sz="1400" b="0" i="0" u="none" strike="noStrike" kern="1200" cap="none" spc="0" normalizeH="0" baseline="0" noProof="0" dirty="0">
                <a:ln>
                  <a:noFill/>
                </a:ln>
                <a:solidFill>
                  <a:srgbClr val="0B0C0C"/>
                </a:solidFill>
                <a:effectLst/>
                <a:highlight>
                  <a:srgbClr val="FFFFFF"/>
                </a:highlight>
                <a:uLnTx/>
                <a:uFillTx/>
                <a:latin typeface="Arial" panose="020B0604020202020204" pitchFamily="34" charset="0"/>
                <a:ea typeface="+mn-ea"/>
                <a:cs typeface="Arial" panose="020B0604020202020204" pitchFamily="34" charset="0"/>
              </a:rPr>
              <a:t>HM Land Registry are committed to carrying out their statutory and commercial business with fairness, openness and honesty. HM Land Registry have policies and procedures to prevent bribery.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1050" b="0" i="0" u="none" strike="noStrike" kern="1200" cap="none" spc="0" normalizeH="0" baseline="0" noProof="0" dirty="0">
              <a:ln>
                <a:noFill/>
              </a:ln>
              <a:solidFill>
                <a:srgbClr val="0B0C0C"/>
              </a:solidFill>
              <a:effectLst/>
              <a:highlight>
                <a:srgbClr val="FFFFFF"/>
              </a:highlight>
              <a:uLnTx/>
              <a:uFillTx/>
              <a:latin typeface="GDS Transport"/>
              <a:ea typeface="+mn-ea"/>
              <a:cs typeface="+mn-cs"/>
            </a:endParaRPr>
          </a:p>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endParaRPr kumimoji="0" lang="en-GB" sz="1250" b="0" i="0" u="none" strike="noStrike" kern="1200" cap="none" spc="0" normalizeH="0" baseline="0" noProof="0" dirty="0">
              <a:ln>
                <a:noFill/>
              </a:ln>
              <a:solidFill>
                <a:srgbClr val="000000"/>
              </a:solidFill>
              <a:effectLst/>
              <a:uLnTx/>
              <a:uFillTx/>
              <a:latin typeface="Arial" panose="020B0604020202020204" pitchFamily="34" charset="0"/>
              <a:ea typeface="Calibri"/>
              <a:cs typeface="Calibri"/>
            </a:endParaRPr>
          </a:p>
        </p:txBody>
      </p:sp>
    </p:spTree>
    <p:extLst>
      <p:ext uri="{BB962C8B-B14F-4D97-AF65-F5344CB8AC3E}">
        <p14:creationId xmlns:p14="http://schemas.microsoft.com/office/powerpoint/2010/main" val="12692407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9" name="TextBox 8">
            <a:extLst>
              <a:ext uri="{FF2B5EF4-FFF2-40B4-BE49-F238E27FC236}">
                <a16:creationId xmlns:a16="http://schemas.microsoft.com/office/drawing/2014/main" id="{805C3E9C-2FDC-187A-FA01-689F43B9C75E}"/>
              </a:ext>
            </a:extLst>
          </p:cNvPr>
          <p:cNvSpPr txBox="1"/>
          <p:nvPr/>
        </p:nvSpPr>
        <p:spPr>
          <a:xfrm>
            <a:off x="171879" y="690432"/>
            <a:ext cx="11584692" cy="6571030"/>
          </a:xfrm>
          <a:prstGeom prst="rect">
            <a:avLst/>
          </a:prstGeom>
          <a:noFill/>
        </p:spPr>
        <p:txBody>
          <a:bodyPr wrap="square" lIns="91440" tIns="45720" rIns="91440" bIns="45720" rtlCol="0" anchor="t">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role of the Independent Complaints Reviewer (ICR) is to investigate complaints about HM Land Registry made by members of the public or organisations affected by HM Land Registry’s decisions. The ICR office has now been established for 20 years as an integral part of HM Land Registry’s commitment to continually improve its services.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The ICR investigates complaints in accordance with a service level agreement entered into by the ICR and HM Land Registry. The ICR’s role is to thoroughly investigate complaints that have not been resolved </a:t>
            </a:r>
            <a:r>
              <a:rPr kumimoji="0" lang="en-GB" sz="1300" b="0" i="0" u="sng" strike="noStrike" kern="1200" cap="none" spc="0" normalizeH="0" baseline="0" noProof="0" dirty="0">
                <a:ln>
                  <a:noFill/>
                </a:ln>
                <a:solidFill>
                  <a:srgbClr val="000000"/>
                </a:solidFill>
                <a:effectLst/>
                <a:highlight>
                  <a:srgbClr val="FFFFFF"/>
                </a:highlight>
                <a:uLnTx/>
                <a:uFillTx/>
                <a:latin typeface="Arial"/>
                <a:cs typeface="Arial"/>
              </a:rPr>
              <a:t>internally</a:t>
            </a: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 by HM Land Registry, to adopt a proportional approach and to settle complaints by agreement where necessary. The ICR has the power to investigate complaints of maladministration, for example claims that HM Land Registry has not met its published standards of service. This could be a failure to follow proper procedures or excessive delay. </a:t>
            </a:r>
            <a:endParaRPr lang="en-GB" sz="1300" b="0" i="0" u="none" strike="noStrike" kern="1200" cap="none" spc="0" normalizeH="0" baseline="0" noProof="0" dirty="0">
              <a:ln>
                <a:noFill/>
              </a:ln>
              <a:solidFill>
                <a:srgbClr val="000000"/>
              </a:solidFill>
              <a:effectLst/>
              <a:highlight>
                <a:srgbClr val="FFFFFF"/>
              </a:highlight>
              <a:uLnTx/>
              <a:uFillTx/>
              <a:latin typeface="Arial"/>
              <a:cs typeface="Arial"/>
            </a:endParaRP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post holder is not an employee of HM Land Registry but operates under a contract and service level agreement. The ICR will be paid through HM Land Registry’s payroll to meet HM Revenue and Customs IR35 requirements.</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ICR has the following rights and powers: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The power to recommend action by HM Land Registry to remedy a complaint, including the payment of compensation up to a maximum £</a:t>
            </a:r>
            <a:r>
              <a:rPr lang="en-GB" sz="1300" dirty="0">
                <a:solidFill>
                  <a:srgbClr val="000000"/>
                </a:solidFill>
                <a:highlight>
                  <a:srgbClr val="FFFFFF"/>
                </a:highlight>
                <a:latin typeface="Arial"/>
                <a:cs typeface="Arial"/>
              </a:rPr>
              <a:t>3000</a:t>
            </a: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 in any one case. The ICR does not have the power to recommend the payment of indemnity under Schedule 8 Land Registration Act 2002; </a:t>
            </a:r>
            <a:endParaRPr lang="en-GB" sz="1300" b="0" i="0" u="none" strike="noStrike" kern="1200" cap="none" spc="0" normalizeH="0" baseline="0" noProof="0" dirty="0">
              <a:ln>
                <a:noFill/>
              </a:ln>
              <a:solidFill>
                <a:srgbClr val="000000"/>
              </a:solidFill>
              <a:effectLst/>
              <a:highlight>
                <a:srgbClr val="FFFFFF"/>
              </a:highlight>
              <a:uLnTx/>
              <a:uFillTx/>
              <a:latin typeface="Arial"/>
              <a:cs typeface="Arial"/>
            </a:endParaRP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ICR can make recommendations in the individual reports designed to improve practice, processes and service delivery. All recommendations are considered by the Independent Complaints Reviewer Evaluation and Study Team; and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ICR will normally obtain legal and other technical specialist advice from HM Land Registry but may, in exceptional circumstances, seek advice from an independent source.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1"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ICR does not have authority to investigate and adjudicate upon the following: </a:t>
            </a: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Complaints concerning the content of decisions based on the statutory provisions under which HM Land Registry operates, although complaints about the way in which those decisions were made will be within the ICR’s remit.  </a:t>
            </a:r>
            <a:endParaRPr lang="en-GB" sz="1300" b="0" i="0" u="none" strike="noStrike" kern="1200" cap="none" spc="0" normalizeH="0" baseline="0" noProof="0" dirty="0">
              <a:ln>
                <a:noFill/>
              </a:ln>
              <a:solidFill>
                <a:srgbClr val="000000"/>
              </a:solidFill>
              <a:effectLst/>
              <a:highlight>
                <a:srgbClr val="FFFFFF"/>
              </a:highlight>
              <a:uLnTx/>
              <a:uFillTx/>
              <a:latin typeface="Arial"/>
              <a:cs typeface="Arial"/>
            </a:endParaRP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a:cs typeface="Arial"/>
              </a:rPr>
              <a:t>Complaints by HM Land Registry employees concerning their employment or by applicants for employment about recruitment procedures; and  </a:t>
            </a:r>
            <a:endParaRPr lang="en-GB" sz="1300" b="0" i="0" u="none" strike="noStrike" kern="1200" cap="none" spc="0" normalizeH="0" baseline="0" noProof="0" dirty="0">
              <a:ln>
                <a:noFill/>
              </a:ln>
              <a:solidFill>
                <a:srgbClr val="000000"/>
              </a:solidFill>
              <a:effectLst/>
              <a:highlight>
                <a:srgbClr val="FFFFFF"/>
              </a:highlight>
              <a:uLnTx/>
              <a:uFillTx/>
              <a:latin typeface="Arial"/>
              <a:cs typeface="Arial"/>
            </a:endParaRP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Complaints which have become the subject of legal proceedings.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ts val="0"/>
              </a:spcBef>
              <a:spcAft>
                <a:spcPts val="0"/>
              </a:spcAft>
              <a:buClrTx/>
              <a:buSzTx/>
              <a:buFontTx/>
              <a:buNone/>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A complaint may be made to the ICR by or on behalf of any person, firm or company who has been affected by the actions of HM Land Registry. Complaints may be addressed directly to the ICR or may be referred to the ICR by HM Land Registry. The ICR cannot investigate: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Any complaint which has not been pursued through HM Land Registry’s internal complaints procedure; or  </a:t>
            </a:r>
          </a:p>
          <a:p>
            <a:pPr marL="285750" marR="0" lvl="0" indent="-285750" algn="l" defTabSz="914400" rtl="0" eaLnBrk="1" fontAlgn="base" latinLnBrk="0" hangingPunct="1">
              <a:lnSpc>
                <a:spcPct val="100000"/>
              </a:lnSpc>
              <a:spcBef>
                <a:spcPts val="0"/>
              </a:spcBef>
              <a:spcAft>
                <a:spcPts val="0"/>
              </a:spcAft>
              <a:buClrTx/>
              <a:buSzTx/>
              <a:buFont typeface="Arial" panose="020B0604020202020204" pitchFamily="34" charset="0"/>
              <a:buChar char="•"/>
              <a:tabLst/>
              <a:defRPr/>
            </a:pPr>
            <a:r>
              <a:rPr kumimoji="0" lang="en-GB" sz="13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Whether or not so pursued, any complaint not made within 6 months of the complainant becoming aware of the subject matter of the complaint.    </a:t>
            </a:r>
          </a:p>
          <a:p>
            <a:pPr marL="0" marR="0" lvl="0" indent="0" algn="l" defTabSz="914400" rtl="0" eaLnBrk="1" fontAlgn="base" latinLnBrk="0" hangingPunct="1">
              <a:lnSpc>
                <a:spcPct val="100000"/>
              </a:lnSpc>
              <a:spcBef>
                <a:spcPts val="0"/>
              </a:spcBef>
              <a:spcAft>
                <a:spcPts val="0"/>
              </a:spcAft>
              <a:buClrTx/>
              <a:buSzTx/>
              <a:buFontTx/>
              <a:buNone/>
              <a:tabLst/>
              <a:defRPr/>
            </a:pPr>
            <a:endParaRPr kumimoji="0" lang="en-GB" sz="1300" b="0" i="0" u="none" strike="noStrike" kern="1200" cap="none" spc="0" normalizeH="0" baseline="0" noProof="0" dirty="0">
              <a:ln>
                <a:noFill/>
              </a:ln>
              <a:solidFill>
                <a:srgbClr val="000000"/>
              </a:solidFill>
              <a:effectLst/>
              <a:highlight>
                <a:srgbClr val="FFFFFF"/>
              </a:highligh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
        <p:nvSpPr>
          <p:cNvPr id="2" name="Title 1">
            <a:extLst>
              <a:ext uri="{FF2B5EF4-FFF2-40B4-BE49-F238E27FC236}">
                <a16:creationId xmlns:a16="http://schemas.microsoft.com/office/drawing/2014/main" id="{75EB7760-C51E-1B14-36C0-F90A9E15473B}"/>
              </a:ext>
            </a:extLst>
          </p:cNvPr>
          <p:cNvSpPr>
            <a:spLocks noGrp="1"/>
          </p:cNvSpPr>
          <p:nvPr>
            <p:ph type="title"/>
          </p:nvPr>
        </p:nvSpPr>
        <p:spPr>
          <a:xfrm>
            <a:off x="314738" y="136525"/>
            <a:ext cx="10515600" cy="688423"/>
          </a:xfrm>
        </p:spPr>
        <p:txBody>
          <a:bodyPr>
            <a:normAutofit/>
          </a:bodyPr>
          <a:lstStyle/>
          <a:p>
            <a:r>
              <a:rPr kumimoji="0" lang="en-GB" sz="2000" b="1" i="0" u="none" strike="noStrike" kern="1200" cap="none" spc="0" normalizeH="0" baseline="0" noProof="0" dirty="0">
                <a:ln>
                  <a:noFill/>
                </a:ln>
                <a:solidFill>
                  <a:schemeClr val="tx2">
                    <a:lumMod val="75000"/>
                    <a:lumOff val="25000"/>
                  </a:schemeClr>
                </a:solidFill>
                <a:effectLst/>
                <a:uLnTx/>
                <a:uFillTx/>
                <a:latin typeface="Arial" panose="020B0604020202020204" pitchFamily="34" charset="0"/>
                <a:ea typeface="+mj-ea"/>
                <a:cs typeface="Arial" panose="020B0604020202020204" pitchFamily="34" charset="0"/>
              </a:rPr>
              <a:t>About the Role</a:t>
            </a:r>
            <a:endParaRPr lang="en-GB" sz="2000" dirty="0">
              <a:solidFill>
                <a:schemeClr val="tx2">
                  <a:lumMod val="75000"/>
                  <a:lumOff val="25000"/>
                </a:schemeClr>
              </a:solidFill>
            </a:endParaRPr>
          </a:p>
        </p:txBody>
      </p:sp>
    </p:spTree>
    <p:extLst>
      <p:ext uri="{BB962C8B-B14F-4D97-AF65-F5344CB8AC3E}">
        <p14:creationId xmlns:p14="http://schemas.microsoft.com/office/powerpoint/2010/main" val="3459698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AF008A-1188-64D0-F94D-E01F85C615F8}"/>
              </a:ext>
            </a:extLst>
          </p:cNvPr>
          <p:cNvSpPr>
            <a:spLocks noGrp="1"/>
          </p:cNvSpPr>
          <p:nvPr>
            <p:ph idx="1"/>
          </p:nvPr>
        </p:nvSpPr>
        <p:spPr>
          <a:xfrm>
            <a:off x="542566" y="1638342"/>
            <a:ext cx="10515600" cy="4351338"/>
          </a:xfrm>
        </p:spPr>
        <p:txBody>
          <a:bodyPr>
            <a:normAutofit/>
          </a:bodyPr>
          <a:lstStyle/>
          <a:p>
            <a:pPr marL="0" indent="0" algn="just" rtl="0" fontAlgn="base">
              <a:buNone/>
            </a:pPr>
            <a:r>
              <a:rPr lang="en-GB" sz="1800" b="0" i="0" dirty="0">
                <a:solidFill>
                  <a:srgbClr val="000000"/>
                </a:solidFill>
                <a:effectLst/>
                <a:highlight>
                  <a:srgbClr val="FFFFFF"/>
                </a:highlight>
                <a:latin typeface="Arial" panose="020B0604020202020204" pitchFamily="34" charset="0"/>
                <a:cs typeface="Arial" panose="020B0604020202020204" pitchFamily="34" charset="0"/>
              </a:rPr>
              <a:t>The post holder will: </a:t>
            </a:r>
            <a:endParaRPr lang="en-GB" b="0" i="0" dirty="0">
              <a:solidFill>
                <a:srgbClr val="000000"/>
              </a:solidFill>
              <a:effectLst/>
              <a:highlight>
                <a:srgbClr val="FFFFFF"/>
              </a:highlight>
              <a:latin typeface="Arial" panose="020B0604020202020204" pitchFamily="34" charset="0"/>
              <a:cs typeface="Arial" panose="020B0604020202020204" pitchFamily="34" charset="0"/>
            </a:endParaRPr>
          </a:p>
          <a:p>
            <a:pPr algn="l" rtl="0" fontAlgn="base">
              <a:buFont typeface="Arial" panose="020B0604020202020204" pitchFamily="34" charset="0"/>
              <a:buChar char="•"/>
            </a:pPr>
            <a:r>
              <a:rPr lang="en-GB" sz="1800" b="0" i="0" dirty="0">
                <a:solidFill>
                  <a:srgbClr val="000000"/>
                </a:solidFill>
                <a:effectLst/>
                <a:highlight>
                  <a:srgbClr val="FFFFFF"/>
                </a:highlight>
                <a:latin typeface="Arial" panose="020B0604020202020204" pitchFamily="34" charset="0"/>
                <a:cs typeface="Arial" panose="020B0604020202020204" pitchFamily="34" charset="0"/>
              </a:rPr>
              <a:t>Investigate complaints made by members of the public or organisations affected by HM Land Registry’s decisions which have not been resolved by HM Land Registry; </a:t>
            </a:r>
          </a:p>
          <a:p>
            <a:pPr algn="l" rtl="0" fontAlgn="base">
              <a:buFont typeface="Arial" panose="020B0604020202020204" pitchFamily="34" charset="0"/>
              <a:buChar char="•"/>
            </a:pPr>
            <a:r>
              <a:rPr lang="en-GB" sz="1800" b="0" i="0" dirty="0">
                <a:solidFill>
                  <a:srgbClr val="000000"/>
                </a:solidFill>
                <a:effectLst/>
                <a:highlight>
                  <a:srgbClr val="FFFFFF"/>
                </a:highlight>
                <a:latin typeface="Arial" panose="020B0604020202020204" pitchFamily="34" charset="0"/>
                <a:cs typeface="Arial" panose="020B0604020202020204" pitchFamily="34" charset="0"/>
              </a:rPr>
              <a:t>Produce an annual report to the Chief Executive/Chief Land Registrar containing statistical and accounting information and brief summaries of selected completed cases; </a:t>
            </a:r>
          </a:p>
          <a:p>
            <a:pPr algn="l" rtl="0" fontAlgn="base">
              <a:buFont typeface="Arial" panose="020B0604020202020204" pitchFamily="34" charset="0"/>
              <a:buChar char="•"/>
            </a:pPr>
            <a:r>
              <a:rPr lang="en-GB" sz="1800" b="0" i="0" dirty="0">
                <a:solidFill>
                  <a:srgbClr val="000000"/>
                </a:solidFill>
                <a:effectLst/>
                <a:highlight>
                  <a:srgbClr val="FFFFFF"/>
                </a:highlight>
                <a:latin typeface="Arial" panose="020B0604020202020204" pitchFamily="34" charset="0"/>
                <a:cs typeface="Arial" panose="020B0604020202020204" pitchFamily="34" charset="0"/>
              </a:rPr>
              <a:t>Manage the office and line manage staff (three currently) who are all HM Land Registry employees; and </a:t>
            </a:r>
          </a:p>
          <a:p>
            <a:pPr algn="l" rtl="0" fontAlgn="base">
              <a:buFont typeface="Arial" panose="020B0604020202020204" pitchFamily="34" charset="0"/>
              <a:buChar char="•"/>
            </a:pPr>
            <a:r>
              <a:rPr lang="en-GB" sz="1800" b="0" i="0" dirty="0">
                <a:solidFill>
                  <a:srgbClr val="000000"/>
                </a:solidFill>
                <a:effectLst/>
                <a:highlight>
                  <a:srgbClr val="FFFFFF"/>
                </a:highlight>
                <a:latin typeface="Arial" panose="020B0604020202020204" pitchFamily="34" charset="0"/>
                <a:cs typeface="Arial" panose="020B0604020202020204" pitchFamily="34" charset="0"/>
              </a:rPr>
              <a:t>Represent HM Land Registry Independent Reviewer Services with external stakeholders. </a:t>
            </a:r>
          </a:p>
          <a:p>
            <a:pPr marL="0" indent="0" algn="l" rtl="0" fontAlgn="base">
              <a:buNone/>
            </a:pPr>
            <a:r>
              <a:rPr lang="en-GB" sz="2800" b="0" i="0" dirty="0">
                <a:solidFill>
                  <a:srgbClr val="000000"/>
                </a:solidFill>
                <a:effectLst/>
                <a:highlight>
                  <a:srgbClr val="FFFFFF"/>
                </a:highlight>
                <a:latin typeface="Arial" panose="020B0604020202020204" pitchFamily="34" charset="0"/>
                <a:cs typeface="Arial" panose="020B0604020202020204" pitchFamily="34" charset="0"/>
              </a:rPr>
              <a:t>  </a:t>
            </a:r>
          </a:p>
          <a:p>
            <a:pPr marL="0" indent="0">
              <a:buNone/>
            </a:pPr>
            <a:endParaRPr lang="en-GB" dirty="0"/>
          </a:p>
        </p:txBody>
      </p:sp>
      <p:sp>
        <p:nvSpPr>
          <p:cNvPr id="2" name="Title 1">
            <a:extLst>
              <a:ext uri="{FF2B5EF4-FFF2-40B4-BE49-F238E27FC236}">
                <a16:creationId xmlns:a16="http://schemas.microsoft.com/office/drawing/2014/main" id="{F624EAB5-024A-0648-8686-3708967939C3}"/>
              </a:ext>
            </a:extLst>
          </p:cNvPr>
          <p:cNvSpPr>
            <a:spLocks noGrp="1"/>
          </p:cNvSpPr>
          <p:nvPr>
            <p:ph type="title"/>
          </p:nvPr>
        </p:nvSpPr>
        <p:spPr>
          <a:xfrm>
            <a:off x="520147" y="365125"/>
            <a:ext cx="10515600" cy="688423"/>
          </a:xfrm>
        </p:spPr>
        <p:txBody>
          <a:bodyPr>
            <a:normAutofit/>
          </a:bodyPr>
          <a:lstStyle/>
          <a:p>
            <a:r>
              <a:rPr kumimoji="0" lang="en-GB" sz="2000" b="1" i="0" u="none" strike="noStrike" kern="1200" cap="none" spc="0" normalizeH="0" baseline="0" noProof="0" dirty="0">
                <a:ln>
                  <a:noFill/>
                </a:ln>
                <a:solidFill>
                  <a:schemeClr val="tx2">
                    <a:lumMod val="75000"/>
                    <a:lumOff val="25000"/>
                  </a:schemeClr>
                </a:solidFill>
                <a:effectLst/>
                <a:uLnTx/>
                <a:uFillTx/>
                <a:latin typeface="Arial" panose="020B0604020202020204" pitchFamily="34" charset="0"/>
                <a:ea typeface="+mj-ea"/>
                <a:cs typeface="Arial" panose="020B0604020202020204" pitchFamily="34" charset="0"/>
              </a:rPr>
              <a:t>Key Responsibilities</a:t>
            </a:r>
            <a:endParaRPr lang="en-GB" sz="2000" dirty="0">
              <a:solidFill>
                <a:schemeClr val="tx2">
                  <a:lumMod val="75000"/>
                  <a:lumOff val="25000"/>
                </a:schemeClr>
              </a:solidFill>
            </a:endParaRPr>
          </a:p>
        </p:txBody>
      </p:sp>
    </p:spTree>
    <p:extLst>
      <p:ext uri="{BB962C8B-B14F-4D97-AF65-F5344CB8AC3E}">
        <p14:creationId xmlns:p14="http://schemas.microsoft.com/office/powerpoint/2010/main" val="11712519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7" name="TextBox 6">
            <a:extLst>
              <a:ext uri="{FF2B5EF4-FFF2-40B4-BE49-F238E27FC236}">
                <a16:creationId xmlns:a16="http://schemas.microsoft.com/office/drawing/2014/main" id="{1F45785B-773C-4CE3-9D1F-81ABFBD64855}"/>
              </a:ext>
            </a:extLst>
          </p:cNvPr>
          <p:cNvSpPr txBox="1"/>
          <p:nvPr/>
        </p:nvSpPr>
        <p:spPr>
          <a:xfrm>
            <a:off x="592177" y="973696"/>
            <a:ext cx="10910875" cy="923330"/>
          </a:xfrm>
          <a:prstGeom prst="rect">
            <a:avLst/>
          </a:prstGeom>
          <a:noFill/>
          <a:ln>
            <a:solidFill>
              <a:schemeClr val="accent1">
                <a:lumMod val="50000"/>
              </a:schemeClr>
            </a:solidFill>
          </a:ln>
        </p:spPr>
        <p:txBody>
          <a:bodyPr wrap="square" lIns="91440" tIns="45720" rIns="91440" bIns="4572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a:ea typeface="Calibri"/>
                <a:cs typeface="Arial"/>
              </a:rPr>
              <a:t>The below criteria apply for candidates applying for the ICR role. </a:t>
            </a:r>
            <a:endParaRPr kumimoji="0" lang="en-US"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Arial"/>
                <a:ea typeface="Calibri" panose="020F0502020204030204" pitchFamily="34" charset="0"/>
                <a:cs typeface="Arial"/>
              </a:rPr>
              <a:t>All candidates must demonstrate, in their CV and supporting letter, how they meet the selection criteria for the roles, through their knowledge, skills and experience.</a:t>
            </a:r>
            <a:endParaRPr kumimoji="0" lang="en-US" sz="1800" b="0" i="0" u="none" strike="noStrike" kern="1200" cap="none" spc="0" normalizeH="0" baseline="0" noProof="0" dirty="0">
              <a:ln>
                <a:noFill/>
              </a:ln>
              <a:solidFill>
                <a:prstClr val="black"/>
              </a:solidFill>
              <a:effectLst/>
              <a:uLnTx/>
              <a:uFillTx/>
              <a:latin typeface="Arial"/>
              <a:ea typeface="+mn-ea"/>
              <a:cs typeface="Arial"/>
            </a:endParaRPr>
          </a:p>
        </p:txBody>
      </p:sp>
      <p:sp>
        <p:nvSpPr>
          <p:cNvPr id="8" name="TextBox 7">
            <a:extLst>
              <a:ext uri="{FF2B5EF4-FFF2-40B4-BE49-F238E27FC236}">
                <a16:creationId xmlns:a16="http://schemas.microsoft.com/office/drawing/2014/main" id="{A1AEB242-2060-4589-B8DE-651B05DE9440}"/>
              </a:ext>
            </a:extLst>
          </p:cNvPr>
          <p:cNvSpPr txBox="1"/>
          <p:nvPr/>
        </p:nvSpPr>
        <p:spPr>
          <a:xfrm>
            <a:off x="600612" y="2063660"/>
            <a:ext cx="10902440" cy="1948391"/>
          </a:xfrm>
          <a:prstGeom prst="rect">
            <a:avLst/>
          </a:prstGeom>
          <a:noFill/>
          <a:ln>
            <a:solidFill>
              <a:schemeClr val="accent1">
                <a:lumMod val="50000"/>
              </a:schemeClr>
            </a:solidFill>
          </a:ln>
        </p:spPr>
        <p:txBody>
          <a:bodyPr wrap="square" lIns="91440" tIns="45720" rIns="91440" bIns="45720" numCol="1" spcCol="36000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500" b="1" dirty="0">
                <a:solidFill>
                  <a:schemeClr val="tx2">
                    <a:lumMod val="75000"/>
                    <a:lumOff val="25000"/>
                  </a:schemeClr>
                </a:solidFill>
                <a:latin typeface="Arial"/>
                <a:cs typeface="Arial"/>
              </a:rPr>
              <a:t>Essential Criteria:</a:t>
            </a:r>
          </a:p>
          <a:p>
            <a:pPr marL="342900" marR="0" lvl="0" indent="-3429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The ability to demonstrate significant experience of investigating and resolving complex complaints;</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Experience in the analysis of complex factual and legal issues;</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An understanding of the workings of a large organisation and the public sector; </a:t>
            </a:r>
          </a:p>
          <a:p>
            <a:pPr marL="342900" indent="-342900">
              <a:buFontTx/>
              <a:buAutoNum type="arabicPeriod"/>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a:cs typeface="Arial"/>
              </a:rPr>
              <a:t>Effective communication skills </a:t>
            </a:r>
            <a:r>
              <a:rPr lang="en-GB" dirty="0">
                <a:solidFill>
                  <a:srgbClr val="000000"/>
                </a:solidFill>
                <a:highlight>
                  <a:srgbClr val="FFFFFF"/>
                </a:highlight>
                <a:latin typeface="Arial"/>
                <a:cs typeface="Arial"/>
              </a:rPr>
              <a:t>with the ability to communicate at all levels and to interact with customers and understand their </a:t>
            </a:r>
            <a:r>
              <a:rPr kumimoji="0" lang="en-GB" sz="1800" b="0" i="0" u="none" strike="noStrike" kern="1200" cap="none" spc="0" normalizeH="0" baseline="0" noProof="0" dirty="0">
                <a:ln>
                  <a:noFill/>
                </a:ln>
                <a:solidFill>
                  <a:srgbClr val="000000"/>
                </a:solidFill>
                <a:effectLst/>
                <a:highlight>
                  <a:srgbClr val="FFFFFF"/>
                </a:highlight>
                <a:uLnTx/>
                <a:uFillTx/>
                <a:latin typeface="Arial"/>
                <a:cs typeface="Arial"/>
              </a:rPr>
              <a:t>needs</a:t>
            </a:r>
            <a:r>
              <a:rPr lang="en-GB" dirty="0">
                <a:solidFill>
                  <a:srgbClr val="000000"/>
                </a:solidFill>
                <a:highlight>
                  <a:srgbClr val="FFFFFF"/>
                </a:highlight>
                <a:latin typeface="Arial"/>
                <a:cs typeface="Arial"/>
              </a:rPr>
              <a:t>;</a:t>
            </a:r>
            <a:endParaRPr lang="en-GB" sz="1800" b="0" i="0" u="none" strike="noStrike" kern="1200" cap="none" spc="0" normalizeH="0" baseline="0" noProof="0">
              <a:ln>
                <a:noFill/>
              </a:ln>
              <a:solidFill>
                <a:srgbClr val="000000"/>
              </a:solidFill>
              <a:effectLst/>
              <a:highlight>
                <a:srgbClr val="FFFFFF"/>
              </a:highlight>
              <a:uLnTx/>
              <a:uFillTx/>
              <a:latin typeface="Arial" panose="020B0604020202020204" pitchFamily="34" charset="0"/>
              <a:cs typeface="Arial" panose="020B0604020202020204" pitchFamily="34" charset="0"/>
            </a:endParaRPr>
          </a:p>
          <a:p>
            <a:pPr marL="342900" marR="0" lvl="0" indent="-342900" algn="l" defTabSz="914400">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a:cs typeface="Arial"/>
              </a:rPr>
              <a:t>Demonstrable decision-making skills.</a:t>
            </a:r>
            <a:endParaRPr lang="en-GB" dirty="0"/>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500" b="0" i="0" u="none" strike="noStrike" kern="1200" cap="none" spc="0" normalizeH="0" baseline="0" noProof="0" dirty="0">
              <a:ln>
                <a:noFill/>
              </a:ln>
              <a:solidFill>
                <a:prstClr val="black"/>
              </a:solidFill>
              <a:effectLst/>
              <a:uLnTx/>
              <a:uFillTx/>
              <a:latin typeface="Arial"/>
              <a:ea typeface="Calibri"/>
              <a:cs typeface="Calibri"/>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Times New Roman" panose="02020603050405020304" pitchFamily="18" charset="0"/>
              <a:cs typeface="Arial" panose="020B0604020202020204" pitchFamily="34" charset="0"/>
            </a:endParaRPr>
          </a:p>
          <a:p>
            <a:pPr marL="285750" marR="0" lvl="0" indent="-28575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GB" sz="1500" b="0" i="0" u="none" strike="noStrike" kern="1200" cap="none" spc="0" normalizeH="0" baseline="0" noProof="0" dirty="0">
              <a:ln>
                <a:noFill/>
              </a:ln>
              <a:solidFill>
                <a:prstClr val="white">
                  <a:lumMod val="50000"/>
                </a:prstClr>
              </a:solidFill>
              <a:effectLst/>
              <a:uLnTx/>
              <a:uFillTx/>
              <a:latin typeface="Arial" panose="020B0604020202020204" pitchFamily="34" charset="0"/>
              <a:ea typeface="Times New Roman" panose="02020603050405020304" pitchFamily="18" charset="0"/>
              <a:cs typeface="Arial" panose="020B0604020202020204" pitchFamily="34" charset="0"/>
            </a:endParaRPr>
          </a:p>
        </p:txBody>
      </p:sp>
      <p:sp>
        <p:nvSpPr>
          <p:cNvPr id="9" name="TextBox 8">
            <a:extLst>
              <a:ext uri="{FF2B5EF4-FFF2-40B4-BE49-F238E27FC236}">
                <a16:creationId xmlns:a16="http://schemas.microsoft.com/office/drawing/2014/main" id="{49F1945A-DCD5-4465-B404-7B0AABDC6471}"/>
              </a:ext>
            </a:extLst>
          </p:cNvPr>
          <p:cNvSpPr txBox="1"/>
          <p:nvPr/>
        </p:nvSpPr>
        <p:spPr>
          <a:xfrm>
            <a:off x="595050" y="4178685"/>
            <a:ext cx="10908002" cy="2077736"/>
          </a:xfrm>
          <a:prstGeom prst="rect">
            <a:avLst/>
          </a:prstGeom>
          <a:noFill/>
          <a:ln>
            <a:solidFill>
              <a:schemeClr val="accent1">
                <a:lumMod val="50000"/>
              </a:schemeClr>
            </a:solidFill>
          </a:ln>
        </p:spPr>
        <p:txBody>
          <a:bodyPr wrap="square" lIns="91440" tIns="45720" rIns="91440" bIns="45720" numCol="1" spcCol="360000" rtlCol="0" anchor="t">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chemeClr val="tx2">
                    <a:lumMod val="75000"/>
                    <a:lumOff val="25000"/>
                  </a:schemeClr>
                </a:solidFill>
                <a:effectLst/>
                <a:uLnTx/>
                <a:uFillTx/>
                <a:latin typeface="Arial"/>
                <a:ea typeface="+mn-ea"/>
                <a:cs typeface="Arial"/>
              </a:rPr>
              <a:t>Desirable Criteria:</a:t>
            </a:r>
            <a:endParaRPr kumimoji="0" lang="en-GB" sz="1800" b="0" i="0" u="none" strike="noStrike" kern="1200" cap="none" spc="0" normalizeH="0" baseline="0" noProof="0" dirty="0">
              <a:ln>
                <a:noFill/>
              </a:ln>
              <a:solidFill>
                <a:schemeClr val="tx2">
                  <a:lumMod val="75000"/>
                  <a:lumOff val="25000"/>
                </a:schemeClr>
              </a:solidFill>
              <a:effectLst/>
              <a:uLnTx/>
              <a:uFillTx/>
              <a:latin typeface="Arial"/>
              <a:ea typeface="Times New Roman" panose="02020603050405020304" pitchFamily="18" charset="0"/>
              <a:cs typeface="Arial"/>
            </a:endParaRPr>
          </a:p>
          <a:p>
            <a:pPr marL="342900" marR="0" lvl="0" indent="-342900" algn="l" defTabSz="914400" rtl="0" eaLnBrk="1" fontAlgn="base" latinLnBrk="0" hangingPunct="1">
              <a:lnSpc>
                <a:spcPct val="100000"/>
              </a:lnSpc>
              <a:spcBef>
                <a:spcPts val="0"/>
              </a:spcBef>
              <a:spcAft>
                <a:spcPts val="0"/>
              </a:spcAft>
              <a:buClrTx/>
              <a:buSzTx/>
              <a:buFont typeface="+mj-lt"/>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A legal qualification with some background in Property Law;</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Member of the British and Irish Ombudsman Association;</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Experience of working in a similar role;</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Knowledge and understanding of HM Land Registry’s policy and procedures;</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rPr>
              <a:t>Experience of mediation; and</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r>
              <a:rPr kumimoji="0" lang="en-GB" sz="1800" b="0" i="0" u="none" strike="noStrike" kern="1200" cap="none" spc="0" normalizeH="0" baseline="0" noProof="0" dirty="0">
                <a:ln>
                  <a:noFill/>
                </a:ln>
                <a:solidFill>
                  <a:srgbClr val="000000"/>
                </a:solidFill>
                <a:effectLst/>
                <a:highlight>
                  <a:srgbClr val="FFFFFF"/>
                </a:highlight>
                <a:uLnTx/>
                <a:uFillTx/>
                <a:latin typeface="Arial"/>
                <a:ea typeface="+mn-ea"/>
                <a:cs typeface="Arial"/>
              </a:rPr>
              <a:t>Experience of using a case management system.</a:t>
            </a:r>
          </a:p>
          <a:p>
            <a:pPr marL="342900" marR="0" lvl="0" indent="-342900" algn="l" defTabSz="914400" rtl="0" eaLnBrk="1" fontAlgn="auto" latinLnBrk="0" hangingPunct="1">
              <a:lnSpc>
                <a:spcPct val="100000"/>
              </a:lnSpc>
              <a:spcBef>
                <a:spcPts val="0"/>
              </a:spcBef>
              <a:spcAft>
                <a:spcPts val="0"/>
              </a:spcAft>
              <a:buClrTx/>
              <a:buSzTx/>
              <a:buFontTx/>
              <a:buAutoNum type="arabicPeriod"/>
              <a:tabLst/>
              <a:defRPr/>
            </a:pPr>
            <a:endParaRPr kumimoji="0" lang="en-GB" sz="1800" b="0" i="0" u="none" strike="noStrike" kern="1200" cap="none" spc="0" normalizeH="0" baseline="0" noProof="0" dirty="0">
              <a:ln>
                <a:noFill/>
              </a:ln>
              <a:solidFill>
                <a:srgbClr val="000000"/>
              </a:solidFill>
              <a:effectLst/>
              <a:highlight>
                <a:srgbClr val="FFFFFF"/>
              </a:highlight>
              <a:uLnTx/>
              <a:uFillTx/>
              <a:latin typeface="Arial" panose="020B0604020202020204" pitchFamily="34" charset="0"/>
              <a:ea typeface="+mn-ea"/>
              <a:cs typeface="Arial" panose="020B0604020202020204" pitchFamily="34" charset="0"/>
            </a:endParaRPr>
          </a:p>
        </p:txBody>
      </p:sp>
      <p:sp>
        <p:nvSpPr>
          <p:cNvPr id="11" name="Title 1">
            <a:extLst>
              <a:ext uri="{FF2B5EF4-FFF2-40B4-BE49-F238E27FC236}">
                <a16:creationId xmlns:a16="http://schemas.microsoft.com/office/drawing/2014/main" id="{1708F2DF-0DD4-A80B-9CEC-B1A12431D704}"/>
              </a:ext>
            </a:extLst>
          </p:cNvPr>
          <p:cNvSpPr txBox="1">
            <a:spLocks/>
          </p:cNvSpPr>
          <p:nvPr/>
        </p:nvSpPr>
        <p:spPr>
          <a:xfrm>
            <a:off x="272060" y="406260"/>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GB" sz="2400" b="1" dirty="0">
                <a:solidFill>
                  <a:schemeClr val="tx2">
                    <a:lumMod val="75000"/>
                    <a:lumOff val="25000"/>
                  </a:schemeClr>
                </a:solidFill>
                <a:latin typeface="Arial"/>
                <a:ea typeface="+mn-ea"/>
                <a:cs typeface="Arial"/>
              </a:rPr>
              <a:t>Selection criteria</a:t>
            </a:r>
          </a:p>
        </p:txBody>
      </p:sp>
    </p:spTree>
    <p:extLst>
      <p:ext uri="{BB962C8B-B14F-4D97-AF65-F5344CB8AC3E}">
        <p14:creationId xmlns:p14="http://schemas.microsoft.com/office/powerpoint/2010/main" val="32760922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1B7C94-4FC3-B469-C090-BD5B61FED3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321096-B8D1-982E-5C80-AE36CDDB1BFC}"/>
              </a:ext>
            </a:extLst>
          </p:cNvPr>
          <p:cNvSpPr>
            <a:spLocks noGrp="1"/>
          </p:cNvSpPr>
          <p:nvPr>
            <p:ph type="title"/>
          </p:nvPr>
        </p:nvSpPr>
        <p:spPr>
          <a:xfrm>
            <a:off x="586981" y="168767"/>
            <a:ext cx="10515600" cy="807692"/>
          </a:xfrm>
        </p:spPr>
        <p:txBody>
          <a:bodyPr>
            <a:normAutofit/>
          </a:bodyPr>
          <a:lstStyle/>
          <a:p>
            <a:r>
              <a:rPr lang="en-GB" sz="3200" b="1" dirty="0">
                <a:solidFill>
                  <a:schemeClr val="accent1">
                    <a:lumMod val="75000"/>
                  </a:schemeClr>
                </a:solidFill>
                <a:latin typeface="Arial" panose="020B0604020202020204" pitchFamily="34" charset="0"/>
                <a:cs typeface="Arial" panose="020B0604020202020204" pitchFamily="34" charset="0"/>
              </a:rPr>
              <a:t>Outline Terms and Conditions</a:t>
            </a:r>
          </a:p>
        </p:txBody>
      </p:sp>
      <p:sp>
        <p:nvSpPr>
          <p:cNvPr id="5" name="Slide Number Placeholder 4">
            <a:extLst>
              <a:ext uri="{FF2B5EF4-FFF2-40B4-BE49-F238E27FC236}">
                <a16:creationId xmlns:a16="http://schemas.microsoft.com/office/drawing/2014/main" id="{947A1835-18DB-5D6C-BE7B-08D2B9D62E5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40F6008-2E59-B649-B193-1DAD0B033AC3}" type="slidenum">
              <a:rPr kumimoji="0" lang="en-US" sz="1200" b="0" i="0" u="none" strike="noStrike" kern="1200" cap="none" spc="0" normalizeH="0" baseline="0" noProof="0" dirty="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object 5">
            <a:extLst>
              <a:ext uri="{FF2B5EF4-FFF2-40B4-BE49-F238E27FC236}">
                <a16:creationId xmlns:a16="http://schemas.microsoft.com/office/drawing/2014/main" id="{E6F3DA74-DD0B-F670-FB55-AC4DA06365C2}"/>
              </a:ext>
            </a:extLst>
          </p:cNvPr>
          <p:cNvSpPr txBox="1"/>
          <p:nvPr/>
        </p:nvSpPr>
        <p:spPr>
          <a:xfrm>
            <a:off x="6193220" y="1042181"/>
            <a:ext cx="5765074" cy="5613572"/>
          </a:xfrm>
          <a:prstGeom prst="rect">
            <a:avLst/>
          </a:prstGeom>
          <a:ln>
            <a:solidFill>
              <a:schemeClr val="accent1">
                <a:lumMod val="50000"/>
              </a:schemeClr>
            </a:solidFill>
          </a:ln>
        </p:spPr>
        <p:txBody>
          <a:bodyPr vert="horz" wrap="square" lIns="0" tIns="0" rIns="0" bIns="0" rtlCol="0" anchor="t">
            <a:no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500" b="1" i="0" u="none" strike="noStrike" kern="1200" cap="none" spc="0" normalizeH="0" baseline="0" noProof="0" dirty="0">
                <a:ln>
                  <a:noFill/>
                </a:ln>
                <a:solidFill>
                  <a:srgbClr val="4472C4"/>
                </a:solidFill>
                <a:effectLst/>
                <a:uLnTx/>
                <a:uFillTx/>
                <a:latin typeface="Arial"/>
                <a:cs typeface="Arial"/>
              </a:rPr>
              <a:t>Expenses and Subsistence:</a:t>
            </a:r>
            <a:r>
              <a:rPr kumimoji="0" lang="en-GB" sz="1500" b="0" i="0" u="none" strike="noStrike" kern="1200" cap="none" spc="0" normalizeH="0" baseline="0" noProof="0" dirty="0">
                <a:ln>
                  <a:noFill/>
                </a:ln>
                <a:solidFill>
                  <a:srgbClr val="4472C4"/>
                </a:solidFill>
                <a:effectLst/>
                <a:uLnTx/>
                <a:uFillTx/>
                <a:latin typeface="Arial"/>
                <a:cs typeface="Arial"/>
              </a:rPr>
              <a:t> </a:t>
            </a:r>
            <a:endParaRPr kumimoji="0" lang="en-US" sz="1500" b="0" i="0" u="none" strike="noStrike" kern="1200" cap="none" spc="0" normalizeH="0" baseline="0" noProof="0" dirty="0">
              <a:ln>
                <a:noFill/>
              </a:ln>
              <a:solidFill>
                <a:srgbClr val="4472C4"/>
              </a:solidFill>
              <a:effectLst/>
              <a:uLnTx/>
              <a:uFillTx/>
              <a:latin typeface="Arial"/>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Reasonable travel and subsistence expenses incurred on HM Land Registry business will be reimbursed in accordance with HM Land Registry policies.​</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lang="en-GB" sz="1500" b="1" dirty="0">
                <a:solidFill>
                  <a:schemeClr val="accent1">
                    <a:lumMod val="75000"/>
                  </a:schemeClr>
                </a:solidFill>
                <a:latin typeface="Arial"/>
                <a:cs typeface="Arial"/>
              </a:rPr>
              <a:t>Conduct: </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Members will be expected to act in accordance with: </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principles set out in </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rPr>
              <a:t>the Cabinet Office’s </a:t>
            </a:r>
            <a:r>
              <a:rPr kumimoji="0" lang="en-GB" sz="1400" b="0" i="0" u="sng" strike="noStrike" kern="1200" cap="none" spc="0" normalizeH="0" baseline="0" noProof="0" dirty="0">
                <a:ln>
                  <a:noFill/>
                </a:ln>
                <a:solidFill>
                  <a:prstClr val="black"/>
                </a:solidFill>
                <a:effectLst/>
                <a:uLnTx/>
                <a:uFillTx/>
                <a:latin typeface="Arial" panose="020B0604020202020204" pitchFamily="34" charset="0"/>
                <a:ea typeface="Times New Roman" panose="02020603050405020304" pitchFamily="18" charset="0"/>
                <a:cs typeface="Arial" panose="020B0604020202020204" pitchFamily="34" charset="0"/>
                <a:hlinkClick r:id="rId2">
                  <a:extLst>
                    <a:ext uri="{A12FA001-AC4F-418D-AE19-62706E023703}">
                      <ahyp:hlinkClr xmlns:ahyp="http://schemas.microsoft.com/office/drawing/2018/hyperlinkcolor" val="tx"/>
                    </a:ext>
                  </a:extLst>
                </a:hlinkClick>
              </a:rPr>
              <a:t>Code of Conduct for Board Members of Public Bodies.</a:t>
            </a: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The Code sets out, clearly and openly, the standards expected from those who serve on the boards of UK public bodies and will form part of individual members’ terms and conditions of appointment; </a:t>
            </a:r>
          </a:p>
          <a:p>
            <a:pPr marL="298450" marR="21590" lvl="0" indent="-285750" algn="l" defTabSz="914400" rtl="0" eaLnBrk="1" fontAlgn="auto" latinLnBrk="0" hangingPunct="1">
              <a:lnSpc>
                <a:spcPct val="106100"/>
              </a:lnSpc>
              <a:spcBef>
                <a:spcPts val="100"/>
              </a:spcBef>
              <a:spcAft>
                <a:spcPts val="0"/>
              </a:spcAft>
              <a:buClrTx/>
              <a:buSzTx/>
              <a:buFont typeface="Arial" panose="020B0604020202020204" pitchFamily="34" charset="0"/>
              <a:buChar char="•"/>
              <a:tabLst>
                <a:tab pos="139700" algn="l"/>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The </a:t>
            </a:r>
            <a:r>
              <a:rPr kumimoji="0" lang="en-GB" sz="1400" b="0" i="0" u="none" strike="noStrike" kern="1200" cap="none" spc="0" normalizeH="0" baseline="0" noProof="0" dirty="0">
                <a:ln>
                  <a:noFill/>
                </a:ln>
                <a:solidFill>
                  <a:prstClr val="black"/>
                </a:solidFill>
                <a:effectLst/>
                <a:uLnTx/>
                <a:uFillTx/>
                <a:latin typeface="Arial"/>
                <a:ea typeface="+mn-ea"/>
                <a:cs typeface="Arial"/>
                <a:hlinkClick r:id="rId3"/>
              </a:rPr>
              <a:t>Seven Principles of Public Life</a:t>
            </a:r>
            <a:endParaRPr kumimoji="0" lang="en-GB" sz="1400" b="0" i="0" u="none" strike="noStrike" kern="1200" cap="none" spc="0" normalizeH="0" baseline="0" noProof="0" dirty="0">
              <a:ln>
                <a:noFill/>
              </a:ln>
              <a:solidFill>
                <a:prstClr val="black"/>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Arial"/>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lang="en-GB" sz="1500" b="1" dirty="0">
                <a:solidFill>
                  <a:schemeClr val="accent1">
                    <a:lumMod val="75000"/>
                  </a:schemeClr>
                </a:solidFill>
                <a:latin typeface="Arial"/>
                <a:cs typeface="Arial"/>
              </a:rPr>
              <a:t>Nationality: </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You must have a right to work in the UK, there must be no employment restrictions, or limit on your permitted stay in the UK.</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lang="en-GB" sz="1500" b="1" dirty="0">
                <a:solidFill>
                  <a:schemeClr val="accent1">
                    <a:lumMod val="75000"/>
                  </a:schemeClr>
                </a:solidFill>
                <a:latin typeface="Arial"/>
                <a:cs typeface="Arial"/>
              </a:rPr>
              <a:t>Annual Performance Review and Reappointment: </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400" b="0" i="0" u="none" strike="noStrike" kern="1200" cap="none" spc="0" normalizeH="0" baseline="0" noProof="0" dirty="0">
                <a:ln>
                  <a:noFill/>
                </a:ln>
                <a:solidFill>
                  <a:prstClr val="black"/>
                </a:solidFill>
                <a:effectLst/>
                <a:uLnTx/>
                <a:uFillTx/>
                <a:latin typeface="Arial"/>
                <a:ea typeface="+mn-ea"/>
                <a:cs typeface="Arial"/>
              </a:rPr>
              <a:t>Annual performance reviews are expected to be undertaken by the Chair of the Regulator of Social Housing. Reappointments are not automatic and will only be considered subject to satisfactory performance reviews</a:t>
            </a:r>
            <a:r>
              <a:rPr kumimoji="0" lang="en-GB" sz="1400" b="0" i="1" u="none" strike="noStrike" kern="1200" cap="none" spc="0" normalizeH="0" baseline="0" noProof="0" dirty="0">
                <a:ln>
                  <a:noFill/>
                </a:ln>
                <a:solidFill>
                  <a:srgbClr val="00B050"/>
                </a:solidFill>
                <a:effectLst/>
                <a:uLnTx/>
                <a:uFillTx/>
                <a:latin typeface="Arial"/>
                <a:ea typeface="+mn-ea"/>
                <a:cs typeface="Arial"/>
              </a:rPr>
              <a:t>.</a:t>
            </a:r>
          </a:p>
        </p:txBody>
      </p:sp>
      <p:sp>
        <p:nvSpPr>
          <p:cNvPr id="6" name="object 3">
            <a:extLst>
              <a:ext uri="{FF2B5EF4-FFF2-40B4-BE49-F238E27FC236}">
                <a16:creationId xmlns:a16="http://schemas.microsoft.com/office/drawing/2014/main" id="{D2A75B38-E17D-80DE-71C2-0BAD98C286E1}"/>
              </a:ext>
            </a:extLst>
          </p:cNvPr>
          <p:cNvSpPr txBox="1"/>
          <p:nvPr/>
        </p:nvSpPr>
        <p:spPr>
          <a:xfrm>
            <a:off x="659868" y="1042181"/>
            <a:ext cx="5272360" cy="4155497"/>
          </a:xfrm>
          <a:prstGeom prst="rect">
            <a:avLst/>
          </a:prstGeom>
          <a:ln>
            <a:solidFill>
              <a:schemeClr val="accent1">
                <a:lumMod val="50000"/>
              </a:schemeClr>
            </a:solidFill>
          </a:ln>
        </p:spPr>
        <p:txBody>
          <a:bodyPr vert="horz" wrap="square" lIns="0" tIns="0" rIns="0" bIns="0" rtlCol="0" anchor="t">
            <a:spAutoFit/>
          </a:bodyPr>
          <a:lstStyle/>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kumimoji="0" lang="en-GB" sz="1500" b="1" i="0" u="none" strike="noStrike" kern="1200" cap="none" spc="0" normalizeH="0" baseline="0" noProof="0" dirty="0">
                <a:ln>
                  <a:noFill/>
                </a:ln>
                <a:solidFill>
                  <a:schemeClr val="accent1">
                    <a:lumMod val="75000"/>
                  </a:schemeClr>
                </a:solidFill>
                <a:effectLst/>
                <a:uLnTx/>
                <a:uFillTx/>
                <a:latin typeface="Arial"/>
                <a:ea typeface="+mn-ea"/>
                <a:cs typeface="Arial"/>
              </a:rPr>
              <a:t>Remuneration:</a:t>
            </a:r>
            <a:r>
              <a:rPr kumimoji="0" lang="en-GB" sz="1500" b="1" i="0" u="none" strike="noStrike" kern="1200" cap="none" spc="0" normalizeH="0" baseline="0" noProof="0" dirty="0">
                <a:ln>
                  <a:noFill/>
                </a:ln>
                <a:solidFill>
                  <a:srgbClr val="009999"/>
                </a:solidFill>
                <a:effectLst/>
                <a:uLnTx/>
                <a:uFillTx/>
                <a:latin typeface="Arial"/>
                <a:ea typeface="+mn-ea"/>
                <a:cs typeface="Arial"/>
              </a:rPr>
              <a:t> </a:t>
            </a:r>
            <a:r>
              <a:rPr kumimoji="0" lang="en-GB" sz="1500" b="0" i="0" u="none" strike="noStrike" kern="1200" cap="none" spc="0" normalizeH="0" baseline="0" noProof="0" dirty="0">
                <a:ln>
                  <a:noFill/>
                </a:ln>
                <a:solidFill>
                  <a:prstClr val="black"/>
                </a:solidFill>
                <a:effectLst/>
                <a:uLnTx/>
                <a:uFillTx/>
                <a:latin typeface="Arial"/>
                <a:ea typeface="+mn-ea"/>
                <a:cs typeface="Arial"/>
              </a:rPr>
              <a:t>£65,000 per annum (equivalent to £500 per day). This remuneration is treated as employment income and will be subject to tax and National Insurance contributions, both of which will be deducted at source under PAYE before you are paid. </a:t>
            </a:r>
            <a:endParaRPr kumimoji="0" lang="en-US" sz="1800" b="0" i="0" u="none" strike="noStrike" kern="1200" cap="none" spc="0" normalizeH="0" baseline="0" noProof="0" dirty="0">
              <a:ln>
                <a:noFill/>
              </a:ln>
              <a:solidFill>
                <a:prstClr val="black"/>
              </a:solidFill>
              <a:effectLst/>
              <a:uLnTx/>
              <a:uFillTx/>
              <a:latin typeface="Aptos" panose="02110004020202020204"/>
              <a:ea typeface="+mn-ea"/>
              <a:cs typeface="+mn-cs"/>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5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2700" marR="21590">
              <a:lnSpc>
                <a:spcPct val="106100"/>
              </a:lnSpc>
              <a:spcBef>
                <a:spcPts val="100"/>
              </a:spcBef>
              <a:tabLst>
                <a:tab pos="139700" algn="l"/>
              </a:tabLst>
              <a:defRPr/>
            </a:pPr>
            <a:r>
              <a:rPr lang="en-GB" sz="1500" b="1" dirty="0">
                <a:solidFill>
                  <a:schemeClr val="accent1">
                    <a:lumMod val="75000"/>
                  </a:schemeClr>
                </a:solidFill>
                <a:latin typeface="Arial"/>
                <a:cs typeface="Arial"/>
              </a:rPr>
              <a:t>Time Commitment: </a:t>
            </a:r>
            <a:r>
              <a:rPr kumimoji="0" lang="en-GB" sz="1500" b="0" i="0" u="none" strike="noStrike" kern="1200" cap="none" spc="0" normalizeH="0" baseline="0" noProof="0" dirty="0">
                <a:ln>
                  <a:noFill/>
                </a:ln>
                <a:solidFill>
                  <a:prstClr val="black">
                    <a:lumMod val="95000"/>
                    <a:lumOff val="5000"/>
                  </a:prstClr>
                </a:solidFill>
                <a:effectLst/>
                <a:uLnTx/>
                <a:uFillTx/>
                <a:latin typeface="Arial"/>
                <a:ea typeface="+mn-ea"/>
                <a:cs typeface="Arial"/>
              </a:rPr>
              <a:t>Your time commitment is expected to be </a:t>
            </a:r>
            <a:r>
              <a:rPr lang="en-GB" sz="1500">
                <a:solidFill>
                  <a:prstClr val="black">
                    <a:lumMod val="95000"/>
                    <a:lumOff val="5000"/>
                  </a:prstClr>
                </a:solidFill>
                <a:latin typeface="Arial"/>
                <a:cs typeface="Arial"/>
              </a:rPr>
              <a:t>up to 2.5 days per week/</a:t>
            </a:r>
            <a:r>
              <a:rPr kumimoji="0" lang="en-GB" sz="1500" b="0" i="0" u="none" strike="noStrike" kern="1200" cap="none" spc="0" normalizeH="0" baseline="0" noProof="0">
                <a:ln>
                  <a:noFill/>
                </a:ln>
                <a:solidFill>
                  <a:prstClr val="black">
                    <a:lumMod val="95000"/>
                    <a:lumOff val="5000"/>
                  </a:prstClr>
                </a:solidFill>
                <a:effectLst/>
                <a:uLnTx/>
                <a:uFillTx/>
                <a:latin typeface="Arial"/>
                <a:ea typeface="+mn-ea"/>
                <a:cs typeface="Arial"/>
              </a:rPr>
              <a:t>130 days per annum. Any additional </a:t>
            </a:r>
            <a:r>
              <a:rPr kumimoji="0" lang="en-GB" sz="1500" b="0" i="0" u="none" strike="noStrike" kern="1200" cap="none" spc="0" normalizeH="0" baseline="0" noProof="0" dirty="0">
                <a:ln>
                  <a:noFill/>
                </a:ln>
                <a:solidFill>
                  <a:prstClr val="black">
                    <a:lumMod val="95000"/>
                    <a:lumOff val="5000"/>
                  </a:prstClr>
                </a:solidFill>
                <a:effectLst/>
                <a:uLnTx/>
                <a:uFillTx/>
                <a:latin typeface="Arial"/>
                <a:ea typeface="+mn-ea"/>
                <a:cs typeface="Arial"/>
              </a:rPr>
              <a:t>days worked will be on a voluntary basis. </a:t>
            </a:r>
            <a:br>
              <a:rPr lang="en-GB" sz="1500" b="0" i="0" u="none" strike="noStrike" kern="1200" cap="none" spc="0" normalizeH="0" baseline="0" noProof="0" dirty="0">
                <a:ln>
                  <a:noFill/>
                </a:ln>
                <a:effectLst/>
                <a:uLnTx/>
                <a:uFillTx/>
                <a:latin typeface="Arial" panose="020B0604020202020204" pitchFamily="34" charset="0"/>
                <a:cs typeface="Arial" panose="020B0604020202020204" pitchFamily="34" charset="0"/>
              </a:rPr>
            </a:br>
            <a:endParaRPr kumimoji="0" lang="en-GB" sz="1500" b="0" i="0" u="none" strike="noStrike" kern="1200" cap="none" spc="0" normalizeH="0" baseline="0" noProof="0" dirty="0">
              <a:ln>
                <a:noFill/>
              </a:ln>
              <a:solidFill>
                <a:prstClr val="black">
                  <a:lumMod val="95000"/>
                  <a:lumOff val="5000"/>
                </a:prstClr>
              </a:solidFill>
              <a:effectLst/>
              <a:uLnTx/>
              <a:uFillTx/>
              <a:latin typeface="Arial" panose="020B0604020202020204" pitchFamily="34" charset="0"/>
              <a:ea typeface="+mn-ea"/>
              <a:cs typeface="Arial" panose="020B0604020202020204" pitchFamily="34" charset="0"/>
            </a:endParaRP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r>
              <a:rPr lang="en-GB" sz="1500" b="1" dirty="0">
                <a:solidFill>
                  <a:schemeClr val="accent1">
                    <a:lumMod val="75000"/>
                  </a:schemeClr>
                </a:solidFill>
                <a:latin typeface="Arial"/>
                <a:cs typeface="Arial"/>
              </a:rPr>
              <a:t>Term: </a:t>
            </a:r>
            <a:r>
              <a:rPr kumimoji="0" lang="en-GB" sz="1500" b="0" i="0" u="none" strike="noStrike" kern="1200" cap="none" spc="5" normalizeH="0" baseline="0" noProof="0" dirty="0">
                <a:ln>
                  <a:noFill/>
                </a:ln>
                <a:solidFill>
                  <a:prstClr val="black"/>
                </a:solidFill>
                <a:effectLst/>
                <a:uLnTx/>
                <a:uFillTx/>
                <a:latin typeface="Arial"/>
                <a:ea typeface="+mn-ea"/>
                <a:cs typeface="Arial"/>
              </a:rPr>
              <a:t>Appointments are made by Ministers for a period of up to 3</a:t>
            </a:r>
            <a:r>
              <a:rPr kumimoji="0" lang="en-GB" sz="1500" b="0" i="0" u="none" strike="noStrike" kern="1200" cap="none" spc="5" normalizeH="0" baseline="0" noProof="0" dirty="0">
                <a:ln>
                  <a:noFill/>
                </a:ln>
                <a:solidFill>
                  <a:srgbClr val="000000"/>
                </a:solidFill>
                <a:effectLst/>
                <a:uLnTx/>
                <a:uFillTx/>
                <a:latin typeface="Arial"/>
                <a:ea typeface="+mn-ea"/>
                <a:cs typeface="Arial"/>
              </a:rPr>
              <a:t> years.</a:t>
            </a:r>
          </a:p>
          <a:p>
            <a:pPr marL="12700" marR="21590" lvl="0" indent="0" algn="l" defTabSz="914400" rtl="0" eaLnBrk="1" fontAlgn="auto" latinLnBrk="0" hangingPunct="1">
              <a:lnSpc>
                <a:spcPct val="106100"/>
              </a:lnSpc>
              <a:spcBef>
                <a:spcPts val="100"/>
              </a:spcBef>
              <a:spcAft>
                <a:spcPts val="0"/>
              </a:spcAft>
              <a:buClrTx/>
              <a:buSzTx/>
              <a:buFontTx/>
              <a:buNone/>
              <a:tabLst>
                <a:tab pos="139700" algn="l"/>
              </a:tabLst>
              <a:defRPr/>
            </a:pPr>
            <a:endParaRPr kumimoji="0" lang="en-GB" sz="1500" b="0" i="0" u="none" strike="noStrike" kern="1200" cap="none" spc="5" normalizeH="0" baseline="0" noProof="0" dirty="0">
              <a:ln>
                <a:noFill/>
              </a:ln>
              <a:solidFill>
                <a:srgbClr val="000000"/>
              </a:solidFill>
              <a:effectLst/>
              <a:uLnTx/>
              <a:uFillTx/>
              <a:latin typeface="Arial"/>
              <a:ea typeface="+mn-ea"/>
              <a:cs typeface="Arial"/>
            </a:endParaRPr>
          </a:p>
          <a:p>
            <a:pPr>
              <a:tabLst>
                <a:tab pos="139700" algn="l"/>
              </a:tabLst>
              <a:defRPr/>
            </a:pPr>
            <a:r>
              <a:rPr lang="en-GB" sz="1500" b="1" dirty="0">
                <a:solidFill>
                  <a:schemeClr val="accent1">
                    <a:lumMod val="75000"/>
                  </a:schemeClr>
                </a:solidFill>
                <a:latin typeface="Arial"/>
                <a:cs typeface="Arial"/>
              </a:rPr>
              <a:t>Location:</a:t>
            </a:r>
            <a:r>
              <a:rPr kumimoji="0" lang="en-GB" sz="1500" b="1" i="0" u="none" strike="noStrike" kern="1200" cap="none" spc="-70" normalizeH="0" baseline="0" noProof="0" dirty="0">
                <a:ln>
                  <a:noFill/>
                </a:ln>
                <a:solidFill>
                  <a:srgbClr val="156082"/>
                </a:solidFill>
                <a:effectLst/>
                <a:uLnTx/>
                <a:uFillTx/>
                <a:latin typeface="Arial"/>
                <a:ea typeface="+mn-ea"/>
                <a:cs typeface="Arial"/>
              </a:rPr>
              <a:t> </a:t>
            </a:r>
            <a:r>
              <a:rPr kumimoji="0" lang="en-GB" sz="1500" b="0" i="0" u="none" strike="noStrike" kern="1200" cap="none" spc="5" normalizeH="0" baseline="0" noProof="0" dirty="0">
                <a:ln>
                  <a:noFill/>
                </a:ln>
                <a:solidFill>
                  <a:prstClr val="black"/>
                </a:solidFill>
                <a:effectLst/>
                <a:uLnTx/>
                <a:uFillTx/>
                <a:latin typeface="Arial"/>
                <a:ea typeface="+mn-ea"/>
                <a:cs typeface="Arial"/>
              </a:rPr>
              <a:t>The location of </a:t>
            </a:r>
            <a:r>
              <a:rPr lang="en-GB" sz="1500" spc="5" dirty="0">
                <a:solidFill>
                  <a:prstClr val="black"/>
                </a:solidFill>
                <a:latin typeface="Arial"/>
                <a:cs typeface="Arial"/>
              </a:rPr>
              <a:t>the ICR Office</a:t>
            </a:r>
            <a:r>
              <a:rPr kumimoji="0" lang="en-GB" sz="1500" b="0" i="0" u="none" strike="noStrike" kern="1200" cap="none" spc="5" normalizeH="0" baseline="0" noProof="0" dirty="0">
                <a:ln>
                  <a:noFill/>
                </a:ln>
                <a:solidFill>
                  <a:prstClr val="black"/>
                </a:solidFill>
                <a:effectLst/>
                <a:uLnTx/>
                <a:uFillTx/>
                <a:latin typeface="Arial"/>
                <a:ea typeface="+mn-ea"/>
                <a:cs typeface="Arial"/>
              </a:rPr>
              <a:t> is </a:t>
            </a:r>
            <a:r>
              <a:rPr lang="en-GB" sz="1500" spc="5" dirty="0">
                <a:solidFill>
                  <a:prstClr val="black"/>
                </a:solidFill>
                <a:latin typeface="Arial"/>
                <a:cs typeface="Arial"/>
              </a:rPr>
              <a:t>at </a:t>
            </a:r>
            <a:r>
              <a:rPr lang="en-GB" sz="1500" spc="5" dirty="0">
                <a:solidFill>
                  <a:prstClr val="black"/>
                </a:solidFill>
                <a:latin typeface="Arial"/>
                <a:ea typeface="Calibri"/>
                <a:cs typeface="Calibri"/>
              </a:rPr>
              <a:t>10</a:t>
            </a:r>
            <a:r>
              <a:rPr lang="en-GB" sz="1500" spc="5" dirty="0">
                <a:solidFill>
                  <a:prstClr val="black"/>
                </a:solidFill>
                <a:latin typeface="Arial"/>
                <a:ea typeface="+mn-lt"/>
                <a:cs typeface="+mn-lt"/>
              </a:rPr>
              <a:t> South Colonnade, Canary Wharf, London, E14 4PU.</a:t>
            </a:r>
            <a:r>
              <a:rPr kumimoji="0" lang="en-GB" sz="1500" b="0" i="0" u="none" strike="noStrike" kern="1200" cap="none" spc="0" normalizeH="0" baseline="0" noProof="0" dirty="0">
                <a:ln>
                  <a:noFill/>
                </a:ln>
                <a:solidFill>
                  <a:prstClr val="black"/>
                </a:solidFill>
                <a:effectLst/>
                <a:highlight>
                  <a:srgbClr val="FFFFFF"/>
                </a:highlight>
                <a:uLnTx/>
                <a:uFillTx/>
                <a:latin typeface="Arial"/>
                <a:cs typeface="Arial"/>
              </a:rPr>
              <a:t> The successful candidate will be </a:t>
            </a:r>
            <a:r>
              <a:rPr lang="en-GB" sz="1500" dirty="0">
                <a:solidFill>
                  <a:prstClr val="black"/>
                </a:solidFill>
                <a:highlight>
                  <a:srgbClr val="FFFFFF"/>
                </a:highlight>
                <a:latin typeface="Arial"/>
                <a:cs typeface="Arial"/>
              </a:rPr>
              <a:t>permitted to work remotely from anywhere in the UK, with occasional travel to the Canary Wharf office.</a:t>
            </a:r>
            <a:endParaRPr lang="en-GB" sz="1500" b="0" i="0" u="none" strike="noStrike" kern="1200" cap="none" spc="5" normalizeH="0" baseline="0" noProof="0" dirty="0">
              <a:ln>
                <a:noFill/>
              </a:ln>
              <a:solidFill>
                <a:prstClr val="black"/>
              </a:solidFill>
              <a:effectLst/>
              <a:uLnTx/>
              <a:uFillTx/>
              <a:latin typeface="Arial"/>
              <a:cs typeface="Arial"/>
            </a:endParaRPr>
          </a:p>
        </p:txBody>
      </p:sp>
    </p:spTree>
    <p:extLst>
      <p:ext uri="{BB962C8B-B14F-4D97-AF65-F5344CB8AC3E}">
        <p14:creationId xmlns:p14="http://schemas.microsoft.com/office/powerpoint/2010/main" val="2093787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345593" y="188096"/>
            <a:ext cx="10515600" cy="635413"/>
          </a:xfrm>
        </p:spPr>
        <p:txBody>
          <a:bodyPr>
            <a:normAutofit/>
          </a:bodyPr>
          <a:lstStyle/>
          <a:p>
            <a:r>
              <a:rPr lang="en-GB" sz="32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345573" y="900478"/>
            <a:ext cx="11565218" cy="5847755"/>
          </a:xfrm>
          <a:prstGeom prst="rect">
            <a:avLst/>
          </a:prstGeom>
          <a:noFill/>
          <a:ln>
            <a:solidFill>
              <a:schemeClr val="accent1">
                <a:lumMod val="50000"/>
              </a:schemeClr>
            </a:solidFill>
          </a:ln>
        </p:spPr>
        <p:txBody>
          <a:bodyPr wrap="square" lIns="91440" tIns="45720" rIns="91440" bIns="45720" rtlCol="0" anchor="t">
            <a:spAutoFit/>
          </a:bodyPr>
          <a:lstStyle/>
          <a:p>
            <a:pPr>
              <a:defRPr/>
            </a:pPr>
            <a:r>
              <a:rPr lang="en-GB" sz="1400" kern="0" dirty="0">
                <a:latin typeface="Arial"/>
                <a:cs typeface="Arial"/>
              </a:rPr>
              <a:t>The new Public Appointment website is open for this vacancy and candidates will need to apply for this role using the </a:t>
            </a:r>
            <a:r>
              <a:rPr lang="en-GB" sz="1400" kern="0" dirty="0">
                <a:latin typeface="Arial"/>
                <a:cs typeface="Arial"/>
                <a:hlinkClick r:id="rId2"/>
              </a:rPr>
              <a:t>Public Appointments website</a:t>
            </a:r>
            <a:r>
              <a:rPr lang="en-GB" sz="1400" kern="0" dirty="0">
                <a:latin typeface="Arial"/>
                <a:cs typeface="Arial"/>
              </a:rPr>
              <a:t>:</a:t>
            </a:r>
            <a:endParaRPr lang="en-US" dirty="0"/>
          </a:p>
          <a:p>
            <a:pPr>
              <a:defRPr/>
            </a:pPr>
            <a:endParaRPr lang="en-GB" sz="1400" kern="0" dirty="0">
              <a:latin typeface="Arial"/>
              <a:cs typeface="Arial"/>
            </a:endParaRPr>
          </a:p>
          <a:p>
            <a:pPr>
              <a:defRPr/>
            </a:pPr>
            <a:r>
              <a:rPr lang="en-GB" sz="1400" kern="0" dirty="0">
                <a:latin typeface="Arial"/>
                <a:cs typeface="Arial"/>
              </a:rPr>
              <a:t>To apply you will need to </a:t>
            </a:r>
            <a:r>
              <a:rPr lang="en-GB" sz="1400" kern="0" dirty="0">
                <a:latin typeface="Arial"/>
                <a:cs typeface="Arial"/>
                <a:hlinkClick r:id="rId3"/>
              </a:rPr>
              <a:t>create an account</a:t>
            </a:r>
            <a:r>
              <a:rPr lang="en-GB" sz="1400" kern="0" dirty="0">
                <a:latin typeface="Arial"/>
                <a:cs typeface="Arial"/>
              </a:rPr>
              <a:t> or </a:t>
            </a:r>
            <a:r>
              <a:rPr lang="en-GB" sz="1400" kern="0" dirty="0">
                <a:latin typeface="Arial"/>
                <a:cs typeface="Arial"/>
                <a:hlinkClick r:id="rId4"/>
              </a:rPr>
              <a:t>sign in</a:t>
            </a:r>
            <a:r>
              <a:rPr lang="en-GB" sz="1400" kern="0" dirty="0">
                <a:latin typeface="Arial"/>
                <a:cs typeface="Arial"/>
              </a:rPr>
              <a:t>.</a:t>
            </a:r>
            <a:endParaRPr lang="en-US" sz="1400" dirty="0">
              <a:latin typeface="Arial"/>
              <a:cs typeface="Arial"/>
            </a:endParaRPr>
          </a:p>
          <a:p>
            <a:pPr>
              <a:defRPr/>
            </a:pPr>
            <a:r>
              <a:rPr lang="en-GB" sz="1400" kern="0" dirty="0">
                <a:latin typeface="Arial"/>
                <a:cs typeface="Arial"/>
              </a:rPr>
              <a:t>Once you are logged into your account, click on 'apply for this role' and follow the on-screen instructions. To apply, all candidates are required to provide:</a:t>
            </a:r>
            <a:endParaRPr lang="en-GB" sz="1400" dirty="0">
              <a:latin typeface="Arial"/>
              <a:cs typeface="Arial"/>
            </a:endParaRPr>
          </a:p>
          <a:p>
            <a:pPr>
              <a:defRPr/>
            </a:pPr>
            <a:endParaRPr lang="en-GB" sz="1000" kern="0" dirty="0">
              <a:latin typeface="Arial"/>
              <a:cs typeface="Arial"/>
            </a:endParaRPr>
          </a:p>
          <a:p>
            <a:pPr marL="342900" indent="-342900">
              <a:buAutoNum type="arabicPeriod"/>
              <a:defRPr/>
            </a:pPr>
            <a:r>
              <a:rPr kumimoji="0" lang="en-GB" sz="1400" b="1" i="0" u="none" strike="noStrike" kern="0" cap="none" spc="0" normalizeH="0" baseline="0" noProof="0" dirty="0">
                <a:ln>
                  <a:noFill/>
                </a:ln>
                <a:effectLst/>
                <a:uLnTx/>
                <a:uFillTx/>
                <a:latin typeface="Arial"/>
                <a:cs typeface="Arial"/>
              </a:rPr>
              <a:t>Curriculum Vitae</a:t>
            </a:r>
            <a:r>
              <a:rPr lang="en-GB" sz="1400" b="1" kern="0" dirty="0">
                <a:latin typeface="Arial"/>
                <a:cs typeface="Arial"/>
              </a:rPr>
              <a:t> </a:t>
            </a:r>
            <a:r>
              <a:rPr kumimoji="0" lang="en-GB" sz="1400" b="1" i="0" u="none" strike="noStrike" kern="0" cap="none" spc="0" normalizeH="0" baseline="0" noProof="0" dirty="0">
                <a:ln>
                  <a:noFill/>
                </a:ln>
                <a:effectLst/>
                <a:uLnTx/>
                <a:uFillTx/>
                <a:latin typeface="Arial"/>
                <a:cs typeface="Arial"/>
              </a:rPr>
              <a:t> </a:t>
            </a:r>
            <a:r>
              <a:rPr kumimoji="0" lang="en-GB" sz="1400" b="0" i="1" u="none" strike="noStrike" kern="0" cap="none" spc="0" normalizeH="0" baseline="0" noProof="0" dirty="0">
                <a:ln>
                  <a:noFill/>
                </a:ln>
                <a:effectLst/>
                <a:uLnTx/>
                <a:uFillTx/>
                <a:latin typeface="Arial"/>
                <a:cs typeface="Arial"/>
              </a:rPr>
              <a:t>(maximum 2 pages). </a:t>
            </a:r>
            <a:r>
              <a:rPr kumimoji="0" lang="en-GB" sz="1400" b="0" i="0" u="none" strike="noStrike" kern="0" cap="none" spc="0" normalizeH="0" baseline="0" noProof="0" dirty="0">
                <a:ln>
                  <a:noFill/>
                </a:ln>
                <a:effectLst/>
                <a:uLnTx/>
                <a:uFillTx/>
                <a:latin typeface="Arial"/>
                <a:cs typeface="Arial"/>
              </a:rPr>
              <a:t>Include</a:t>
            </a:r>
            <a:r>
              <a:rPr kumimoji="0" lang="en-GB" sz="1400" b="0" i="1" u="none" strike="noStrike" kern="0" cap="none" spc="0" normalizeH="0" baseline="0" noProof="0" dirty="0">
                <a:ln>
                  <a:noFill/>
                </a:ln>
                <a:effectLst/>
                <a:uLnTx/>
                <a:uFillTx/>
                <a:latin typeface="Arial"/>
                <a:cs typeface="Arial"/>
              </a:rPr>
              <a:t> </a:t>
            </a:r>
            <a:r>
              <a:rPr kumimoji="0" lang="en-GB" sz="1400" b="0" i="0" u="none" strike="noStrike" kern="0" cap="none" spc="0" normalizeH="0" baseline="0" noProof="0" dirty="0">
                <a:ln>
                  <a:noFill/>
                </a:ln>
                <a:effectLst/>
                <a:uLnTx/>
                <a:uFillTx/>
                <a:latin typeface="Arial"/>
                <a:cs typeface="Arial"/>
              </a:rPr>
              <a:t>your education, professional qualifications and full employment history</a:t>
            </a:r>
            <a:r>
              <a:rPr kumimoji="0" lang="en-GB" sz="1400" b="0" i="0" u="none" strike="noStrike" kern="0" cap="none" spc="0" normalizeH="0" baseline="0" noProof="0" dirty="0">
                <a:ln>
                  <a:noFill/>
                </a:ln>
                <a:solidFill>
                  <a:srgbClr val="0070C0"/>
                </a:solidFill>
                <a:effectLst/>
                <a:uLnTx/>
                <a:uFillTx/>
                <a:latin typeface="Arial"/>
                <a:cs typeface="Arial"/>
              </a:rPr>
              <a:t>.</a:t>
            </a:r>
            <a:r>
              <a:rPr lang="en-GB" sz="1400" kern="0" dirty="0">
                <a:solidFill>
                  <a:srgbClr val="0070C0"/>
                </a:solidFill>
                <a:latin typeface="Arial"/>
                <a:cs typeface="Arial"/>
              </a:rPr>
              <a:t> </a:t>
            </a:r>
            <a:endParaRPr lang="en-GB" sz="1400"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Supporting</a:t>
            </a:r>
            <a:r>
              <a:rPr kumimoji="0" lang="en-GB" sz="1400" b="1" i="0" u="none" strike="noStrike" kern="0" cap="none" spc="0" normalizeH="0" baseline="0" noProof="0" dirty="0">
                <a:ln>
                  <a:noFill/>
                </a:ln>
                <a:effectLst/>
                <a:uLnTx/>
                <a:uFillTx/>
                <a:latin typeface="Arial"/>
                <a:cs typeface="Arial"/>
              </a:rPr>
              <a:t> </a:t>
            </a:r>
            <a:r>
              <a:rPr lang="en-GB" sz="1400" b="1" kern="0" dirty="0">
                <a:latin typeface="Arial"/>
                <a:cs typeface="Arial"/>
              </a:rPr>
              <a:t>Statement </a:t>
            </a:r>
            <a:r>
              <a:rPr kumimoji="0" lang="en-GB" sz="1400" b="0" i="1" u="none" strike="noStrike" kern="0" cap="none" spc="0" normalizeH="0" baseline="0" noProof="0" dirty="0">
                <a:ln>
                  <a:noFill/>
                </a:ln>
                <a:effectLst/>
                <a:uLnTx/>
                <a:uFillTx/>
                <a:latin typeface="Arial"/>
                <a:cs typeface="Arial"/>
              </a:rPr>
              <a:t>(maximum 2 pages)</a:t>
            </a:r>
            <a:r>
              <a:rPr kumimoji="0" lang="en-GB" sz="1400" b="0" i="0" u="none" strike="noStrike" kern="0" cap="none" spc="0" normalizeH="0" baseline="0" noProof="0" dirty="0">
                <a:ln>
                  <a:noFill/>
                </a:ln>
                <a:effectLst/>
                <a:uLnTx/>
                <a:uFillTx/>
                <a:latin typeface="Arial"/>
                <a:cs typeface="Arial"/>
              </a:rPr>
              <a:t>. Please tailor setting out your suitability for the role and how you meet the Selection Criteria. We suggest you use specific examples to demonstrate how you meet the Criteria. If you can offer the experience in more than one of the areas referenced above, </a:t>
            </a:r>
            <a:r>
              <a:rPr lang="en-GB" sz="1400" kern="0" dirty="0">
                <a:latin typeface="Arial"/>
                <a:cs typeface="Arial"/>
              </a:rPr>
              <a:t>please clearly</a:t>
            </a:r>
            <a:r>
              <a:rPr kumimoji="0" lang="en-GB" sz="1400" b="0" i="0" u="none" strike="noStrike" kern="0" cap="none" spc="0" normalizeH="0" baseline="0" noProof="0" dirty="0">
                <a:ln>
                  <a:noFill/>
                </a:ln>
                <a:effectLst/>
                <a:uLnTx/>
                <a:uFillTx/>
                <a:latin typeface="Arial"/>
                <a:cs typeface="Arial"/>
              </a:rPr>
              <a:t> reference and example those Criteria in a single supporting </a:t>
            </a:r>
            <a:r>
              <a:rPr lang="en-GB" sz="1400" kern="0" dirty="0">
                <a:latin typeface="Arial"/>
                <a:cs typeface="Arial"/>
              </a:rPr>
              <a:t>statement</a:t>
            </a:r>
            <a:r>
              <a:rPr kumimoji="0" lang="en-GB" sz="1400" b="0" i="0" u="none" strike="noStrike" kern="0" cap="none" spc="0" normalizeH="0" baseline="0" noProof="0" dirty="0">
                <a:ln>
                  <a:noFill/>
                </a:ln>
                <a:effectLst/>
                <a:uLnTx/>
                <a:uFillTx/>
                <a:latin typeface="Arial"/>
                <a:cs typeface="Arial"/>
              </a:rPr>
              <a:t>.</a:t>
            </a:r>
            <a:r>
              <a:rPr lang="en-GB" sz="1400" kern="0" dirty="0">
                <a:latin typeface="Arial"/>
                <a:cs typeface="Arial"/>
              </a:rPr>
              <a:t> </a:t>
            </a:r>
            <a:endParaRPr lang="en-GB" sz="1400" b="1" kern="0" dirty="0">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Equality Information </a:t>
            </a:r>
            <a:r>
              <a:rPr lang="en-GB" sz="1400" kern="0" dirty="0">
                <a:latin typeface="Arial"/>
                <a:cs typeface="Arial"/>
              </a:rPr>
              <a:t>The information you provide will not be used as part of the selection process and will not be seen by the interview panel.</a:t>
            </a:r>
            <a:endParaRPr lang="en-GB" sz="1400" i="1" kern="0" dirty="0">
              <a:highlight>
                <a:srgbClr val="FFFF00"/>
              </a:highlight>
              <a:latin typeface="Arial" panose="020B0604020202020204" pitchFamily="34" charset="0"/>
              <a:cs typeface="Arial" panose="020B0604020202020204" pitchFamily="34" charset="0"/>
            </a:endParaRPr>
          </a:p>
          <a:p>
            <a:pPr marL="342900" indent="-342900">
              <a:buAutoNum type="arabicPeriod"/>
              <a:defRPr/>
            </a:pPr>
            <a:r>
              <a:rPr lang="en-GB" sz="1400" b="1" kern="0" dirty="0">
                <a:latin typeface="Arial"/>
                <a:cs typeface="Arial"/>
              </a:rPr>
              <a:t>Information relating to any outside interests or reputational issues </a:t>
            </a:r>
            <a:r>
              <a:rPr kumimoji="0" lang="en-GB" sz="1400" b="0" i="0" u="none" strike="noStrike" kern="0" cap="none" spc="0" normalizeH="0" baseline="0" noProof="0" dirty="0">
                <a:ln>
                  <a:noFill/>
                </a:ln>
                <a:effectLst/>
                <a:uLnTx/>
                <a:uFillTx/>
                <a:latin typeface="Arial"/>
                <a:cs typeface="Arial"/>
              </a:rPr>
              <a:t>You should declare any potential issues including conflicts of interest (perceived, potential or actual), this includes your personal or professional history that could, if you were appointed, be misconstrued, cause embarrassment to HM Land Registry</a:t>
            </a:r>
            <a:r>
              <a:rPr lang="en-GB" sz="1400" kern="0" dirty="0">
                <a:latin typeface="Arial"/>
                <a:cs typeface="Arial"/>
              </a:rPr>
              <a:t>, MHCLG</a:t>
            </a:r>
            <a:r>
              <a:rPr kumimoji="0" lang="en-GB" sz="1400" b="0" i="0" u="none" strike="noStrike" kern="0" cap="none" spc="0" normalizeH="0" baseline="0" noProof="0" dirty="0">
                <a:ln>
                  <a:noFill/>
                </a:ln>
                <a:effectLst/>
                <a:uLnTx/>
                <a:uFillTx/>
                <a:latin typeface="Arial"/>
                <a:cs typeface="Arial"/>
              </a:rPr>
              <a:t> or HM Government, or cause public confidence in the appointment to be jeopardised. The Panel will explore your declarations during the interview process.  Failure to disclose such information could result in an appointment either not being made or being terminated.</a:t>
            </a:r>
            <a:r>
              <a:rPr lang="en-GB" sz="1400" kern="0" dirty="0">
                <a:latin typeface="Arial"/>
                <a:cs typeface="Arial"/>
              </a:rPr>
              <a:t> </a:t>
            </a:r>
            <a:endParaRPr lang="en-GB" sz="1400" b="0" i="1" u="none" strike="noStrike" kern="0" cap="none" spc="0" normalizeH="0" baseline="0" noProof="0" dirty="0">
              <a:ln>
                <a:noFill/>
              </a:ln>
              <a:effectLst/>
              <a:highlight>
                <a:srgbClr val="FFFF00"/>
              </a:highlight>
              <a:uLnTx/>
              <a:uFillTx/>
              <a:latin typeface="Arial" panose="020B0604020202020204" pitchFamily="34" charset="0"/>
              <a:cs typeface="Arial" panose="020B0604020202020204" pitchFamily="34" charset="0"/>
            </a:endParaRPr>
          </a:p>
          <a:p>
            <a:pPr marL="0" marR="0" lvl="0" indent="0" defTabSz="914400" eaLnBrk="1" fontAlgn="auto" latinLnBrk="0" hangingPunct="1">
              <a:lnSpc>
                <a:spcPct val="100000"/>
              </a:lnSpc>
              <a:spcBef>
                <a:spcPts val="0"/>
              </a:spcBef>
              <a:spcAft>
                <a:spcPts val="0"/>
              </a:spcAft>
              <a:buClrTx/>
              <a:buSzTx/>
              <a:buFontTx/>
              <a:buNone/>
              <a:tabLst/>
              <a:defRPr/>
            </a:pPr>
            <a:endParaRPr kumimoji="0" lang="en-GB" sz="1400" b="0" i="0" u="none" strike="noStrike" kern="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a:t>
            </a:r>
            <a:r>
              <a:rPr lang="en-GB" sz="1400" kern="0" dirty="0">
                <a:latin typeface="Arial"/>
                <a:cs typeface="Arial"/>
              </a:rPr>
              <a:t>  </a:t>
            </a:r>
            <a:endParaRPr lang="en-GB" sz="1400" b="0" i="0" u="none" strike="noStrike" kern="0" cap="none" spc="0" normalizeH="0" baseline="0" noProof="0" dirty="0">
              <a:ln>
                <a:noFill/>
              </a:ln>
              <a:effectLst/>
              <a:uLnTx/>
              <a:uFillTx/>
              <a:latin typeface="Arial" panose="020B0604020202020204" pitchFamily="34" charset="0"/>
              <a:cs typeface="Arial" panose="020B0604020202020204" pitchFamily="34" charset="0"/>
            </a:endParaRPr>
          </a:p>
          <a:p>
            <a:pPr>
              <a:defRPr/>
            </a:pPr>
            <a:r>
              <a:rPr kumimoji="0" lang="en-GB" sz="1400" b="0" i="0" u="none" strike="noStrike" kern="0" cap="none" spc="0" normalizeH="0" baseline="0" noProof="0" dirty="0">
                <a:ln>
                  <a:noFill/>
                </a:ln>
                <a:effectLst/>
                <a:uLnTx/>
                <a:uFillTx/>
                <a:latin typeface="Arial"/>
                <a:cs typeface="Arial"/>
              </a:rPr>
              <a:t>Diversity data will be treated in confidence and is used for data gathering information only and will not affect your application. </a:t>
            </a:r>
            <a:r>
              <a:rPr lang="en-GB" sz="1400" kern="0" dirty="0">
                <a:latin typeface="Arial"/>
                <a:cs typeface="Arial"/>
              </a:rPr>
              <a:t> </a:t>
            </a:r>
          </a:p>
          <a:p>
            <a:pPr>
              <a:defRPr/>
            </a:pPr>
            <a:endParaRPr lang="en-GB" sz="1400" kern="0" dirty="0">
              <a:latin typeface="Arial"/>
              <a:cs typeface="Arial"/>
            </a:endParaRPr>
          </a:p>
          <a:p>
            <a:pPr>
              <a:defRPr/>
            </a:pPr>
            <a:r>
              <a:rPr lang="en-GB" sz="1400" kern="0" dirty="0">
                <a:latin typeface="Arial"/>
                <a:cs typeface="Arial"/>
              </a:rPr>
              <a:t>We will ask you to check and confirm your personal details to ensure your application is accurate.</a:t>
            </a:r>
            <a:endParaRPr lang="en-GB" sz="1400" dirty="0"/>
          </a:p>
          <a:p>
            <a:pPr>
              <a:defRPr/>
            </a:pPr>
            <a:endParaRPr lang="en-GB" sz="1400" kern="0" dirty="0">
              <a:latin typeface="Arial"/>
              <a:cs typeface="Arial"/>
            </a:endParaRPr>
          </a:p>
          <a:p>
            <a:pPr>
              <a:defRPr/>
            </a:pPr>
            <a:r>
              <a:rPr lang="en-GB" sz="1400" kern="0" dirty="0">
                <a:latin typeface="Arial"/>
                <a:cs typeface="Arial"/>
              </a:rPr>
              <a:t>You will have the opportunity to make a reasonable adjustment request or apply under the disability confident scheme before you submit your application.</a:t>
            </a:r>
            <a:endParaRPr lang="en-GB" sz="1200" dirty="0">
              <a:cs typeface="Calibri" panose="020F0502020204030204"/>
            </a:endParaRPr>
          </a:p>
        </p:txBody>
      </p:sp>
      <p:sp>
        <p:nvSpPr>
          <p:cNvPr id="5" name="Slide Number Placeholder 4">
            <a:extLst>
              <a:ext uri="{FF2B5EF4-FFF2-40B4-BE49-F238E27FC236}">
                <a16:creationId xmlns:a16="http://schemas.microsoft.com/office/drawing/2014/main" id="{B957E538-1D4B-4AEE-8242-6071B3D6CF96}"/>
              </a:ext>
            </a:extLst>
          </p:cNvPr>
          <p:cNvSpPr>
            <a:spLocks noGrp="1"/>
          </p:cNvSpPr>
          <p:nvPr>
            <p:ph type="sldNum" sz="quarter" idx="12"/>
          </p:nvPr>
        </p:nvSpPr>
        <p:spPr/>
        <p:txBody>
          <a:bodyPr/>
          <a:lstStyle/>
          <a:p>
            <a:fld id="{B40F6008-2E59-B649-B193-1DAD0B033AC3}" type="slidenum">
              <a:rPr lang="en-US" smtClean="0"/>
              <a:t>9</a:t>
            </a:fld>
            <a:endParaRPr lang="en-US"/>
          </a:p>
        </p:txBody>
      </p:sp>
    </p:spTree>
    <p:extLst>
      <p:ext uri="{BB962C8B-B14F-4D97-AF65-F5344CB8AC3E}">
        <p14:creationId xmlns:p14="http://schemas.microsoft.com/office/powerpoint/2010/main" val="2444394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838200" y="365126"/>
            <a:ext cx="10515600" cy="926962"/>
          </a:xfrm>
        </p:spPr>
        <p:txBody>
          <a:bodyPr/>
          <a:lstStyle/>
          <a:p>
            <a:r>
              <a:rPr kumimoji="0" lang="en-GB" sz="36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dirty="0">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10</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677388" y="1192799"/>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20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2000" spc="10" dirty="0">
              <a:latin typeface="Arial" panose="020B0604020202020204" pitchFamily="34" charset="0"/>
              <a:cs typeface="Arial" panose="020B0604020202020204" pitchFamily="34" charset="0"/>
            </a:endParaRPr>
          </a:p>
          <a:p>
            <a:pPr marL="0" indent="0">
              <a:lnSpc>
                <a:spcPct val="100000"/>
              </a:lnSpc>
              <a:spcBef>
                <a:spcPts val="0"/>
              </a:spcBef>
              <a:buNone/>
            </a:pPr>
            <a:r>
              <a:rPr lang="en-GB" sz="2000" spc="10" dirty="0">
                <a:latin typeface="Arial"/>
                <a:cs typeface="Arial"/>
              </a:rPr>
              <a:t>The timeline provided is indicative and could be subject to change. If you are unable to meet these timeframes, please let us know by contacting PublicAppointments@communities.gov.uk.  </a:t>
            </a:r>
            <a:endParaRPr lang="en-GB" sz="20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20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r>
              <a:rPr lang="en-GB" sz="2000" spc="10" dirty="0">
                <a:solidFill>
                  <a:schemeClr val="accent1">
                    <a:lumMod val="75000"/>
                  </a:schemeClr>
                </a:solidFill>
                <a:latin typeface="Arial" panose="020B0604020202020204" pitchFamily="34" charset="0"/>
                <a:cs typeface="Arial" panose="020B0604020202020204" pitchFamily="34" charset="0"/>
              </a:rPr>
              <a:t>The Advisory Assessment Panel will be:</a:t>
            </a:r>
          </a:p>
          <a:p>
            <a:pPr marL="0" indent="0">
              <a:lnSpc>
                <a:spcPct val="100000"/>
              </a:lnSpc>
              <a:spcBef>
                <a:spcPts val="0"/>
              </a:spcBef>
              <a:buNone/>
            </a:pPr>
            <a:r>
              <a:rPr lang="en-GB" sz="2000" spc="10" dirty="0">
                <a:latin typeface="Arial"/>
                <a:cs typeface="Arial"/>
              </a:rPr>
              <a:t>•  </a:t>
            </a:r>
            <a:r>
              <a:rPr lang="en-GB" sz="2000" spc="10" dirty="0">
                <a:solidFill>
                  <a:srgbClr val="000000"/>
                </a:solidFill>
                <a:latin typeface="Arial"/>
                <a:cs typeface="Arial"/>
              </a:rPr>
              <a:t>Panel Chair: Rachel Rayner, Deputy Director for Leasehold, Commonhold, </a:t>
            </a:r>
            <a:r>
              <a:rPr lang="en-GB" sz="2000" spc="10" dirty="0" err="1">
                <a:solidFill>
                  <a:srgbClr val="000000"/>
                </a:solidFill>
                <a:latin typeface="Arial"/>
                <a:cs typeface="Arial"/>
              </a:rPr>
              <a:t>Rentcharges</a:t>
            </a:r>
            <a:r>
              <a:rPr lang="en-GB" sz="2000" spc="10" dirty="0">
                <a:solidFill>
                  <a:srgbClr val="000000"/>
                </a:solidFill>
                <a:latin typeface="Arial"/>
                <a:cs typeface="Arial"/>
              </a:rPr>
              <a:t> and HM Land Registry Sponsorship</a:t>
            </a:r>
            <a:r>
              <a:rPr lang="en-GB" sz="2000" spc="10" dirty="0">
                <a:solidFill>
                  <a:schemeClr val="bg1">
                    <a:lumMod val="50000"/>
                  </a:schemeClr>
                </a:solidFill>
                <a:latin typeface="Arial"/>
                <a:cs typeface="Arial"/>
              </a:rPr>
              <a:t> </a:t>
            </a:r>
          </a:p>
          <a:p>
            <a:pPr marL="0" indent="0">
              <a:lnSpc>
                <a:spcPct val="100000"/>
              </a:lnSpc>
              <a:spcBef>
                <a:spcPts val="0"/>
              </a:spcBef>
              <a:buNone/>
            </a:pPr>
            <a:r>
              <a:rPr lang="en-GB" sz="2000" spc="10" dirty="0">
                <a:latin typeface="Arial"/>
                <a:cs typeface="Arial"/>
              </a:rPr>
              <a:t>•  </a:t>
            </a:r>
            <a:r>
              <a:rPr lang="en-GB" sz="2000" spc="10" dirty="0">
                <a:solidFill>
                  <a:srgbClr val="000000"/>
                </a:solidFill>
                <a:latin typeface="Arial"/>
                <a:cs typeface="Arial"/>
              </a:rPr>
              <a:t>Member: Neil Sachdev, Chair of HM Land Registry</a:t>
            </a:r>
            <a:r>
              <a:rPr lang="en-GB" sz="2000" spc="10" dirty="0">
                <a:solidFill>
                  <a:schemeClr val="bg1">
                    <a:lumMod val="50000"/>
                  </a:schemeClr>
                </a:solidFill>
                <a:latin typeface="Arial"/>
                <a:cs typeface="Arial"/>
              </a:rPr>
              <a:t>  </a:t>
            </a:r>
            <a:endParaRPr lang="en-GB">
              <a:solidFill>
                <a:schemeClr val="bg1">
                  <a:lumMod val="50000"/>
                </a:schemeClr>
              </a:solidFill>
            </a:endParaRPr>
          </a:p>
          <a:p>
            <a:pPr marL="0" indent="0">
              <a:lnSpc>
                <a:spcPct val="100000"/>
              </a:lnSpc>
              <a:spcBef>
                <a:spcPts val="0"/>
              </a:spcBef>
              <a:buNone/>
            </a:pPr>
            <a:r>
              <a:rPr lang="en-GB" sz="2000" spc="10" dirty="0">
                <a:latin typeface="Arial"/>
                <a:cs typeface="Arial"/>
              </a:rPr>
              <a:t>•  </a:t>
            </a:r>
            <a:r>
              <a:rPr lang="en-GB" sz="2000" spc="10" dirty="0">
                <a:solidFill>
                  <a:srgbClr val="000000"/>
                </a:solidFill>
                <a:latin typeface="Arial"/>
                <a:cs typeface="Arial"/>
              </a:rPr>
              <a:t>Independent Panel Member: </a:t>
            </a:r>
            <a:r>
              <a:rPr lang="en-GB" sz="2000" spc="10">
                <a:solidFill>
                  <a:srgbClr val="000000"/>
                </a:solidFill>
                <a:latin typeface="Arial"/>
                <a:cs typeface="Arial"/>
              </a:rPr>
              <a:t>Mark Addison</a:t>
            </a:r>
            <a:endParaRPr lang="en-GB" sz="2000" spc="10" dirty="0">
              <a:latin typeface="Arial"/>
              <a:cs typeface="Arial"/>
            </a:endParaRPr>
          </a:p>
          <a:p>
            <a:pPr marL="0" indent="0">
              <a:lnSpc>
                <a:spcPct val="100000"/>
              </a:lnSpc>
              <a:spcBef>
                <a:spcPts val="0"/>
              </a:spcBef>
              <a:buNone/>
            </a:pPr>
            <a:endParaRPr lang="en-GB" sz="2000" spc="10" dirty="0">
              <a:latin typeface="Arial"/>
              <a:cs typeface="Arial"/>
            </a:endParaRPr>
          </a:p>
          <a:p>
            <a:pPr marL="0" indent="0">
              <a:lnSpc>
                <a:spcPct val="100000"/>
              </a:lnSpc>
              <a:spcBef>
                <a:spcPts val="0"/>
              </a:spcBef>
              <a:buNone/>
            </a:pPr>
            <a:r>
              <a:rPr lang="en-GB" sz="2000" spc="10" dirty="0">
                <a:latin typeface="Arial"/>
                <a:cs typeface="Arial"/>
              </a:rPr>
              <a:t>Due to the high volume of applications we receive, we only provide feedback to candidates who reach the interview stage and will only be provided once the campaign has concluded.  </a:t>
            </a:r>
            <a:endParaRPr lang="en-GB" sz="2000" spc="1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32278"/>
            <a:ext cx="10946472" cy="5125726"/>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PublicAppointments@communities.gov.uk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Closing date: </a:t>
            </a:r>
            <a:r>
              <a:rPr lang="en-GB" sz="1600" spc="10" dirty="0">
                <a:solidFill>
                  <a:srgbClr val="000000"/>
                </a:solidFill>
                <a:latin typeface="Arial"/>
                <a:cs typeface="Arial"/>
              </a:rPr>
              <a:t>4pm on 15 July 2025</a:t>
            </a:r>
            <a:endParaRPr lang="en-GB" sz="1600" b="0" i="0" u="none" strike="noStrike" kern="1200" cap="none" spc="10" normalizeH="0" baseline="0" noProof="0" dirty="0">
              <a:ln>
                <a:noFill/>
              </a:ln>
              <a:solidFill>
                <a:schemeClr val="bg1">
                  <a:lumMod val="50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  </a:t>
            </a:r>
            <a:r>
              <a:rPr lang="en-GB" sz="1600" spc="10" dirty="0">
                <a:latin typeface="Arial"/>
                <a:cs typeface="Arial"/>
              </a:rPr>
              <a:t>August 2025</a:t>
            </a:r>
            <a:r>
              <a:rPr kumimoji="0" lang="en-GB" sz="1600" b="0" i="0" u="none" strike="noStrike" kern="1200" cap="none" spc="10" normalizeH="0" baseline="0" noProof="0" dirty="0">
                <a:ln>
                  <a:noFill/>
                </a:ln>
                <a:effectLst/>
                <a:uLnTx/>
                <a:uFillTx/>
                <a:latin typeface="Arial"/>
                <a:ea typeface="+mn-ea"/>
                <a:cs typeface="Arial"/>
              </a:rPr>
              <a:t> (TBC)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Panel interviews: </a:t>
            </a:r>
            <a:r>
              <a:rPr lang="en-GB" sz="1600" spc="10" dirty="0">
                <a:latin typeface="Arial"/>
                <a:cs typeface="Arial"/>
              </a:rPr>
              <a:t>September 2025 (TBC).</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Interviews</a:t>
            </a:r>
            <a:r>
              <a:rPr kumimoji="0" lang="en-GB" sz="1600" b="0" i="0" u="none" strike="noStrike" kern="1200" cap="none" spc="0" normalizeH="0" baseline="0" noProof="0" dirty="0">
                <a:ln>
                  <a:noFill/>
                </a:ln>
                <a:effectLst/>
                <a:uLnTx/>
                <a:uFillTx/>
                <a:latin typeface="Arial"/>
                <a:ea typeface="+mn-ea"/>
                <a:cs typeface="Arial"/>
              </a:rPr>
              <a:t> will </a:t>
            </a:r>
            <a:r>
              <a:rPr lang="en-GB" sz="1600" dirty="0">
                <a:latin typeface="Arial"/>
                <a:cs typeface="Arial"/>
              </a:rPr>
              <a:t>be conducted</a:t>
            </a:r>
            <a:r>
              <a:rPr kumimoji="0" lang="en-GB" sz="1600" b="0" i="0" u="none" strike="noStrike" kern="1200" cap="none" spc="0" normalizeH="0" baseline="0" noProof="0" dirty="0">
                <a:ln>
                  <a:noFill/>
                </a:ln>
                <a:effectLst/>
                <a:uLnTx/>
                <a:uFillTx/>
                <a:latin typeface="Arial"/>
                <a:ea typeface="+mn-ea"/>
                <a:cs typeface="Arial"/>
              </a:rPr>
              <a:t> remotely. </a:t>
            </a:r>
            <a:endParaRPr kumimoji="0" lang="en-GB" sz="16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Copies of passports will need to be provided prior to interview in order to check candidates’ identity.</a:t>
            </a:r>
            <a:r>
              <a:rPr lang="en-GB" sz="1600" dirty="0">
                <a:latin typeface="Arial"/>
                <a:cs typeface="Arial"/>
              </a:rPr>
              <a:t> </a:t>
            </a:r>
            <a:endParaRPr lang="en-GB" sz="1600" dirty="0">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dirty="0">
                <a:solidFill>
                  <a:sysClr val="windowText" lastClr="000000"/>
                </a:solidFill>
                <a:latin typeface="Arial"/>
                <a:cs typeface="Arial"/>
              </a:rPr>
              <a:t>      </a:t>
            </a:r>
            <a:endParaRPr lang="en-GB" sz="1600" b="0" i="0" u="none" strike="noStrike" kern="1200" cap="none" normalizeH="0" baseline="0" noProof="0" dirty="0">
              <a:ln>
                <a:noFill/>
              </a:ln>
              <a:solidFill>
                <a:sysClr val="windowText" lastClr="00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endParaRPr lang="en-GB" sz="1600" spc="10" dirty="0">
              <a:latin typeface="Arial"/>
              <a:cs typeface="Arial"/>
            </a:endParaRPr>
          </a:p>
          <a:p>
            <a:pPr marL="0" indent="0">
              <a:lnSpc>
                <a:spcPct val="100000"/>
              </a:lnSpc>
              <a:spcBef>
                <a:spcPts val="0"/>
              </a:spcBef>
              <a:buNone/>
              <a:defRPr/>
            </a:pPr>
            <a:endParaRPr lang="en-GB" sz="1600" spc="10" dirty="0">
              <a:latin typeface="Arial"/>
              <a:cs typeface="Arial"/>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The Minister may choose to meet with these candidates before making a decision.</a:t>
            </a:r>
            <a:endParaRPr lang="en-GB">
              <a:ea typeface="Calibri"/>
              <a:cs typeface="Calibri"/>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a:t>
            </a:r>
            <a:r>
              <a:rPr lang="en-GB" sz="1600" spc="10" dirty="0">
                <a:latin typeface="Arial"/>
                <a:cs typeface="Arial"/>
              </a:rPr>
              <a:t> November 2025</a:t>
            </a:r>
            <a:r>
              <a:rPr kumimoji="0" lang="en-GB" sz="1600" b="0" i="0" u="none" strike="noStrike" kern="1200" cap="none" spc="10" normalizeH="0" baseline="0" noProof="0" dirty="0">
                <a:ln>
                  <a:noFill/>
                </a:ln>
                <a:solidFill>
                  <a:schemeClr val="bg1">
                    <a:lumMod val="50000"/>
                  </a:schemeClr>
                </a:solidFill>
                <a:effectLst/>
                <a:uLnTx/>
                <a:uFillTx/>
                <a:latin typeface="Arial"/>
                <a:ea typeface="+mn-ea"/>
                <a:cs typeface="Arial"/>
              </a:rPr>
              <a:t> </a:t>
            </a:r>
            <a:r>
              <a:rPr kumimoji="0" lang="en-GB" sz="1600" b="0" i="0" u="none" strike="noStrike" kern="1200" cap="none" spc="10" normalizeH="0" baseline="0" noProof="0" dirty="0">
                <a:ln>
                  <a:noFill/>
                </a:ln>
                <a:effectLst/>
                <a:uLnTx/>
                <a:uFillTx/>
                <a:latin typeface="Arial"/>
                <a:ea typeface="+mn-ea"/>
                <a:cs typeface="Arial"/>
              </a:rPr>
              <a:t>(TBC)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dirty="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19405" y="2016907"/>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12731" y="266047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7" name="Arrow: Chevron 6">
            <a:extLst>
              <a:ext uri="{FF2B5EF4-FFF2-40B4-BE49-F238E27FC236}">
                <a16:creationId xmlns:a16="http://schemas.microsoft.com/office/drawing/2014/main" id="{76044E82-3664-498C-AC99-0A8CB03D3DB7}"/>
              </a:ext>
            </a:extLst>
          </p:cNvPr>
          <p:cNvSpPr/>
          <p:nvPr/>
        </p:nvSpPr>
        <p:spPr>
          <a:xfrm rot="5400000">
            <a:off x="919405" y="3509122"/>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25827" y="464014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39710111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838200" y="365126"/>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531599"/>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rtl="0" fontAlgn="base">
              <a:lnSpc>
                <a:spcPts val="1725"/>
              </a:lnSpc>
              <a:buNone/>
            </a:pPr>
            <a:r>
              <a:rPr lang="en-GB" sz="1600" b="0" i="0" u="none" strike="noStrike" dirty="0">
                <a:solidFill>
                  <a:srgbClr val="000000"/>
                </a:solidFill>
                <a:effectLst/>
                <a:latin typeface="Arial" panose="020B0604020202020204" pitchFamily="34" charset="0"/>
              </a:rPr>
              <a:t>MHCLG is committed to the principle of Public Appointments on merit with independent assessment, openness and fairness of the process and providing equal opportunities. Applications are welcome from all, we particularly encourage applications from women, people from ethnic background, people with disabilities and other under-represented groups. </a:t>
            </a:r>
            <a:r>
              <a:rPr lang="en-GB" sz="1600" b="0" i="0" dirty="0">
                <a:solidFill>
                  <a:srgbClr val="000000"/>
                </a:solidFill>
                <a:effectLst/>
                <a:latin typeface="Arial" panose="020B0604020202020204" pitchFamily="34" charset="0"/>
              </a:rPr>
              <a:t>​</a:t>
            </a:r>
            <a:endParaRPr lang="en-GB" sz="1600" b="0" i="0" dirty="0">
              <a:solidFill>
                <a:srgbClr val="000000"/>
              </a:solidFill>
              <a:effectLst/>
              <a:latin typeface="Segoe UI" panose="020B0502040204020203" pitchFamily="34" charset="0"/>
            </a:endParaRPr>
          </a:p>
          <a:p>
            <a:pPr marL="0" indent="0" fontAlgn="base">
              <a:lnSpc>
                <a:spcPts val="1725"/>
              </a:lnSpc>
              <a:buNone/>
            </a:pPr>
            <a:r>
              <a:rPr lang="en-GB" sz="1600" b="0" i="0" u="none" strike="noStrike" dirty="0">
                <a:solidFill>
                  <a:srgbClr val="000000"/>
                </a:solidFill>
                <a:effectLst/>
                <a:latin typeface="Arial"/>
                <a:cs typeface="Arial"/>
              </a:rPr>
              <a:t>HM Land Registry's </a:t>
            </a:r>
            <a:r>
              <a:rPr lang="en-GB" sz="1600" dirty="0">
                <a:solidFill>
                  <a:srgbClr val="000000"/>
                </a:solidFill>
                <a:latin typeface="Arial"/>
                <a:cs typeface="Arial"/>
              </a:rPr>
              <a:t>ICR office is</a:t>
            </a:r>
            <a:r>
              <a:rPr lang="en-GB" sz="1600" b="0" i="0" u="none" strike="noStrike" dirty="0">
                <a:solidFill>
                  <a:srgbClr val="000000"/>
                </a:solidFill>
                <a:effectLst/>
                <a:latin typeface="Arial"/>
                <a:cs typeface="Arial"/>
              </a:rPr>
              <a:t> based in London however, meetings may take place in other locations around the UK or via video conferencing. </a:t>
            </a:r>
          </a:p>
          <a:p>
            <a:pPr marL="0" indent="0" algn="l" rtl="0" fontAlgn="base">
              <a:lnSpc>
                <a:spcPts val="1725"/>
              </a:lnSpc>
              <a:buNone/>
            </a:pPr>
            <a:r>
              <a:rPr lang="en-GB" sz="1600" b="0" i="0" u="none" strike="noStrike" dirty="0">
                <a:solidFill>
                  <a:srgbClr val="000000"/>
                </a:solidFill>
                <a:effectLst/>
                <a:latin typeface="Arial" panose="020B0604020202020204" pitchFamily="34" charset="0"/>
              </a:rPr>
              <a:t>If you believe you have the experience and qualities we are seeking, we look forward to receiving your application.</a:t>
            </a:r>
            <a:endParaRPr lang="en-GB" sz="1600" b="0" i="0" dirty="0">
              <a:solidFill>
                <a:srgbClr val="000000"/>
              </a:solidFill>
              <a:effectLst/>
              <a:latin typeface="Segoe UI" panose="020B0502040204020203" pitchFamily="34" charset="0"/>
            </a:endParaRPr>
          </a:p>
          <a:p>
            <a:pPr marL="0" indent="0">
              <a:buFont typeface="Arial" panose="020B0604020202020204" pitchFamily="34" charset="0"/>
              <a:buNone/>
            </a:pPr>
            <a:r>
              <a:rPr lang="en-GB" sz="1600" b="1" dirty="0">
                <a:solidFill>
                  <a:schemeClr val="accent1">
                    <a:lumMod val="75000"/>
                  </a:schemeClr>
                </a:solidFill>
                <a:latin typeface="Arial" panose="020B0604020202020204" pitchFamily="34" charset="0"/>
                <a:cs typeface="Arial" panose="020B0604020202020204" pitchFamily="34" charset="0"/>
              </a:rPr>
              <a:t>Disability Confident</a:t>
            </a:r>
          </a:p>
          <a:p>
            <a:pPr marL="0" indent="0">
              <a:buFont typeface="Arial" panose="020B0604020202020204" pitchFamily="34" charset="0"/>
              <a:buNone/>
            </a:pPr>
            <a:r>
              <a:rPr lang="en-GB" sz="1600" dirty="0">
                <a:latin typeface="Arial" panose="020B0604020202020204" pitchFamily="34" charset="0"/>
                <a:cs typeface="Arial" panose="020B0604020202020204" pitchFamily="34" charset="0"/>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dirty="0">
              <a:solidFill>
                <a:srgbClr val="009999"/>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b="1" dirty="0">
                <a:solidFill>
                  <a:schemeClr val="accent1">
                    <a:lumMod val="75000"/>
                  </a:schemeClr>
                </a:solidFill>
                <a:latin typeface="Arial" panose="020B0604020202020204" pitchFamily="34" charset="0"/>
                <a:cs typeface="Arial" panose="020B0604020202020204" pitchFamily="34" charset="0"/>
              </a:rPr>
              <a:t>Reasonable Adjustments</a:t>
            </a:r>
          </a:p>
          <a:p>
            <a:pPr marL="0" indent="0">
              <a:buNone/>
            </a:pPr>
            <a:r>
              <a:rPr lang="en-GB" sz="1600" dirty="0">
                <a:latin typeface="Arial"/>
                <a:cs typeface="Arial"/>
              </a:rPr>
              <a:t>If you would like a confidential discussion regarding any reasonable adjustments during the process, please indicate this in the email covering your application or contact </a:t>
            </a:r>
            <a:r>
              <a:rPr lang="en-GB" sz="1600" dirty="0">
                <a:latin typeface="Arial"/>
                <a:cs typeface="Arial"/>
                <a:hlinkClick r:id="rId2"/>
              </a:rPr>
              <a:t>PublicAppointments@communities.gov.uk</a:t>
            </a:r>
            <a:r>
              <a:rPr lang="en-GB" sz="1600" dirty="0">
                <a:latin typeface="Arial"/>
                <a:cs typeface="Arial"/>
              </a:rPr>
              <a:t>. You do not need to apply under the Disability Confident Scheme to ask for a reasonable adjustment. </a:t>
            </a:r>
            <a:endParaRPr lang="en-GB" sz="16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dirty="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4085422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838200" y="36512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b="1" dirty="0">
                <a:solidFill>
                  <a:schemeClr val="accent1">
                    <a:lumMod val="75000"/>
                  </a:schemeClr>
                </a:solidFill>
                <a:latin typeface="Arial"/>
                <a:cs typeface="Arial"/>
              </a:rPr>
              <a:t>Contact: </a:t>
            </a:r>
            <a:r>
              <a:rPr lang="en-GB" sz="1600" dirty="0">
                <a:latin typeface="Arial"/>
                <a:cs typeface="Arial"/>
              </a:rPr>
              <a:t>For further information about the roles or application process please contact </a:t>
            </a:r>
            <a:r>
              <a:rPr lang="en-GB" sz="1600" dirty="0">
                <a:latin typeface="Arial"/>
                <a:cs typeface="Arial"/>
                <a:hlinkClick r:id="rId2"/>
              </a:rPr>
              <a:t>PublicAppointments@communities.gov.uk</a:t>
            </a:r>
            <a:r>
              <a:rPr lang="en-GB" sz="1600" dirty="0">
                <a:latin typeface="Arial"/>
                <a:cs typeface="Arial"/>
              </a:rPr>
              <a:t>. Please put </a:t>
            </a:r>
            <a:r>
              <a:rPr lang="en-GB" sz="1600" b="1" dirty="0">
                <a:latin typeface="Arial"/>
                <a:cs typeface="Arial"/>
              </a:rPr>
              <a:t>‘HM Land Registry – Independent Complaints Reviewer’ </a:t>
            </a:r>
            <a:r>
              <a:rPr lang="en-GB" sz="1600" dirty="0">
                <a:latin typeface="Arial"/>
                <a:cs typeface="Arial"/>
              </a:rPr>
              <a:t>as the subject line of your email. </a:t>
            </a:r>
            <a:endParaRPr lang="en-GB" sz="1600" dirty="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600" dirty="0">
                <a:latin typeface="Arial"/>
                <a:cs typeface="Arial"/>
              </a:rPr>
              <a:t>We aim to process all applications as quickly as possible and to treat all applicants with courtesy. If you have any complaints about the way your application has been handled, please contact </a:t>
            </a:r>
            <a:r>
              <a:rPr lang="en-GB" sz="1600" dirty="0">
                <a:latin typeface="Arial"/>
                <a:cs typeface="Arial"/>
                <a:hlinkClick r:id="rId2"/>
              </a:rPr>
              <a:t>PublicAppointments@communities.gov.uk</a:t>
            </a:r>
            <a:r>
              <a:rPr lang="en-GB" sz="1600" dirty="0">
                <a:latin typeface="Arial"/>
                <a:cs typeface="Arial"/>
              </a:rPr>
              <a:t>.</a:t>
            </a:r>
          </a:p>
          <a:p>
            <a:pPr marL="0" indent="0">
              <a:buFont typeface="Arial" panose="020B0604020202020204" pitchFamily="34" charset="0"/>
              <a:buNone/>
            </a:pPr>
            <a:r>
              <a:rPr lang="en-GB" sz="1600" b="1" dirty="0">
                <a:solidFill>
                  <a:schemeClr val="accent1">
                    <a:lumMod val="75000"/>
                  </a:schemeClr>
                </a:solidFill>
                <a:latin typeface="Arial"/>
                <a:cs typeface="Arial"/>
              </a:rPr>
              <a:t>Complaints: </a:t>
            </a:r>
            <a:r>
              <a:rPr lang="en-GB" sz="1600" dirty="0">
                <a:latin typeface="Arial"/>
                <a:cs typeface="Arial"/>
              </a:rPr>
              <a:t>If you feel this competition has not been conducted fairly and you wish to make a complaint, you should initially contact the Appointments Team at </a:t>
            </a:r>
            <a:r>
              <a:rPr lang="en-GB" sz="1600" dirty="0">
                <a:latin typeface="Arial"/>
                <a:cs typeface="Arial"/>
                <a:hlinkClick r:id="rId2"/>
              </a:rPr>
              <a:t>PublicAppointments@communities.gov.uk</a:t>
            </a:r>
            <a:r>
              <a:rPr lang="en-GB" sz="1600" dirty="0">
                <a:latin typeface="Arial"/>
                <a:cs typeface="Arial"/>
              </a:rPr>
              <a:t>.</a:t>
            </a:r>
          </a:p>
          <a:p>
            <a:pPr marL="0" indent="0">
              <a:buFont typeface="Arial" panose="020B0604020202020204" pitchFamily="34" charset="0"/>
              <a:buNone/>
            </a:pPr>
            <a:r>
              <a:rPr lang="en-GB" sz="1600" dirty="0">
                <a:latin typeface="Arial"/>
                <a:cs typeface="Arial"/>
              </a:rPr>
              <a:t>If after investigation by the Department you remain dissatisfied, you may take your complaint to the Commissioner for Public Appointments at </a:t>
            </a:r>
            <a:r>
              <a:rPr lang="en-GB" sz="1600" dirty="0">
                <a:latin typeface="Arial"/>
                <a:cs typeface="Arial"/>
                <a:hlinkClick r:id="rId3"/>
              </a:rPr>
              <a:t>publicappointments@csc.gov.uk</a:t>
            </a:r>
            <a:r>
              <a:rPr lang="en-GB" sz="1600" dirty="0">
                <a:latin typeface="Arial"/>
                <a:cs typeface="Arial"/>
              </a:rPr>
              <a:t> details on how to make a complaint can be found on the Commissioner’s website at: </a:t>
            </a:r>
            <a:r>
              <a:rPr lang="en-GB" sz="1600" dirty="0">
                <a:latin typeface="Arial"/>
                <a:cs typeface="Arial"/>
                <a:hlinkClick r:id="rId4"/>
              </a:rPr>
              <a:t>https://publicappointmentscommissioner.independent.gov.uk/regulating-appointments/investigating-complaints/</a:t>
            </a:r>
            <a:endParaRPr lang="en-GB" sz="1600" dirty="0">
              <a:latin typeface="Arial"/>
              <a:cs typeface="Arial"/>
            </a:endParaRPr>
          </a:p>
          <a:p>
            <a:pPr marL="0" indent="0">
              <a:buFont typeface="Arial" panose="020B0604020202020204" pitchFamily="34" charset="0"/>
              <a:buNone/>
            </a:pPr>
            <a:endParaRPr lang="en-GB" sz="1600" dirty="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0029585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838200" y="365126"/>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5"/>
            <a:ext cx="10983485" cy="578718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600" dirty="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600" dirty="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600" dirty="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600" dirty="0">
                <a:latin typeface="Arial"/>
                <a:cs typeface="Arial"/>
                <a:hlinkClick r:id="rId2"/>
              </a:rPr>
              <a:t>PublicAppointments@communities.gov.uk</a:t>
            </a:r>
            <a:r>
              <a:rPr lang="en-GB" sz="1600" dirty="0">
                <a:latin typeface="Arial"/>
                <a:cs typeface="Arial"/>
              </a:rPr>
              <a:t>. </a:t>
            </a:r>
          </a:p>
          <a:p>
            <a:pPr marL="0" indent="0">
              <a:lnSpc>
                <a:spcPct val="100000"/>
              </a:lnSpc>
              <a:spcBef>
                <a:spcPts val="0"/>
              </a:spcBef>
              <a:buFont typeface="Arial" panose="020B0604020202020204" pitchFamily="34" charset="0"/>
              <a:buNone/>
            </a:pPr>
            <a:r>
              <a:rPr lang="en-GB" sz="1600" b="1" dirty="0">
                <a:solidFill>
                  <a:schemeClr val="accent1">
                    <a:lumMod val="75000"/>
                  </a:schemeClr>
                </a:solidFill>
                <a:latin typeface="Arial"/>
                <a:cs typeface="Arial"/>
              </a:rPr>
              <a:t>Complaints: </a:t>
            </a:r>
          </a:p>
          <a:p>
            <a:pPr marL="0" indent="0">
              <a:lnSpc>
                <a:spcPct val="100000"/>
              </a:lnSpc>
              <a:spcBef>
                <a:spcPts val="0"/>
              </a:spcBef>
              <a:buFont typeface="Arial" panose="020B0604020202020204" pitchFamily="34" charset="0"/>
              <a:buNone/>
            </a:pPr>
            <a:r>
              <a:rPr lang="en-GB" sz="1600" dirty="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600" dirty="0">
                <a:latin typeface="Arial"/>
                <a:cs typeface="Arial"/>
              </a:rPr>
              <a:t>	Information Commissioners Office</a:t>
            </a:r>
          </a:p>
          <a:p>
            <a:pPr marL="0" indent="0">
              <a:lnSpc>
                <a:spcPct val="100000"/>
              </a:lnSpc>
              <a:spcBef>
                <a:spcPts val="0"/>
              </a:spcBef>
              <a:buFont typeface="Arial" panose="020B0604020202020204" pitchFamily="34" charset="0"/>
              <a:buNone/>
            </a:pPr>
            <a:r>
              <a:rPr lang="en-GB" sz="1600" dirty="0">
                <a:latin typeface="Arial"/>
                <a:cs typeface="Arial"/>
              </a:rPr>
              <a:t>	Wycliffe House</a:t>
            </a:r>
          </a:p>
          <a:p>
            <a:pPr marL="0" indent="0">
              <a:lnSpc>
                <a:spcPct val="100000"/>
              </a:lnSpc>
              <a:spcBef>
                <a:spcPts val="0"/>
              </a:spcBef>
              <a:buFont typeface="Arial" panose="020B0604020202020204" pitchFamily="34" charset="0"/>
              <a:buNone/>
            </a:pPr>
            <a:r>
              <a:rPr lang="en-GB" sz="1600" dirty="0">
                <a:latin typeface="Arial"/>
                <a:cs typeface="Arial"/>
              </a:rPr>
              <a:t>	Water Lane</a:t>
            </a:r>
          </a:p>
          <a:p>
            <a:pPr marL="0" indent="0">
              <a:lnSpc>
                <a:spcPct val="100000"/>
              </a:lnSpc>
              <a:spcBef>
                <a:spcPts val="0"/>
              </a:spcBef>
              <a:buFont typeface="Arial" panose="020B0604020202020204" pitchFamily="34" charset="0"/>
              <a:buNone/>
            </a:pPr>
            <a:r>
              <a:rPr lang="en-GB" sz="1600" dirty="0">
                <a:latin typeface="Arial"/>
                <a:cs typeface="Arial"/>
              </a:rPr>
              <a:t>	Wilmslow</a:t>
            </a:r>
          </a:p>
          <a:p>
            <a:pPr marL="0" indent="0">
              <a:lnSpc>
                <a:spcPct val="100000"/>
              </a:lnSpc>
              <a:spcBef>
                <a:spcPts val="0"/>
              </a:spcBef>
              <a:buFont typeface="Arial" panose="020B0604020202020204" pitchFamily="34" charset="0"/>
              <a:buNone/>
            </a:pPr>
            <a:r>
              <a:rPr lang="en-GB" sz="1600" dirty="0">
                <a:latin typeface="Arial"/>
                <a:cs typeface="Arial"/>
              </a:rPr>
              <a:t>	Cheshire</a:t>
            </a:r>
          </a:p>
          <a:p>
            <a:pPr marL="0" indent="0">
              <a:lnSpc>
                <a:spcPct val="100000"/>
              </a:lnSpc>
              <a:spcBef>
                <a:spcPts val="0"/>
              </a:spcBef>
              <a:buFont typeface="Arial" panose="020B0604020202020204" pitchFamily="34" charset="0"/>
              <a:buNone/>
            </a:pPr>
            <a:r>
              <a:rPr lang="en-GB" sz="1600" dirty="0">
                <a:latin typeface="Arial"/>
                <a:cs typeface="Arial"/>
              </a:rPr>
              <a:t>	SK9 5AF</a:t>
            </a:r>
          </a:p>
          <a:p>
            <a:pPr marL="0" indent="0">
              <a:lnSpc>
                <a:spcPct val="100000"/>
              </a:lnSpc>
              <a:spcBef>
                <a:spcPts val="0"/>
              </a:spcBef>
              <a:buFont typeface="Arial" panose="020B0604020202020204" pitchFamily="34" charset="0"/>
              <a:buNone/>
            </a:pPr>
            <a:r>
              <a:rPr lang="en-GB" sz="1600" dirty="0">
                <a:latin typeface="Arial"/>
                <a:cs typeface="Arial"/>
              </a:rPr>
              <a:t>0303 123 1113 email: </a:t>
            </a:r>
            <a:r>
              <a:rPr lang="en-GB" sz="1600" dirty="0">
                <a:latin typeface="Arial"/>
                <a:cs typeface="Arial"/>
                <a:hlinkClick r:id="rId3"/>
              </a:rPr>
              <a:t>casework@ico.org.uk</a:t>
            </a:r>
            <a:r>
              <a:rPr lang="en-GB" sz="1600" dirty="0">
                <a:latin typeface="Arial"/>
                <a:cs typeface="Arial"/>
              </a:rPr>
              <a:t>. </a:t>
            </a:r>
          </a:p>
          <a:p>
            <a:pPr marL="0" indent="0">
              <a:lnSpc>
                <a:spcPct val="100000"/>
              </a:lnSpc>
              <a:spcBef>
                <a:spcPts val="0"/>
              </a:spcBef>
              <a:buFont typeface="Arial" panose="020B0604020202020204" pitchFamily="34" charset="0"/>
              <a:buNone/>
            </a:pPr>
            <a:r>
              <a:rPr lang="en-GB" sz="1600" dirty="0">
                <a:latin typeface="Arial"/>
                <a:cs typeface="Arial"/>
              </a:rPr>
              <a:t>The data controller for Public Appointments is joint between MHCLG, </a:t>
            </a:r>
            <a:r>
              <a:rPr lang="en-GB" sz="1600">
                <a:latin typeface="Arial"/>
                <a:cs typeface="Arial"/>
              </a:rPr>
              <a:t>OCPA and the Cabinet Office.</a:t>
            </a: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3356900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838200" y="365126"/>
            <a:ext cx="10515600" cy="807692"/>
          </a:xfrm>
        </p:spPr>
        <p:txBody>
          <a:bodyPr/>
          <a:lstStyle/>
          <a:p>
            <a:r>
              <a:rPr kumimoji="0" lang="en-GB" sz="3600" b="1" i="0" u="none" strike="noStrike" kern="1200" cap="none" spc="0" normalizeH="0" baseline="0" noProof="0" dirty="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dirty="0">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dirty="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dirty="0">
                <a:latin typeface="Arial"/>
                <a:cs typeface="Arial"/>
                <a:hlinkClick r:id="rId2"/>
              </a:rPr>
              <a:t>PublicAppointments@communities.gov.uk</a:t>
            </a:r>
            <a:r>
              <a:rPr lang="en-GB" sz="1600" dirty="0">
                <a:latin typeface="Arial"/>
                <a:cs typeface="Arial"/>
              </a:rPr>
              <a:t> in the first instance.</a:t>
            </a:r>
          </a:p>
          <a:p>
            <a:pPr marL="0" indent="0">
              <a:buFont typeface="Arial" panose="020B0604020202020204" pitchFamily="34" charset="0"/>
              <a:buNone/>
            </a:pPr>
            <a:r>
              <a:rPr lang="en-GB" sz="1600" b="1" dirty="0">
                <a:solidFill>
                  <a:schemeClr val="accent1">
                    <a:lumMod val="75000"/>
                  </a:schemeClr>
                </a:solidFill>
                <a:latin typeface="Arial"/>
                <a:cs typeface="Arial"/>
              </a:rPr>
              <a:t>Selflessness</a:t>
            </a:r>
            <a:r>
              <a:rPr lang="en-GB" sz="1600" dirty="0">
                <a:latin typeface="Arial"/>
                <a:cs typeface="Arial"/>
              </a:rPr>
              <a:t> Holders of public office should act solely in terms of the public interest.</a:t>
            </a:r>
          </a:p>
          <a:p>
            <a:pPr marL="0" indent="0">
              <a:buFont typeface="Arial" panose="020B0604020202020204" pitchFamily="34" charset="0"/>
              <a:buNone/>
            </a:pPr>
            <a:r>
              <a:rPr lang="en-GB" sz="1600" b="1" dirty="0">
                <a:solidFill>
                  <a:schemeClr val="accent1">
                    <a:lumMod val="75000"/>
                  </a:schemeClr>
                </a:solidFill>
                <a:latin typeface="Arial"/>
                <a:cs typeface="Arial"/>
              </a:rPr>
              <a:t>Integrity</a:t>
            </a:r>
            <a:r>
              <a:rPr lang="en-GB" sz="1600" dirty="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dirty="0">
                <a:solidFill>
                  <a:schemeClr val="accent1">
                    <a:lumMod val="75000"/>
                  </a:schemeClr>
                </a:solidFill>
                <a:latin typeface="Arial"/>
                <a:cs typeface="Arial"/>
              </a:rPr>
              <a:t>Objectivity</a:t>
            </a:r>
            <a:r>
              <a:rPr lang="en-GB" sz="1600" dirty="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dirty="0">
                <a:solidFill>
                  <a:schemeClr val="accent1">
                    <a:lumMod val="75000"/>
                  </a:schemeClr>
                </a:solidFill>
                <a:latin typeface="Arial"/>
                <a:cs typeface="Arial"/>
              </a:rPr>
              <a:t>Accountability</a:t>
            </a:r>
            <a:r>
              <a:rPr lang="en-GB" sz="1600" dirty="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dirty="0">
                <a:solidFill>
                  <a:schemeClr val="accent1">
                    <a:lumMod val="75000"/>
                  </a:schemeClr>
                </a:solidFill>
                <a:latin typeface="Arial"/>
                <a:cs typeface="Arial"/>
              </a:rPr>
              <a:t>Openness</a:t>
            </a:r>
            <a:r>
              <a:rPr lang="en-GB" sz="1600" dirty="0">
                <a:solidFill>
                  <a:schemeClr val="accent1">
                    <a:lumMod val="75000"/>
                  </a:schemeClr>
                </a:solidFill>
                <a:latin typeface="Arial"/>
                <a:cs typeface="Arial"/>
              </a:rPr>
              <a:t> </a:t>
            </a:r>
            <a:r>
              <a:rPr lang="en-GB" sz="1600" dirty="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dirty="0">
                <a:solidFill>
                  <a:schemeClr val="accent1">
                    <a:lumMod val="75000"/>
                  </a:schemeClr>
                </a:solidFill>
                <a:latin typeface="Arial"/>
                <a:cs typeface="Arial"/>
              </a:rPr>
              <a:t>Honesty</a:t>
            </a:r>
            <a:r>
              <a:rPr lang="en-GB" sz="1600" dirty="0">
                <a:latin typeface="Arial"/>
                <a:cs typeface="Arial"/>
              </a:rPr>
              <a:t> Holders of public office should be truthful.</a:t>
            </a:r>
          </a:p>
          <a:p>
            <a:pPr marL="0" indent="0">
              <a:buFont typeface="Arial" panose="020B0604020202020204" pitchFamily="34" charset="0"/>
              <a:buNone/>
            </a:pPr>
            <a:r>
              <a:rPr lang="en-GB" sz="1600" b="1" dirty="0">
                <a:solidFill>
                  <a:schemeClr val="accent1">
                    <a:lumMod val="75000"/>
                  </a:schemeClr>
                </a:solidFill>
                <a:latin typeface="Arial"/>
                <a:cs typeface="Arial"/>
              </a:rPr>
              <a:t>Leadership</a:t>
            </a:r>
            <a:r>
              <a:rPr lang="en-GB" sz="1600" dirty="0">
                <a:solidFill>
                  <a:schemeClr val="accent1">
                    <a:lumMod val="75000"/>
                  </a:schemeClr>
                </a:solidFill>
                <a:latin typeface="Arial"/>
                <a:cs typeface="Arial"/>
              </a:rPr>
              <a:t> </a:t>
            </a:r>
            <a:r>
              <a:rPr lang="en-GB" sz="1600" dirty="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dirty="0" smtClean="0"/>
              <a:t>15</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57b270d157399130f5aec3c43cfbdc54">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a7320137b87dc51c3e3bbaa822194340"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2DA017-9312-4D8E-80E3-69D500114230}">
  <ds:schemaRefs>
    <ds:schemaRef ds:uri="http://purl.org/dc/elements/1.1/"/>
    <ds:schemaRef ds:uri="http://schemas.microsoft.com/office/2006/metadata/properties"/>
    <ds:schemaRef ds:uri="http://schemas.microsoft.com/sharepoint/v3"/>
    <ds:schemaRef ds:uri="http://schemas.microsoft.com/office/2006/documentManagement/types"/>
    <ds:schemaRef ds:uri="http://purl.org/dc/terms/"/>
    <ds:schemaRef ds:uri="http://schemas.openxmlformats.org/package/2006/metadata/core-properties"/>
    <ds:schemaRef ds:uri="dd9fbe8f-b81d-48be-b625-331cabbad704"/>
    <ds:schemaRef ds:uri="http://purl.org/dc/dcmitype/"/>
    <ds:schemaRef ds:uri="http://schemas.microsoft.com/office/infopath/2007/PartnerControls"/>
    <ds:schemaRef ds:uri="83a87e31-bf32-46ab-8e70-9fa18461fa4d"/>
    <ds:schemaRef ds:uri="2bf8cc3f-2dd4-46fc-bd57-e9d20c4f7845"/>
    <ds:schemaRef ds:uri="http://www.w3.org/XML/1998/namespace"/>
  </ds:schemaRefs>
</ds:datastoreItem>
</file>

<file path=customXml/itemProps2.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3.xml><?xml version="1.0" encoding="utf-8"?>
<ds:datastoreItem xmlns:ds="http://schemas.openxmlformats.org/officeDocument/2006/customXml" ds:itemID="{B9C35B45-1069-45B3-AE62-5980E891897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TotalTime>0</TotalTime>
  <Words>3572</Words>
  <Application>Microsoft Office PowerPoint</Application>
  <PresentationFormat>Widescreen</PresentationFormat>
  <Paragraphs>233</Paragraphs>
  <Slides>15</Slides>
  <Notes>0</Notes>
  <HiddenSlides>0</HiddenSlides>
  <MMClips>0</MMClips>
  <ScaleCrop>false</ScaleCrop>
  <HeadingPairs>
    <vt:vector size="4" baseType="variant">
      <vt:variant>
        <vt:lpstr>Theme</vt:lpstr>
      </vt:variant>
      <vt:variant>
        <vt:i4>2</vt:i4>
      </vt:variant>
      <vt:variant>
        <vt:lpstr>Slide Titles</vt:lpstr>
      </vt:variant>
      <vt:variant>
        <vt:i4>15</vt:i4>
      </vt:variant>
    </vt:vector>
  </HeadingPairs>
  <TitlesOfParts>
    <vt:vector size="17" baseType="lpstr">
      <vt:lpstr>Office Theme</vt:lpstr>
      <vt:lpstr>1_Office Theme</vt:lpstr>
      <vt:lpstr>         HM Land Registry​ Independent Complaints Reviewer   Information Pack for Candidates   </vt:lpstr>
      <vt:lpstr>PowerPoint Presentation</vt:lpstr>
      <vt:lpstr>PowerPoint Presentation</vt:lpstr>
      <vt:lpstr>PowerPoint Presentation</vt:lpstr>
      <vt:lpstr>About the Role</vt:lpstr>
      <vt:lpstr>Key Responsibilities</vt:lpstr>
      <vt:lpstr>PowerPoint Presentation</vt:lpstr>
      <vt:lpstr>Outline Terms and Conditions</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lastModifiedBy>Lucy Worstenholme</cp:lastModifiedBy>
  <cp:revision>145</cp:revision>
  <dcterms:created xsi:type="dcterms:W3CDTF">2021-11-05T11:45:51Z</dcterms:created>
  <dcterms:modified xsi:type="dcterms:W3CDTF">2025-06-17T09:51:32Z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