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sldIdLst>
    <p:sldId id="256" r:id="rId5"/>
    <p:sldId id="257" r:id="rId6"/>
    <p:sldId id="258" r:id="rId7"/>
    <p:sldId id="259" r:id="rId8"/>
    <p:sldId id="260" r:id="rId9"/>
    <p:sldId id="261" r:id="rId10"/>
    <p:sldId id="262" r:id="rId11"/>
    <p:sldId id="263" r:id="rId12"/>
    <p:sldId id="264" r:id="rId13"/>
    <p:sldId id="265" r:id="rId14"/>
    <p:sldId id="267" r:id="rId15"/>
    <p:sldId id="268" r:id="rId16"/>
    <p:sldId id="269" r:id="rId17"/>
    <p:sldId id="270" r:id="rId18"/>
    <p:sldId id="27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5D7248-B3D4-67DD-D7A4-B4941C6DA753}" name="Emma Matthews" initials="EM" userId="S::EmmaM@arb.org.uk::966ab615-2154-4dad-b3c5-0676e3677207" providerId="AD"/>
  <p188:author id="{C04896A3-7333-B0EC-FFF4-F8A8A6CEC171}" name="Cecile Ogwudire" initials="CO" userId="S::Cecile.Ogwudire@communities.gov.uk::f184f44d-ded0-4ab0-9430-c7cda4361266" providerId="AD"/>
  <p188:author id="{EEB5B3BC-D868-BB07-BC8A-AEFE383855C5}" name="Christina Machado" initials="CM" userId="S::christina.machado@communities.gov.uk::71b5eb65-f8a9-4644-b4a6-6b3c9d9dac0d" providerId="AD"/>
  <p188:author id="{860ED7D7-9658-99F5-52B1-EC96373CFF87}" name="Christina Machado" initials="CM" userId="S::Christina.Machado@communities.gov.uk::71b5eb65-f8a9-4644-b4a6-6b3c9d9dac0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Colin Mellors" initials="" lastIdx="2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801B18-2939-D034-FF52-41D1CAD4D00F}" v="181" dt="2025-02-20T14:20:40.9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20/02/2025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2/20/2025</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2/20/2025</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2/20/2025</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2/20/2025</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2/20/2025</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2/20/2025</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2/20/2025</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2/20/2025</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2/20/2025</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2/20/2025</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2/20/2025</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2/20/2025</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39B283DB-E6B1-1273-2D82-B52053FB0664}"/>
              </a:ext>
            </a:extLst>
          </p:cNvPr>
          <p:cNvSpPr txBox="1"/>
          <p:nvPr userDrawn="1">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BA40B036-139B-3B0C-C78E-D5A4B8B62CB9}"/>
              </a:ext>
            </a:extLst>
          </p:cNvPr>
          <p:cNvSpPr txBox="1"/>
          <p:nvPr userDrawn="1">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lgbce.org.uk/who-we-ar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gov.uk/government/publications/the-7-principles-of-public-lif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lgbcerecruitment@communities.gov.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lgbcerecruitment@communities.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lgbcerecruitment@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PublicAppointments@levellingup.gov.uk" TargetMode="External"/><Relationship Id="rId2" Type="http://schemas.openxmlformats.org/officeDocument/2006/relationships/hyperlink" Target="mailto:lgbcerecruitment@communities.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lgbcerecruitment@communities.gov.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219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1105986"/>
            <a:ext cx="10787269" cy="4115372"/>
          </a:xfrm>
        </p:spPr>
        <p:txBody>
          <a:bodyPr>
            <a:normAutofit fontScale="90000"/>
          </a:bodyPr>
          <a:lstStyle/>
          <a:p>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ea typeface="+mj-lt"/>
                <a:cs typeface="+mj-lt"/>
              </a:rPr>
            </a:br>
            <a:r>
              <a:rPr lang="en-US" sz="3600" b="1" dirty="0">
                <a:solidFill>
                  <a:schemeClr val="bg1"/>
                </a:solidFill>
                <a:ea typeface="+mj-lt"/>
                <a:cs typeface="+mj-lt"/>
              </a:rPr>
              <a:t>Local Government Boundary Commission for England – </a:t>
            </a:r>
            <a:br>
              <a:rPr lang="en-US" sz="3600" b="1" dirty="0">
                <a:solidFill>
                  <a:schemeClr val="bg1"/>
                </a:solidFill>
                <a:ea typeface="+mj-lt"/>
                <a:cs typeface="+mj-lt"/>
              </a:rPr>
            </a:br>
            <a:r>
              <a:rPr lang="en-US" sz="3600" b="1" dirty="0">
                <a:solidFill>
                  <a:schemeClr val="bg1"/>
                </a:solidFill>
                <a:ea typeface="+mj-lt"/>
                <a:cs typeface="+mj-lt"/>
              </a:rPr>
              <a:t>Commissioner Recruitment</a:t>
            </a:r>
            <a:br>
              <a:rPr lang="en-US" sz="3600" b="1"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rPr>
            </a:br>
            <a:br>
              <a:rPr lang="en-US" b="1" dirty="0">
                <a:latin typeface="Helvetica Neue" panose="02000503000000020004" pitchFamily="2" charset="0"/>
                <a:ea typeface="Helvetica Neue" panose="02000503000000020004" pitchFamily="2" charset="0"/>
                <a:cs typeface="Helvetica Neue" panose="02000503000000020004" pitchFamily="2" charset="0"/>
              </a:rPr>
            </a:br>
            <a:r>
              <a:rPr lang="en-US" sz="3200" b="1" dirty="0">
                <a:solidFill>
                  <a:schemeClr val="bg1"/>
                </a:solidFill>
                <a:latin typeface="Arial"/>
                <a:ea typeface="Helvetica Neue" panose="02000503000000020004" pitchFamily="2" charset="0"/>
                <a:cs typeface="Arial"/>
              </a:rPr>
              <a:t>Information Pack for Candidates</a:t>
            </a:r>
            <a:br>
              <a:rPr lang="en-US" b="1" dirty="0">
                <a:latin typeface="Helvetica Neue" panose="02000503000000020004" pitchFamily="2" charset="0"/>
                <a:ea typeface="Helvetica Neue" panose="02000503000000020004" pitchFamily="2" charset="0"/>
                <a:cs typeface="Helvetica Neue" panose="02000503000000020004" pitchFamily="2" charset="0"/>
              </a:rPr>
            </a:br>
            <a:br>
              <a:rPr lang="en-US" sz="1600" b="1" dirty="0">
                <a:latin typeface="Helvetica Neue" panose="02000503000000020004" pitchFamily="2" charset="0"/>
                <a:ea typeface="Helvetica Neue" panose="02000503000000020004" pitchFamily="2" charset="0"/>
                <a:cs typeface="Helvetica Neue" panose="02000503000000020004" pitchFamily="2" charset="0"/>
              </a:rPr>
            </a:br>
            <a:br>
              <a:rPr lang="en-US" b="1" dirty="0">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accent1">
                    <a:lumMod val="75000"/>
                  </a:schemeClr>
                </a:solidFill>
                <a:latin typeface="Arial"/>
                <a:cs typeface="Arial"/>
              </a:rPr>
              <a:t>Closing Date: Thursday 20 March 2025 at 3pm</a:t>
            </a:r>
            <a:endParaRPr lang="en-GB" sz="1800" b="1" dirty="0">
              <a:solidFill>
                <a:schemeClr val="accent1">
                  <a:lumMod val="75000"/>
                </a:schemeClr>
              </a:solidFill>
              <a:highlight>
                <a:srgbClr val="FFFF00"/>
              </a:highlight>
              <a:latin typeface="Arial"/>
              <a:cs typeface="Arial"/>
            </a:endParaRP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7" name="Picture 6">
            <a:extLst>
              <a:ext uri="{FF2B5EF4-FFF2-40B4-BE49-F238E27FC236}">
                <a16:creationId xmlns:a16="http://schemas.microsoft.com/office/drawing/2014/main" id="{68E448E3-E44E-45DF-BB95-488C2DA6CE22}"/>
              </a:ext>
            </a:extLst>
          </p:cNvPr>
          <p:cNvPicPr>
            <a:picLocks noChangeAspect="1"/>
          </p:cNvPicPr>
          <p:nvPr/>
        </p:nvPicPr>
        <p:blipFill>
          <a:blip r:embed="rId4"/>
          <a:stretch>
            <a:fillRect/>
          </a:stretch>
        </p:blipFill>
        <p:spPr>
          <a:xfrm>
            <a:off x="9069237" y="293101"/>
            <a:ext cx="2589501" cy="791366"/>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70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Section							       Page no.</a:t>
            </a:r>
            <a:r>
              <a:rPr kumimoji="0" lang="en-GB" sz="2000" b="1" i="0" u="none" strike="noStrike" kern="1200" cap="none" spc="0" normalizeH="0" baseline="0" noProof="0">
                <a:ln>
                  <a:noFill/>
                </a:ln>
                <a:solidFill>
                  <a:srgbClr val="009999"/>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Welcome to the Local Government Boundary Commission for England	                      	3			</a:t>
            </a:r>
            <a:r>
              <a:rPr lang="en-GB" sz="1200">
                <a:solidFill>
                  <a:schemeClr val="accent1">
                    <a:lumMod val="75000"/>
                  </a:schemeClr>
                </a:solidFill>
                <a:latin typeface="Arial"/>
                <a:cs typeface="Arial"/>
              </a:rPr>
              <a:t> </a:t>
            </a:r>
            <a:endParaRPr lang="en-GB" sz="1200" b="0"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 Commission                                         </a:t>
            </a:r>
            <a:r>
              <a:rPr lang="en-GB" sz="1700" b="1">
                <a:solidFill>
                  <a:schemeClr val="accent1">
                    <a:lumMod val="75000"/>
                  </a:schemeClr>
                </a:solidFill>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 Role							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a:solidFill>
                  <a:schemeClr val="accent1">
                    <a:lumMod val="75000"/>
                  </a:schemeClr>
                </a:solidFill>
                <a:latin typeface="Arial"/>
                <a:cs typeface="Arial"/>
              </a:rPr>
              <a:t>Role Description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and Key Responsibilities					6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Selection Criteria							7</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Outline Terms and Conditions						8</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How to Apply					 		9</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Overview						10</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Indicative Timeline					11</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Diversity and Equal Opportunities						12</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Further Information 							13</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GDPR								14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Seven Principles of Public Life						15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pic>
        <p:nvPicPr>
          <p:cNvPr id="6" name="Picture 5">
            <a:extLst>
              <a:ext uri="{FF2B5EF4-FFF2-40B4-BE49-F238E27FC236}">
                <a16:creationId xmlns:a16="http://schemas.microsoft.com/office/drawing/2014/main" id="{CE5D889F-836A-4D78-9C8C-BB3FF6188366}"/>
              </a:ext>
            </a:extLst>
          </p:cNvPr>
          <p:cNvPicPr>
            <a:picLocks noChangeAspect="1"/>
          </p:cNvPicPr>
          <p:nvPr/>
        </p:nvPicPr>
        <p:blipFill>
          <a:blip r:embed="rId2"/>
          <a:stretch>
            <a:fillRect/>
          </a:stretch>
        </p:blipFill>
        <p:spPr>
          <a:xfrm>
            <a:off x="9070888" y="303358"/>
            <a:ext cx="2591025" cy="792549"/>
          </a:xfrm>
          <a:prstGeom prst="rect">
            <a:avLst/>
          </a:prstGeom>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040835"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chemeClr val="accent1">
                    <a:lumMod val="75000"/>
                  </a:schemeClr>
                </a:solidFill>
                <a:effectLst/>
                <a:uLnTx/>
                <a:uFillTx/>
                <a:latin typeface="Arial"/>
                <a:cs typeface="Arial"/>
              </a:rPr>
              <a:t>Professor Colin Mellors,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solidFill>
                  <a:schemeClr val="accent1">
                    <a:lumMod val="75000"/>
                  </a:schemeClr>
                </a:solidFill>
                <a:effectLst/>
                <a:uLnTx/>
                <a:uFillTx/>
                <a:latin typeface="Arial"/>
                <a:cs typeface="Arial"/>
              </a:rPr>
              <a:t>Chair, Local Government Boundary Commission for England</a:t>
            </a:r>
            <a:endParaRPr kumimoji="0" lang="en-US" sz="1600" b="0" i="0" u="none" strike="noStrike" kern="0" cap="none" spc="0" normalizeH="0" baseline="0" noProof="0">
              <a:ln>
                <a:noFill/>
              </a:ln>
              <a:solidFill>
                <a:schemeClr val="accent1">
                  <a:lumMod val="75000"/>
                </a:schemeClr>
              </a:solidFill>
              <a:effectLst/>
              <a:uLnTx/>
              <a:uFillTx/>
            </a:endParaRPr>
          </a:p>
        </p:txBody>
      </p:sp>
      <p:sp>
        <p:nvSpPr>
          <p:cNvPr id="7" name="Rectangle 6">
            <a:extLst>
              <a:ext uri="{FF2B5EF4-FFF2-40B4-BE49-F238E27FC236}">
                <a16:creationId xmlns:a16="http://schemas.microsoft.com/office/drawing/2014/main" id="{9D50C1CB-5220-4D3E-B2BF-7C11CF819BC4}"/>
              </a:ext>
            </a:extLst>
          </p:cNvPr>
          <p:cNvSpPr/>
          <p:nvPr/>
        </p:nvSpPr>
        <p:spPr>
          <a:xfrm>
            <a:off x="3049546" y="618361"/>
            <a:ext cx="8916775" cy="5909310"/>
          </a:xfrm>
          <a:prstGeom prst="rect">
            <a:avLst/>
          </a:prstGeom>
        </p:spPr>
        <p:txBody>
          <a:bodyPr wrap="square" lIns="91440" tIns="45720" rIns="91440" bIns="45720" anchor="t">
            <a:spAutoFit/>
          </a:bodyPr>
          <a:lstStyle/>
          <a:p>
            <a:pPr marL="0" indent="0">
              <a:lnSpc>
                <a:spcPct val="100000"/>
              </a:lnSpc>
              <a:spcBef>
                <a:spcPts val="0"/>
              </a:spcBef>
              <a:buNone/>
            </a:pPr>
            <a:endParaRPr lang="en-GB" sz="1400">
              <a:latin typeface="Arial"/>
              <a:cs typeface="Arial"/>
            </a:endParaRPr>
          </a:p>
          <a:p>
            <a:pPr marL="0" indent="0">
              <a:lnSpc>
                <a:spcPct val="100000"/>
              </a:lnSpc>
              <a:spcBef>
                <a:spcPts val="0"/>
              </a:spcBef>
              <a:buNone/>
            </a:pPr>
            <a:endParaRPr lang="en-GB" sz="1400">
              <a:latin typeface="Arial"/>
              <a:cs typeface="Arial"/>
            </a:endParaRPr>
          </a:p>
          <a:p>
            <a:pPr marL="0" indent="0">
              <a:lnSpc>
                <a:spcPct val="100000"/>
              </a:lnSpc>
              <a:spcBef>
                <a:spcPts val="0"/>
              </a:spcBef>
              <a:buNone/>
            </a:pPr>
            <a:r>
              <a:rPr lang="en-GB" sz="1400">
                <a:latin typeface="Arial"/>
                <a:cs typeface="Arial"/>
              </a:rPr>
              <a:t>Dear Candidate </a:t>
            </a:r>
          </a:p>
          <a:p>
            <a:pPr marL="0" indent="0">
              <a:lnSpc>
                <a:spcPct val="100000"/>
              </a:lnSpc>
              <a:spcBef>
                <a:spcPts val="0"/>
              </a:spcBef>
              <a:buNone/>
            </a:pPr>
            <a:endParaRPr lang="en-GB" sz="1400">
              <a:latin typeface="Arial"/>
              <a:cs typeface="Arial"/>
            </a:endParaRPr>
          </a:p>
          <a:p>
            <a:pPr marL="0" indent="0">
              <a:lnSpc>
                <a:spcPct val="100000"/>
              </a:lnSpc>
              <a:spcBef>
                <a:spcPts val="0"/>
              </a:spcBef>
              <a:buNone/>
            </a:pPr>
            <a:r>
              <a:rPr lang="en-GB" sz="1400">
                <a:latin typeface="Arial"/>
                <a:cs typeface="Arial"/>
              </a:rPr>
              <a:t>Thank you for your interest in the vacancy for a Commissioner for the Local Government Boundary Commission for England.</a:t>
            </a:r>
          </a:p>
          <a:p>
            <a:pPr marL="0" indent="0">
              <a:lnSpc>
                <a:spcPct val="100000"/>
              </a:lnSpc>
              <a:spcBef>
                <a:spcPts val="0"/>
              </a:spcBef>
              <a:buNone/>
            </a:pPr>
            <a:endParaRPr lang="en-GB" sz="1400">
              <a:latin typeface="Arial"/>
              <a:cs typeface="Arial"/>
            </a:endParaRPr>
          </a:p>
          <a:p>
            <a:pPr marL="0" indent="0">
              <a:lnSpc>
                <a:spcPct val="100000"/>
              </a:lnSpc>
              <a:spcBef>
                <a:spcPts val="0"/>
              </a:spcBef>
              <a:buNone/>
            </a:pPr>
            <a:r>
              <a:rPr lang="en-GB" sz="1400">
                <a:latin typeface="Arial"/>
                <a:cs typeface="Arial"/>
              </a:rPr>
              <a:t>The Commission is an independent body accountable to Parliament and responsible for recommending fair electoral and boundary arrangements for local authorities in England.  </a:t>
            </a:r>
          </a:p>
          <a:p>
            <a:pPr marL="0" indent="0">
              <a:lnSpc>
                <a:spcPct val="100000"/>
              </a:lnSpc>
              <a:spcBef>
                <a:spcPts val="0"/>
              </a:spcBef>
              <a:buNone/>
            </a:pPr>
            <a:endParaRPr lang="en-GB" sz="1400">
              <a:solidFill>
                <a:schemeClr val="bg1">
                  <a:lumMod val="50000"/>
                </a:schemeClr>
              </a:solidFill>
              <a:latin typeface="Arial" panose="020B0604020202020204" pitchFamily="34" charset="0"/>
              <a:cs typeface="Arial" panose="020B0604020202020204" pitchFamily="34" charset="0"/>
            </a:endParaRPr>
          </a:p>
          <a:p>
            <a:pPr marL="0" indent="0">
              <a:lnSpc>
                <a:spcPct val="100000"/>
              </a:lnSpc>
              <a:spcBef>
                <a:spcPts val="0"/>
              </a:spcBef>
              <a:buNone/>
            </a:pPr>
            <a:r>
              <a:rPr lang="en-GB" sz="1400">
                <a:latin typeface="Arial"/>
                <a:cs typeface="Arial"/>
              </a:rPr>
              <a:t>We are looking to appoint a new Commissioner to fill a vacancy on the Commission Board that will arise shortly. </a:t>
            </a:r>
          </a:p>
          <a:p>
            <a:pPr marL="0" indent="0">
              <a:lnSpc>
                <a:spcPct val="100000"/>
              </a:lnSpc>
              <a:spcBef>
                <a:spcPts val="0"/>
              </a:spcBef>
              <a:buNone/>
            </a:pPr>
            <a:endParaRPr lang="en-GB" sz="1400">
              <a:latin typeface="Arial"/>
              <a:cs typeface="Arial"/>
            </a:endParaRPr>
          </a:p>
          <a:p>
            <a:pPr marL="0" indent="0">
              <a:lnSpc>
                <a:spcPct val="100000"/>
              </a:lnSpc>
              <a:spcBef>
                <a:spcPts val="0"/>
              </a:spcBef>
              <a:buNone/>
            </a:pPr>
            <a:r>
              <a:rPr lang="en-GB" sz="1400">
                <a:latin typeface="Arial" panose="020B0604020202020204" pitchFamily="34" charset="0"/>
                <a:cs typeface="Arial" panose="020B0604020202020204" pitchFamily="34" charset="0"/>
              </a:rPr>
              <a:t>We are hoping to hear from high-calibre candidates who can show a strong track record of independent, impartial and evidence-based decision-making at a senior level and working effectively with others from different professional backgrounds to reach collective decisions.  We also wish to hear from candidates who can contribute effectively to the strategic direction of the organisation.</a:t>
            </a:r>
            <a:endParaRPr lang="en-GB" sz="1250">
              <a:latin typeface="Arial"/>
              <a:ea typeface="+mn-lt"/>
              <a:cs typeface="+mn-lt"/>
            </a:endParaRPr>
          </a:p>
          <a:p>
            <a:r>
              <a:rPr lang="en-GB" sz="1250">
                <a:latin typeface="Arial"/>
                <a:ea typeface="+mn-lt"/>
                <a:cs typeface="+mn-lt"/>
              </a:rPr>
              <a:t> </a:t>
            </a:r>
            <a:r>
              <a:rPr lang="en-GB" sz="1400">
                <a:latin typeface="Arial"/>
                <a:ea typeface="+mn-lt"/>
                <a:cs typeface="+mn-lt"/>
              </a:rPr>
              <a:t> </a:t>
            </a:r>
            <a:endParaRPr lang="en-GB" sz="1400">
              <a:latin typeface="Arial"/>
              <a:cs typeface="Arial"/>
            </a:endParaRPr>
          </a:p>
          <a:p>
            <a:r>
              <a:rPr lang="en-GB" sz="1400">
                <a:latin typeface="Arial"/>
                <a:ea typeface="+mn-lt"/>
                <a:cs typeface="+mn-lt"/>
              </a:rPr>
              <a:t>Full details of the role, responsibilities and commitments are set out in this document, and I hope you will decide to apply. We want to receive applications from a wide range of individuals and welcome candidates from traditionally under-represented groups, including those from a Black, Asian or minority ethnic background. </a:t>
            </a:r>
          </a:p>
          <a:p>
            <a:endParaRPr lang="en-GB" sz="1400">
              <a:latin typeface="Arial"/>
              <a:ea typeface="+mn-lt"/>
              <a:cs typeface="+mn-lt"/>
            </a:endParaRPr>
          </a:p>
          <a:p>
            <a:r>
              <a:rPr lang="en-GB" sz="1400">
                <a:latin typeface="Arial"/>
                <a:ea typeface="+mn-lt"/>
                <a:cs typeface="+mn-lt"/>
              </a:rPr>
              <a:t>Information about the Commission’s work and its Board can be found on the its website.</a:t>
            </a:r>
            <a:endParaRPr lang="en-GB" sz="1400">
              <a:latin typeface="Arial"/>
              <a:cs typeface="Calibri"/>
            </a:endParaRPr>
          </a:p>
          <a:p>
            <a:endParaRPr lang="en-GB" sz="1400">
              <a:latin typeface="Arial"/>
              <a:cs typeface="Arial"/>
            </a:endParaRPr>
          </a:p>
          <a:p>
            <a:r>
              <a:rPr lang="en-GB" sz="1400">
                <a:latin typeface="Arial"/>
                <a:ea typeface="+mn-lt"/>
                <a:cs typeface="+mn-lt"/>
              </a:rPr>
              <a:t>  </a:t>
            </a:r>
            <a:endParaRPr lang="en-GB" sz="1400">
              <a:latin typeface="Arial"/>
              <a:cs typeface="Arial"/>
            </a:endParaRPr>
          </a:p>
          <a:p>
            <a:r>
              <a:rPr lang="en-GB" sz="1400" b="1">
                <a:latin typeface="Arial"/>
                <a:ea typeface="+mn-lt"/>
                <a:cs typeface="+mn-lt"/>
              </a:rPr>
              <a:t>Colin Mellors</a:t>
            </a:r>
            <a:endParaRPr lang="en-GB" sz="1400" b="1">
              <a:latin typeface="Arial"/>
              <a:cs typeface="Arial"/>
            </a:endParaRP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sp>
        <p:nvSpPr>
          <p:cNvPr id="8" name="TextBox 7">
            <a:extLst>
              <a:ext uri="{FF2B5EF4-FFF2-40B4-BE49-F238E27FC236}">
                <a16:creationId xmlns:a16="http://schemas.microsoft.com/office/drawing/2014/main" id="{0F5EDAAB-10C7-4FFC-9B49-65571087BA03}"/>
              </a:ext>
            </a:extLst>
          </p:cNvPr>
          <p:cNvSpPr txBox="1"/>
          <p:nvPr/>
        </p:nvSpPr>
        <p:spPr>
          <a:xfrm>
            <a:off x="654096" y="2035708"/>
            <a:ext cx="1495078" cy="1200329"/>
          </a:xfrm>
          <a:prstGeom prst="rect">
            <a:avLst/>
          </a:prstGeom>
          <a:noFill/>
        </p:spPr>
        <p:txBody>
          <a:bodyPr wrap="square" rtlCol="0">
            <a:spAutoFit/>
          </a:bodyPr>
          <a:lstStyle/>
          <a:p>
            <a:r>
              <a:rPr lang="en-GB">
                <a:solidFill>
                  <a:schemeClr val="bg1">
                    <a:lumMod val="50000"/>
                  </a:schemeClr>
                </a:solidFill>
              </a:rPr>
              <a:t>Insert photo of whoever doing intro </a:t>
            </a:r>
            <a:r>
              <a:rPr lang="en-GB" err="1">
                <a:solidFill>
                  <a:schemeClr val="bg1">
                    <a:lumMod val="50000"/>
                  </a:schemeClr>
                </a:solidFill>
              </a:rPr>
              <a:t>eg</a:t>
            </a:r>
            <a:r>
              <a:rPr lang="en-GB">
                <a:solidFill>
                  <a:schemeClr val="bg1">
                    <a:lumMod val="50000"/>
                  </a:schemeClr>
                </a:solidFill>
              </a:rPr>
              <a:t> Chair /CEO </a:t>
            </a:r>
          </a:p>
        </p:txBody>
      </p:sp>
      <p:pic>
        <p:nvPicPr>
          <p:cNvPr id="3" name="Picture 2" descr="A picture containing person, wall, indoor, wearing&#10;&#10;Description automatically generated">
            <a:extLst>
              <a:ext uri="{FF2B5EF4-FFF2-40B4-BE49-F238E27FC236}">
                <a16:creationId xmlns:a16="http://schemas.microsoft.com/office/drawing/2014/main" id="{A5C8D596-722E-4724-ACA2-11E19C0E30BD}"/>
              </a:ext>
            </a:extLst>
          </p:cNvPr>
          <p:cNvPicPr>
            <a:picLocks noChangeAspect="1"/>
          </p:cNvPicPr>
          <p:nvPr/>
        </p:nvPicPr>
        <p:blipFill>
          <a:blip r:embed="rId2"/>
          <a:stretch>
            <a:fillRect/>
          </a:stretch>
        </p:blipFill>
        <p:spPr>
          <a:xfrm>
            <a:off x="456235" y="1898539"/>
            <a:ext cx="2143125" cy="2143125"/>
          </a:xfrm>
          <a:prstGeom prst="rect">
            <a:avLst/>
          </a:prstGeom>
        </p:spPr>
      </p:pic>
      <p:pic>
        <p:nvPicPr>
          <p:cNvPr id="10" name="Picture 9">
            <a:extLst>
              <a:ext uri="{FF2B5EF4-FFF2-40B4-BE49-F238E27FC236}">
                <a16:creationId xmlns:a16="http://schemas.microsoft.com/office/drawing/2014/main" id="{1908ED8F-6D75-4413-84D3-5B7E62373D93}"/>
              </a:ext>
            </a:extLst>
          </p:cNvPr>
          <p:cNvPicPr>
            <a:picLocks noChangeAspect="1"/>
          </p:cNvPicPr>
          <p:nvPr/>
        </p:nvPicPr>
        <p:blipFill>
          <a:blip r:embed="rId3"/>
          <a:stretch>
            <a:fillRect/>
          </a:stretch>
        </p:blipFill>
        <p:spPr>
          <a:xfrm>
            <a:off x="9349358" y="258323"/>
            <a:ext cx="2512084" cy="767707"/>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475417" y="562504"/>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The Local Government Boundary Commission for England</a:t>
            </a: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GB" sz="1300">
              <a:latin typeface="Arial" panose="020B0604020202020204" pitchFamily="34" charset="0"/>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475417" y="1197735"/>
            <a:ext cx="11092237" cy="5102117"/>
          </a:xfrm>
          <a:prstGeom prst="rect">
            <a:avLst/>
          </a:prstGeom>
        </p:spPr>
        <p:txBody>
          <a:bodyPr vert="horz" wrap="square"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500">
                <a:latin typeface="Arial" panose="020B0604020202020204" pitchFamily="34" charset="0"/>
                <a:cs typeface="Arial" panose="020B0604020202020204" pitchFamily="34" charset="0"/>
              </a:rPr>
              <a:t>The Commission is an independent body responsible for recommending fair electoral and effective boundary arrangements for local authorities in England.  The Commission is entirely separate from Government and is accountable to Parliament via a  Committee chaired by the Speaker of the House of Commons.</a:t>
            </a:r>
          </a:p>
          <a:p>
            <a:pPr marL="0" indent="0">
              <a:lnSpc>
                <a:spcPct val="100000"/>
              </a:lnSpc>
              <a:buFont typeface="Arial" panose="020B0604020202020204" pitchFamily="34" charset="0"/>
              <a:buNone/>
            </a:pPr>
            <a:endParaRPr lang="en-GB" sz="1500">
              <a:latin typeface="Arial" panose="020B0604020202020204" pitchFamily="34" charset="0"/>
              <a:cs typeface="Arial" panose="020B0604020202020204" pitchFamily="34" charset="0"/>
            </a:endParaRPr>
          </a:p>
          <a:p>
            <a:pPr marL="0" indent="0">
              <a:lnSpc>
                <a:spcPct val="100000"/>
              </a:lnSpc>
              <a:buFont typeface="Arial" panose="020B0604020202020204" pitchFamily="34" charset="0"/>
              <a:buNone/>
            </a:pPr>
            <a:r>
              <a:rPr lang="en-GB" sz="1500">
                <a:latin typeface="Arial" panose="020B0604020202020204" pitchFamily="34" charset="0"/>
                <a:cs typeface="Arial" panose="020B0604020202020204" pitchFamily="34" charset="0"/>
              </a:rPr>
              <a:t>Through its rolling programme of electoral reviews it aims to: </a:t>
            </a:r>
          </a:p>
          <a:p>
            <a:pPr lvl="1">
              <a:lnSpc>
                <a:spcPct val="100000"/>
              </a:lnSpc>
            </a:pPr>
            <a:r>
              <a:rPr lang="en-GB" sz="1500">
                <a:latin typeface="Arial" panose="020B0604020202020204" pitchFamily="34" charset="0"/>
                <a:cs typeface="Arial" panose="020B0604020202020204" pitchFamily="34" charset="0"/>
              </a:rPr>
              <a:t>Make sure that, within an authority, each councillor represents a similar number of electors;</a:t>
            </a:r>
          </a:p>
          <a:p>
            <a:pPr lvl="1">
              <a:lnSpc>
                <a:spcPct val="100000"/>
              </a:lnSpc>
            </a:pPr>
            <a:r>
              <a:rPr lang="en-GB" sz="1500">
                <a:latin typeface="Arial" panose="020B0604020202020204" pitchFamily="34" charset="0"/>
                <a:cs typeface="Arial" panose="020B0604020202020204" pitchFamily="34" charset="0"/>
              </a:rPr>
              <a:t>Create boundaries that are appropriate, and reflect community ties and identities;</a:t>
            </a:r>
          </a:p>
          <a:p>
            <a:pPr lvl="1">
              <a:lnSpc>
                <a:spcPct val="100000"/>
              </a:lnSpc>
            </a:pPr>
            <a:r>
              <a:rPr lang="en-GB" sz="1500">
                <a:latin typeface="Arial" panose="020B0604020202020204" pitchFamily="34" charset="0"/>
                <a:cs typeface="Arial" panose="020B0604020202020204" pitchFamily="34" charset="0"/>
              </a:rPr>
              <a:t>Deliver reviews informed by local needs, views and circumstances.</a:t>
            </a:r>
          </a:p>
          <a:p>
            <a:pPr marL="0" indent="0">
              <a:lnSpc>
                <a:spcPct val="100000"/>
              </a:lnSpc>
              <a:buFont typeface="Arial" panose="020B0604020202020204" pitchFamily="34" charset="0"/>
              <a:buNone/>
            </a:pPr>
            <a:endParaRPr lang="en-GB" sz="1500">
              <a:latin typeface="Arial" panose="020B0604020202020204" pitchFamily="34" charset="0"/>
              <a:cs typeface="Arial" panose="020B0604020202020204" pitchFamily="34" charset="0"/>
            </a:endParaRPr>
          </a:p>
          <a:p>
            <a:pPr marL="0" indent="0">
              <a:lnSpc>
                <a:spcPct val="100000"/>
              </a:lnSpc>
              <a:buFont typeface="Arial" panose="020B0604020202020204" pitchFamily="34" charset="0"/>
              <a:buNone/>
            </a:pPr>
            <a:r>
              <a:rPr lang="en-GB" sz="1500">
                <a:latin typeface="Arial" panose="020B0604020202020204" pitchFamily="34" charset="0"/>
                <a:cs typeface="Arial" panose="020B0604020202020204" pitchFamily="34" charset="0"/>
              </a:rPr>
              <a:t>The Commission wants to be regarded as:</a:t>
            </a:r>
          </a:p>
          <a:p>
            <a:pPr lvl="1">
              <a:lnSpc>
                <a:spcPct val="100000"/>
              </a:lnSpc>
            </a:pPr>
            <a:r>
              <a:rPr lang="en-GB" sz="1500" b="1">
                <a:latin typeface="Arial" panose="020B0604020202020204" pitchFamily="34" charset="0"/>
                <a:cs typeface="Arial" panose="020B0604020202020204" pitchFamily="34" charset="0"/>
              </a:rPr>
              <a:t>Impartial –</a:t>
            </a:r>
            <a:r>
              <a:rPr lang="en-GB" sz="1500">
                <a:latin typeface="Arial" panose="020B0604020202020204" pitchFamily="34" charset="0"/>
                <a:cs typeface="Arial" panose="020B0604020202020204" pitchFamily="34" charset="0"/>
              </a:rPr>
              <a:t> giving equal consideration to all views</a:t>
            </a:r>
          </a:p>
          <a:p>
            <a:pPr lvl="1">
              <a:lnSpc>
                <a:spcPct val="100000"/>
              </a:lnSpc>
            </a:pPr>
            <a:r>
              <a:rPr lang="en-GB" sz="1500" b="1">
                <a:latin typeface="Arial" panose="020B0604020202020204" pitchFamily="34" charset="0"/>
                <a:cs typeface="Arial" panose="020B0604020202020204" pitchFamily="34" charset="0"/>
              </a:rPr>
              <a:t>Objective –</a:t>
            </a:r>
            <a:r>
              <a:rPr lang="en-GB" sz="1500">
                <a:latin typeface="Arial" panose="020B0604020202020204" pitchFamily="34" charset="0"/>
                <a:cs typeface="Arial" panose="020B0604020202020204" pitchFamily="34" charset="0"/>
              </a:rPr>
              <a:t> making recommendations based on evidence</a:t>
            </a:r>
          </a:p>
          <a:p>
            <a:pPr lvl="1">
              <a:lnSpc>
                <a:spcPct val="100000"/>
              </a:lnSpc>
            </a:pPr>
            <a:r>
              <a:rPr lang="en-GB" sz="1500" b="1">
                <a:latin typeface="Arial" panose="020B0604020202020204" pitchFamily="34" charset="0"/>
                <a:cs typeface="Arial" panose="020B0604020202020204" pitchFamily="34" charset="0"/>
              </a:rPr>
              <a:t>Responsive –</a:t>
            </a:r>
            <a:r>
              <a:rPr lang="en-GB" sz="1500">
                <a:latin typeface="Arial" panose="020B0604020202020204" pitchFamily="34" charset="0"/>
                <a:cs typeface="Arial" panose="020B0604020202020204" pitchFamily="34" charset="0"/>
              </a:rPr>
              <a:t> listening to local opinion</a:t>
            </a:r>
          </a:p>
          <a:p>
            <a:pPr lvl="1">
              <a:lnSpc>
                <a:spcPct val="100000"/>
              </a:lnSpc>
            </a:pPr>
            <a:r>
              <a:rPr lang="en-GB" sz="1500" b="1">
                <a:latin typeface="Arial" panose="020B0604020202020204" pitchFamily="34" charset="0"/>
                <a:cs typeface="Arial" panose="020B0604020202020204" pitchFamily="34" charset="0"/>
              </a:rPr>
              <a:t>Transparent –</a:t>
            </a:r>
            <a:r>
              <a:rPr lang="en-GB" sz="1500">
                <a:latin typeface="Arial" panose="020B0604020202020204" pitchFamily="34" charset="0"/>
                <a:cs typeface="Arial" panose="020B0604020202020204" pitchFamily="34" charset="0"/>
              </a:rPr>
              <a:t> following clear and open processes</a:t>
            </a:r>
          </a:p>
          <a:p>
            <a:pPr lvl="1">
              <a:lnSpc>
                <a:spcPct val="100000"/>
              </a:lnSpc>
            </a:pPr>
            <a:r>
              <a:rPr lang="en-GB" sz="1500" b="1">
                <a:latin typeface="Arial" panose="020B0604020202020204" pitchFamily="34" charset="0"/>
                <a:cs typeface="Arial" panose="020B0604020202020204" pitchFamily="34" charset="0"/>
              </a:rPr>
              <a:t>Professional –</a:t>
            </a:r>
            <a:r>
              <a:rPr lang="en-GB" sz="1500">
                <a:latin typeface="Arial" panose="020B0604020202020204" pitchFamily="34" charset="0"/>
                <a:cs typeface="Arial" panose="020B0604020202020204" pitchFamily="34" charset="0"/>
              </a:rPr>
              <a:t> being reliable, efficient and helpful</a:t>
            </a:r>
            <a:endParaRPr lang="en-GB" sz="1500">
              <a:solidFill>
                <a:schemeClr val="bg1">
                  <a:lumMod val="50000"/>
                </a:schemeClr>
              </a:solidFill>
              <a:latin typeface="Arial" panose="020B0604020202020204" pitchFamily="34" charset="0"/>
              <a:cs typeface="Arial" panose="020B0604020202020204" pitchFamily="34" charset="0"/>
            </a:endParaRPr>
          </a:p>
          <a:p>
            <a:pPr marL="0" indent="0">
              <a:lnSpc>
                <a:spcPct val="100000"/>
              </a:lnSpc>
              <a:buFont typeface="Arial" panose="020B0604020202020204" pitchFamily="34" charset="0"/>
              <a:buNone/>
            </a:pPr>
            <a:endParaRPr lang="en-GB" sz="150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2B116590-227D-41E4-BE4A-1E29105F42C3}"/>
              </a:ext>
            </a:extLst>
          </p:cNvPr>
          <p:cNvPicPr>
            <a:picLocks noChangeAspect="1"/>
          </p:cNvPicPr>
          <p:nvPr/>
        </p:nvPicPr>
        <p:blipFill>
          <a:blip r:embed="rId2"/>
          <a:stretch>
            <a:fillRect/>
          </a:stretch>
        </p:blipFill>
        <p:spPr>
          <a:xfrm>
            <a:off x="9062596" y="179724"/>
            <a:ext cx="2505058" cy="765560"/>
          </a:xfrm>
          <a:prstGeom prst="rect">
            <a:avLst/>
          </a:prstGeom>
        </p:spPr>
      </p:pic>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459345" y="451336"/>
            <a:ext cx="3952210"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About the Commissioner role</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59345" y="1032916"/>
            <a:ext cx="10964394" cy="498151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endParaRPr lang="en-GB" sz="160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800">
                <a:latin typeface="Arial"/>
                <a:cs typeface="Arial"/>
              </a:rPr>
              <a:t>The Local Democracy, Economic Development and Construction Act 2009 which established the Commission provides for its Board to comprise a Chair and at least four and up to eleven (ordinary) members.</a:t>
            </a:r>
          </a:p>
          <a:p>
            <a:pPr marL="0" indent="0">
              <a:lnSpc>
                <a:spcPct val="100000"/>
              </a:lnSpc>
              <a:spcBef>
                <a:spcPts val="0"/>
              </a:spcBef>
              <a:buFont typeface="Arial" panose="020B0604020202020204" pitchFamily="34" charset="0"/>
              <a:buNone/>
            </a:pPr>
            <a:endParaRPr lang="en-GB" sz="1800">
              <a:latin typeface="Arial" panose="020B0604020202020204" pitchFamily="34" charset="0"/>
              <a:cs typeface="Arial" panose="020B0604020202020204" pitchFamily="34" charset="0"/>
            </a:endParaRPr>
          </a:p>
          <a:p>
            <a:pPr marL="0" indent="0">
              <a:lnSpc>
                <a:spcPct val="100000"/>
              </a:lnSpc>
              <a:spcBef>
                <a:spcPts val="0"/>
              </a:spcBef>
              <a:buNone/>
            </a:pPr>
            <a:r>
              <a:rPr lang="en-GB" sz="1800">
                <a:latin typeface="Arial"/>
                <a:cs typeface="Arial"/>
              </a:rPr>
              <a:t>It provides that Commissioners are appointed by His Majesty on the recommendation of the Secretary of State for Ministry of Housing, Communities &amp; Local Government for a period not exceeding five years (with a maximum of ten in total).</a:t>
            </a:r>
            <a:endParaRPr lang="en-GB"/>
          </a:p>
          <a:p>
            <a:pPr marL="0" indent="0">
              <a:lnSpc>
                <a:spcPct val="100000"/>
              </a:lnSpc>
              <a:spcBef>
                <a:spcPts val="0"/>
              </a:spcBef>
              <a:buFont typeface="Arial" panose="020B0604020202020204" pitchFamily="34" charset="0"/>
              <a:buNone/>
            </a:pPr>
            <a:endParaRPr lang="en-GB" sz="180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800">
                <a:latin typeface="Arial"/>
                <a:cs typeface="Arial"/>
              </a:rPr>
              <a:t>The Commission currently comprises a Chair, supported by a Deputy Chair and four Commissioners, a number that the Chair considers sufficient to deliver on the Commission’s work commitments.</a:t>
            </a:r>
          </a:p>
          <a:p>
            <a:pPr marL="0" indent="0">
              <a:lnSpc>
                <a:spcPct val="100000"/>
              </a:lnSpc>
              <a:spcBef>
                <a:spcPts val="0"/>
              </a:spcBef>
              <a:buFont typeface="Arial" panose="020B0604020202020204" pitchFamily="34" charset="0"/>
              <a:buNone/>
            </a:pPr>
            <a:endParaRPr lang="en-GB" sz="1800">
              <a:latin typeface="Arial" panose="020B0604020202020204" pitchFamily="34" charset="0"/>
              <a:cs typeface="Arial" panose="020B0604020202020204" pitchFamily="34" charset="0"/>
            </a:endParaRPr>
          </a:p>
          <a:p>
            <a:pPr marL="0" indent="0">
              <a:lnSpc>
                <a:spcPct val="100000"/>
              </a:lnSpc>
              <a:spcBef>
                <a:spcPts val="0"/>
              </a:spcBef>
              <a:buNone/>
            </a:pPr>
            <a:r>
              <a:rPr lang="en-GB" sz="1800">
                <a:latin typeface="Arial"/>
                <a:cs typeface="Arial"/>
              </a:rPr>
              <a:t>Please see link here to the current Commissioners </a:t>
            </a:r>
            <a:r>
              <a:rPr lang="en-GB" sz="1800">
                <a:latin typeface="Arial"/>
                <a:ea typeface="+mn-lt"/>
                <a:cs typeface="+mn-lt"/>
                <a:hlinkClick r:id="rId2"/>
              </a:rPr>
              <a:t>Who we are | LGBCE</a:t>
            </a:r>
            <a:r>
              <a:rPr lang="en-GB" sz="1800">
                <a:latin typeface="Arial"/>
                <a:cs typeface="Arial"/>
              </a:rPr>
              <a:t>. </a:t>
            </a:r>
          </a:p>
          <a:p>
            <a:pPr marL="0" indent="0">
              <a:lnSpc>
                <a:spcPct val="100000"/>
              </a:lnSpc>
              <a:spcBef>
                <a:spcPts val="0"/>
              </a:spcBef>
              <a:buFont typeface="Arial" panose="020B0604020202020204" pitchFamily="34" charset="0"/>
              <a:buNone/>
            </a:pPr>
            <a:endParaRPr lang="en-GB" sz="1800">
              <a:latin typeface="Arial" panose="020B0604020202020204" pitchFamily="34" charset="0"/>
              <a:cs typeface="Arial" panose="020B0604020202020204" pitchFamily="34" charset="0"/>
            </a:endParaRPr>
          </a:p>
          <a:p>
            <a:pPr marL="0" indent="0">
              <a:lnSpc>
                <a:spcPct val="100000"/>
              </a:lnSpc>
              <a:spcBef>
                <a:spcPts val="0"/>
              </a:spcBef>
              <a:buNone/>
            </a:pPr>
            <a:r>
              <a:rPr lang="en-GB" sz="1800">
                <a:latin typeface="Arial"/>
                <a:cs typeface="Arial"/>
              </a:rPr>
              <a:t>The Commission is supported by a team of staff lead by the Chief Executive, </a:t>
            </a:r>
            <a:r>
              <a:rPr lang="en-GB" sz="1800">
                <a:solidFill>
                  <a:srgbClr val="363636"/>
                </a:solidFill>
                <a:latin typeface="Arial"/>
                <a:cs typeface="Arial"/>
              </a:rPr>
              <a:t>Ailsa Irvine.</a:t>
            </a:r>
          </a:p>
          <a:p>
            <a:pPr marL="0" indent="0">
              <a:lnSpc>
                <a:spcPct val="100000"/>
              </a:lnSpc>
              <a:spcBef>
                <a:spcPts val="0"/>
              </a:spcBef>
              <a:buFont typeface="Arial" panose="020B0604020202020204" pitchFamily="34" charset="0"/>
              <a:buNone/>
            </a:pPr>
            <a:r>
              <a:rPr lang="en-GB" sz="1800">
                <a:latin typeface="Arial"/>
                <a:cs typeface="Arial"/>
              </a:rPr>
              <a:t>.</a:t>
            </a:r>
            <a:endParaRPr lang="en-GB"/>
          </a:p>
          <a:p>
            <a:pPr marL="0" indent="0">
              <a:lnSpc>
                <a:spcPct val="100000"/>
              </a:lnSpc>
              <a:spcBef>
                <a:spcPts val="0"/>
              </a:spcBef>
              <a:buFont typeface="Arial" panose="020B0604020202020204" pitchFamily="34" charset="0"/>
              <a:buNone/>
            </a:pPr>
            <a:endParaRPr lang="en-GB" sz="180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4A9AC90-3EF8-4B0E-8AB9-477FC869583A}"/>
              </a:ext>
            </a:extLst>
          </p:cNvPr>
          <p:cNvPicPr>
            <a:picLocks noChangeAspect="1"/>
          </p:cNvPicPr>
          <p:nvPr/>
        </p:nvPicPr>
        <p:blipFill>
          <a:blip r:embed="rId3"/>
          <a:stretch>
            <a:fillRect/>
          </a:stretch>
        </p:blipFill>
        <p:spPr>
          <a:xfrm>
            <a:off x="8821324" y="251927"/>
            <a:ext cx="2434811" cy="744092"/>
          </a:xfrm>
          <a:prstGeom prst="rect">
            <a:avLst/>
          </a:prstGeom>
        </p:spPr>
      </p:pic>
    </p:spTree>
    <p:extLst>
      <p:ext uri="{BB962C8B-B14F-4D97-AF65-F5344CB8AC3E}">
        <p14:creationId xmlns:p14="http://schemas.microsoft.com/office/powerpoint/2010/main" val="2023828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Commissioner Role Description and Key Responsibilities</a:t>
            </a:r>
            <a:endParaRPr lang="en-GB" sz="2000">
              <a:solidFill>
                <a:schemeClr val="accent1">
                  <a:lumMod val="75000"/>
                </a:schemeClr>
              </a:solidFil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053547"/>
            <a:ext cx="11168269" cy="4989443"/>
          </a:xfrm>
        </p:spPr>
        <p:txBody>
          <a:bodyPr>
            <a:normAutofit fontScale="92500" lnSpcReduction="20000"/>
          </a:bodyPr>
          <a:lstStyle/>
          <a:p>
            <a:pPr marL="0" indent="0" algn="just" fontAlgn="base">
              <a:lnSpc>
                <a:spcPct val="115000"/>
              </a:lnSpc>
              <a:buNone/>
            </a:pPr>
            <a:endParaRPr lang="en-GB" sz="1800">
              <a:latin typeface="Arial" panose="020B0604020202020204" pitchFamily="34" charset="0"/>
              <a:ea typeface="Times New Roman" panose="02020603050405020304" pitchFamily="18" charset="0"/>
              <a:cs typeface="Arial" panose="020B0604020202020204" pitchFamily="34" charset="0"/>
            </a:endParaRPr>
          </a:p>
          <a:p>
            <a:pPr marL="0" indent="0" algn="just" fontAlgn="base">
              <a:lnSpc>
                <a:spcPct val="115000"/>
              </a:lnSpc>
              <a:buNone/>
            </a:pPr>
            <a:r>
              <a:rPr lang="en-GB" sz="1800">
                <a:latin typeface="Arial" panose="020B0604020202020204" pitchFamily="34" charset="0"/>
                <a:ea typeface="Times New Roman" panose="02020603050405020304" pitchFamily="18" charset="0"/>
                <a:cs typeface="Arial" panose="020B0604020202020204" pitchFamily="34" charset="0"/>
              </a:rPr>
              <a:t>Within the overall framework of the Commission’s key responsibilities, Commissioners are collectively responsible for amongst other things:</a:t>
            </a:r>
          </a:p>
          <a:p>
            <a:pPr marL="0" indent="0" algn="just" fontAlgn="base">
              <a:lnSpc>
                <a:spcPct val="115000"/>
              </a:lnSpc>
              <a:buNone/>
            </a:pPr>
            <a:endParaRPr lang="en-GB" sz="1800">
              <a:latin typeface="Arial" panose="020B0604020202020204" pitchFamily="34" charset="0"/>
              <a:ea typeface="Times New Roman" panose="02020603050405020304" pitchFamily="18" charset="0"/>
              <a:cs typeface="Arial" panose="020B0604020202020204" pitchFamily="34" charset="0"/>
            </a:endParaRPr>
          </a:p>
          <a:p>
            <a:pPr lvl="1" fontAlgn="base">
              <a:lnSpc>
                <a:spcPct val="115000"/>
              </a:lnSpc>
            </a:pPr>
            <a:r>
              <a:rPr lang="en-GB" sz="1800">
                <a:latin typeface="Arial" panose="020B0604020202020204" pitchFamily="34" charset="0"/>
                <a:ea typeface="Times New Roman" panose="02020603050405020304" pitchFamily="18" charset="0"/>
                <a:cs typeface="Arial" panose="020B0604020202020204" pitchFamily="34" charset="0"/>
              </a:rPr>
              <a:t>Taking decisions on key policy, regulatory and other issues (with advice from staff), principally concerning local authority electoral arrangements (i.e. the number of councillors and the number and boundaries of electoral areas) and administrative boundaries. </a:t>
            </a:r>
          </a:p>
          <a:p>
            <a:pPr lvl="1" fontAlgn="base">
              <a:lnSpc>
                <a:spcPct val="115000"/>
              </a:lnSpc>
            </a:pPr>
            <a:endParaRPr lang="en-GB" sz="1800">
              <a:latin typeface="Arial" panose="020B0604020202020204" pitchFamily="34" charset="0"/>
              <a:ea typeface="Times New Roman" panose="02020603050405020304" pitchFamily="18" charset="0"/>
              <a:cs typeface="Arial" panose="020B0604020202020204" pitchFamily="34" charset="0"/>
            </a:endParaRPr>
          </a:p>
          <a:p>
            <a:pPr lvl="1" fontAlgn="base">
              <a:lnSpc>
                <a:spcPct val="115000"/>
              </a:lnSpc>
            </a:pPr>
            <a:r>
              <a:rPr lang="en-GB" sz="1800">
                <a:latin typeface="Arial" panose="020B0604020202020204" pitchFamily="34" charset="0"/>
                <a:ea typeface="Times New Roman" panose="02020603050405020304" pitchFamily="18" charset="0"/>
                <a:cs typeface="Arial" panose="020B0604020202020204" pitchFamily="34" charset="0"/>
              </a:rPr>
              <a:t>Representing the Commission externally, participating in public meetings and discussions and engaging with local political leaders and officials in those areas undergoing electoral and boundary reviews.</a:t>
            </a:r>
          </a:p>
          <a:p>
            <a:pPr fontAlgn="base">
              <a:lnSpc>
                <a:spcPct val="115000"/>
              </a:lnSpc>
            </a:pPr>
            <a:endParaRPr lang="en-GB" sz="1800">
              <a:latin typeface="Arial" panose="020B0604020202020204" pitchFamily="34" charset="0"/>
              <a:ea typeface="Times New Roman" panose="02020603050405020304" pitchFamily="18" charset="0"/>
              <a:cs typeface="Arial" panose="020B0604020202020204" pitchFamily="34" charset="0"/>
            </a:endParaRPr>
          </a:p>
          <a:p>
            <a:pPr marL="0" indent="0" fontAlgn="base">
              <a:lnSpc>
                <a:spcPct val="115000"/>
              </a:lnSpc>
              <a:buNone/>
            </a:pPr>
            <a:r>
              <a:rPr lang="en-GB" sz="1800">
                <a:latin typeface="Arial" panose="020B0604020202020204" pitchFamily="34" charset="0"/>
                <a:ea typeface="Times New Roman" panose="02020603050405020304" pitchFamily="18" charset="0"/>
                <a:cs typeface="Arial" panose="020B0604020202020204" pitchFamily="34" charset="0"/>
              </a:rPr>
              <a:t>Individually, members act as lead Commissioner for specific reviews, working alongside staff who prepare recommendations for collective decision by the Commission.</a:t>
            </a:r>
          </a:p>
          <a:p>
            <a:pPr marL="0" indent="0" fontAlgn="base">
              <a:lnSpc>
                <a:spcPct val="115000"/>
              </a:lnSpc>
              <a:buNone/>
            </a:pPr>
            <a:r>
              <a:rPr lang="en-GB" sz="1800">
                <a:latin typeface="Arial" panose="020B0604020202020204" pitchFamily="34" charset="0"/>
                <a:ea typeface="Times New Roman" panose="02020603050405020304" pitchFamily="18" charset="0"/>
                <a:cs typeface="Arial" panose="020B0604020202020204" pitchFamily="34" charset="0"/>
              </a:rPr>
              <a:t>This entails visiting areas under review, engaging in meetings with Council Leaders and members, and with others, and being in a position to offer fellow Commissioners advice or assurance on the recommendations before them.</a:t>
            </a:r>
            <a:br>
              <a:rPr lang="en-GB" sz="2800" b="1">
                <a:effectLst/>
                <a:latin typeface="Calibri" panose="020F0502020204030204" pitchFamily="34" charset="0"/>
                <a:ea typeface="Calibri" panose="020F0502020204030204" pitchFamily="34" charset="0"/>
              </a:rPr>
            </a:br>
            <a:endParaRPr lang="en-GB"/>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6</a:t>
            </a:fld>
            <a:endParaRPr lang="en-US"/>
          </a:p>
        </p:txBody>
      </p:sp>
      <p:pic>
        <p:nvPicPr>
          <p:cNvPr id="5" name="Picture 4">
            <a:extLst>
              <a:ext uri="{FF2B5EF4-FFF2-40B4-BE49-F238E27FC236}">
                <a16:creationId xmlns:a16="http://schemas.microsoft.com/office/drawing/2014/main" id="{DD262641-CB11-4038-A460-7A47A01AE63E}"/>
              </a:ext>
            </a:extLst>
          </p:cNvPr>
          <p:cNvPicPr>
            <a:picLocks noChangeAspect="1"/>
          </p:cNvPicPr>
          <p:nvPr/>
        </p:nvPicPr>
        <p:blipFill>
          <a:blip r:embed="rId2"/>
          <a:stretch>
            <a:fillRect/>
          </a:stretch>
        </p:blipFill>
        <p:spPr>
          <a:xfrm>
            <a:off x="9172648" y="306788"/>
            <a:ext cx="2499205" cy="763771"/>
          </a:xfrm>
          <a:prstGeom prst="rect">
            <a:avLst/>
          </a:prstGeom>
        </p:spPr>
      </p:pic>
    </p:spTree>
    <p:extLst>
      <p:ext uri="{BB962C8B-B14F-4D97-AF65-F5344CB8AC3E}">
        <p14:creationId xmlns:p14="http://schemas.microsoft.com/office/powerpoint/2010/main" val="860269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609048" y="331620"/>
            <a:ext cx="10515600" cy="708301"/>
          </a:xfrm>
        </p:spPr>
        <p:txBody>
          <a:bodyPr>
            <a:normAutofit/>
          </a:bodyPr>
          <a:lstStyle/>
          <a:p>
            <a:r>
              <a:rPr lang="en-GB" sz="2800" b="1">
                <a:solidFill>
                  <a:schemeClr val="accent1">
                    <a:lumMod val="75000"/>
                  </a:schemeClr>
                </a:solidFill>
                <a:latin typeface="Arial" panose="020B0604020202020204" pitchFamily="34" charset="0"/>
                <a:cs typeface="Arial" panose="020B0604020202020204" pitchFamily="34" charset="0"/>
              </a:rPr>
              <a:t>Commissioner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7</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3670" y="966289"/>
            <a:ext cx="10905313" cy="754053"/>
          </a:xfrm>
          <a:prstGeom prst="rect">
            <a:avLst/>
          </a:prstGeom>
          <a:noFill/>
          <a:ln>
            <a:solidFill>
              <a:schemeClr val="accent1">
                <a:lumMod val="50000"/>
              </a:schemeClr>
            </a:solidFill>
          </a:ln>
        </p:spPr>
        <p:txBody>
          <a:bodyPr wrap="square" rtlCol="0">
            <a:spAutoFit/>
          </a:bodyPr>
          <a:lstStyle/>
          <a:p>
            <a:r>
              <a:rPr lang="en-GB" sz="1400">
                <a:effectLst/>
                <a:latin typeface="Arial" panose="020B0604020202020204" pitchFamily="34" charset="0"/>
                <a:ea typeface="Calibri" panose="020F0502020204030204" pitchFamily="34" charset="0"/>
                <a:cs typeface="Arial" panose="020B0604020202020204" pitchFamily="34" charset="0"/>
              </a:rPr>
              <a:t>All candidates must demonstrate, in their CV and supporting letter, how they meet the selection criteria for the role through their knowledge, skills and experience. </a:t>
            </a:r>
          </a:p>
          <a:p>
            <a:endParaRPr lang="en-GB" sz="1500">
              <a:latin typeface="Arial" panose="020B060402020202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A1AEB242-2060-4589-B8DE-651B05DE9440}"/>
              </a:ext>
            </a:extLst>
          </p:cNvPr>
          <p:cNvSpPr txBox="1"/>
          <p:nvPr/>
        </p:nvSpPr>
        <p:spPr>
          <a:xfrm>
            <a:off x="600981" y="1862041"/>
            <a:ext cx="10908002" cy="2093866"/>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a:solidFill>
                  <a:schemeClr val="accent1">
                    <a:lumMod val="75000"/>
                  </a:schemeClr>
                </a:solidFill>
                <a:latin typeface="Arial"/>
                <a:cs typeface="Arial"/>
              </a:rPr>
              <a:t>Essential Criteria:</a:t>
            </a:r>
            <a:endParaRPr lang="en-GB" sz="1800">
              <a:solidFill>
                <a:schemeClr val="accent1">
                  <a:lumMod val="75000"/>
                </a:schemeClr>
              </a:solidFill>
              <a:effectLst/>
              <a:latin typeface="Arial"/>
              <a:ea typeface="Times New Roman" panose="02020603050405020304" pitchFamily="18" charset="0"/>
              <a:cs typeface="Arial"/>
            </a:endParaRPr>
          </a:p>
          <a:p>
            <a:endParaRPr lang="en-GB" sz="1200">
              <a:latin typeface="Arial"/>
              <a:ea typeface="+mn-lt"/>
              <a:cs typeface="+mn-lt"/>
            </a:endParaRPr>
          </a:p>
          <a:p>
            <a:r>
              <a:rPr lang="en-GB" sz="1200">
                <a:latin typeface="Arial"/>
                <a:ea typeface="+mn-lt"/>
                <a:cs typeface="+mn-lt"/>
              </a:rPr>
              <a:t>We are looking for someone who is able to contribute effectively to the strategic direction of an organisation that, while independent of Government and wholly non-party political, operates in an intensely political environment and works closely with both local and central government. </a:t>
            </a:r>
            <a:endParaRPr lang="en-GB">
              <a:latin typeface="Arial"/>
              <a:ea typeface="+mn-lt"/>
              <a:cs typeface="+mn-lt"/>
            </a:endParaRPr>
          </a:p>
          <a:p>
            <a:pPr lvl="0"/>
            <a:endParaRPr lang="en-GB" sz="1200">
              <a:latin typeface="Arial"/>
              <a:cs typeface="Arial"/>
            </a:endParaRPr>
          </a:p>
          <a:p>
            <a:r>
              <a:rPr lang="en-GB" sz="1200">
                <a:latin typeface="Arial"/>
                <a:ea typeface="Times New Roman" panose="02020603050405020304" pitchFamily="18" charset="0"/>
                <a:cs typeface="Arial"/>
              </a:rPr>
              <a:t> 1. Show a strong track record of independent, impartial and evidence-based decision-making at a senior level,</a:t>
            </a:r>
            <a:endParaRPr lang="en-GB">
              <a:latin typeface="Arial"/>
              <a:cs typeface="Arial"/>
            </a:endParaRPr>
          </a:p>
          <a:p>
            <a:r>
              <a:rPr lang="en-GB" sz="1200">
                <a:latin typeface="Arial"/>
                <a:ea typeface="Times New Roman" panose="02020603050405020304" pitchFamily="18" charset="0"/>
                <a:cs typeface="Arial"/>
              </a:rPr>
              <a:t> 2. Cut through significant amounts of evidence, particularly in the form of written text and maps, identifying and assessing key lines of argument;</a:t>
            </a:r>
            <a:endParaRPr lang="en-GB">
              <a:latin typeface="Arial"/>
              <a:cs typeface="Arial"/>
            </a:endParaRPr>
          </a:p>
          <a:p>
            <a:r>
              <a:rPr lang="en-GB" sz="1200">
                <a:latin typeface="Arial"/>
                <a:ea typeface="Times New Roman" panose="02020603050405020304" pitchFamily="18" charset="0"/>
                <a:cs typeface="Arial"/>
              </a:rPr>
              <a:t> 3. Work constructively with others from different professional backgrounds to reach collective decisions;</a:t>
            </a:r>
            <a:endParaRPr lang="en-GB">
              <a:latin typeface="Arial"/>
              <a:cs typeface="Arial"/>
            </a:endParaRPr>
          </a:p>
          <a:p>
            <a:r>
              <a:rPr lang="en-GB" sz="1200">
                <a:latin typeface="Arial"/>
                <a:ea typeface="Times New Roman" panose="02020603050405020304" pitchFamily="18" charset="0"/>
                <a:cs typeface="Arial"/>
              </a:rPr>
              <a:t> 4. Demonstrate a strong commitment to the Principles of Public Life as published by the Committee on Standards in Public Life; and</a:t>
            </a:r>
            <a:endParaRPr lang="en-GB">
              <a:latin typeface="Arial"/>
              <a:cs typeface="Arial"/>
            </a:endParaRPr>
          </a:p>
          <a:p>
            <a:r>
              <a:rPr lang="en-GB" sz="1200">
                <a:latin typeface="Arial"/>
                <a:ea typeface="Times New Roman" panose="02020603050405020304" pitchFamily="18" charset="0"/>
                <a:cs typeface="Arial"/>
              </a:rPr>
              <a:t> 5. Be comfortable serving as the public face of the Commission, where appropriate, with credibility and authority.</a:t>
            </a:r>
            <a:endParaRPr lang="en-GB">
              <a:latin typeface="Arial"/>
              <a:cs typeface="Arial"/>
            </a:endParaRPr>
          </a:p>
          <a:p>
            <a:pPr>
              <a:lnSpc>
                <a:spcPct val="150000"/>
              </a:lnSpc>
            </a:pPr>
            <a:endParaRPr lang="en-GB" sz="120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285750" lvl="0" indent="-285750">
              <a:lnSpc>
                <a:spcPct val="150000"/>
              </a:lnSpc>
              <a:buFont typeface="Arial" panose="020B0604020202020204" pitchFamily="34" charset="0"/>
              <a:buChar char="•"/>
            </a:pPr>
            <a:endParaRPr lang="en-GB" sz="150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602321" y="4274601"/>
            <a:ext cx="10901598" cy="1926467"/>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a:solidFill>
                  <a:schemeClr val="accent1">
                    <a:lumMod val="75000"/>
                  </a:schemeClr>
                </a:solidFill>
                <a:latin typeface="Arial"/>
                <a:cs typeface="Arial"/>
              </a:rPr>
              <a:t>Desirable Criteria:</a:t>
            </a:r>
          </a:p>
          <a:p>
            <a:endParaRPr lang="en-GB" sz="1200">
              <a:latin typeface="Arial"/>
              <a:ea typeface="Times New Roman" panose="02020603050405020304" pitchFamily="18" charset="0"/>
              <a:cs typeface="Arial"/>
            </a:endParaRPr>
          </a:p>
          <a:p>
            <a:r>
              <a:rPr lang="en-GB" sz="1200">
                <a:effectLst/>
                <a:latin typeface="Arial"/>
                <a:ea typeface="Times New Roman" panose="02020603050405020304" pitchFamily="18" charset="0"/>
                <a:cs typeface="Arial"/>
              </a:rPr>
              <a:t>We are very interested in receiving applications from those who can:</a:t>
            </a:r>
            <a:endParaRPr lang="en-GB">
              <a:latin typeface="Arial"/>
              <a:cs typeface="Arial"/>
            </a:endParaRPr>
          </a:p>
          <a:p>
            <a:endParaRPr lang="en-GB" sz="1200">
              <a:latin typeface="Arial"/>
              <a:ea typeface="Calibri" panose="020F0502020204030204" pitchFamily="34" charset="0"/>
              <a:cs typeface="Arial"/>
            </a:endParaRPr>
          </a:p>
          <a:p>
            <a:r>
              <a:rPr lang="en-GB" sz="1200">
                <a:latin typeface="Arial"/>
                <a:ea typeface="Calibri"/>
                <a:cs typeface="Arial"/>
              </a:rPr>
              <a:t> 1. Bring different perspectives and experiences to the work of the Commission, applicants from diverse backgrounds are particularly welcomed;</a:t>
            </a:r>
            <a:endParaRPr lang="en-GB">
              <a:latin typeface="Arial"/>
              <a:ea typeface="Calibri"/>
              <a:cs typeface="Arial"/>
            </a:endParaRPr>
          </a:p>
          <a:p>
            <a:r>
              <a:rPr lang="en-GB" sz="1200">
                <a:latin typeface="Arial"/>
                <a:ea typeface="Calibri"/>
                <a:cs typeface="Arial"/>
              </a:rPr>
              <a:t> 2. Demonstrate a deep understanding of the democratic framework of England, with a focus on the structure, form and role of local government;</a:t>
            </a:r>
            <a:endParaRPr lang="en-GB">
              <a:latin typeface="Arial"/>
              <a:ea typeface="Calibri"/>
              <a:cs typeface="Arial"/>
            </a:endParaRPr>
          </a:p>
          <a:p>
            <a:r>
              <a:rPr lang="en-GB" sz="1200">
                <a:latin typeface="Arial"/>
                <a:ea typeface="Calibri"/>
                <a:cs typeface="Arial"/>
              </a:rPr>
              <a:t> 3.  Offer experience and knowledge of one or more of: financial and governance issues, digital strategy, communications and stakeholder engagement. </a:t>
            </a:r>
            <a:endParaRPr lang="en-GB">
              <a:ea typeface="Calibri"/>
            </a:endParaRPr>
          </a:p>
          <a:p>
            <a:endParaRPr lang="en-GB" sz="120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6747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78383"/>
          </a:xfrm>
          <a:prstGeom prst="rect">
            <a:avLst/>
          </a:prstGeom>
          <a:ln>
            <a:solidFill>
              <a:schemeClr val="accent1">
                <a:lumMod val="50000"/>
              </a:schemeClr>
            </a:solidFill>
          </a:ln>
        </p:spPr>
        <p:txBody>
          <a:bodyPr vert="horz" wrap="square" lIns="0" tIns="0" rIns="0" bIns="0" rtlCol="0">
            <a:noAutofit/>
          </a:bodyPr>
          <a:lstStyle/>
          <a:p>
            <a:pPr marL="12701"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Conduct:</a:t>
            </a:r>
            <a:r>
              <a:rPr lang="en-GB" sz="1400">
                <a:solidFill>
                  <a:schemeClr val="accent1">
                    <a:lumMod val="75000"/>
                  </a:schemeClr>
                </a:solidFill>
                <a:latin typeface="Arial" panose="020B0604020202020204" pitchFamily="34" charset="0"/>
                <a:cs typeface="Arial" panose="020B0604020202020204" pitchFamily="34" charset="0"/>
              </a:rPr>
              <a:t> </a:t>
            </a:r>
          </a:p>
          <a:p>
            <a:pPr marL="12701"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Commissioners will be expected to act in accordance with the </a:t>
            </a:r>
            <a:r>
              <a:rPr lang="en-GB" sz="1400">
                <a:solidFill>
                  <a:prstClr val="black"/>
                </a:solidFill>
                <a:latin typeface="Arial" panose="020B0604020202020204" pitchFamily="34" charset="0"/>
                <a:cs typeface="Arial" panose="020B0604020202020204" pitchFamily="34" charset="0"/>
                <a:hlinkClick r:id="rId2"/>
              </a:rPr>
              <a:t>Seven Principles of Public Life</a:t>
            </a:r>
            <a:r>
              <a:rPr lang="en-GB" sz="1400">
                <a:solidFill>
                  <a:prstClr val="black"/>
                </a:solidFill>
                <a:latin typeface="Arial" panose="020B0604020202020204" pitchFamily="34" charset="0"/>
                <a:cs typeface="Arial" panose="020B0604020202020204" pitchFamily="34" charset="0"/>
              </a:rPr>
              <a:t>.</a:t>
            </a:r>
            <a:endParaRPr lang="en-GB" sz="1400">
              <a:latin typeface="Arial" panose="020B0604020202020204" pitchFamily="34" charset="0"/>
              <a:cs typeface="Arial" panose="020B0604020202020204" pitchFamily="34" charset="0"/>
            </a:endParaRPr>
          </a:p>
          <a:p>
            <a:pPr marL="12701"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1"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Restrictions:</a:t>
            </a:r>
          </a:p>
          <a:p>
            <a:pPr marL="12701"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For the Commission to effectively perform its functions, it must command wide confidence that it is entirely independent of Government and of political parties.  Commissioners must not be, or be perceived as, associated with any political party or its policies.</a:t>
            </a:r>
          </a:p>
          <a:p>
            <a:pPr marL="12701"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There is a restriction, therefore, that Commissioners cannot, in the last ten years, have been an elected politician (other than a parish or community councillor), an officer or employee of a political party, or a reported donor or lender to a political party.  Being a member of a political party is not a barrier to becoming a Commissioner, but if you are appointed you must resign your membership.</a:t>
            </a:r>
          </a:p>
          <a:p>
            <a:pPr marL="12701"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1"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Nationality: </a:t>
            </a:r>
          </a:p>
          <a:p>
            <a:pPr marL="12701"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You must have a right to work in the UK, there must be no employment restrictions or limit on your permitted stay in the UK.</a:t>
            </a:r>
          </a:p>
          <a:p>
            <a:pPr marL="12701"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1"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Annual Performance Review and Reappointment: </a:t>
            </a:r>
          </a:p>
          <a:p>
            <a:pPr marL="12701"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Annual performance reviews are expected to be undertaken. Reappointments are not automatic and will only be considered subject to satisfactory performance reviews</a:t>
            </a:r>
            <a:r>
              <a:rPr lang="en-GB" sz="1400" i="1">
                <a:solidFill>
                  <a:srgbClr val="00B050"/>
                </a:solidFill>
                <a:latin typeface="Arial" panose="020B0604020202020204" pitchFamily="34" charset="0"/>
                <a:cs typeface="Arial" panose="020B0604020202020204" pitchFamily="34" charset="0"/>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507468" y="704250"/>
            <a:ext cx="5272360" cy="5764207"/>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r>
              <a:rPr lang="en-GB" sz="1500" b="1" dirty="0">
                <a:solidFill>
                  <a:schemeClr val="accent1">
                    <a:lumMod val="75000"/>
                  </a:schemeClr>
                </a:solidFill>
                <a:latin typeface="Arial"/>
                <a:cs typeface="Arial"/>
              </a:rPr>
              <a:t>Remuneration:</a:t>
            </a:r>
            <a:r>
              <a:rPr lang="en-GB" sz="1500" b="1" dirty="0">
                <a:solidFill>
                  <a:srgbClr val="009999"/>
                </a:solidFill>
                <a:latin typeface="Arial"/>
                <a:cs typeface="Arial"/>
              </a:rPr>
              <a:t> </a:t>
            </a:r>
            <a:endParaRPr lang="en-US" dirty="0">
              <a:latin typeface="Arial"/>
              <a:cs typeface="Arial"/>
            </a:endParaRPr>
          </a:p>
          <a:p>
            <a:pPr marL="12700" marR="21590">
              <a:lnSpc>
                <a:spcPct val="106100"/>
              </a:lnSpc>
              <a:spcBef>
                <a:spcPts val="100"/>
              </a:spcBef>
              <a:tabLst>
                <a:tab pos="139700" algn="l"/>
              </a:tabLst>
            </a:pPr>
            <a:r>
              <a:rPr lang="en-GB" sz="1500" dirty="0">
                <a:latin typeface="Arial"/>
                <a:cs typeface="Arial"/>
              </a:rPr>
              <a:t>Commissioners are remunerated on a basis of days worked on Commission business plus reasonable travel and subsistence expenses. The current full daily fee is £404 (£202 for each half day).  Appointments to the Commission are not pensionable. </a:t>
            </a:r>
          </a:p>
          <a:p>
            <a:pPr marL="12700" marR="21590">
              <a:lnSpc>
                <a:spcPct val="106100"/>
              </a:lnSpc>
              <a:spcBef>
                <a:spcPts val="100"/>
              </a:spcBef>
              <a:tabLst>
                <a:tab pos="139700" algn="l"/>
              </a:tabLst>
            </a:pPr>
            <a:endParaRPr lang="en-GB" sz="150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dirty="0">
                <a:solidFill>
                  <a:schemeClr val="accent1">
                    <a:lumMod val="75000"/>
                  </a:schemeClr>
                </a:solidFill>
                <a:latin typeface="Arial"/>
                <a:cs typeface="Arial"/>
              </a:rPr>
              <a:t>Time Commitment:  </a:t>
            </a:r>
          </a:p>
          <a:p>
            <a:pPr marL="12700" marR="21590">
              <a:lnSpc>
                <a:spcPct val="106100"/>
              </a:lnSpc>
              <a:spcBef>
                <a:spcPts val="100"/>
              </a:spcBef>
              <a:tabLst>
                <a:tab pos="139700" algn="l"/>
              </a:tabLst>
            </a:pPr>
            <a:r>
              <a:rPr lang="en-GB" sz="1500" dirty="0">
                <a:solidFill>
                  <a:schemeClr val="tx1">
                    <a:lumMod val="95000"/>
                    <a:lumOff val="5000"/>
                  </a:schemeClr>
                </a:solidFill>
                <a:latin typeface="Arial"/>
                <a:cs typeface="Arial"/>
              </a:rPr>
              <a:t>Commissioners are expected to be able to work flexibly with a current expectation of approximately 3-4 days per month.</a:t>
            </a:r>
            <a:br>
              <a:rPr lang="en-GB" sz="1500" dirty="0">
                <a:latin typeface="Arial" panose="020B0604020202020204" pitchFamily="34" charset="0"/>
                <a:cs typeface="Arial" panose="020B0604020202020204" pitchFamily="34" charset="0"/>
              </a:rPr>
            </a:br>
            <a:endParaRPr lang="en-GB" sz="15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dirty="0">
                <a:solidFill>
                  <a:schemeClr val="accent1">
                    <a:lumMod val="75000"/>
                  </a:schemeClr>
                </a:solidFill>
                <a:latin typeface="Arial"/>
                <a:cs typeface="Arial"/>
              </a:rPr>
              <a:t>Start Date and term:</a:t>
            </a:r>
          </a:p>
          <a:p>
            <a:pPr marL="12700" marR="21590">
              <a:lnSpc>
                <a:spcPct val="106100"/>
              </a:lnSpc>
              <a:spcBef>
                <a:spcPts val="100"/>
              </a:spcBef>
              <a:tabLst>
                <a:tab pos="139700" algn="l"/>
              </a:tabLst>
            </a:pPr>
            <a:r>
              <a:rPr lang="en-GB" sz="1500" dirty="0">
                <a:solidFill>
                  <a:schemeClr val="tx1">
                    <a:lumMod val="95000"/>
                    <a:lumOff val="5000"/>
                  </a:schemeClr>
                </a:solidFill>
                <a:latin typeface="Arial"/>
                <a:cs typeface="Arial"/>
              </a:rPr>
              <a:t>To be confirmed for a period of four years.</a:t>
            </a:r>
            <a:endParaRPr lang="en-GB" sz="1500" spc="5" dirty="0">
              <a:solidFill>
                <a:schemeClr val="tx1">
                  <a:lumMod val="95000"/>
                  <a:lumOff val="5000"/>
                </a:schemeClr>
              </a:solidFill>
              <a:latin typeface="Arial"/>
              <a:cs typeface="Arial"/>
            </a:endParaRPr>
          </a:p>
          <a:p>
            <a:pPr marL="12700" marR="21590">
              <a:lnSpc>
                <a:spcPct val="106100"/>
              </a:lnSpc>
              <a:spcBef>
                <a:spcPts val="100"/>
              </a:spcBef>
              <a:tabLst>
                <a:tab pos="139700" algn="l"/>
              </a:tabLst>
            </a:pPr>
            <a:endParaRPr lang="en-GB" sz="1500" spc="5">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dirty="0">
                <a:solidFill>
                  <a:schemeClr val="accent1">
                    <a:lumMod val="75000"/>
                  </a:schemeClr>
                </a:solidFill>
                <a:latin typeface="Arial"/>
                <a:cs typeface="Arial"/>
              </a:rPr>
              <a:t>Location: </a:t>
            </a:r>
          </a:p>
          <a:p>
            <a:pPr marL="12700" marR="21590">
              <a:lnSpc>
                <a:spcPct val="106100"/>
              </a:lnSpc>
              <a:spcBef>
                <a:spcPts val="100"/>
              </a:spcBef>
              <a:tabLst>
                <a:tab pos="139700" algn="l"/>
              </a:tabLst>
            </a:pPr>
            <a:r>
              <a:rPr lang="en-GB" sz="1500" spc="-70" dirty="0">
                <a:latin typeface="Arial"/>
                <a:cs typeface="Arial"/>
              </a:rPr>
              <a:t>The Local Government Boundary Commission for England (the Commission) is based in London.  Work involves visiting local authorities across England on a regular basis.  Where appropriate, the Commission is using a hybrid working model, including regular monthly Commission meetings. </a:t>
            </a:r>
          </a:p>
          <a:p>
            <a:pPr marL="12700" marR="21590">
              <a:lnSpc>
                <a:spcPct val="106100"/>
              </a:lnSpc>
              <a:spcBef>
                <a:spcPts val="100"/>
              </a:spcBef>
              <a:tabLst>
                <a:tab pos="139700" algn="l"/>
              </a:tabLst>
            </a:pPr>
            <a:endParaRPr lang="en-GB" sz="1500" spc="-7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spc="-7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spc="-7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7525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838200" y="365126"/>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68664" y="1000539"/>
            <a:ext cx="11172673" cy="4401205"/>
          </a:xfrm>
          <a:prstGeom prst="rect">
            <a:avLst/>
          </a:prstGeom>
          <a:noFill/>
          <a:ln>
            <a:solidFill>
              <a:schemeClr val="accent1">
                <a:lumMod val="50000"/>
              </a:schemeClr>
            </a:solidFill>
          </a:ln>
        </p:spPr>
        <p:txBody>
          <a:bodyPr wrap="square" lIns="91440" tIns="45720" rIns="91440" bIns="45720" rtlCol="0" anchor="t">
            <a:spAutoFit/>
          </a:bodyPr>
          <a:lstStyle/>
          <a:p>
            <a:pPr>
              <a:defRPr/>
            </a:pPr>
            <a:r>
              <a:rPr kumimoji="0" lang="en-GB" sz="1400" b="0" i="0" u="none" strike="noStrike" kern="0" cap="none" spc="0" normalizeH="0" baseline="0" noProof="0" dirty="0">
                <a:ln>
                  <a:noFill/>
                </a:ln>
                <a:effectLst/>
                <a:uLnTx/>
                <a:uFillTx/>
                <a:latin typeface="Arial"/>
                <a:cs typeface="Arial"/>
              </a:rPr>
              <a:t>Please submit the required documentation </a:t>
            </a:r>
            <a:r>
              <a:rPr kumimoji="0" lang="en-GB" sz="1400" b="1" i="0" u="none" strike="noStrike" kern="0" cap="none" spc="0" normalizeH="0" baseline="0" noProof="0" dirty="0">
                <a:ln>
                  <a:noFill/>
                </a:ln>
                <a:effectLst/>
                <a:uLnTx/>
                <a:uFillTx/>
                <a:latin typeface="Arial"/>
                <a:cs typeface="Arial"/>
              </a:rPr>
              <a:t>listed at 1-3 below </a:t>
            </a:r>
            <a:r>
              <a:rPr kumimoji="0" lang="en-GB" sz="1400" b="0" i="0" u="none" strike="noStrike" kern="0" cap="none" spc="0" normalizeH="0" baseline="0" noProof="0" dirty="0">
                <a:ln>
                  <a:noFill/>
                </a:ln>
                <a:effectLst/>
                <a:uLnTx/>
                <a:uFillTx/>
                <a:latin typeface="Arial"/>
                <a:cs typeface="Arial"/>
              </a:rPr>
              <a:t>to</a:t>
            </a:r>
            <a:r>
              <a:rPr lang="en-GB" sz="1400" kern="0" dirty="0">
                <a:latin typeface="Arial"/>
                <a:cs typeface="Arial"/>
              </a:rPr>
              <a:t> </a:t>
            </a:r>
            <a:r>
              <a:rPr lang="en-GB" sz="1400" b="1" u="sng" kern="0" dirty="0">
                <a:latin typeface="Arial"/>
                <a:cs typeface="Arial"/>
                <a:hlinkClick r:id="rId2">
                  <a:extLst>
                    <a:ext uri="{A12FA001-AC4F-418D-AE19-62706E023703}">
                      <ahyp:hlinkClr xmlns:ahyp="http://schemas.microsoft.com/office/drawing/2018/hyperlinkcolor" val="tx"/>
                    </a:ext>
                  </a:extLst>
                </a:hlinkClick>
              </a:rPr>
              <a:t>lgbcerecruitment@communities.gov.uk</a:t>
            </a:r>
            <a:r>
              <a:rPr lang="en-GB" sz="1400" kern="0" dirty="0">
                <a:latin typeface="Arial"/>
                <a:cs typeface="Arial"/>
              </a:rPr>
              <a:t> </a:t>
            </a:r>
            <a:r>
              <a:rPr kumimoji="0" lang="en-GB" sz="1400" b="0" i="0" u="none" strike="noStrike" kern="0" cap="none" spc="0" normalizeH="0" baseline="0" noProof="0" dirty="0">
                <a:ln>
                  <a:noFill/>
                </a:ln>
                <a:effectLst/>
                <a:uLnTx/>
                <a:uFillTx/>
                <a:latin typeface="Arial"/>
                <a:cs typeface="Arial"/>
              </a:rPr>
              <a:t>by</a:t>
            </a:r>
            <a:r>
              <a:rPr lang="en-GB" sz="1400" kern="0" dirty="0">
                <a:latin typeface="Arial"/>
                <a:cs typeface="Arial"/>
              </a:rPr>
              <a:t> </a:t>
            </a:r>
            <a:r>
              <a:rPr lang="en-GB" sz="1400" b="1" kern="0" dirty="0">
                <a:latin typeface="Arial"/>
                <a:cs typeface="Arial"/>
              </a:rPr>
              <a:t>3pm on Thursday 20th March 2025</a:t>
            </a:r>
            <a:r>
              <a:rPr lang="en-GB" sz="1400" kern="0" dirty="0">
                <a:latin typeface="Arial"/>
                <a:cs typeface="Arial"/>
              </a:rPr>
              <a:t>.</a:t>
            </a:r>
            <a:r>
              <a:rPr kumimoji="0" lang="en-GB" sz="1400" b="1" i="0" u="none" strike="noStrike" kern="0" cap="none" spc="0" normalizeH="0" baseline="0" noProof="0" dirty="0">
                <a:ln>
                  <a:noFill/>
                </a:ln>
                <a:solidFill>
                  <a:schemeClr val="bg1">
                    <a:lumMod val="50000"/>
                  </a:schemeClr>
                </a:solidFill>
                <a:effectLst/>
                <a:uLnTx/>
                <a:uFillTx/>
                <a:latin typeface="Arial"/>
                <a:cs typeface="Arial"/>
              </a:rPr>
              <a:t> </a:t>
            </a:r>
            <a:r>
              <a:rPr kumimoji="0" lang="en-GB" sz="1400" b="1" i="0" u="none" strike="noStrike" kern="0" cap="none" spc="0" normalizeH="0" baseline="0" noProof="0" dirty="0">
                <a:ln>
                  <a:noFill/>
                </a:ln>
                <a:effectLst/>
                <a:uLnTx/>
                <a:uFillTx/>
                <a:latin typeface="Arial"/>
                <a:cs typeface="Arial"/>
              </a:rPr>
              <a:t>If not provided, your application will not be taken forward. Late applications will not be considered. </a:t>
            </a:r>
            <a:endParaRPr kumimoji="0"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Please ensure you include </a:t>
            </a:r>
            <a:r>
              <a:rPr kumimoji="0" lang="en-GB" sz="1400" b="1" i="0" u="none" strike="noStrike" kern="0" cap="none" spc="0" normalizeH="0" baseline="0" noProof="0" dirty="0">
                <a:ln>
                  <a:noFill/>
                </a:ln>
                <a:effectLst/>
                <a:uLnTx/>
                <a:uFillTx/>
                <a:latin typeface="Arial"/>
                <a:cs typeface="Arial"/>
              </a:rPr>
              <a:t>‘Local Government Boundary Commission for England, Commissioner’ </a:t>
            </a:r>
            <a:r>
              <a:rPr kumimoji="0" lang="en-GB" sz="1400" b="0" i="0" u="none" strike="noStrike" kern="0" cap="none" spc="0" normalizeH="0" baseline="0" noProof="0" dirty="0">
                <a:ln>
                  <a:noFill/>
                </a:ln>
                <a:effectLst/>
                <a:uLnTx/>
                <a:uFillTx/>
                <a:latin typeface="Arial"/>
                <a:cs typeface="Arial"/>
              </a:rPr>
              <a:t>as the subject line of your email.</a:t>
            </a:r>
            <a:r>
              <a:rPr lang="en-GB" sz="1400" kern="0" dirty="0">
                <a:latin typeface="Arial"/>
                <a:cs typeface="Arial"/>
              </a:rPr>
              <a:t> </a:t>
            </a:r>
          </a:p>
          <a:p>
            <a:pPr>
              <a:defRPr/>
            </a:pPr>
            <a:endParaRPr lang="en-GB" sz="1400" b="1" kern="0">
              <a:solidFill>
                <a:prstClr val="black"/>
              </a:solidFill>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effectLst/>
                <a:uLnTx/>
                <a:uFillTx/>
                <a:latin typeface="Arial"/>
                <a:cs typeface="Arial"/>
              </a:rPr>
              <a:t>1</a:t>
            </a:r>
            <a:r>
              <a:rPr kumimoji="0" lang="en-GB" sz="1400" b="0" i="0" u="none" strike="noStrike" kern="0" cap="none" spc="0" normalizeH="0" baseline="0" noProof="0" dirty="0">
                <a:ln>
                  <a:noFill/>
                </a:ln>
                <a:effectLst/>
                <a:uLnTx/>
                <a:uFillTx/>
                <a:latin typeface="Arial"/>
                <a:cs typeface="Arial"/>
              </a:rPr>
              <a:t>.</a:t>
            </a:r>
            <a:r>
              <a:rPr lang="en-GB" sz="1400" kern="0" dirty="0">
                <a:latin typeface="Arial"/>
                <a:cs typeface="Arial"/>
              </a:rPr>
              <a:t> </a:t>
            </a:r>
            <a:r>
              <a:rPr kumimoji="0" lang="en-GB" sz="1400" b="0" i="0" u="none" strike="noStrike" kern="0" cap="none" spc="0" normalizeH="0" baseline="0" noProof="0" dirty="0">
                <a:ln>
                  <a:noFill/>
                </a:ln>
                <a:effectLst/>
                <a:uLnTx/>
                <a:uFillTx/>
                <a:latin typeface="Arial"/>
                <a:cs typeface="Arial"/>
              </a:rPr>
              <a:t> </a:t>
            </a:r>
            <a:r>
              <a:rPr kumimoji="0" lang="en-GB" sz="1400" b="1" i="0" u="none" strike="noStrike" kern="0" cap="none" spc="0" normalizeH="0" baseline="0" noProof="0" dirty="0">
                <a:ln>
                  <a:noFill/>
                </a:ln>
                <a:effectLst/>
                <a:uLnTx/>
                <a:uFillTx/>
                <a:latin typeface="Arial"/>
                <a:cs typeface="Arial"/>
              </a:rPr>
              <a:t>Curriculum Vitae</a:t>
            </a:r>
            <a:r>
              <a:rPr lang="en-GB" sz="1400" b="1" kern="0" dirty="0">
                <a:latin typeface="Arial"/>
                <a:cs typeface="Arial"/>
              </a:rPr>
              <a:t> </a:t>
            </a:r>
            <a:r>
              <a:rPr kumimoji="0" lang="en-GB" sz="1400" b="1" i="0" u="none" strike="noStrike" kern="0" cap="none" spc="0" normalizeH="0" baseline="0" noProof="0" dirty="0">
                <a:ln>
                  <a:noFill/>
                </a:ln>
                <a:effectLst/>
                <a:uLnTx/>
                <a:uFillTx/>
                <a:latin typeface="Arial"/>
                <a:cs typeface="Arial"/>
              </a:rPr>
              <a:t> </a:t>
            </a:r>
            <a:r>
              <a:rPr kumimoji="0" lang="en-GB" sz="1400" b="0" i="1" u="none" strike="noStrike" kern="0" cap="none" spc="0" normalizeH="0" baseline="0" noProof="0" dirty="0">
                <a:ln>
                  <a:noFill/>
                </a:ln>
                <a:effectLst/>
                <a:uLnTx/>
                <a:uFillTx/>
                <a:latin typeface="Arial"/>
                <a:cs typeface="Arial"/>
              </a:rPr>
              <a:t>(maximum 2 pages). </a:t>
            </a:r>
            <a:r>
              <a:rPr kumimoji="0" lang="en-GB" sz="1400" b="0" i="0" u="none" strike="noStrike" kern="0" cap="none" spc="0" normalizeH="0" baseline="0" noProof="0" dirty="0">
                <a:ln>
                  <a:noFill/>
                </a:ln>
                <a:effectLst/>
                <a:uLnTx/>
                <a:uFillTx/>
                <a:latin typeface="Arial"/>
                <a:cs typeface="Arial"/>
              </a:rPr>
              <a:t>Include</a:t>
            </a:r>
            <a:r>
              <a:rPr kumimoji="0" lang="en-GB" sz="1400" b="0" i="1" u="none" strike="noStrike" kern="0" cap="none" spc="0" normalizeH="0" baseline="0" noProof="0" dirty="0">
                <a:ln>
                  <a:noFill/>
                </a:ln>
                <a:effectLst/>
                <a:uLnTx/>
                <a:uFillTx/>
                <a:latin typeface="Arial"/>
                <a:cs typeface="Arial"/>
              </a:rPr>
              <a:t> </a:t>
            </a:r>
            <a:r>
              <a:rPr kumimoji="0" lang="en-GB" sz="1400" b="0" i="0" u="none" strike="noStrike" kern="0" cap="none" spc="0" normalizeH="0" baseline="0" noProof="0" dirty="0">
                <a:ln>
                  <a:noFill/>
                </a:ln>
                <a:effectLst/>
                <a:uLnTx/>
                <a:uFillTx/>
                <a:latin typeface="Arial"/>
                <a:cs typeface="Arial"/>
              </a:rPr>
              <a:t>your education, professional qualifications and full employment history</a:t>
            </a:r>
            <a:r>
              <a:rPr kumimoji="0" lang="en-GB" sz="1400" b="0" i="0" u="none" strike="noStrike" kern="0" cap="none" spc="0" normalizeH="0" baseline="0" noProof="0" dirty="0">
                <a:ln>
                  <a:noFill/>
                </a:ln>
                <a:solidFill>
                  <a:srgbClr val="0070C0"/>
                </a:solidFill>
                <a:effectLst/>
                <a:uLnTx/>
                <a:uFillTx/>
                <a:latin typeface="Arial"/>
                <a:cs typeface="Arial"/>
              </a:rPr>
              <a:t>.</a:t>
            </a:r>
            <a:r>
              <a:rPr lang="en-GB" sz="1400" kern="0" dirty="0">
                <a:solidFill>
                  <a:srgbClr val="0070C0"/>
                </a:solidFill>
                <a:latin typeface="Arial"/>
                <a:cs typeface="Arial"/>
              </a:rPr>
              <a:t> </a:t>
            </a:r>
            <a:endParaRPr lang="en-GB" sz="1400" b="0" i="0" u="none" strike="noStrike" kern="0" cap="none" spc="0" normalizeH="0" baseline="0" noProof="0" dirty="0">
              <a:ln>
                <a:noFill/>
              </a:ln>
              <a:solidFill>
                <a:srgbClr val="0070C0"/>
              </a:solidFill>
              <a:effectLst/>
              <a:uLnTx/>
              <a:uFillTx/>
              <a:latin typeface="Arial" panose="020B0604020202020204" pitchFamily="34" charset="0"/>
              <a:cs typeface="Arial" panose="020B0604020202020204" pitchFamily="34" charset="0"/>
            </a:endParaRPr>
          </a:p>
          <a:p>
            <a:pPr>
              <a:defRPr/>
            </a:pPr>
            <a:r>
              <a:rPr kumimoji="0" lang="en-GB" sz="1400" b="1" i="0" u="none" strike="noStrike" kern="0" cap="none" spc="0" normalizeH="0" baseline="0" noProof="0" dirty="0">
                <a:ln>
                  <a:noFill/>
                </a:ln>
                <a:effectLst/>
                <a:uLnTx/>
                <a:uFillTx/>
                <a:latin typeface="Arial"/>
                <a:cs typeface="Arial"/>
              </a:rPr>
              <a:t>2.</a:t>
            </a:r>
            <a:r>
              <a:rPr lang="en-GB" sz="1400" b="1" kern="0" dirty="0">
                <a:latin typeface="Arial"/>
                <a:cs typeface="Arial"/>
              </a:rPr>
              <a:t> </a:t>
            </a:r>
            <a:r>
              <a:rPr kumimoji="0" lang="en-GB" sz="1400" b="1" i="0" u="none" strike="noStrike" kern="0" cap="none" spc="0" normalizeH="0" baseline="0" noProof="0" dirty="0">
                <a:ln>
                  <a:noFill/>
                </a:ln>
                <a:effectLst/>
                <a:uLnTx/>
                <a:uFillTx/>
                <a:latin typeface="Arial"/>
                <a:cs typeface="Arial"/>
              </a:rPr>
              <a:t> </a:t>
            </a:r>
            <a:r>
              <a:rPr kumimoji="0" lang="en-GB" sz="1400" b="0" i="0" u="none" strike="noStrike" kern="0" cap="none" spc="0" normalizeH="0" baseline="0" noProof="0" dirty="0">
                <a:ln>
                  <a:noFill/>
                </a:ln>
                <a:effectLst/>
                <a:uLnTx/>
                <a:uFillTx/>
                <a:latin typeface="Arial"/>
                <a:cs typeface="Arial"/>
              </a:rPr>
              <a:t>An accompanying </a:t>
            </a:r>
            <a:r>
              <a:rPr kumimoji="0" lang="en-GB" sz="1400" b="1" i="0" u="none" strike="noStrike" kern="0" cap="none" spc="0" normalizeH="0" baseline="0" noProof="0" dirty="0">
                <a:ln>
                  <a:noFill/>
                </a:ln>
                <a:effectLst/>
                <a:uLnTx/>
                <a:uFillTx/>
                <a:latin typeface="Arial"/>
                <a:cs typeface="Arial"/>
              </a:rPr>
              <a:t>Supporting Letter</a:t>
            </a:r>
            <a:r>
              <a:rPr kumimoji="0" lang="en-GB" sz="1400" b="0" i="0" u="none" strike="noStrike" kern="0" cap="none" spc="0" normalizeH="0" baseline="0" noProof="0" dirty="0">
                <a:ln>
                  <a:noFill/>
                </a:ln>
                <a:effectLst/>
                <a:uLnTx/>
                <a:uFillTx/>
                <a:latin typeface="Arial"/>
                <a:cs typeface="Arial"/>
              </a:rPr>
              <a:t> </a:t>
            </a:r>
            <a:r>
              <a:rPr kumimoji="0" lang="en-GB" sz="1400" b="0" i="1" u="none" strike="noStrike" kern="0" cap="none" spc="0" normalizeH="0" baseline="0" noProof="0" dirty="0">
                <a:ln>
                  <a:noFill/>
                </a:ln>
                <a:effectLst/>
                <a:uLnTx/>
                <a:uFillTx/>
                <a:latin typeface="Arial"/>
                <a:cs typeface="Arial"/>
              </a:rPr>
              <a:t>(maximum 2 pages)</a:t>
            </a:r>
            <a:r>
              <a:rPr kumimoji="0" lang="en-GB" sz="1400" b="0" i="0" u="none" strike="noStrike" kern="0" cap="none" spc="0" normalizeH="0" baseline="0" noProof="0" dirty="0">
                <a:ln>
                  <a:noFill/>
                </a:ln>
                <a:effectLst/>
                <a:uLnTx/>
                <a:uFillTx/>
                <a:latin typeface="Arial"/>
                <a:cs typeface="Arial"/>
              </a:rPr>
              <a:t>. Please tailor this to show your suitability for the role and how you meet the Selection Criteria. We suggest you use specific examples to demonstrate how you meet the Criteria..</a:t>
            </a:r>
            <a:r>
              <a:rPr lang="en-GB" sz="1400" kern="0" dirty="0">
                <a:latin typeface="Arial"/>
                <a:cs typeface="Arial"/>
              </a:rPr>
              <a:t> </a:t>
            </a:r>
            <a:endParaRPr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a:defRPr/>
            </a:pPr>
            <a:r>
              <a:rPr kumimoji="0" lang="en-GB" sz="1400" b="1" i="0" u="none" strike="noStrike" kern="0" cap="none" spc="0" normalizeH="0" baseline="0" noProof="0" dirty="0">
                <a:ln>
                  <a:noFill/>
                </a:ln>
                <a:effectLst/>
                <a:uLnTx/>
                <a:uFillTx/>
                <a:latin typeface="Arial"/>
                <a:cs typeface="Arial"/>
              </a:rPr>
              <a:t>3.</a:t>
            </a:r>
            <a:r>
              <a:rPr kumimoji="0" lang="en-GB" sz="1400" b="0" i="0" u="none" strike="noStrike" kern="0" cap="none" spc="0" normalizeH="0" baseline="0" noProof="0" dirty="0">
                <a:ln>
                  <a:noFill/>
                </a:ln>
                <a:effectLst/>
                <a:uLnTx/>
                <a:uFillTx/>
                <a:latin typeface="Arial"/>
                <a:cs typeface="Arial"/>
              </a:rPr>
              <a:t>  </a:t>
            </a:r>
            <a:r>
              <a:rPr kumimoji="0" lang="en-GB" sz="1400" b="1" i="0" u="none" strike="noStrike" kern="0" cap="none" spc="0" normalizeH="0" baseline="0" noProof="0" dirty="0">
                <a:ln>
                  <a:noFill/>
                </a:ln>
                <a:effectLst/>
                <a:uLnTx/>
                <a:uFillTx/>
                <a:latin typeface="Arial"/>
                <a:cs typeface="Arial"/>
              </a:rPr>
              <a:t>Diversity Information </a:t>
            </a:r>
            <a:r>
              <a:rPr lang="en-GB" sz="1400" b="1" kern="0" dirty="0">
                <a:latin typeface="Arial"/>
                <a:cs typeface="Arial"/>
              </a:rPr>
              <a:t>and Conflicts of Interest </a:t>
            </a:r>
            <a:r>
              <a:rPr kumimoji="0" lang="en-GB" sz="1400" b="1" i="0" u="none" strike="noStrike" kern="0" cap="none" spc="0" normalizeH="0" baseline="0" noProof="0" dirty="0">
                <a:ln>
                  <a:noFill/>
                </a:ln>
                <a:effectLst/>
                <a:uLnTx/>
                <a:uFillTx/>
                <a:latin typeface="Arial"/>
                <a:cs typeface="Arial"/>
              </a:rPr>
              <a:t>Form. </a:t>
            </a:r>
            <a:r>
              <a:rPr kumimoji="0" lang="en-GB" sz="1400" i="0" u="none" strike="noStrike" kern="0" cap="none" spc="0" normalizeH="0" baseline="0" noProof="0" dirty="0">
                <a:ln>
                  <a:noFill/>
                </a:ln>
                <a:effectLst/>
                <a:uLnTx/>
                <a:uFillTx/>
                <a:latin typeface="Arial"/>
                <a:cs typeface="Arial"/>
              </a:rPr>
              <a:t>This document is available for download and completion via the link provided in the job advertisement</a:t>
            </a:r>
            <a:r>
              <a:rPr kumimoji="0" lang="en-GB" sz="1400" b="1" i="0" u="none" strike="noStrike" kern="0" cap="none" spc="0" normalizeH="0" baseline="0" noProof="0" dirty="0">
                <a:ln>
                  <a:noFill/>
                </a:ln>
                <a:effectLst/>
                <a:uLnTx/>
                <a:uFillTx/>
                <a:latin typeface="Arial"/>
                <a:cs typeface="Arial"/>
              </a:rPr>
              <a:t>.</a:t>
            </a:r>
            <a:r>
              <a:rPr lang="en-GB" sz="1400" kern="0" dirty="0">
                <a:latin typeface="Arial"/>
                <a:cs typeface="Arial"/>
              </a:rPr>
              <a:t>.</a:t>
            </a:r>
            <a:r>
              <a:rPr kumimoji="0" lang="en-GB" sz="1400" b="0" i="0" u="none" strike="noStrike" kern="0" cap="none" spc="0" normalizeH="0" baseline="0" noProof="0" dirty="0">
                <a:ln>
                  <a:noFill/>
                </a:ln>
                <a:solidFill>
                  <a:schemeClr val="bg1">
                    <a:lumMod val="50000"/>
                  </a:schemeClr>
                </a:solidFill>
                <a:effectLst/>
                <a:uLnTx/>
                <a:uFillTx/>
                <a:latin typeface="Arial"/>
                <a:cs typeface="Arial"/>
              </a:rPr>
              <a:t> </a:t>
            </a:r>
            <a:r>
              <a:rPr kumimoji="0" lang="en-GB" sz="1400" b="0" i="0" u="none" strike="noStrike" kern="0" cap="none" spc="0" normalizeH="0" baseline="0" noProof="0" dirty="0">
                <a:ln>
                  <a:noFill/>
                </a:ln>
                <a:effectLst/>
                <a:uLnTx/>
                <a:uFillTx/>
                <a:latin typeface="Arial"/>
                <a:cs typeface="Arial"/>
              </a:rPr>
              <a:t>You should declare any potential issues including conflicts of interest (perceived, potential or actual).</a:t>
            </a:r>
            <a:r>
              <a:rPr lang="en-GB" sz="1400" kern="0" dirty="0">
                <a:latin typeface="Arial"/>
                <a:cs typeface="Arial"/>
              </a:rPr>
              <a:t> </a:t>
            </a:r>
            <a:r>
              <a:rPr kumimoji="0" lang="en-GB" sz="1400" b="0" i="0" u="none" strike="noStrike" kern="0" cap="none" spc="0" normalizeH="0" baseline="0" noProof="0" dirty="0">
                <a:ln>
                  <a:noFill/>
                </a:ln>
                <a:effectLst/>
                <a:uLnTx/>
                <a:uFillTx/>
                <a:latin typeface="Arial"/>
                <a:cs typeface="Arial"/>
              </a:rPr>
              <a:t> This includes your personal or professional history that could, if you were appointed, be misconstrued, cause embarrassment to the </a:t>
            </a:r>
            <a:r>
              <a:rPr lang="en-GB" sz="1400" kern="0" dirty="0">
                <a:latin typeface="Arial"/>
                <a:cs typeface="Arial"/>
              </a:rPr>
              <a:t>Commission,</a:t>
            </a:r>
            <a:r>
              <a:rPr kumimoji="0" lang="en-GB" sz="1400" b="0" i="0" u="none" strike="noStrike" kern="0" cap="none" spc="0" normalizeH="0" baseline="0" noProof="0" dirty="0">
                <a:ln>
                  <a:noFill/>
                </a:ln>
                <a:effectLst/>
                <a:uLnTx/>
                <a:uFillTx/>
                <a:latin typeface="Arial"/>
                <a:cs typeface="Arial"/>
              </a:rPr>
              <a:t> MHCLG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lang="en-GB" sz="1400" b="1"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Candidates should note that due diligence will be carried out as part of the assessment process if you are called to interview and will be shared with the Panel and Ministers</a:t>
            </a:r>
            <a:r>
              <a:rPr lang="en-GB" sz="1400" kern="0" dirty="0">
                <a:latin typeface="Arial"/>
                <a:cs typeface="Arial"/>
              </a:rPr>
              <a:t>. T</a:t>
            </a:r>
            <a:r>
              <a:rPr kumimoji="0" lang="en-GB" sz="1400" b="0" i="0" u="none" strike="noStrike" kern="0" cap="none" spc="0" normalizeH="0" baseline="0" noProof="0" dirty="0">
                <a:ln>
                  <a:noFill/>
                </a:ln>
                <a:effectLst/>
                <a:uLnTx/>
                <a:uFillTx/>
                <a:latin typeface="Arial"/>
                <a:cs typeface="Arial"/>
              </a:rPr>
              <a:t>his will include searches on social media, blogs and/or other publicly available information.</a:t>
            </a:r>
            <a:r>
              <a:rPr lang="en-GB" sz="1400" kern="0" dirty="0">
                <a:latin typeface="Arial"/>
                <a:cs typeface="Arial"/>
              </a:rPr>
              <a:t>  </a:t>
            </a:r>
            <a:endParaRPr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Diversity data will be treated in confidence and is used for data gathering information only and will not affect your application. Please complete the Disability Confident section if relevant.</a:t>
            </a:r>
            <a:r>
              <a:rPr lang="en-GB" sz="1400" kern="0" dirty="0">
                <a:latin typeface="Arial"/>
                <a:cs typeface="Arial"/>
              </a:rPr>
              <a:t> </a:t>
            </a:r>
          </a:p>
          <a:p>
            <a:pPr>
              <a:defRPr/>
            </a:pPr>
            <a:endParaRPr lang="en-GB" sz="1400" b="0" i="0" u="none" strike="noStrike" kern="0" cap="none" spc="0" normalizeH="0" baseline="0" noProof="0">
              <a:ln>
                <a:noFill/>
              </a:ln>
              <a:effectLst/>
              <a:uLnTx/>
              <a:uFillTx/>
              <a:latin typeface="Arial"/>
              <a:cs typeface="Arial"/>
            </a:endParaRPr>
          </a:p>
          <a:p>
            <a:pPr>
              <a:defRPr/>
            </a:pPr>
            <a:r>
              <a:rPr lang="en-GB" sz="1400" dirty="0">
                <a:latin typeface="Arial"/>
                <a:cs typeface="Arial"/>
              </a:rPr>
              <a:t>You will receive an acknowledgement of your application. </a:t>
            </a:r>
            <a:endParaRPr lang="en-GB" sz="1400" dirty="0"/>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9</a:t>
            </a:fld>
            <a:endParaRPr lang="en-US"/>
          </a:p>
        </p:txBody>
      </p:sp>
    </p:spTree>
    <p:extLst>
      <p:ext uri="{BB962C8B-B14F-4D97-AF65-F5344CB8AC3E}">
        <p14:creationId xmlns:p14="http://schemas.microsoft.com/office/powerpoint/2010/main" val="994405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559533" y="365126"/>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10</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800" spc="10">
                <a:latin typeface="Arial"/>
                <a:cs typeface="Arial"/>
              </a:rPr>
              <a:t>Public appointments are made on the basis of merit, in accordance with the Cabinet Office Governance Code on Public Appointments. Members of the Commission are appointed by His Majesty on the recommendation of the Secretary of State for </a:t>
            </a:r>
            <a:r>
              <a:rPr lang="en-GB" sz="1800">
                <a:solidFill>
                  <a:srgbClr val="1F1F1F"/>
                </a:solidFill>
                <a:latin typeface="Arial"/>
                <a:cs typeface="Arial"/>
              </a:rPr>
              <a:t>Ministry of Housing, Communities &amp; Local Government.</a:t>
            </a:r>
            <a:endParaRPr lang="en-GB" sz="1800" strike="sngStrike" spc="10">
              <a:highlight>
                <a:srgbClr val="FFFF00"/>
              </a:highlight>
              <a:latin typeface="Arial"/>
              <a:cs typeface="Arial"/>
            </a:endParaRPr>
          </a:p>
          <a:p>
            <a:pPr marL="0" indent="0">
              <a:lnSpc>
                <a:spcPct val="100000"/>
              </a:lnSpc>
              <a:spcBef>
                <a:spcPts val="0"/>
              </a:spcBef>
              <a:buNone/>
            </a:pPr>
            <a:endParaRPr lang="en-GB" sz="18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800" spc="10">
                <a:latin typeface="Arial"/>
                <a:cs typeface="Arial"/>
              </a:rPr>
              <a:t>The recommendation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8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800" spc="10">
                <a:solidFill>
                  <a:schemeClr val="accent1">
                    <a:lumMod val="75000"/>
                  </a:schemeClr>
                </a:solidFill>
                <a:latin typeface="Arial"/>
                <a:cs typeface="Arial"/>
              </a:rPr>
              <a:t>The Advisory Assessment Panel will be:</a:t>
            </a:r>
          </a:p>
          <a:p>
            <a:pPr marL="0" indent="0">
              <a:lnSpc>
                <a:spcPct val="100000"/>
              </a:lnSpc>
              <a:spcBef>
                <a:spcPts val="0"/>
              </a:spcBef>
              <a:buNone/>
            </a:pPr>
            <a:r>
              <a:rPr lang="en-GB" sz="1800" spc="10">
                <a:latin typeface="Arial"/>
                <a:cs typeface="Arial"/>
              </a:rPr>
              <a:t>•  Frances Kirwan, MHCLG Panel Chair </a:t>
            </a:r>
          </a:p>
          <a:p>
            <a:pPr marL="0" indent="0">
              <a:lnSpc>
                <a:spcPct val="100000"/>
              </a:lnSpc>
              <a:spcBef>
                <a:spcPts val="0"/>
              </a:spcBef>
              <a:buNone/>
            </a:pPr>
            <a:r>
              <a:rPr lang="en-GB" sz="1800" spc="10">
                <a:latin typeface="Arial"/>
                <a:cs typeface="Arial"/>
              </a:rPr>
              <a:t>•  Professor Colin Mellors, Chair of the Local Government Boundary Commission for England </a:t>
            </a:r>
          </a:p>
          <a:p>
            <a:pPr marL="0" indent="0">
              <a:lnSpc>
                <a:spcPct val="100000"/>
              </a:lnSpc>
              <a:spcBef>
                <a:spcPts val="0"/>
              </a:spcBef>
              <a:buFont typeface="Arial" panose="020B0604020202020204" pitchFamily="34" charset="0"/>
              <a:buNone/>
            </a:pPr>
            <a:r>
              <a:rPr lang="en-GB" sz="1800" spc="10">
                <a:latin typeface="Arial"/>
                <a:cs typeface="Arial"/>
              </a:rPr>
              <a:t>•  Debbie </a:t>
            </a:r>
            <a:r>
              <a:rPr lang="en-GB" sz="1800" err="1">
                <a:latin typeface="Arial"/>
                <a:cs typeface="Arial"/>
              </a:rPr>
              <a:t>Gillatt</a:t>
            </a:r>
            <a:r>
              <a:rPr lang="en-GB"/>
              <a:t>,</a:t>
            </a:r>
            <a:r>
              <a:rPr lang="en-GB" sz="1800" spc="10">
                <a:latin typeface="Arial"/>
                <a:cs typeface="Arial"/>
              </a:rPr>
              <a:t> Independent Panel Member</a:t>
            </a:r>
            <a:endParaRPr lang="en-GB"/>
          </a:p>
          <a:p>
            <a:pPr marL="0" indent="0">
              <a:lnSpc>
                <a:spcPct val="100000"/>
              </a:lnSpc>
              <a:spcBef>
                <a:spcPts val="0"/>
              </a:spcBef>
              <a:buFont typeface="Arial" panose="020B0604020202020204" pitchFamily="34" charset="0"/>
              <a:buNone/>
            </a:pPr>
            <a:endParaRPr lang="en-GB" sz="1800" spc="10">
              <a:latin typeface="Arial"/>
              <a:cs typeface="Arial"/>
            </a:endParaRPr>
          </a:p>
          <a:p>
            <a:pPr marL="0" indent="0">
              <a:lnSpc>
                <a:spcPct val="100000"/>
              </a:lnSpc>
              <a:spcBef>
                <a:spcPts val="0"/>
              </a:spcBef>
              <a:buFont typeface="Arial" panose="020B0604020202020204" pitchFamily="34" charset="0"/>
              <a:buNone/>
            </a:pPr>
            <a:r>
              <a:rPr lang="en-GB" sz="1800" spc="10">
                <a:latin typeface="Arial"/>
                <a:cs typeface="Arial"/>
              </a:rPr>
              <a:t>Due to the high volume of applications we receive, we only provide feedback to candidates who reach the interview stage and this will only be provided once the campaign has concluded. </a:t>
            </a:r>
            <a:r>
              <a:rPr lang="en-GB" sz="1600" spc="10">
                <a:latin typeface="Arial"/>
                <a:cs typeface="Arial"/>
              </a:rPr>
              <a:t> </a:t>
            </a: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32278"/>
            <a:ext cx="10946472" cy="465205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lang="en-GB" sz="1600" u="sng" spc="10" dirty="0">
                <a:latin typeface="Arial"/>
                <a:cs typeface="Arial"/>
                <a:hlinkClick r:id="rId2">
                  <a:extLst>
                    <a:ext uri="{A12FA001-AC4F-418D-AE19-62706E023703}">
                      <ahyp:hlinkClr xmlns:ahyp="http://schemas.microsoft.com/office/drawing/2018/hyperlinkcolor" val="tx"/>
                    </a:ext>
                  </a:extLst>
                </a:hlinkClick>
              </a:rPr>
              <a:t>lgbcerecruitment</a:t>
            </a:r>
            <a:r>
              <a:rPr kumimoji="0" lang="en-GB" sz="1600" b="0" i="0" u="sng"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a:t>
            </a:r>
            <a:r>
              <a:rPr lang="en-GB" sz="1600" u="sng" spc="10" dirty="0">
                <a:latin typeface="Arial"/>
                <a:cs typeface="Arial"/>
                <a:hlinkClick r:id="rId2">
                  <a:extLst>
                    <a:ext uri="{A12FA001-AC4F-418D-AE19-62706E023703}">
                      <ahyp:hlinkClr xmlns:ahyp="http://schemas.microsoft.com/office/drawing/2018/hyperlinkcolor" val="tx"/>
                    </a:ext>
                  </a:extLst>
                </a:hlinkClick>
              </a:rPr>
              <a:t>communities</a:t>
            </a:r>
            <a:r>
              <a:rPr kumimoji="0" lang="en-GB" sz="1600" b="0" i="0" u="sng"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a:t>
            </a:r>
            <a:r>
              <a:rPr lang="en-GB" sz="1600" spc="10" dirty="0">
                <a:latin typeface="Arial"/>
                <a:cs typeface="Arial"/>
              </a:rPr>
              <a:t>3pm on Thursday 20 March 2025</a:t>
            </a:r>
            <a:endParaRPr lang="en-GB" sz="1600" b="1" i="0" u="none" strike="noStrike" kern="1200" cap="none" spc="10" normalizeH="0" baseline="0" noProof="0" dirty="0">
              <a:ln>
                <a:noFill/>
              </a:ln>
              <a:effectLst/>
              <a:highlight>
                <a:srgbClr val="FFFF00"/>
              </a:highligh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lang="en-GB" sz="1600" spc="10" dirty="0">
                <a:latin typeface="Arial"/>
                <a:cs typeface="Arial"/>
              </a:rPr>
              <a:t> </a:t>
            </a: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a:t>
            </a: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 w/c </a:t>
            </a:r>
            <a:r>
              <a:rPr kumimoji="0" lang="en-GB" sz="1600" i="0" u="none" strike="noStrike" kern="1200" cap="none" spc="10" normalizeH="0" baseline="0" noProof="0" dirty="0">
                <a:ln>
                  <a:noFill/>
                </a:ln>
                <a:effectLst/>
                <a:uLnTx/>
                <a:uFillTx/>
                <a:latin typeface="Arial"/>
                <a:ea typeface="+mn-ea"/>
                <a:cs typeface="Arial"/>
              </a:rPr>
              <a:t>21 April 2025</a:t>
            </a:r>
            <a:endParaRPr kumimoji="0" lang="en-GB" sz="160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Panel interviews: w/c </a:t>
            </a:r>
            <a:r>
              <a:rPr kumimoji="0" lang="en-GB" sz="1600" i="0" u="none" strike="noStrike" kern="1200" cap="none" spc="10" normalizeH="0" baseline="0" noProof="0" dirty="0">
                <a:ln>
                  <a:noFill/>
                </a:ln>
                <a:effectLst/>
                <a:uLnTx/>
                <a:uFillTx/>
                <a:latin typeface="Arial"/>
                <a:ea typeface="+mn-ea"/>
                <a:cs typeface="Arial"/>
              </a:rPr>
              <a:t>19 May 2025</a:t>
            </a:r>
            <a:r>
              <a:rPr lang="en-GB" sz="1600" spc="10" dirty="0">
                <a:latin typeface="Arial"/>
                <a:cs typeface="Arial"/>
              </a:rPr>
              <a:t>.</a:t>
            </a:r>
            <a:r>
              <a:rPr kumimoji="0" lang="en-GB" sz="1600" b="0" i="0" u="none" strike="noStrike" kern="1200" cap="none" spc="0" normalizeH="0" baseline="0" noProof="0" dirty="0">
                <a:ln>
                  <a:noFill/>
                </a:ln>
                <a:effectLst/>
                <a:uLnTx/>
                <a:uFillTx/>
                <a:latin typeface="Arial"/>
                <a:ea typeface="+mn-ea"/>
                <a:cs typeface="Arial"/>
              </a:rPr>
              <a:t> Interviews will </a:t>
            </a:r>
            <a:r>
              <a:rPr lang="en-GB" sz="1600" dirty="0">
                <a:latin typeface="Arial"/>
                <a:cs typeface="Arial"/>
              </a:rPr>
              <a:t>be conducted</a:t>
            </a:r>
            <a:r>
              <a:rPr kumimoji="0" lang="en-GB" sz="1600" b="0" i="0" u="none" strike="noStrike" kern="1200" cap="none" spc="0" normalizeH="0" baseline="0" noProof="0" dirty="0">
                <a:ln>
                  <a:noFill/>
                </a:ln>
                <a:effectLst/>
                <a:uLnTx/>
                <a:uFillTx/>
                <a:latin typeface="Arial"/>
                <a:ea typeface="+mn-ea"/>
                <a:cs typeface="Arial"/>
              </a:rPr>
              <a:t> in person at the </a:t>
            </a:r>
            <a:r>
              <a:rPr lang="en-GB" sz="1600" dirty="0">
                <a:latin typeface="Arial"/>
                <a:cs typeface="Arial"/>
              </a:rPr>
              <a:t>MHCLG</a:t>
            </a:r>
            <a:r>
              <a:rPr kumimoji="0" lang="en-GB" sz="1600" b="0" i="0" u="none" strike="noStrike" kern="1200" cap="none" spc="0" normalizeH="0" baseline="0" noProof="0" dirty="0">
                <a:ln>
                  <a:noFill/>
                </a:ln>
                <a:effectLst/>
                <a:uLnTx/>
                <a:uFillTx/>
                <a:latin typeface="Arial"/>
                <a:ea typeface="+mn-ea"/>
                <a:cs typeface="Arial"/>
              </a:rPr>
              <a:t>.</a:t>
            </a:r>
            <a:endParaRPr kumimoji="0" lang="en-GB" sz="1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r>
              <a:rPr lang="en-GB" sz="1600" dirty="0">
                <a:latin typeface="Arial"/>
                <a:cs typeface="Arial"/>
              </a:rPr>
              <a:t> </a:t>
            </a: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0" normalizeH="0" baseline="0" noProof="0" dirty="0">
                <a:ln>
                  <a:noFill/>
                </a:ln>
                <a:effectLst/>
                <a:uLnTx/>
                <a:uFillTx/>
                <a:latin typeface="Arial"/>
                <a:cs typeface="Arial"/>
              </a:rPr>
              <a:t>	</a:t>
            </a: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 </a:t>
            </a:r>
            <a:r>
              <a:rPr lang="en-GB" sz="1600" dirty="0">
                <a:latin typeface="Arial"/>
                <a:cs typeface="Arial"/>
              </a:rPr>
              <a:t>P</a:t>
            </a:r>
            <a:r>
              <a:rPr kumimoji="0" lang="en-GB" sz="1600" b="0" i="0" u="none" strike="noStrike" kern="1200" cap="none" spc="0" normalizeH="0" baseline="0" noProof="0" dirty="0">
                <a:ln>
                  <a:noFill/>
                </a:ln>
                <a:effectLst/>
                <a:uLnTx/>
                <a:uFillTx/>
                <a:latin typeface="Arial"/>
                <a:cs typeface="Arial"/>
              </a:rPr>
              <a:t>lease let us know if you have any accessibility issues.</a:t>
            </a:r>
            <a:endParaRPr lang="en-GB" sz="1600" b="0" i="0" u="none" strike="noStrike" kern="1200" cap="none" spc="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 </a:t>
            </a:r>
            <a:r>
              <a:rPr kumimoji="0" lang="en-GB" sz="1600" i="0" u="none" strike="noStrike" kern="1200" cap="none" spc="10" normalizeH="0" baseline="0" noProof="0" dirty="0">
                <a:ln>
                  <a:noFill/>
                </a:ln>
                <a:effectLst/>
                <a:uLnTx/>
                <a:uFillTx/>
                <a:latin typeface="Arial"/>
                <a:ea typeface="+mn-ea"/>
                <a:cs typeface="Arial"/>
              </a:rPr>
              <a:t>September 2025</a:t>
            </a:r>
            <a:endParaRPr lang="en-GB" sz="160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9405" y="201690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66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9405" y="3509122"/>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32754" y="454316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11</a:t>
            </a:fld>
            <a:endParaRPr lang="en-US"/>
          </a:p>
        </p:txBody>
      </p:sp>
    </p:spTree>
    <p:extLst>
      <p:ext uri="{BB962C8B-B14F-4D97-AF65-F5344CB8AC3E}">
        <p14:creationId xmlns:p14="http://schemas.microsoft.com/office/powerpoint/2010/main" val="3971011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Diversity and Equal Opportunities</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102974"/>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r>
              <a:rPr lang="en-GB" sz="1600">
                <a:latin typeface="Arial"/>
                <a:cs typeface="Arial"/>
              </a:rPr>
              <a:t>The Commission believes an inclusive culture enriches all that we do, both in the way it works together and the way it engages with all those local partners and communities contributing to its reviews.  The Commission values diversity and the benefits different perspectives and experiences bring to all its work so welcome applicants from diverse backgrounds. </a:t>
            </a: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Disability Confident</a:t>
            </a:r>
          </a:p>
          <a:p>
            <a:pPr marL="0" indent="0">
              <a:buNone/>
            </a:pPr>
            <a:r>
              <a:rPr lang="en-GB" sz="160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u="sng">
                <a:latin typeface="Arial"/>
                <a:cs typeface="Arial"/>
                <a:hlinkClick r:id="rId2"/>
              </a:rPr>
              <a:t>lgbcerecruitment@communities.gov.uk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4085422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1244349"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solidFill>
                  <a:schemeClr val="accent1">
                    <a:lumMod val="75000"/>
                  </a:schemeClr>
                </a:solidFill>
                <a:latin typeface="Arial"/>
                <a:cs typeface="Arial"/>
              </a:rPr>
              <a:t>Contact: </a:t>
            </a:r>
            <a:r>
              <a:rPr lang="en-GB" sz="1800" dirty="0">
                <a:latin typeface="Arial"/>
                <a:cs typeface="Arial"/>
              </a:rPr>
              <a:t>For further information about the roles or application process please contact </a:t>
            </a:r>
            <a:r>
              <a:rPr lang="en-GB" sz="1800" u="sng" dirty="0">
                <a:latin typeface="Arial"/>
                <a:cs typeface="Arial"/>
                <a:hlinkClick r:id="rId2"/>
              </a:rPr>
              <a:t>lgbcerecruitment@communities.gov.uk</a:t>
            </a:r>
            <a:r>
              <a:rPr lang="en-GB" sz="1800" dirty="0">
                <a:latin typeface="Arial"/>
                <a:cs typeface="Arial"/>
              </a:rPr>
              <a:t>. Please put </a:t>
            </a:r>
            <a:r>
              <a:rPr lang="en-GB" sz="1800" b="1" dirty="0">
                <a:latin typeface="Arial"/>
                <a:cs typeface="Arial"/>
              </a:rPr>
              <a:t>‘</a:t>
            </a:r>
            <a:r>
              <a:rPr lang="en-GB" sz="1800" b="1" dirty="0">
                <a:solidFill>
                  <a:schemeClr val="bg1">
                    <a:lumMod val="50000"/>
                  </a:schemeClr>
                </a:solidFill>
                <a:latin typeface="Arial"/>
                <a:cs typeface="Arial"/>
              </a:rPr>
              <a:t>Local Government Boundary Commission for England and Commissioner</a:t>
            </a:r>
            <a:r>
              <a:rPr lang="en-GB" sz="1800" b="1" dirty="0">
                <a:latin typeface="Arial"/>
                <a:cs typeface="Arial"/>
              </a:rPr>
              <a:t>’ </a:t>
            </a:r>
            <a:r>
              <a:rPr lang="en-GB" sz="1800" dirty="0">
                <a:latin typeface="Arial"/>
                <a:cs typeface="Arial"/>
              </a:rPr>
              <a:t>as the subject line of your email. </a:t>
            </a:r>
            <a:endParaRPr lang="en-GB" sz="1800" dirty="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800">
              <a:latin typeface="Arial"/>
              <a:cs typeface="Arial"/>
            </a:endParaRPr>
          </a:p>
          <a:p>
            <a:pPr marL="0" indent="0">
              <a:buFont typeface="Arial" panose="020B0604020202020204" pitchFamily="34" charset="0"/>
              <a:buNone/>
            </a:pPr>
            <a:r>
              <a:rPr lang="en-GB" sz="1800" dirty="0">
                <a:latin typeface="Arial"/>
                <a:cs typeface="Arial"/>
              </a:rPr>
              <a:t>We aim to process all applications as quickly as possible and to treat all applicants with courtesy. If you have any complaints about the way your application has been handled, please contact </a:t>
            </a:r>
            <a:r>
              <a:rPr lang="en-GB" sz="1800" dirty="0">
                <a:latin typeface="Arial"/>
                <a:cs typeface="Arial"/>
                <a:hlinkClick r:id="rId3"/>
              </a:rPr>
              <a:t>PublicAppointments@communities.gov.uk</a:t>
            </a:r>
            <a:r>
              <a:rPr lang="en-GB" sz="1800" dirty="0">
                <a:latin typeface="Arial"/>
                <a:cs typeface="Arial"/>
              </a:rPr>
              <a:t>.</a:t>
            </a:r>
          </a:p>
          <a:p>
            <a:pPr marL="0" indent="0">
              <a:buFont typeface="Arial" panose="020B0604020202020204" pitchFamily="34" charset="0"/>
              <a:buNone/>
            </a:pPr>
            <a:endParaRPr lang="en-GB" sz="1800" b="1">
              <a:solidFill>
                <a:schemeClr val="accent1">
                  <a:lumMod val="75000"/>
                </a:schemeClr>
              </a:solidFill>
              <a:latin typeface="Arial"/>
              <a:cs typeface="Arial"/>
            </a:endParaRPr>
          </a:p>
          <a:p>
            <a:pPr marL="0" indent="0">
              <a:buNone/>
            </a:pPr>
            <a:r>
              <a:rPr lang="en-GB" sz="1800" b="1" dirty="0">
                <a:solidFill>
                  <a:schemeClr val="accent1">
                    <a:lumMod val="75000"/>
                  </a:schemeClr>
                </a:solidFill>
                <a:latin typeface="Arial"/>
                <a:cs typeface="Arial"/>
              </a:rPr>
              <a:t>Complaints: </a:t>
            </a:r>
            <a:r>
              <a:rPr lang="en-GB" sz="1800" dirty="0">
                <a:latin typeface="Arial"/>
                <a:cs typeface="Arial"/>
              </a:rPr>
              <a:t>If you feel this competition has not been conducted fairly and you wish to make a complaint, you should initially contact the Appointments Team at </a:t>
            </a:r>
            <a:r>
              <a:rPr lang="en-GB" sz="1800" dirty="0">
                <a:latin typeface="Arial"/>
                <a:cs typeface="Arial"/>
                <a:hlinkClick r:id="rId3"/>
              </a:rPr>
              <a:t>PublicAppointments@communities.gov.uk</a:t>
            </a:r>
            <a:r>
              <a:rPr lang="en-GB" sz="1800" dirty="0">
                <a:latin typeface="Arial"/>
                <a:cs typeface="Arial"/>
              </a:rPr>
              <a:t>.</a:t>
            </a:r>
          </a:p>
          <a:p>
            <a:pPr marL="0" indent="0">
              <a:buFont typeface="Arial" panose="020B0604020202020204" pitchFamily="34" charset="0"/>
              <a:buNone/>
            </a:pPr>
            <a:endParaRPr lang="en-GB" sz="18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3002958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838200" y="365126"/>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a:latin typeface="Arial"/>
                <a:cs typeface="Arial"/>
                <a:hlinkClick r:id="rId2"/>
              </a:rPr>
              <a:t>lgbcerecruitment@communities.gov.uk</a:t>
            </a:r>
            <a:r>
              <a:rPr lang="en-GB" sz="1600">
                <a:latin typeface="Arial"/>
                <a:cs typeface="Arial"/>
              </a:rPr>
              <a:t>. </a:t>
            </a:r>
          </a:p>
          <a:p>
            <a:pPr marL="0" indent="0">
              <a:lnSpc>
                <a:spcPct val="100000"/>
              </a:lnSpc>
              <a:spcBef>
                <a:spcPts val="0"/>
              </a:spcBef>
              <a:buNone/>
            </a:pPr>
            <a:r>
              <a:rPr lang="en-GB" sz="1600" b="1">
                <a:solidFill>
                  <a:schemeClr val="accent1">
                    <a:lumMod val="75000"/>
                  </a:schemeClr>
                </a:solidFill>
                <a:latin typeface="Arial"/>
                <a:cs typeface="Arial"/>
              </a:rPr>
              <a:t>Complaints:  - this needs to be checked</a:t>
            </a:r>
          </a:p>
          <a:p>
            <a:pPr marL="0" indent="0">
              <a:lnSpc>
                <a:spcPct val="100000"/>
              </a:lnSpc>
              <a:spcBef>
                <a:spcPts val="0"/>
              </a:spcBef>
              <a:buNone/>
            </a:pPr>
            <a:r>
              <a:rPr lang="en-GB" sz="16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a:latin typeface="Arial"/>
                <a:cs typeface="Arial"/>
              </a:rPr>
              <a:t>	Wycliffe House</a:t>
            </a:r>
          </a:p>
          <a:p>
            <a:pPr marL="0" indent="0">
              <a:lnSpc>
                <a:spcPct val="100000"/>
              </a:lnSpc>
              <a:spcBef>
                <a:spcPts val="0"/>
              </a:spcBef>
              <a:buFont typeface="Arial" panose="020B0604020202020204" pitchFamily="34" charset="0"/>
              <a:buNone/>
            </a:pPr>
            <a:r>
              <a:rPr lang="en-GB" sz="1600">
                <a:latin typeface="Arial"/>
                <a:cs typeface="Arial"/>
              </a:rPr>
              <a:t>	Water Lane</a:t>
            </a:r>
          </a:p>
          <a:p>
            <a:pPr marL="0" indent="0">
              <a:lnSpc>
                <a:spcPct val="100000"/>
              </a:lnSpc>
              <a:spcBef>
                <a:spcPts val="0"/>
              </a:spcBef>
              <a:buFont typeface="Arial" panose="020B0604020202020204" pitchFamily="34" charset="0"/>
              <a:buNone/>
            </a:pPr>
            <a:r>
              <a:rPr lang="en-GB" sz="1600">
                <a:latin typeface="Arial"/>
                <a:cs typeface="Arial"/>
              </a:rPr>
              <a:t>	Wilmslow</a:t>
            </a:r>
          </a:p>
          <a:p>
            <a:pPr marL="0" indent="0">
              <a:lnSpc>
                <a:spcPct val="100000"/>
              </a:lnSpc>
              <a:spcBef>
                <a:spcPts val="0"/>
              </a:spcBef>
              <a:buFont typeface="Arial" panose="020B0604020202020204" pitchFamily="34" charset="0"/>
              <a:buNone/>
            </a:pPr>
            <a:r>
              <a:rPr lang="en-GB" sz="1600">
                <a:latin typeface="Arial"/>
                <a:cs typeface="Arial"/>
              </a:rPr>
              <a:t>	Cheshire</a:t>
            </a:r>
          </a:p>
          <a:p>
            <a:pPr marL="0" indent="0">
              <a:lnSpc>
                <a:spcPct val="100000"/>
              </a:lnSpc>
              <a:spcBef>
                <a:spcPts val="0"/>
              </a:spcBef>
              <a:buFont typeface="Arial" panose="020B0604020202020204" pitchFamily="34" charset="0"/>
              <a:buNone/>
            </a:pPr>
            <a:r>
              <a:rPr lang="en-GB" sz="1600">
                <a:latin typeface="Arial"/>
                <a:cs typeface="Arial"/>
              </a:rPr>
              <a:t>	SK9 5AF</a:t>
            </a:r>
          </a:p>
          <a:p>
            <a:pPr marL="0" indent="0">
              <a:lnSpc>
                <a:spcPct val="100000"/>
              </a:lnSpc>
              <a:spcBef>
                <a:spcPts val="0"/>
              </a:spcBef>
              <a:buNone/>
            </a:pPr>
            <a:r>
              <a:rPr lang="en-GB" sz="1600">
                <a:latin typeface="Arial"/>
                <a:cs typeface="Arial"/>
              </a:rPr>
              <a:t>0303 123 1113 email: </a:t>
            </a:r>
            <a:r>
              <a:rPr lang="en-GB" sz="1600">
                <a:latin typeface="Arial"/>
                <a:cs typeface="Arial"/>
                <a:hlinkClick r:id="rId3"/>
              </a:rPr>
              <a:t>casework@ico.org.uk</a:t>
            </a:r>
            <a:r>
              <a:rPr lang="en-GB" sz="1600">
                <a:latin typeface="Arial"/>
                <a:cs typeface="Arial"/>
              </a:rPr>
              <a:t>. </a:t>
            </a:r>
          </a:p>
          <a:p>
            <a:pPr marL="0" indent="0">
              <a:lnSpc>
                <a:spcPct val="100000"/>
              </a:lnSpc>
              <a:spcBef>
                <a:spcPts val="0"/>
              </a:spcBef>
              <a:buFont typeface="Arial" panose="020B0604020202020204" pitchFamily="34" charset="0"/>
              <a:buNone/>
            </a:pPr>
            <a:r>
              <a:rPr lang="en-GB" sz="1600">
                <a:latin typeface="Arial"/>
                <a:cs typeface="Arial"/>
              </a:rPr>
              <a:t>The data controller for Public Appointments is joint between MHCLG and the Cabinet Office.</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356900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publicappointments@communities.gov.uk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smtClean="0"/>
              <a:t>15</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7071e59-c5fb-4af5-8efe-0c428fdc0450">
      <UserInfo>
        <DisplayName>Alix Luddington</DisplayName>
        <AccountId>975</AccountId>
        <AccountType/>
      </UserInfo>
    </SharedWithUsers>
    <_ip_UnifiedCompliancePolicyUIAction xmlns="http://schemas.microsoft.com/sharepoint/v3" xsi:nil="true"/>
    <_ip_UnifiedCompliancePolicyProperties xmlns="http://schemas.microsoft.com/sharepoint/v3" xsi:nil="true"/>
    <lcf76f155ced4ddcb4097134ff3c332f xmlns="6058910e-e42a-4d75-8893-b0e2796bc484">
      <Terms xmlns="http://schemas.microsoft.com/office/infopath/2007/PartnerControls"/>
    </lcf76f155ced4ddcb4097134ff3c332f>
    <TaxCatchAll xmlns="83a87e31-bf32-46ab-8e70-9fa18461fa4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4C5574EF2E2FA499C231F310439A884" ma:contentTypeVersion="21" ma:contentTypeDescription="Create a new document." ma:contentTypeScope="" ma:versionID="ef11ad3a1560f7ad93fb192c26cec899">
  <xsd:schema xmlns:xsd="http://www.w3.org/2001/XMLSchema" xmlns:xs="http://www.w3.org/2001/XMLSchema" xmlns:p="http://schemas.microsoft.com/office/2006/metadata/properties" xmlns:ns1="http://schemas.microsoft.com/sharepoint/v3" xmlns:ns2="6058910e-e42a-4d75-8893-b0e2796bc484" xmlns:ns3="07071e59-c5fb-4af5-8efe-0c428fdc0450" xmlns:ns4="83a87e31-bf32-46ab-8e70-9fa18461fa4d" targetNamespace="http://schemas.microsoft.com/office/2006/metadata/properties" ma:root="true" ma:fieldsID="03a99629c592bf44092db72cd48826b3" ns1:_="" ns2:_="" ns3:_="" ns4:_="">
    <xsd:import namespace="http://schemas.microsoft.com/sharepoint/v3"/>
    <xsd:import namespace="6058910e-e42a-4d75-8893-b0e2796bc484"/>
    <xsd:import namespace="07071e59-c5fb-4af5-8efe-0c428fdc0450"/>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1:_ip_UnifiedCompliancePolicyProperties" minOccurs="0"/>
                <xsd:element ref="ns1:_ip_UnifiedCompliancePolicyUIAction" minOccurs="0"/>
                <xsd:element ref="ns2:MediaServiceAutoKeyPoints" minOccurs="0"/>
                <xsd:element ref="ns2:MediaServiceKeyPoints" minOccurs="0"/>
                <xsd:element ref="ns2:lcf76f155ced4ddcb4097134ff3c332f" minOccurs="0"/>
                <xsd:element ref="ns4:TaxCatchAll" minOccurs="0"/>
                <xsd:element ref="ns2:MediaServiceObjectDetectorVersions"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8" nillable="true" ma:displayName="Unified Compliance Policy Properties" ma:hidden="true" ma:internalName="_ip_UnifiedCompliancePolicyProperties">
      <xsd:simpleType>
        <xsd:restriction base="dms:Note"/>
      </xsd:simpleType>
    </xsd:element>
    <xsd:element name="_ip_UnifiedCompliancePolicyUIAction" ma:index="19"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058910e-e42a-4d75-8893-b0e2796bc4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LengthInSeconds" ma:index="2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071e59-c5fb-4af5-8efe-0c428fdc045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4" nillable="true" ma:displayName="Taxonomy Catch All Column" ma:hidden="true" ma:list="{e88f49fe-50bb-4335-8540-07d21dbd5ab4}" ma:internalName="TaxCatchAll" ma:showField="CatchAllData" ma:web="07071e59-c5fb-4af5-8efe-0c428fdc04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2DA017-9312-4D8E-80E3-69D500114230}">
  <ds:schemaRefs>
    <ds:schemaRef ds:uri="07071e59-c5fb-4af5-8efe-0c428fdc0450"/>
    <ds:schemaRef ds:uri="6058910e-e42a-4d75-8893-b0e2796bc484"/>
    <ds:schemaRef ds:uri="83a87e31-bf32-46ab-8e70-9fa18461fa4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3AD79D5-F73F-48DF-88EC-A7F7916B5403}">
  <ds:schemaRefs>
    <ds:schemaRef ds:uri="07071e59-c5fb-4af5-8efe-0c428fdc0450"/>
    <ds:schemaRef ds:uri="6058910e-e42a-4d75-8893-b0e2796bc484"/>
    <ds:schemaRef ds:uri="83a87e31-bf32-46ab-8e70-9fa18461fa4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48BA291-B884-4A1C-8D71-18ED0D378997}">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       Local Government Boundary Commission for England –  Commissioner Recruitment  Information Pack for Candidates   </vt:lpstr>
      <vt:lpstr>PowerPoint Presentation</vt:lpstr>
      <vt:lpstr>PowerPoint Presentation</vt:lpstr>
      <vt:lpstr>PowerPoint Presentation</vt:lpstr>
      <vt:lpstr>PowerPoint Presentation</vt:lpstr>
      <vt:lpstr>Commissioner Role Description and Key Responsibilities</vt:lpstr>
      <vt:lpstr>Commissioner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28</cp:revision>
  <dcterms:created xsi:type="dcterms:W3CDTF">2021-11-05T11:45:51Z</dcterms:created>
  <dcterms:modified xsi:type="dcterms:W3CDTF">2025-02-20T14:21:07Z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0x010100E4C5574EF2E2FA499C231F310439A884</vt:lpwstr>
  </property>
  <property fmtid="{D5CDD505-2E9C-101B-9397-08002B2CF9AE}" pid="3" name="ClassificationContentMarkingFooterLocations">
    <vt:lpwstr>Office Theme:10</vt:lpwstr>
  </property>
  <property fmtid="{D5CDD505-2E9C-101B-9397-08002B2CF9AE}" pid="4" name="ClassificationContentMarkingFooterText">
    <vt:lpwstr>OFFICIAL</vt:lpwstr>
  </property>
  <property fmtid="{D5CDD505-2E9C-101B-9397-08002B2CF9AE}" pid="5" name="ClassificationContentMarkingHeaderLocations">
    <vt:lpwstr>Office Theme:9</vt:lpwstr>
  </property>
  <property fmtid="{D5CDD505-2E9C-101B-9397-08002B2CF9AE}" pid="6" name="ClassificationContentMarkingHeaderText">
    <vt:lpwstr>OFFICIAL</vt:lpwstr>
  </property>
  <property fmtid="{D5CDD505-2E9C-101B-9397-08002B2CF9AE}" pid="7" name="MediaServiceImageTags">
    <vt:lpwstr/>
  </property>
</Properties>
</file>