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omments/modernComment_128_4135DE3F.xml" ContentType="application/vnd.ms-powerpoint.comment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0"/>
  </p:notesMasterIdLst>
  <p:sldIdLst>
    <p:sldId id="295" r:id="rId6"/>
    <p:sldId id="260" r:id="rId7"/>
    <p:sldId id="274" r:id="rId8"/>
    <p:sldId id="267" r:id="rId9"/>
    <p:sldId id="294" r:id="rId10"/>
    <p:sldId id="269" r:id="rId11"/>
    <p:sldId id="296" r:id="rId12"/>
    <p:sldId id="284" r:id="rId13"/>
    <p:sldId id="285" r:id="rId14"/>
    <p:sldId id="273" r:id="rId15"/>
    <p:sldId id="297" r:id="rId16"/>
    <p:sldId id="270" r:id="rId17"/>
    <p:sldId id="287" r:id="rId18"/>
    <p:sldId id="28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9524947-5FAB-2B18-E366-B5930C9618F2}" name="Johnson, Eli (DSIT)" initials="JE" userId="S::eli.johnson@dsit.gov.uk::1838e86e-f34f-4752-b4e0-0228babccd0a" providerId="AD"/>
  <p188:author id="{46248DA4-2772-98F7-030E-A45EDC134208}" name="Begum, Shareen (DSIT)" initials="BS" userId="S::shareen.begum@dsit.gov.uk::85d6aa38-0b04-48fe-9f0e-3eadc6a7b2e2" providerId="AD"/>
  <p188:author id="{8FA7FBF1-A73B-53B0-3C0E-D7AC071A020E}" name="Conway, Isabel (DSIT)" initials="C(" userId="S::isabel.conway@dsit.gov.uk::7ba2210b-63d7-47c8-9127-c0efeb06f14a" providerId="AD"/>
  <p188:author id="{49203CF3-A141-DCE7-9545-B1E2F4F12010}" name="Mandhra2, Methun (DSIT)" initials="MM" userId="S::Methun.Mandhra2@dsit.gov.uk::625bec58-68b6-45f2-a567-bb1935732a62"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33655"/>
    <a:srgbClr val="5CC8D8"/>
    <a:srgbClr val="000921"/>
    <a:srgbClr val="45E2E1"/>
    <a:srgbClr val="7BDCE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BD78D1-BC07-DBBA-F45A-0D299EFA5D36}" v="78" dt="2024-12-17T15:59:53.774"/>
    <p1510:client id="{A03D6E32-4A18-D3E9-92F4-8FC2538F7ACA}" v="227" dt="2024-12-19T14:08:31.589"/>
    <p1510:client id="{D8267668-E813-9AB1-A536-43FE8C531953}" v="4" dt="2024-12-18T09:42:21.7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6" autoAdjust="0"/>
    <p:restoredTop sz="94660"/>
  </p:normalViewPr>
  <p:slideViewPr>
    <p:cSldViewPr snapToGrid="0">
      <p:cViewPr varScale="1">
        <p:scale>
          <a:sx n="106" d="100"/>
          <a:sy n="106" d="100"/>
        </p:scale>
        <p:origin x="242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omments/modernComment_128_4135DE3F.xml><?xml version="1.0" encoding="utf-8"?>
<p188:cmLst xmlns:a="http://schemas.openxmlformats.org/drawingml/2006/main" xmlns:r="http://schemas.openxmlformats.org/officeDocument/2006/relationships" xmlns:p188="http://schemas.microsoft.com/office/powerpoint/2018/8/main">
  <p188:cm id="{03FCE16E-05C1-466A-B795-04436695E8A0}" authorId="{D9524947-5FAB-2B18-E366-B5930C9618F2}" created="2024-12-17T15:46:43.669">
    <ac:deMkLst xmlns:ac="http://schemas.microsoft.com/office/drawing/2013/main/command">
      <pc:docMk xmlns:pc="http://schemas.microsoft.com/office/powerpoint/2013/main/command"/>
      <pc:sldMk xmlns:pc="http://schemas.microsoft.com/office/powerpoint/2013/main/command" cId="1094049343" sldId="296"/>
      <ac:spMk id="3" creationId="{28671D19-CF6D-5F71-63B7-33BD6528647B}"/>
    </ac:deMkLst>
    <p188:replyLst>
      <p188:reply id="{A0BD6206-F0C4-46BF-BE35-CC4A46AA2E11}" authorId="{46248DA4-2772-98F7-030E-A45EDC134208}" created="2024-12-18T09:42:21.719">
        <p188:txBody>
          <a:bodyPr/>
          <a:lstStyle/>
          <a:p>
            <a:r>
              <a:rPr lang="en-US"/>
              <a:t>The previous one said: Steering Board meetings are usually held in the IPO's Newport office. Should I change to this?</a:t>
            </a:r>
          </a:p>
        </p188:txBody>
      </p188:reply>
    </p188:replyLst>
    <p188:txBody>
      <a:bodyPr/>
      <a:lstStyle/>
      <a:p>
        <a:r>
          <a:rPr lang="en-US"/>
          <a:t>Have changed the location to Newport - Do you know what the previous pack said Shareen?</a:t>
        </a:r>
      </a:p>
    </p188:txBody>
  </p188:cm>
</p188:cmLst>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37A1C6-DDC7-4EA7-B976-53A9C355B026}"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en-US"/>
        </a:p>
      </dgm:t>
    </dgm:pt>
    <dgm:pt modelId="{6ECAAE03-BCB1-4FC6-BA03-119D280762EB}">
      <dgm:prSet/>
      <dgm:spPr/>
      <dgm:t>
        <a:bodyPr/>
        <a:lstStyle/>
        <a:p>
          <a:r>
            <a:rPr lang="en-GB" i="0" baseline="0" dirty="0"/>
            <a:t>03: Ministerial Foreword</a:t>
          </a:r>
          <a:endParaRPr lang="en-US" dirty="0"/>
        </a:p>
      </dgm:t>
    </dgm:pt>
    <dgm:pt modelId="{4149383D-A211-4026-81A6-25E643A0E020}" type="parTrans" cxnId="{BF5F2E08-6523-4DF4-BFE9-59F24313F90F}">
      <dgm:prSet/>
      <dgm:spPr/>
      <dgm:t>
        <a:bodyPr/>
        <a:lstStyle/>
        <a:p>
          <a:endParaRPr lang="en-US"/>
        </a:p>
      </dgm:t>
    </dgm:pt>
    <dgm:pt modelId="{882AF6D5-9E3B-4F60-88EB-BF39FF0EA86F}" type="sibTrans" cxnId="{BF5F2E08-6523-4DF4-BFE9-59F24313F90F}">
      <dgm:prSet/>
      <dgm:spPr/>
      <dgm:t>
        <a:bodyPr/>
        <a:lstStyle/>
        <a:p>
          <a:endParaRPr lang="en-US"/>
        </a:p>
      </dgm:t>
    </dgm:pt>
    <dgm:pt modelId="{FF4FAD98-6A21-4545-B377-66D270B785D6}">
      <dgm:prSet/>
      <dgm:spPr/>
      <dgm:t>
        <a:bodyPr/>
        <a:lstStyle/>
        <a:p>
          <a:r>
            <a:rPr lang="en-GB" i="0" baseline="0" dirty="0"/>
            <a:t>04: Building Digital UK</a:t>
          </a:r>
          <a:endParaRPr lang="en-US" dirty="0"/>
        </a:p>
      </dgm:t>
    </dgm:pt>
    <dgm:pt modelId="{D06464E2-48A4-4792-A7DF-39E52D126D67}" type="parTrans" cxnId="{FD6998A0-0890-44C7-9AE1-78708803FF0F}">
      <dgm:prSet/>
      <dgm:spPr/>
      <dgm:t>
        <a:bodyPr/>
        <a:lstStyle/>
        <a:p>
          <a:endParaRPr lang="en-US"/>
        </a:p>
      </dgm:t>
    </dgm:pt>
    <dgm:pt modelId="{2E892735-17D8-4E01-B64B-729D76CC1A63}" type="sibTrans" cxnId="{FD6998A0-0890-44C7-9AE1-78708803FF0F}">
      <dgm:prSet/>
      <dgm:spPr/>
      <dgm:t>
        <a:bodyPr/>
        <a:lstStyle/>
        <a:p>
          <a:endParaRPr lang="en-US"/>
        </a:p>
      </dgm:t>
    </dgm:pt>
    <dgm:pt modelId="{9FCE79D5-A759-4057-9018-EC7E18EFC7C2}">
      <dgm:prSet/>
      <dgm:spPr/>
      <dgm:t>
        <a:bodyPr/>
        <a:lstStyle/>
        <a:p>
          <a:r>
            <a:rPr lang="en-GB" i="0" baseline="0" dirty="0"/>
            <a:t>05: The Role</a:t>
          </a:r>
          <a:r>
            <a:rPr lang="en-GB" dirty="0"/>
            <a:t> </a:t>
          </a:r>
          <a:endParaRPr lang="en-US" dirty="0"/>
        </a:p>
      </dgm:t>
    </dgm:pt>
    <dgm:pt modelId="{4DE8BEF4-4F2B-457F-81C3-7345F0D97AA9}" type="parTrans" cxnId="{41F1D235-A675-40D9-B9E2-100709D3148D}">
      <dgm:prSet/>
      <dgm:spPr/>
      <dgm:t>
        <a:bodyPr/>
        <a:lstStyle/>
        <a:p>
          <a:endParaRPr lang="en-US"/>
        </a:p>
      </dgm:t>
    </dgm:pt>
    <dgm:pt modelId="{B088C561-E6C9-4C82-B2BE-921A218485D0}" type="sibTrans" cxnId="{41F1D235-A675-40D9-B9E2-100709D3148D}">
      <dgm:prSet/>
      <dgm:spPr/>
      <dgm:t>
        <a:bodyPr/>
        <a:lstStyle/>
        <a:p>
          <a:endParaRPr lang="en-US"/>
        </a:p>
      </dgm:t>
    </dgm:pt>
    <dgm:pt modelId="{C2AD0E42-10B6-4C17-9F13-37CE9B6135F4}">
      <dgm:prSet/>
      <dgm:spPr/>
      <dgm:t>
        <a:bodyPr/>
        <a:lstStyle/>
        <a:p>
          <a:r>
            <a:rPr lang="en-GB" i="0" baseline="0" dirty="0"/>
            <a:t>06: Person Specification </a:t>
          </a:r>
          <a:endParaRPr lang="en-US" dirty="0"/>
        </a:p>
      </dgm:t>
    </dgm:pt>
    <dgm:pt modelId="{03F1CF94-0414-4A22-B8E5-875BDCAA09D7}" type="parTrans" cxnId="{0C841CCA-9626-495C-88C0-C9486D946CDF}">
      <dgm:prSet/>
      <dgm:spPr/>
      <dgm:t>
        <a:bodyPr/>
        <a:lstStyle/>
        <a:p>
          <a:endParaRPr lang="en-US"/>
        </a:p>
      </dgm:t>
    </dgm:pt>
    <dgm:pt modelId="{5B7596F1-5727-493B-A178-1845DC353867}" type="sibTrans" cxnId="{0C841CCA-9626-495C-88C0-C9486D946CDF}">
      <dgm:prSet/>
      <dgm:spPr/>
      <dgm:t>
        <a:bodyPr/>
        <a:lstStyle/>
        <a:p>
          <a:endParaRPr lang="en-US"/>
        </a:p>
      </dgm:t>
    </dgm:pt>
    <dgm:pt modelId="{C914AF2F-F129-41A8-B43A-236BA242FB53}">
      <dgm:prSet/>
      <dgm:spPr/>
      <dgm:t>
        <a:bodyPr/>
        <a:lstStyle/>
        <a:p>
          <a:r>
            <a:rPr lang="en-GB" dirty="0"/>
            <a:t>07: Terms of Appointment</a:t>
          </a:r>
          <a:endParaRPr lang="en-US" dirty="0"/>
        </a:p>
      </dgm:t>
    </dgm:pt>
    <dgm:pt modelId="{3A1E9CF3-D747-4182-BA66-CF92962736A6}" type="parTrans" cxnId="{79996030-A58D-465C-AFF6-072CDA5AA403}">
      <dgm:prSet/>
      <dgm:spPr/>
      <dgm:t>
        <a:bodyPr/>
        <a:lstStyle/>
        <a:p>
          <a:endParaRPr lang="en-US"/>
        </a:p>
      </dgm:t>
    </dgm:pt>
    <dgm:pt modelId="{10C4BF2E-330E-4077-8B3D-29B37A504DDE}" type="sibTrans" cxnId="{79996030-A58D-465C-AFF6-072CDA5AA403}">
      <dgm:prSet/>
      <dgm:spPr/>
      <dgm:t>
        <a:bodyPr/>
        <a:lstStyle/>
        <a:p>
          <a:endParaRPr lang="en-US"/>
        </a:p>
      </dgm:t>
    </dgm:pt>
    <dgm:pt modelId="{8896024D-9A09-4C45-B5CA-09E9F1852927}">
      <dgm:prSet/>
      <dgm:spPr/>
      <dgm:t>
        <a:bodyPr/>
        <a:lstStyle/>
        <a:p>
          <a:r>
            <a:rPr lang="en-GB" i="0" baseline="0" dirty="0"/>
            <a:t>08</a:t>
          </a:r>
          <a:r>
            <a:rPr lang="en-GB" dirty="0"/>
            <a:t>: How to Apply </a:t>
          </a:r>
          <a:endParaRPr lang="en-US" dirty="0"/>
        </a:p>
      </dgm:t>
    </dgm:pt>
    <dgm:pt modelId="{C507C107-84F3-4F90-8D63-2FB606171B1B}" type="parTrans" cxnId="{30A6AF3E-FE7E-45ED-9A1F-36BF42AFEFEC}">
      <dgm:prSet/>
      <dgm:spPr/>
      <dgm:t>
        <a:bodyPr/>
        <a:lstStyle/>
        <a:p>
          <a:endParaRPr lang="en-US"/>
        </a:p>
      </dgm:t>
    </dgm:pt>
    <dgm:pt modelId="{40873C17-6735-439A-A7D2-A8D23AD156CA}" type="sibTrans" cxnId="{30A6AF3E-FE7E-45ED-9A1F-36BF42AFEFEC}">
      <dgm:prSet/>
      <dgm:spPr/>
      <dgm:t>
        <a:bodyPr/>
        <a:lstStyle/>
        <a:p>
          <a:endParaRPr lang="en-US"/>
        </a:p>
      </dgm:t>
    </dgm:pt>
    <dgm:pt modelId="{BFB152A8-96E6-4585-A813-C417D2ECF4CA}">
      <dgm:prSet/>
      <dgm:spPr/>
      <dgm:t>
        <a:bodyPr/>
        <a:lstStyle/>
        <a:p>
          <a:r>
            <a:rPr lang="en-GB" i="0" baseline="0" dirty="0"/>
            <a:t>09: Assessment Panel, Process and Timeline</a:t>
          </a:r>
          <a:endParaRPr lang="en-US" dirty="0"/>
        </a:p>
      </dgm:t>
    </dgm:pt>
    <dgm:pt modelId="{2F048AC3-6D7F-4D4F-A9A9-810DF08D8B6A}" type="parTrans" cxnId="{24D402BB-CE28-4CB9-B70B-8C1F9B9DB839}">
      <dgm:prSet/>
      <dgm:spPr/>
      <dgm:t>
        <a:bodyPr/>
        <a:lstStyle/>
        <a:p>
          <a:endParaRPr lang="en-US"/>
        </a:p>
      </dgm:t>
    </dgm:pt>
    <dgm:pt modelId="{F08B6321-1051-498E-8695-AE74B5CA970F}" type="sibTrans" cxnId="{24D402BB-CE28-4CB9-B70B-8C1F9B9DB839}">
      <dgm:prSet/>
      <dgm:spPr/>
      <dgm:t>
        <a:bodyPr/>
        <a:lstStyle/>
        <a:p>
          <a:endParaRPr lang="en-US"/>
        </a:p>
      </dgm:t>
    </dgm:pt>
    <dgm:pt modelId="{2F8DABB5-31D0-4DCA-8973-304865A4904F}">
      <dgm:prSet/>
      <dgm:spPr/>
      <dgm:t>
        <a:bodyPr/>
        <a:lstStyle/>
        <a:p>
          <a:r>
            <a:rPr lang="en-GB" i="0" baseline="0" dirty="0"/>
            <a:t>10: Equality, Diversity and Inclusion</a:t>
          </a:r>
          <a:endParaRPr lang="en-US" dirty="0"/>
        </a:p>
      </dgm:t>
    </dgm:pt>
    <dgm:pt modelId="{E47D6641-6727-41A5-A16E-E517B0ACB93D}" type="parTrans" cxnId="{7D6A4F39-B079-4F28-B4DC-67CA1B24BD92}">
      <dgm:prSet/>
      <dgm:spPr/>
      <dgm:t>
        <a:bodyPr/>
        <a:lstStyle/>
        <a:p>
          <a:endParaRPr lang="en-US"/>
        </a:p>
      </dgm:t>
    </dgm:pt>
    <dgm:pt modelId="{290B6999-FB34-4992-89F2-669607974665}" type="sibTrans" cxnId="{7D6A4F39-B079-4F28-B4DC-67CA1B24BD92}">
      <dgm:prSet/>
      <dgm:spPr/>
      <dgm:t>
        <a:bodyPr/>
        <a:lstStyle/>
        <a:p>
          <a:endParaRPr lang="en-US"/>
        </a:p>
      </dgm:t>
    </dgm:pt>
    <dgm:pt modelId="{F3F76F92-21BB-48B7-8D33-B8B9E2040222}">
      <dgm:prSet/>
      <dgm:spPr/>
      <dgm:t>
        <a:bodyPr/>
        <a:lstStyle/>
        <a:p>
          <a:r>
            <a:rPr lang="en-GB" i="0" baseline="0" dirty="0"/>
            <a:t>11: Eligibility </a:t>
          </a:r>
          <a:endParaRPr lang="en-US" dirty="0"/>
        </a:p>
      </dgm:t>
    </dgm:pt>
    <dgm:pt modelId="{1247D2A0-6DBD-4D4F-B377-82041FDB401A}" type="parTrans" cxnId="{4A10F424-81CA-4071-ACB5-3A01EFE0B3DA}">
      <dgm:prSet/>
      <dgm:spPr/>
      <dgm:t>
        <a:bodyPr/>
        <a:lstStyle/>
        <a:p>
          <a:endParaRPr lang="en-US"/>
        </a:p>
      </dgm:t>
    </dgm:pt>
    <dgm:pt modelId="{59387634-F0E0-4C66-BC3D-5063E5765B01}" type="sibTrans" cxnId="{4A10F424-81CA-4071-ACB5-3A01EFE0B3DA}">
      <dgm:prSet/>
      <dgm:spPr/>
      <dgm:t>
        <a:bodyPr/>
        <a:lstStyle/>
        <a:p>
          <a:endParaRPr lang="en-US"/>
        </a:p>
      </dgm:t>
    </dgm:pt>
    <dgm:pt modelId="{BDE46448-1191-4412-80D5-AB460B9833F7}">
      <dgm:prSet/>
      <dgm:spPr/>
      <dgm:t>
        <a:bodyPr/>
        <a:lstStyle/>
        <a:p>
          <a:r>
            <a:rPr lang="en-GB" dirty="0"/>
            <a:t>12: </a:t>
          </a:r>
          <a:r>
            <a:rPr lang="en-GB" i="0" baseline="0" dirty="0"/>
            <a:t>Annex A – Conflicts of Interest and Due Diligence </a:t>
          </a:r>
          <a:r>
            <a:rPr lang="en-GB" dirty="0"/>
            <a:t> </a:t>
          </a:r>
          <a:endParaRPr lang="en-US" dirty="0"/>
        </a:p>
      </dgm:t>
    </dgm:pt>
    <dgm:pt modelId="{2DC99AE5-2BF8-408D-BA81-8F0F1CD5A120}" type="parTrans" cxnId="{9BE5AB95-F32C-41C3-B764-75B4F3ED3219}">
      <dgm:prSet/>
      <dgm:spPr/>
      <dgm:t>
        <a:bodyPr/>
        <a:lstStyle/>
        <a:p>
          <a:endParaRPr lang="en-US"/>
        </a:p>
      </dgm:t>
    </dgm:pt>
    <dgm:pt modelId="{94585B9A-416F-4A98-9398-5CD33BCF1E37}" type="sibTrans" cxnId="{9BE5AB95-F32C-41C3-B764-75B4F3ED3219}">
      <dgm:prSet/>
      <dgm:spPr/>
      <dgm:t>
        <a:bodyPr/>
        <a:lstStyle/>
        <a:p>
          <a:endParaRPr lang="en-US"/>
        </a:p>
      </dgm:t>
    </dgm:pt>
    <dgm:pt modelId="{BC4007ED-6110-4CA0-9A3C-28717BEA3ED4}">
      <dgm:prSet/>
      <dgm:spPr/>
      <dgm:t>
        <a:bodyPr/>
        <a:lstStyle/>
        <a:p>
          <a:r>
            <a:rPr lang="en-GB" dirty="0"/>
            <a:t>14: Annex C – </a:t>
          </a:r>
          <a:r>
            <a:rPr lang="en-GB" i="0" baseline="0" dirty="0"/>
            <a:t>Complaints procedure</a:t>
          </a:r>
        </a:p>
      </dgm:t>
    </dgm:pt>
    <dgm:pt modelId="{53D22B0C-C6D6-454A-B45E-ADBB5777AEE7}" type="parTrans" cxnId="{66B819FA-D9E1-4A58-8891-1CFF71BC67C3}">
      <dgm:prSet/>
      <dgm:spPr/>
      <dgm:t>
        <a:bodyPr/>
        <a:lstStyle/>
        <a:p>
          <a:endParaRPr lang="en-US"/>
        </a:p>
      </dgm:t>
    </dgm:pt>
    <dgm:pt modelId="{77D23987-1940-44B1-877F-027C6AFA6393}" type="sibTrans" cxnId="{66B819FA-D9E1-4A58-8891-1CFF71BC67C3}">
      <dgm:prSet/>
      <dgm:spPr/>
      <dgm:t>
        <a:bodyPr/>
        <a:lstStyle/>
        <a:p>
          <a:endParaRPr lang="en-US"/>
        </a:p>
      </dgm:t>
    </dgm:pt>
    <dgm:pt modelId="{75C00F60-7ED5-4513-95AC-2925F4AC6019}">
      <dgm:prSet/>
      <dgm:spPr/>
      <dgm:t>
        <a:bodyPr/>
        <a:lstStyle/>
        <a:p>
          <a:r>
            <a:rPr lang="en-GB" dirty="0"/>
            <a:t>13: Annex B – The seven principles underpinning public life </a:t>
          </a:r>
        </a:p>
      </dgm:t>
    </dgm:pt>
    <dgm:pt modelId="{6ADC7767-A47D-4FD4-A46C-A177D76EE041}" type="parTrans" cxnId="{80126369-66A8-44CA-852C-2F5130A309CD}">
      <dgm:prSet/>
      <dgm:spPr/>
      <dgm:t>
        <a:bodyPr/>
        <a:lstStyle/>
        <a:p>
          <a:endParaRPr lang="en-GB"/>
        </a:p>
      </dgm:t>
    </dgm:pt>
    <dgm:pt modelId="{85ED7057-8803-4EF2-8D02-4A76AD69EE83}" type="sibTrans" cxnId="{80126369-66A8-44CA-852C-2F5130A309CD}">
      <dgm:prSet/>
      <dgm:spPr/>
      <dgm:t>
        <a:bodyPr/>
        <a:lstStyle/>
        <a:p>
          <a:endParaRPr lang="en-GB"/>
        </a:p>
      </dgm:t>
    </dgm:pt>
    <dgm:pt modelId="{14FA9F17-BBA0-41CF-BCAB-0DCB0B93D059}" type="pres">
      <dgm:prSet presAssocID="{4B37A1C6-DDC7-4EA7-B976-53A9C355B026}" presName="linear" presStyleCnt="0">
        <dgm:presLayoutVars>
          <dgm:animLvl val="lvl"/>
          <dgm:resizeHandles val="exact"/>
        </dgm:presLayoutVars>
      </dgm:prSet>
      <dgm:spPr/>
    </dgm:pt>
    <dgm:pt modelId="{B120186A-7C9B-49D1-A1A9-3FA7E9B2E520}" type="pres">
      <dgm:prSet presAssocID="{6ECAAE03-BCB1-4FC6-BA03-119D280762EB}" presName="parentText" presStyleLbl="node1" presStyleIdx="0" presStyleCnt="12">
        <dgm:presLayoutVars>
          <dgm:chMax val="0"/>
          <dgm:bulletEnabled val="1"/>
        </dgm:presLayoutVars>
      </dgm:prSet>
      <dgm:spPr/>
    </dgm:pt>
    <dgm:pt modelId="{D1684CEB-AE59-4760-AE5B-D310F9796489}" type="pres">
      <dgm:prSet presAssocID="{882AF6D5-9E3B-4F60-88EB-BF39FF0EA86F}" presName="spacer" presStyleCnt="0"/>
      <dgm:spPr/>
    </dgm:pt>
    <dgm:pt modelId="{D703C371-2C41-4F25-859A-67FF2B30D2B6}" type="pres">
      <dgm:prSet presAssocID="{FF4FAD98-6A21-4545-B377-66D270B785D6}" presName="parentText" presStyleLbl="node1" presStyleIdx="1" presStyleCnt="12">
        <dgm:presLayoutVars>
          <dgm:chMax val="0"/>
          <dgm:bulletEnabled val="1"/>
        </dgm:presLayoutVars>
      </dgm:prSet>
      <dgm:spPr/>
    </dgm:pt>
    <dgm:pt modelId="{4C0A0CA3-9372-4CCC-BC96-6B77229ECD76}" type="pres">
      <dgm:prSet presAssocID="{2E892735-17D8-4E01-B64B-729D76CC1A63}" presName="spacer" presStyleCnt="0"/>
      <dgm:spPr/>
    </dgm:pt>
    <dgm:pt modelId="{090B92A2-934A-4CAF-8182-4F5AAABD4EC0}" type="pres">
      <dgm:prSet presAssocID="{9FCE79D5-A759-4057-9018-EC7E18EFC7C2}" presName="parentText" presStyleLbl="node1" presStyleIdx="2" presStyleCnt="12">
        <dgm:presLayoutVars>
          <dgm:chMax val="0"/>
          <dgm:bulletEnabled val="1"/>
        </dgm:presLayoutVars>
      </dgm:prSet>
      <dgm:spPr/>
    </dgm:pt>
    <dgm:pt modelId="{7EC65571-29F5-4479-9D6A-49D832BD617A}" type="pres">
      <dgm:prSet presAssocID="{B088C561-E6C9-4C82-B2BE-921A218485D0}" presName="spacer" presStyleCnt="0"/>
      <dgm:spPr/>
    </dgm:pt>
    <dgm:pt modelId="{7187E8F8-851D-40BC-BCD2-CA760EE2A947}" type="pres">
      <dgm:prSet presAssocID="{C2AD0E42-10B6-4C17-9F13-37CE9B6135F4}" presName="parentText" presStyleLbl="node1" presStyleIdx="3" presStyleCnt="12">
        <dgm:presLayoutVars>
          <dgm:chMax val="0"/>
          <dgm:bulletEnabled val="1"/>
        </dgm:presLayoutVars>
      </dgm:prSet>
      <dgm:spPr/>
    </dgm:pt>
    <dgm:pt modelId="{73654F4C-C02E-4750-8F09-C63B89DE6E20}" type="pres">
      <dgm:prSet presAssocID="{5B7596F1-5727-493B-A178-1845DC353867}" presName="spacer" presStyleCnt="0"/>
      <dgm:spPr/>
    </dgm:pt>
    <dgm:pt modelId="{B51BD508-9C08-42BF-BE99-BA51A62A0A94}" type="pres">
      <dgm:prSet presAssocID="{C914AF2F-F129-41A8-B43A-236BA242FB53}" presName="parentText" presStyleLbl="node1" presStyleIdx="4" presStyleCnt="12">
        <dgm:presLayoutVars>
          <dgm:chMax val="0"/>
          <dgm:bulletEnabled val="1"/>
        </dgm:presLayoutVars>
      </dgm:prSet>
      <dgm:spPr/>
    </dgm:pt>
    <dgm:pt modelId="{B5D88B23-7411-4D86-AE58-67AF58DCE48A}" type="pres">
      <dgm:prSet presAssocID="{10C4BF2E-330E-4077-8B3D-29B37A504DDE}" presName="spacer" presStyleCnt="0"/>
      <dgm:spPr/>
    </dgm:pt>
    <dgm:pt modelId="{E601C7A5-3EFC-4B34-A1F4-EF979F48ACC7}" type="pres">
      <dgm:prSet presAssocID="{8896024D-9A09-4C45-B5CA-09E9F1852927}" presName="parentText" presStyleLbl="node1" presStyleIdx="5" presStyleCnt="12">
        <dgm:presLayoutVars>
          <dgm:chMax val="0"/>
          <dgm:bulletEnabled val="1"/>
        </dgm:presLayoutVars>
      </dgm:prSet>
      <dgm:spPr/>
    </dgm:pt>
    <dgm:pt modelId="{321A208B-B82E-4499-A006-E054E04D8CBA}" type="pres">
      <dgm:prSet presAssocID="{40873C17-6735-439A-A7D2-A8D23AD156CA}" presName="spacer" presStyleCnt="0"/>
      <dgm:spPr/>
    </dgm:pt>
    <dgm:pt modelId="{FF4F488E-FFC7-4803-AED2-01B43F2AEA6E}" type="pres">
      <dgm:prSet presAssocID="{BFB152A8-96E6-4585-A813-C417D2ECF4CA}" presName="parentText" presStyleLbl="node1" presStyleIdx="6" presStyleCnt="12">
        <dgm:presLayoutVars>
          <dgm:chMax val="0"/>
          <dgm:bulletEnabled val="1"/>
        </dgm:presLayoutVars>
      </dgm:prSet>
      <dgm:spPr/>
    </dgm:pt>
    <dgm:pt modelId="{D81CDB4E-89D3-4114-9C8D-E5D508A5DBB0}" type="pres">
      <dgm:prSet presAssocID="{F08B6321-1051-498E-8695-AE74B5CA970F}" presName="spacer" presStyleCnt="0"/>
      <dgm:spPr/>
    </dgm:pt>
    <dgm:pt modelId="{6EAD0882-7671-4D72-B973-16A277317E29}" type="pres">
      <dgm:prSet presAssocID="{2F8DABB5-31D0-4DCA-8973-304865A4904F}" presName="parentText" presStyleLbl="node1" presStyleIdx="7" presStyleCnt="12">
        <dgm:presLayoutVars>
          <dgm:chMax val="0"/>
          <dgm:bulletEnabled val="1"/>
        </dgm:presLayoutVars>
      </dgm:prSet>
      <dgm:spPr/>
    </dgm:pt>
    <dgm:pt modelId="{AB72BA98-84A4-47BA-8B9D-8701FCFEAD8E}" type="pres">
      <dgm:prSet presAssocID="{290B6999-FB34-4992-89F2-669607974665}" presName="spacer" presStyleCnt="0"/>
      <dgm:spPr/>
    </dgm:pt>
    <dgm:pt modelId="{60DBBE3B-32FD-401C-967D-51E78CCFCCF1}" type="pres">
      <dgm:prSet presAssocID="{F3F76F92-21BB-48B7-8D33-B8B9E2040222}" presName="parentText" presStyleLbl="node1" presStyleIdx="8" presStyleCnt="12">
        <dgm:presLayoutVars>
          <dgm:chMax val="0"/>
          <dgm:bulletEnabled val="1"/>
        </dgm:presLayoutVars>
      </dgm:prSet>
      <dgm:spPr/>
    </dgm:pt>
    <dgm:pt modelId="{F57B58EF-1CF5-497C-9BF9-6B03A1F02ADF}" type="pres">
      <dgm:prSet presAssocID="{59387634-F0E0-4C66-BC3D-5063E5765B01}" presName="spacer" presStyleCnt="0"/>
      <dgm:spPr/>
    </dgm:pt>
    <dgm:pt modelId="{8AF33ED5-C532-4E0B-8632-289753D673B6}" type="pres">
      <dgm:prSet presAssocID="{BDE46448-1191-4412-80D5-AB460B9833F7}" presName="parentText" presStyleLbl="node1" presStyleIdx="9" presStyleCnt="12">
        <dgm:presLayoutVars>
          <dgm:chMax val="0"/>
          <dgm:bulletEnabled val="1"/>
        </dgm:presLayoutVars>
      </dgm:prSet>
      <dgm:spPr/>
    </dgm:pt>
    <dgm:pt modelId="{17F24888-48DC-4F25-A172-AA06F089F8E0}" type="pres">
      <dgm:prSet presAssocID="{94585B9A-416F-4A98-9398-5CD33BCF1E37}" presName="spacer" presStyleCnt="0"/>
      <dgm:spPr/>
    </dgm:pt>
    <dgm:pt modelId="{93F6CE5D-E5F3-4DF7-A97D-416DE68767AC}" type="pres">
      <dgm:prSet presAssocID="{75C00F60-7ED5-4513-95AC-2925F4AC6019}" presName="parentText" presStyleLbl="node1" presStyleIdx="10" presStyleCnt="12">
        <dgm:presLayoutVars>
          <dgm:chMax val="0"/>
          <dgm:bulletEnabled val="1"/>
        </dgm:presLayoutVars>
      </dgm:prSet>
      <dgm:spPr/>
    </dgm:pt>
    <dgm:pt modelId="{4EB148D7-8EEE-402C-AB0C-D2976BE47143}" type="pres">
      <dgm:prSet presAssocID="{85ED7057-8803-4EF2-8D02-4A76AD69EE83}" presName="spacer" presStyleCnt="0"/>
      <dgm:spPr/>
    </dgm:pt>
    <dgm:pt modelId="{50264F01-ED9A-4450-875B-8147EB1A5F64}" type="pres">
      <dgm:prSet presAssocID="{BC4007ED-6110-4CA0-9A3C-28717BEA3ED4}" presName="parentText" presStyleLbl="node1" presStyleIdx="11" presStyleCnt="12">
        <dgm:presLayoutVars>
          <dgm:chMax val="0"/>
          <dgm:bulletEnabled val="1"/>
        </dgm:presLayoutVars>
      </dgm:prSet>
      <dgm:spPr/>
    </dgm:pt>
  </dgm:ptLst>
  <dgm:cxnLst>
    <dgm:cxn modelId="{BF5F2E08-6523-4DF4-BFE9-59F24313F90F}" srcId="{4B37A1C6-DDC7-4EA7-B976-53A9C355B026}" destId="{6ECAAE03-BCB1-4FC6-BA03-119D280762EB}" srcOrd="0" destOrd="0" parTransId="{4149383D-A211-4026-81A6-25E643A0E020}" sibTransId="{882AF6D5-9E3B-4F60-88EB-BF39FF0EA86F}"/>
    <dgm:cxn modelId="{4A10F424-81CA-4071-ACB5-3A01EFE0B3DA}" srcId="{4B37A1C6-DDC7-4EA7-B976-53A9C355B026}" destId="{F3F76F92-21BB-48B7-8D33-B8B9E2040222}" srcOrd="8" destOrd="0" parTransId="{1247D2A0-6DBD-4D4F-B377-82041FDB401A}" sibTransId="{59387634-F0E0-4C66-BC3D-5063E5765B01}"/>
    <dgm:cxn modelId="{3652C826-C047-4BC9-BFE3-C97C41DF600F}" type="presOf" srcId="{6ECAAE03-BCB1-4FC6-BA03-119D280762EB}" destId="{B120186A-7C9B-49D1-A1A9-3FA7E9B2E520}" srcOrd="0" destOrd="0" presId="urn:microsoft.com/office/officeart/2005/8/layout/vList2"/>
    <dgm:cxn modelId="{79996030-A58D-465C-AFF6-072CDA5AA403}" srcId="{4B37A1C6-DDC7-4EA7-B976-53A9C355B026}" destId="{C914AF2F-F129-41A8-B43A-236BA242FB53}" srcOrd="4" destOrd="0" parTransId="{3A1E9CF3-D747-4182-BA66-CF92962736A6}" sibTransId="{10C4BF2E-330E-4077-8B3D-29B37A504DDE}"/>
    <dgm:cxn modelId="{6568AF31-B6FA-4DD1-A4F1-89E99FB08821}" type="presOf" srcId="{C2AD0E42-10B6-4C17-9F13-37CE9B6135F4}" destId="{7187E8F8-851D-40BC-BCD2-CA760EE2A947}" srcOrd="0" destOrd="0" presId="urn:microsoft.com/office/officeart/2005/8/layout/vList2"/>
    <dgm:cxn modelId="{41F1D235-A675-40D9-B9E2-100709D3148D}" srcId="{4B37A1C6-DDC7-4EA7-B976-53A9C355B026}" destId="{9FCE79D5-A759-4057-9018-EC7E18EFC7C2}" srcOrd="2" destOrd="0" parTransId="{4DE8BEF4-4F2B-457F-81C3-7345F0D97AA9}" sibTransId="{B088C561-E6C9-4C82-B2BE-921A218485D0}"/>
    <dgm:cxn modelId="{97160A36-3AA9-4497-84B7-D82589227F5D}" type="presOf" srcId="{2F8DABB5-31D0-4DCA-8973-304865A4904F}" destId="{6EAD0882-7671-4D72-B973-16A277317E29}" srcOrd="0" destOrd="0" presId="urn:microsoft.com/office/officeart/2005/8/layout/vList2"/>
    <dgm:cxn modelId="{95974B36-7E04-4BA8-9ED9-CFB9BB286FEC}" type="presOf" srcId="{BDE46448-1191-4412-80D5-AB460B9833F7}" destId="{8AF33ED5-C532-4E0B-8632-289753D673B6}" srcOrd="0" destOrd="0" presId="urn:microsoft.com/office/officeart/2005/8/layout/vList2"/>
    <dgm:cxn modelId="{7D6A4F39-B079-4F28-B4DC-67CA1B24BD92}" srcId="{4B37A1C6-DDC7-4EA7-B976-53A9C355B026}" destId="{2F8DABB5-31D0-4DCA-8973-304865A4904F}" srcOrd="7" destOrd="0" parTransId="{E47D6641-6727-41A5-A16E-E517B0ACB93D}" sibTransId="{290B6999-FB34-4992-89F2-669607974665}"/>
    <dgm:cxn modelId="{30A6AF3E-FE7E-45ED-9A1F-36BF42AFEFEC}" srcId="{4B37A1C6-DDC7-4EA7-B976-53A9C355B026}" destId="{8896024D-9A09-4C45-B5CA-09E9F1852927}" srcOrd="5" destOrd="0" parTransId="{C507C107-84F3-4F90-8D63-2FB606171B1B}" sibTransId="{40873C17-6735-439A-A7D2-A8D23AD156CA}"/>
    <dgm:cxn modelId="{158C2A44-32C4-4A4F-8A55-FC141A4693D7}" type="presOf" srcId="{4B37A1C6-DDC7-4EA7-B976-53A9C355B026}" destId="{14FA9F17-BBA0-41CF-BCAB-0DCB0B93D059}" srcOrd="0" destOrd="0" presId="urn:microsoft.com/office/officeart/2005/8/layout/vList2"/>
    <dgm:cxn modelId="{0D7B6D65-4BB1-4C0F-97A0-0F0D999B3E24}" type="presOf" srcId="{9FCE79D5-A759-4057-9018-EC7E18EFC7C2}" destId="{090B92A2-934A-4CAF-8182-4F5AAABD4EC0}" srcOrd="0" destOrd="0" presId="urn:microsoft.com/office/officeart/2005/8/layout/vList2"/>
    <dgm:cxn modelId="{80126369-66A8-44CA-852C-2F5130A309CD}" srcId="{4B37A1C6-DDC7-4EA7-B976-53A9C355B026}" destId="{75C00F60-7ED5-4513-95AC-2925F4AC6019}" srcOrd="10" destOrd="0" parTransId="{6ADC7767-A47D-4FD4-A46C-A177D76EE041}" sibTransId="{85ED7057-8803-4EF2-8D02-4A76AD69EE83}"/>
    <dgm:cxn modelId="{57AFA386-1C0C-4B1D-B4DF-435B67543428}" type="presOf" srcId="{F3F76F92-21BB-48B7-8D33-B8B9E2040222}" destId="{60DBBE3B-32FD-401C-967D-51E78CCFCCF1}" srcOrd="0" destOrd="0" presId="urn:microsoft.com/office/officeart/2005/8/layout/vList2"/>
    <dgm:cxn modelId="{9BE5AB95-F32C-41C3-B764-75B4F3ED3219}" srcId="{4B37A1C6-DDC7-4EA7-B976-53A9C355B026}" destId="{BDE46448-1191-4412-80D5-AB460B9833F7}" srcOrd="9" destOrd="0" parTransId="{2DC99AE5-2BF8-408D-BA81-8F0F1CD5A120}" sibTransId="{94585B9A-416F-4A98-9398-5CD33BCF1E37}"/>
    <dgm:cxn modelId="{FD6998A0-0890-44C7-9AE1-78708803FF0F}" srcId="{4B37A1C6-DDC7-4EA7-B976-53A9C355B026}" destId="{FF4FAD98-6A21-4545-B377-66D270B785D6}" srcOrd="1" destOrd="0" parTransId="{D06464E2-48A4-4792-A7DF-39E52D126D67}" sibTransId="{2E892735-17D8-4E01-B64B-729D76CC1A63}"/>
    <dgm:cxn modelId="{F008A0B6-82E6-4D3D-8586-371A9A0BBEB0}" type="presOf" srcId="{BC4007ED-6110-4CA0-9A3C-28717BEA3ED4}" destId="{50264F01-ED9A-4450-875B-8147EB1A5F64}" srcOrd="0" destOrd="0" presId="urn:microsoft.com/office/officeart/2005/8/layout/vList2"/>
    <dgm:cxn modelId="{7A5063B7-6672-4F41-9BBE-19E8456B0E72}" type="presOf" srcId="{C914AF2F-F129-41A8-B43A-236BA242FB53}" destId="{B51BD508-9C08-42BF-BE99-BA51A62A0A94}" srcOrd="0" destOrd="0" presId="urn:microsoft.com/office/officeart/2005/8/layout/vList2"/>
    <dgm:cxn modelId="{24D402BB-CE28-4CB9-B70B-8C1F9B9DB839}" srcId="{4B37A1C6-DDC7-4EA7-B976-53A9C355B026}" destId="{BFB152A8-96E6-4585-A813-C417D2ECF4CA}" srcOrd="6" destOrd="0" parTransId="{2F048AC3-6D7F-4D4F-A9A9-810DF08D8B6A}" sibTransId="{F08B6321-1051-498E-8695-AE74B5CA970F}"/>
    <dgm:cxn modelId="{D4A845C0-AE34-44D2-9B51-D1859E3F6E02}" type="presOf" srcId="{BFB152A8-96E6-4585-A813-C417D2ECF4CA}" destId="{FF4F488E-FFC7-4803-AED2-01B43F2AEA6E}" srcOrd="0" destOrd="0" presId="urn:microsoft.com/office/officeart/2005/8/layout/vList2"/>
    <dgm:cxn modelId="{F7C4A1C2-76E1-4988-9089-031644D8F780}" type="presOf" srcId="{75C00F60-7ED5-4513-95AC-2925F4AC6019}" destId="{93F6CE5D-E5F3-4DF7-A97D-416DE68767AC}" srcOrd="0" destOrd="0" presId="urn:microsoft.com/office/officeart/2005/8/layout/vList2"/>
    <dgm:cxn modelId="{0C841CCA-9626-495C-88C0-C9486D946CDF}" srcId="{4B37A1C6-DDC7-4EA7-B976-53A9C355B026}" destId="{C2AD0E42-10B6-4C17-9F13-37CE9B6135F4}" srcOrd="3" destOrd="0" parTransId="{03F1CF94-0414-4A22-B8E5-875BDCAA09D7}" sibTransId="{5B7596F1-5727-493B-A178-1845DC353867}"/>
    <dgm:cxn modelId="{456BABCC-D063-4841-A00B-0DC7FF91C453}" type="presOf" srcId="{8896024D-9A09-4C45-B5CA-09E9F1852927}" destId="{E601C7A5-3EFC-4B34-A1F4-EF979F48ACC7}" srcOrd="0" destOrd="0" presId="urn:microsoft.com/office/officeart/2005/8/layout/vList2"/>
    <dgm:cxn modelId="{66B819FA-D9E1-4A58-8891-1CFF71BC67C3}" srcId="{4B37A1C6-DDC7-4EA7-B976-53A9C355B026}" destId="{BC4007ED-6110-4CA0-9A3C-28717BEA3ED4}" srcOrd="11" destOrd="0" parTransId="{53D22B0C-C6D6-454A-B45E-ADBB5777AEE7}" sibTransId="{77D23987-1940-44B1-877F-027C6AFA6393}"/>
    <dgm:cxn modelId="{6A1DC3FD-6F9F-4F09-8228-9641A49A0267}" type="presOf" srcId="{FF4FAD98-6A21-4545-B377-66D270B785D6}" destId="{D703C371-2C41-4F25-859A-67FF2B30D2B6}" srcOrd="0" destOrd="0" presId="urn:microsoft.com/office/officeart/2005/8/layout/vList2"/>
    <dgm:cxn modelId="{3E6061F4-817F-40E0-8E3D-75CE85DF5E9D}" type="presParOf" srcId="{14FA9F17-BBA0-41CF-BCAB-0DCB0B93D059}" destId="{B120186A-7C9B-49D1-A1A9-3FA7E9B2E520}" srcOrd="0" destOrd="0" presId="urn:microsoft.com/office/officeart/2005/8/layout/vList2"/>
    <dgm:cxn modelId="{55B1A941-D43C-41D5-B9FE-63DFA1A92650}" type="presParOf" srcId="{14FA9F17-BBA0-41CF-BCAB-0DCB0B93D059}" destId="{D1684CEB-AE59-4760-AE5B-D310F9796489}" srcOrd="1" destOrd="0" presId="urn:microsoft.com/office/officeart/2005/8/layout/vList2"/>
    <dgm:cxn modelId="{638860BB-B5C7-4E21-A0A2-35C2ADC5660D}" type="presParOf" srcId="{14FA9F17-BBA0-41CF-BCAB-0DCB0B93D059}" destId="{D703C371-2C41-4F25-859A-67FF2B30D2B6}" srcOrd="2" destOrd="0" presId="urn:microsoft.com/office/officeart/2005/8/layout/vList2"/>
    <dgm:cxn modelId="{B9ECD4C3-F79D-4549-9831-9CB90BD0593E}" type="presParOf" srcId="{14FA9F17-BBA0-41CF-BCAB-0DCB0B93D059}" destId="{4C0A0CA3-9372-4CCC-BC96-6B77229ECD76}" srcOrd="3" destOrd="0" presId="urn:microsoft.com/office/officeart/2005/8/layout/vList2"/>
    <dgm:cxn modelId="{EC133878-05E4-42A7-87D6-6CB7AC0DB4C6}" type="presParOf" srcId="{14FA9F17-BBA0-41CF-BCAB-0DCB0B93D059}" destId="{090B92A2-934A-4CAF-8182-4F5AAABD4EC0}" srcOrd="4" destOrd="0" presId="urn:microsoft.com/office/officeart/2005/8/layout/vList2"/>
    <dgm:cxn modelId="{8C0E342C-81FD-4F36-BA46-4385A2D3B326}" type="presParOf" srcId="{14FA9F17-BBA0-41CF-BCAB-0DCB0B93D059}" destId="{7EC65571-29F5-4479-9D6A-49D832BD617A}" srcOrd="5" destOrd="0" presId="urn:microsoft.com/office/officeart/2005/8/layout/vList2"/>
    <dgm:cxn modelId="{7FC1645C-A988-45D5-8559-3C6C024F4FA8}" type="presParOf" srcId="{14FA9F17-BBA0-41CF-BCAB-0DCB0B93D059}" destId="{7187E8F8-851D-40BC-BCD2-CA760EE2A947}" srcOrd="6" destOrd="0" presId="urn:microsoft.com/office/officeart/2005/8/layout/vList2"/>
    <dgm:cxn modelId="{58C553D7-2B0D-4543-86E5-D5D23CD7BB34}" type="presParOf" srcId="{14FA9F17-BBA0-41CF-BCAB-0DCB0B93D059}" destId="{73654F4C-C02E-4750-8F09-C63B89DE6E20}" srcOrd="7" destOrd="0" presId="urn:microsoft.com/office/officeart/2005/8/layout/vList2"/>
    <dgm:cxn modelId="{25D859AD-E591-45B7-B38E-91C826AC3FE2}" type="presParOf" srcId="{14FA9F17-BBA0-41CF-BCAB-0DCB0B93D059}" destId="{B51BD508-9C08-42BF-BE99-BA51A62A0A94}" srcOrd="8" destOrd="0" presId="urn:microsoft.com/office/officeart/2005/8/layout/vList2"/>
    <dgm:cxn modelId="{15759D8E-C0A3-417C-A4C1-A7BB5E6A843C}" type="presParOf" srcId="{14FA9F17-BBA0-41CF-BCAB-0DCB0B93D059}" destId="{B5D88B23-7411-4D86-AE58-67AF58DCE48A}" srcOrd="9" destOrd="0" presId="urn:microsoft.com/office/officeart/2005/8/layout/vList2"/>
    <dgm:cxn modelId="{F463BD93-7136-4577-98BF-59E0BB0B9378}" type="presParOf" srcId="{14FA9F17-BBA0-41CF-BCAB-0DCB0B93D059}" destId="{E601C7A5-3EFC-4B34-A1F4-EF979F48ACC7}" srcOrd="10" destOrd="0" presId="urn:microsoft.com/office/officeart/2005/8/layout/vList2"/>
    <dgm:cxn modelId="{BEBC3890-1A50-4195-8365-0215687B86E4}" type="presParOf" srcId="{14FA9F17-BBA0-41CF-BCAB-0DCB0B93D059}" destId="{321A208B-B82E-4499-A006-E054E04D8CBA}" srcOrd="11" destOrd="0" presId="urn:microsoft.com/office/officeart/2005/8/layout/vList2"/>
    <dgm:cxn modelId="{98E9F9BF-D9EF-44D4-AA8A-57E1D871B0C9}" type="presParOf" srcId="{14FA9F17-BBA0-41CF-BCAB-0DCB0B93D059}" destId="{FF4F488E-FFC7-4803-AED2-01B43F2AEA6E}" srcOrd="12" destOrd="0" presId="urn:microsoft.com/office/officeart/2005/8/layout/vList2"/>
    <dgm:cxn modelId="{84CDA229-9711-4604-A84A-E7AFB037E2C1}" type="presParOf" srcId="{14FA9F17-BBA0-41CF-BCAB-0DCB0B93D059}" destId="{D81CDB4E-89D3-4114-9C8D-E5D508A5DBB0}" srcOrd="13" destOrd="0" presId="urn:microsoft.com/office/officeart/2005/8/layout/vList2"/>
    <dgm:cxn modelId="{4F854C1C-DF69-4CA7-AA7F-A0F2F84DE17B}" type="presParOf" srcId="{14FA9F17-BBA0-41CF-BCAB-0DCB0B93D059}" destId="{6EAD0882-7671-4D72-B973-16A277317E29}" srcOrd="14" destOrd="0" presId="urn:microsoft.com/office/officeart/2005/8/layout/vList2"/>
    <dgm:cxn modelId="{30E8B575-74B8-4DBB-A28F-A0CB3A7A3189}" type="presParOf" srcId="{14FA9F17-BBA0-41CF-BCAB-0DCB0B93D059}" destId="{AB72BA98-84A4-47BA-8B9D-8701FCFEAD8E}" srcOrd="15" destOrd="0" presId="urn:microsoft.com/office/officeart/2005/8/layout/vList2"/>
    <dgm:cxn modelId="{A0F228C5-7259-44B2-B5BF-DDC6E98BFD44}" type="presParOf" srcId="{14FA9F17-BBA0-41CF-BCAB-0DCB0B93D059}" destId="{60DBBE3B-32FD-401C-967D-51E78CCFCCF1}" srcOrd="16" destOrd="0" presId="urn:microsoft.com/office/officeart/2005/8/layout/vList2"/>
    <dgm:cxn modelId="{BC4104A8-BC18-4A3C-99E7-03F042C765E5}" type="presParOf" srcId="{14FA9F17-BBA0-41CF-BCAB-0DCB0B93D059}" destId="{F57B58EF-1CF5-497C-9BF9-6B03A1F02ADF}" srcOrd="17" destOrd="0" presId="urn:microsoft.com/office/officeart/2005/8/layout/vList2"/>
    <dgm:cxn modelId="{E2190834-BF7D-4D2E-94AA-DA537674B7E2}" type="presParOf" srcId="{14FA9F17-BBA0-41CF-BCAB-0DCB0B93D059}" destId="{8AF33ED5-C532-4E0B-8632-289753D673B6}" srcOrd="18" destOrd="0" presId="urn:microsoft.com/office/officeart/2005/8/layout/vList2"/>
    <dgm:cxn modelId="{07523A8F-B833-4B54-AB85-CC59963031FF}" type="presParOf" srcId="{14FA9F17-BBA0-41CF-BCAB-0DCB0B93D059}" destId="{17F24888-48DC-4F25-A172-AA06F089F8E0}" srcOrd="19" destOrd="0" presId="urn:microsoft.com/office/officeart/2005/8/layout/vList2"/>
    <dgm:cxn modelId="{6DCC0DC3-7230-466D-B726-3D902E7DEC7F}" type="presParOf" srcId="{14FA9F17-BBA0-41CF-BCAB-0DCB0B93D059}" destId="{93F6CE5D-E5F3-4DF7-A97D-416DE68767AC}" srcOrd="20" destOrd="0" presId="urn:microsoft.com/office/officeart/2005/8/layout/vList2"/>
    <dgm:cxn modelId="{EFD0B0C1-0306-46DC-A374-E7F46CEC7101}" type="presParOf" srcId="{14FA9F17-BBA0-41CF-BCAB-0DCB0B93D059}" destId="{4EB148D7-8EEE-402C-AB0C-D2976BE47143}" srcOrd="21" destOrd="0" presId="urn:microsoft.com/office/officeart/2005/8/layout/vList2"/>
    <dgm:cxn modelId="{4275451F-3797-46A4-8838-7C3C1718A343}" type="presParOf" srcId="{14FA9F17-BBA0-41CF-BCAB-0DCB0B93D059}" destId="{50264F01-ED9A-4450-875B-8147EB1A5F64}" srcOrd="22"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20186A-7C9B-49D1-A1A9-3FA7E9B2E520}">
      <dsp:nvSpPr>
        <dsp:cNvPr id="0" name=""/>
        <dsp:cNvSpPr/>
      </dsp:nvSpPr>
      <dsp:spPr>
        <a:xfrm>
          <a:off x="0" y="93196"/>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i="0" kern="1200" baseline="0" dirty="0"/>
            <a:t>03: Ministerial Foreword</a:t>
          </a:r>
          <a:endParaRPr lang="en-US" sz="1300" kern="1200" dirty="0"/>
        </a:p>
      </dsp:txBody>
      <dsp:txXfrm>
        <a:off x="15592" y="108788"/>
        <a:ext cx="8115710" cy="288226"/>
      </dsp:txXfrm>
    </dsp:sp>
    <dsp:sp modelId="{D703C371-2C41-4F25-859A-67FF2B30D2B6}">
      <dsp:nvSpPr>
        <dsp:cNvPr id="0" name=""/>
        <dsp:cNvSpPr/>
      </dsp:nvSpPr>
      <dsp:spPr>
        <a:xfrm>
          <a:off x="0" y="450046"/>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i="0" kern="1200" baseline="0" dirty="0"/>
            <a:t>04: Building Digital UK</a:t>
          </a:r>
          <a:endParaRPr lang="en-US" sz="1300" kern="1200" dirty="0"/>
        </a:p>
      </dsp:txBody>
      <dsp:txXfrm>
        <a:off x="15592" y="465638"/>
        <a:ext cx="8115710" cy="288226"/>
      </dsp:txXfrm>
    </dsp:sp>
    <dsp:sp modelId="{090B92A2-934A-4CAF-8182-4F5AAABD4EC0}">
      <dsp:nvSpPr>
        <dsp:cNvPr id="0" name=""/>
        <dsp:cNvSpPr/>
      </dsp:nvSpPr>
      <dsp:spPr>
        <a:xfrm>
          <a:off x="0" y="806896"/>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i="0" kern="1200" baseline="0" dirty="0"/>
            <a:t>05: The Role</a:t>
          </a:r>
          <a:r>
            <a:rPr lang="en-GB" sz="1300" kern="1200" dirty="0"/>
            <a:t> </a:t>
          </a:r>
          <a:endParaRPr lang="en-US" sz="1300" kern="1200" dirty="0"/>
        </a:p>
      </dsp:txBody>
      <dsp:txXfrm>
        <a:off x="15592" y="822488"/>
        <a:ext cx="8115710" cy="288226"/>
      </dsp:txXfrm>
    </dsp:sp>
    <dsp:sp modelId="{7187E8F8-851D-40BC-BCD2-CA760EE2A947}">
      <dsp:nvSpPr>
        <dsp:cNvPr id="0" name=""/>
        <dsp:cNvSpPr/>
      </dsp:nvSpPr>
      <dsp:spPr>
        <a:xfrm>
          <a:off x="0" y="1163746"/>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i="0" kern="1200" baseline="0" dirty="0"/>
            <a:t>06: Person Specification </a:t>
          </a:r>
          <a:endParaRPr lang="en-US" sz="1300" kern="1200" dirty="0"/>
        </a:p>
      </dsp:txBody>
      <dsp:txXfrm>
        <a:off x="15592" y="1179338"/>
        <a:ext cx="8115710" cy="288226"/>
      </dsp:txXfrm>
    </dsp:sp>
    <dsp:sp modelId="{B51BD508-9C08-42BF-BE99-BA51A62A0A94}">
      <dsp:nvSpPr>
        <dsp:cNvPr id="0" name=""/>
        <dsp:cNvSpPr/>
      </dsp:nvSpPr>
      <dsp:spPr>
        <a:xfrm>
          <a:off x="0" y="1520596"/>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07: Terms of Appointment</a:t>
          </a:r>
          <a:endParaRPr lang="en-US" sz="1300" kern="1200" dirty="0"/>
        </a:p>
      </dsp:txBody>
      <dsp:txXfrm>
        <a:off x="15592" y="1536188"/>
        <a:ext cx="8115710" cy="288226"/>
      </dsp:txXfrm>
    </dsp:sp>
    <dsp:sp modelId="{E601C7A5-3EFC-4B34-A1F4-EF979F48ACC7}">
      <dsp:nvSpPr>
        <dsp:cNvPr id="0" name=""/>
        <dsp:cNvSpPr/>
      </dsp:nvSpPr>
      <dsp:spPr>
        <a:xfrm>
          <a:off x="0" y="1877446"/>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i="0" kern="1200" baseline="0" dirty="0"/>
            <a:t>08</a:t>
          </a:r>
          <a:r>
            <a:rPr lang="en-GB" sz="1300" kern="1200" dirty="0"/>
            <a:t>: How to Apply </a:t>
          </a:r>
          <a:endParaRPr lang="en-US" sz="1300" kern="1200" dirty="0"/>
        </a:p>
      </dsp:txBody>
      <dsp:txXfrm>
        <a:off x="15592" y="1893038"/>
        <a:ext cx="8115710" cy="288226"/>
      </dsp:txXfrm>
    </dsp:sp>
    <dsp:sp modelId="{FF4F488E-FFC7-4803-AED2-01B43F2AEA6E}">
      <dsp:nvSpPr>
        <dsp:cNvPr id="0" name=""/>
        <dsp:cNvSpPr/>
      </dsp:nvSpPr>
      <dsp:spPr>
        <a:xfrm>
          <a:off x="0" y="2234296"/>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i="0" kern="1200" baseline="0" dirty="0"/>
            <a:t>09: Assessment Panel, Process and Timeline</a:t>
          </a:r>
          <a:endParaRPr lang="en-US" sz="1300" kern="1200" dirty="0"/>
        </a:p>
      </dsp:txBody>
      <dsp:txXfrm>
        <a:off x="15592" y="2249888"/>
        <a:ext cx="8115710" cy="288226"/>
      </dsp:txXfrm>
    </dsp:sp>
    <dsp:sp modelId="{6EAD0882-7671-4D72-B973-16A277317E29}">
      <dsp:nvSpPr>
        <dsp:cNvPr id="0" name=""/>
        <dsp:cNvSpPr/>
      </dsp:nvSpPr>
      <dsp:spPr>
        <a:xfrm>
          <a:off x="0" y="2591146"/>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i="0" kern="1200" baseline="0" dirty="0"/>
            <a:t>10: Equality, Diversity and Inclusion</a:t>
          </a:r>
          <a:endParaRPr lang="en-US" sz="1300" kern="1200" dirty="0"/>
        </a:p>
      </dsp:txBody>
      <dsp:txXfrm>
        <a:off x="15592" y="2606738"/>
        <a:ext cx="8115710" cy="288226"/>
      </dsp:txXfrm>
    </dsp:sp>
    <dsp:sp modelId="{60DBBE3B-32FD-401C-967D-51E78CCFCCF1}">
      <dsp:nvSpPr>
        <dsp:cNvPr id="0" name=""/>
        <dsp:cNvSpPr/>
      </dsp:nvSpPr>
      <dsp:spPr>
        <a:xfrm>
          <a:off x="0" y="2947997"/>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i="0" kern="1200" baseline="0" dirty="0"/>
            <a:t>11: Eligibility </a:t>
          </a:r>
          <a:endParaRPr lang="en-US" sz="1300" kern="1200" dirty="0"/>
        </a:p>
      </dsp:txBody>
      <dsp:txXfrm>
        <a:off x="15592" y="2963589"/>
        <a:ext cx="8115710" cy="288226"/>
      </dsp:txXfrm>
    </dsp:sp>
    <dsp:sp modelId="{8AF33ED5-C532-4E0B-8632-289753D673B6}">
      <dsp:nvSpPr>
        <dsp:cNvPr id="0" name=""/>
        <dsp:cNvSpPr/>
      </dsp:nvSpPr>
      <dsp:spPr>
        <a:xfrm>
          <a:off x="0" y="3304847"/>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12: </a:t>
          </a:r>
          <a:r>
            <a:rPr lang="en-GB" sz="1300" i="0" kern="1200" baseline="0" dirty="0"/>
            <a:t>Annex A – Conflicts of Interest and Due Diligence </a:t>
          </a:r>
          <a:r>
            <a:rPr lang="en-GB" sz="1300" kern="1200" dirty="0"/>
            <a:t> </a:t>
          </a:r>
          <a:endParaRPr lang="en-US" sz="1300" kern="1200" dirty="0"/>
        </a:p>
      </dsp:txBody>
      <dsp:txXfrm>
        <a:off x="15592" y="3320439"/>
        <a:ext cx="8115710" cy="288226"/>
      </dsp:txXfrm>
    </dsp:sp>
    <dsp:sp modelId="{93F6CE5D-E5F3-4DF7-A97D-416DE68767AC}">
      <dsp:nvSpPr>
        <dsp:cNvPr id="0" name=""/>
        <dsp:cNvSpPr/>
      </dsp:nvSpPr>
      <dsp:spPr>
        <a:xfrm>
          <a:off x="0" y="3661697"/>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13: Annex B – The seven principles underpinning public life </a:t>
          </a:r>
        </a:p>
      </dsp:txBody>
      <dsp:txXfrm>
        <a:off x="15592" y="3677289"/>
        <a:ext cx="8115710" cy="288226"/>
      </dsp:txXfrm>
    </dsp:sp>
    <dsp:sp modelId="{50264F01-ED9A-4450-875B-8147EB1A5F64}">
      <dsp:nvSpPr>
        <dsp:cNvPr id="0" name=""/>
        <dsp:cNvSpPr/>
      </dsp:nvSpPr>
      <dsp:spPr>
        <a:xfrm>
          <a:off x="0" y="4018547"/>
          <a:ext cx="8146894" cy="319410"/>
        </a:xfrm>
        <a:prstGeom prst="roundRect">
          <a:avLst/>
        </a:prstGeom>
        <a:solidFill>
          <a:schemeClr val="lt1">
            <a:hueOff val="0"/>
            <a:satOff val="0"/>
            <a:lumOff val="0"/>
            <a:alphaOff val="0"/>
          </a:schemeClr>
        </a:solidFill>
        <a:ln w="1905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dirty="0"/>
            <a:t>14: Annex C – </a:t>
          </a:r>
          <a:r>
            <a:rPr lang="en-GB" sz="1300" i="0" kern="1200" baseline="0" dirty="0"/>
            <a:t>Complaints procedure</a:t>
          </a:r>
        </a:p>
      </dsp:txBody>
      <dsp:txXfrm>
        <a:off x="15592" y="4034139"/>
        <a:ext cx="8115710" cy="28822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E66A02-BCC7-445C-8452-5F6C123128A3}" type="datetimeFigureOut">
              <a:rPr lang="en-GB" smtClean="0"/>
              <a:t>19/12/2024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0357A2-F0D3-4D97-93C3-DC2469BC8B39}" type="slidenum">
              <a:rPr lang="en-GB" smtClean="0"/>
              <a:t>‹#›</a:t>
            </a:fld>
            <a:endParaRPr lang="en-GB"/>
          </a:p>
        </p:txBody>
      </p:sp>
    </p:spTree>
    <p:extLst>
      <p:ext uri="{BB962C8B-B14F-4D97-AF65-F5344CB8AC3E}">
        <p14:creationId xmlns:p14="http://schemas.microsoft.com/office/powerpoint/2010/main" val="998992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2</a:t>
            </a:fld>
            <a:endParaRPr lang="en-US"/>
          </a:p>
        </p:txBody>
      </p:sp>
    </p:spTree>
    <p:extLst>
      <p:ext uri="{BB962C8B-B14F-4D97-AF65-F5344CB8AC3E}">
        <p14:creationId xmlns:p14="http://schemas.microsoft.com/office/powerpoint/2010/main" val="724020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3</a:t>
            </a:fld>
            <a:endParaRPr lang="en-US"/>
          </a:p>
        </p:txBody>
      </p:sp>
    </p:spTree>
    <p:extLst>
      <p:ext uri="{BB962C8B-B14F-4D97-AF65-F5344CB8AC3E}">
        <p14:creationId xmlns:p14="http://schemas.microsoft.com/office/powerpoint/2010/main" val="17895054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C0F3BA1D-A00F-DB41-84DA-BE26C4853B35}" type="slidenum">
              <a:rPr lang="en-US" smtClean="0"/>
              <a:t>4</a:t>
            </a:fld>
            <a:endParaRPr lang="en-US"/>
          </a:p>
        </p:txBody>
      </p:sp>
    </p:spTree>
    <p:extLst>
      <p:ext uri="{BB962C8B-B14F-4D97-AF65-F5344CB8AC3E}">
        <p14:creationId xmlns:p14="http://schemas.microsoft.com/office/powerpoint/2010/main" val="10565326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1810C-A2E6-AC34-EF89-78A34F2BAB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3A5304-C560-0702-7FA3-CFBE2AA835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60FAD7-3C4E-C444-153E-10BE0DE65A0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4C33791F-F391-0CD4-9F5A-CC5AECB76876}"/>
              </a:ext>
            </a:extLst>
          </p:cNvPr>
          <p:cNvSpPr>
            <a:spLocks noGrp="1"/>
          </p:cNvSpPr>
          <p:nvPr>
            <p:ph type="sldNum" sz="quarter" idx="5"/>
          </p:nvPr>
        </p:nvSpPr>
        <p:spPr/>
        <p:txBody>
          <a:bodyPr/>
          <a:lstStyle/>
          <a:p>
            <a:fld id="{C0F3BA1D-A00F-DB41-84DA-BE26C4853B35}" type="slidenum">
              <a:rPr lang="en-US" smtClean="0"/>
              <a:t>5</a:t>
            </a:fld>
            <a:endParaRPr lang="en-US"/>
          </a:p>
        </p:txBody>
      </p:sp>
    </p:spTree>
    <p:extLst>
      <p:ext uri="{BB962C8B-B14F-4D97-AF65-F5344CB8AC3E}">
        <p14:creationId xmlns:p14="http://schemas.microsoft.com/office/powerpoint/2010/main" val="5828880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87025-1865-F55F-CD53-612E37E623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C26F0A-690E-C3D4-A919-7A1ABE59AEC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0EE869-5F7D-E119-E645-09CDA438694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B8058E42-D9DE-A854-0DBF-A3BD94BD0F7A}"/>
              </a:ext>
            </a:extLst>
          </p:cNvPr>
          <p:cNvSpPr>
            <a:spLocks noGrp="1"/>
          </p:cNvSpPr>
          <p:nvPr>
            <p:ph type="sldNum" sz="quarter" idx="5"/>
          </p:nvPr>
        </p:nvSpPr>
        <p:spPr/>
        <p:txBody>
          <a:bodyPr/>
          <a:lstStyle/>
          <a:p>
            <a:fld id="{C0F3BA1D-A00F-DB41-84DA-BE26C4853B35}" type="slidenum">
              <a:rPr lang="en-US" smtClean="0"/>
              <a:t>7</a:t>
            </a:fld>
            <a:endParaRPr lang="en-US"/>
          </a:p>
        </p:txBody>
      </p:sp>
    </p:spTree>
    <p:extLst>
      <p:ext uri="{BB962C8B-B14F-4D97-AF65-F5344CB8AC3E}">
        <p14:creationId xmlns:p14="http://schemas.microsoft.com/office/powerpoint/2010/main" val="26964582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8</a:t>
            </a:fld>
            <a:endParaRPr lang="en-US"/>
          </a:p>
        </p:txBody>
      </p:sp>
    </p:spTree>
    <p:extLst>
      <p:ext uri="{BB962C8B-B14F-4D97-AF65-F5344CB8AC3E}">
        <p14:creationId xmlns:p14="http://schemas.microsoft.com/office/powerpoint/2010/main" val="2713681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9</a:t>
            </a:fld>
            <a:endParaRPr lang="en-US"/>
          </a:p>
        </p:txBody>
      </p:sp>
    </p:spTree>
    <p:extLst>
      <p:ext uri="{BB962C8B-B14F-4D97-AF65-F5344CB8AC3E}">
        <p14:creationId xmlns:p14="http://schemas.microsoft.com/office/powerpoint/2010/main" val="2880184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12</a:t>
            </a:fld>
            <a:endParaRPr lang="en-US"/>
          </a:p>
        </p:txBody>
      </p:sp>
    </p:spTree>
    <p:extLst>
      <p:ext uri="{BB962C8B-B14F-4D97-AF65-F5344CB8AC3E}">
        <p14:creationId xmlns:p14="http://schemas.microsoft.com/office/powerpoint/2010/main" val="42656467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13</a:t>
            </a:fld>
            <a:endParaRPr lang="en-US"/>
          </a:p>
        </p:txBody>
      </p:sp>
    </p:spTree>
    <p:extLst>
      <p:ext uri="{BB962C8B-B14F-4D97-AF65-F5344CB8AC3E}">
        <p14:creationId xmlns:p14="http://schemas.microsoft.com/office/powerpoint/2010/main" val="4128405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C0F3BA1D-A00F-DB41-84DA-BE26C4853B35}" type="slidenum">
              <a:rPr lang="en-US" smtClean="0"/>
              <a:t>14</a:t>
            </a:fld>
            <a:endParaRPr lang="en-US"/>
          </a:p>
        </p:txBody>
      </p:sp>
    </p:spTree>
    <p:extLst>
      <p:ext uri="{BB962C8B-B14F-4D97-AF65-F5344CB8AC3E}">
        <p14:creationId xmlns:p14="http://schemas.microsoft.com/office/powerpoint/2010/main" val="529227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B1A55-F355-E212-9DBB-5F5AC52A9B2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0CCD65A-B152-F75D-83A0-51FBAEADFEA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345C665A-780A-3BEA-8390-34AA5681D8D7}"/>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5" name="Footer Placeholder 4">
            <a:extLst>
              <a:ext uri="{FF2B5EF4-FFF2-40B4-BE49-F238E27FC236}">
                <a16:creationId xmlns:a16="http://schemas.microsoft.com/office/drawing/2014/main" id="{74B99BBA-CEA3-D34F-6035-7F44D787AE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2D69D2-8A1F-F9BA-92A7-96FEFD22DFFB}"/>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19717835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BD513-DE89-0423-5352-CF2D37BE8C5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AB2219D-30ED-A7F2-2EE5-1E2048EE237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A316C12-8879-856A-6EB5-F4FB115E3C64}"/>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5" name="Footer Placeholder 4">
            <a:extLst>
              <a:ext uri="{FF2B5EF4-FFF2-40B4-BE49-F238E27FC236}">
                <a16:creationId xmlns:a16="http://schemas.microsoft.com/office/drawing/2014/main" id="{1624505C-D928-691B-F45F-DDAA734A7A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2E343F-501F-3C08-B740-052847034098}"/>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197077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5739D-BF77-ED68-0171-AF9C63BA1B8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7648BE1-7CA8-8341-4AF0-E25E2B1659C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44C9D86-649C-5CC2-8949-D77A869396A2}"/>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5" name="Footer Placeholder 4">
            <a:extLst>
              <a:ext uri="{FF2B5EF4-FFF2-40B4-BE49-F238E27FC236}">
                <a16:creationId xmlns:a16="http://schemas.microsoft.com/office/drawing/2014/main" id="{2556400C-6924-14BE-D373-D0DF990410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F7DFD0-289F-9A7F-7C0F-556304DE0296}"/>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2194026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58434-4C12-5918-4B72-47F4DCA2CF7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B8A6013-D8D2-B1F8-D488-F12845970BF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3BFF348-303A-D649-6A21-B9B2AADF8FA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D074D98-23CA-7FA6-4B38-A7BE51C3D651}"/>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6" name="Footer Placeholder 5">
            <a:extLst>
              <a:ext uri="{FF2B5EF4-FFF2-40B4-BE49-F238E27FC236}">
                <a16:creationId xmlns:a16="http://schemas.microsoft.com/office/drawing/2014/main" id="{D773DABD-B4BE-E141-5B4E-1594FA57B7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7BE929-ABA9-7D8C-E043-CE734EA58BAD}"/>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4077407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58505-F6AE-86C6-B3C3-29434DDF91B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67DF89BA-CE60-8C80-63D9-BE599BE7053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608BAAA-1BA6-24FA-DF74-A4E53EC0E15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C17976D-D7CB-E31F-FAD5-A84EC5788E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032B6465-F271-0128-042A-B44F616EA29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5AF83B1-D1DE-9E0B-F263-B062EEEE0CA2}"/>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8" name="Footer Placeholder 7">
            <a:extLst>
              <a:ext uri="{FF2B5EF4-FFF2-40B4-BE49-F238E27FC236}">
                <a16:creationId xmlns:a16="http://schemas.microsoft.com/office/drawing/2014/main" id="{0F09B4D8-5FFB-8656-E208-A8CEB742A57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E8421C-F1D5-CE04-58AE-743D0E5DD9E0}"/>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3569583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A405A-79C9-3ED5-11AA-D8E57912AA3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64A278B9-AD25-1669-DC18-3C502BAAC223}"/>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4" name="Footer Placeholder 3">
            <a:extLst>
              <a:ext uri="{FF2B5EF4-FFF2-40B4-BE49-F238E27FC236}">
                <a16:creationId xmlns:a16="http://schemas.microsoft.com/office/drawing/2014/main" id="{0AAE5ED0-B46C-C03D-E0CD-F56370A8B42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ADD4D6-1DBF-7443-E9E2-50C1D968873B}"/>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3300544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F7A315-E340-C57A-15E4-23A41CA8D921}"/>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3" name="Footer Placeholder 2">
            <a:extLst>
              <a:ext uri="{FF2B5EF4-FFF2-40B4-BE49-F238E27FC236}">
                <a16:creationId xmlns:a16="http://schemas.microsoft.com/office/drawing/2014/main" id="{35392C0C-2271-CC33-2D77-268C7A04C54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A748A6F-8A48-40F3-A282-9D50B1A4DCA8}"/>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2715840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DC22C-0795-DE28-FA31-A675BE9AFD8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0CA4C3E-D25D-4D5C-FF6E-ADEB4817F3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D7464D4-8F5D-DB5D-6A86-119BAB968A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1DE531A-6A29-43E4-B4EB-6AEDD7A3DFFC}"/>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6" name="Footer Placeholder 5">
            <a:extLst>
              <a:ext uri="{FF2B5EF4-FFF2-40B4-BE49-F238E27FC236}">
                <a16:creationId xmlns:a16="http://schemas.microsoft.com/office/drawing/2014/main" id="{3FD01C30-CC00-E789-B44C-20AD8961BC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33F9CC-3BD5-F192-ED0A-D329DEDB5743}"/>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1585886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BA599-1E80-E1E9-4E4E-C6B499F970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389EDD0-A36D-B6D7-BC31-B52091E868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3B8712C-599F-6547-7740-6897D91C9A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9B98886-5FE6-E72A-4839-3281B1878AB5}"/>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6" name="Footer Placeholder 5">
            <a:extLst>
              <a:ext uri="{FF2B5EF4-FFF2-40B4-BE49-F238E27FC236}">
                <a16:creationId xmlns:a16="http://schemas.microsoft.com/office/drawing/2014/main" id="{4EA34936-EAA3-FE8C-EFB5-DD630B8C3A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4FBB30-76C5-B4D0-3804-C637DD25DEE9}"/>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3703749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15110-75BE-EFFA-10B8-85933735185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EE5197C-EBF5-628B-B490-A7689E682DB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3DCF5E7-E24E-869B-BF2B-E94F6597060E}"/>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5" name="Footer Placeholder 4">
            <a:extLst>
              <a:ext uri="{FF2B5EF4-FFF2-40B4-BE49-F238E27FC236}">
                <a16:creationId xmlns:a16="http://schemas.microsoft.com/office/drawing/2014/main" id="{5F626DB5-A951-9448-7831-03C9E576BF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302FD8-A125-B6A5-0F50-9F67F6CA29E9}"/>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910249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09D46B-814E-4CC4-24A4-6E7799162F3A}"/>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9F3D7CD-C881-F59D-18B5-6A4813EA518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A729A21-2727-52A8-10FF-7464F9F6896B}"/>
              </a:ext>
            </a:extLst>
          </p:cNvPr>
          <p:cNvSpPr>
            <a:spLocks noGrp="1"/>
          </p:cNvSpPr>
          <p:nvPr>
            <p:ph type="dt" sz="half" idx="10"/>
          </p:nvPr>
        </p:nvSpPr>
        <p:spPr/>
        <p:txBody>
          <a:bodyPr/>
          <a:lstStyle/>
          <a:p>
            <a:fld id="{5BEC0B19-C271-42A9-806A-61CDB9186C46}" type="datetimeFigureOut">
              <a:rPr lang="en-GB" smtClean="0"/>
              <a:t>19/12/2024</a:t>
            </a:fld>
            <a:endParaRPr lang="en-GB"/>
          </a:p>
        </p:txBody>
      </p:sp>
      <p:sp>
        <p:nvSpPr>
          <p:cNvPr id="5" name="Footer Placeholder 4">
            <a:extLst>
              <a:ext uri="{FF2B5EF4-FFF2-40B4-BE49-F238E27FC236}">
                <a16:creationId xmlns:a16="http://schemas.microsoft.com/office/drawing/2014/main" id="{40B078CA-1B2F-CADB-638F-6A74FE75DC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709D4D-6D16-A6D4-88E3-8FDCEFB33DFA}"/>
              </a:ext>
            </a:extLst>
          </p:cNvPr>
          <p:cNvSpPr>
            <a:spLocks noGrp="1"/>
          </p:cNvSpPr>
          <p:nvPr>
            <p:ph type="sldNum" sz="quarter" idx="12"/>
          </p:nvPr>
        </p:nvSpPr>
        <p:spPr/>
        <p:txBody>
          <a:bodyPr/>
          <a:lstStyle/>
          <a:p>
            <a:fld id="{79814AE0-F7CE-4A5A-AF63-F8BD28FE5916}" type="slidenum">
              <a:rPr lang="en-GB" smtClean="0"/>
              <a:t>‹#›</a:t>
            </a:fld>
            <a:endParaRPr lang="en-GB"/>
          </a:p>
        </p:txBody>
      </p:sp>
    </p:spTree>
    <p:extLst>
      <p:ext uri="{BB962C8B-B14F-4D97-AF65-F5344CB8AC3E}">
        <p14:creationId xmlns:p14="http://schemas.microsoft.com/office/powerpoint/2010/main" val="13255907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9099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265AAB-96FD-2E60-6354-A7D128BB7B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103D32A1-979B-DA71-1255-402832CF10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1FF2EFA-A32F-CA4E-53CE-6C4E339704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BEC0B19-C271-42A9-806A-61CDB9186C46}" type="datetimeFigureOut">
              <a:rPr lang="en-GB" smtClean="0"/>
              <a:t>19/12/2024</a:t>
            </a:fld>
            <a:endParaRPr lang="en-GB"/>
          </a:p>
        </p:txBody>
      </p:sp>
      <p:sp>
        <p:nvSpPr>
          <p:cNvPr id="5" name="Footer Placeholder 4">
            <a:extLst>
              <a:ext uri="{FF2B5EF4-FFF2-40B4-BE49-F238E27FC236}">
                <a16:creationId xmlns:a16="http://schemas.microsoft.com/office/drawing/2014/main" id="{02BD535E-2B3B-E759-222F-1CC422BF91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FAA62C1-D23B-61F5-5530-A020225099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9814AE0-F7CE-4A5A-AF63-F8BD28FE5916}" type="slidenum">
              <a:rPr lang="en-GB" smtClean="0"/>
              <a:t>‹#›</a:t>
            </a:fld>
            <a:endParaRPr lang="en-GB"/>
          </a:p>
        </p:txBody>
      </p:sp>
      <p:sp>
        <p:nvSpPr>
          <p:cNvPr id="9" name="TextBox 8">
            <a:extLst>
              <a:ext uri="{FF2B5EF4-FFF2-40B4-BE49-F238E27FC236}">
                <a16:creationId xmlns:a16="http://schemas.microsoft.com/office/drawing/2014/main" id="{57DDF96B-800C-C9B7-8855-7A586B62699C}"/>
              </a:ext>
            </a:extLst>
          </p:cNvPr>
          <p:cNvSpPr txBox="1"/>
          <p:nvPr userDrawn="1">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6DC1D1EC-0A83-59D0-A6F6-D8A1FA234F33}"/>
              </a:ext>
            </a:extLst>
          </p:cNvPr>
          <p:cNvSpPr txBox="1"/>
          <p:nvPr userDrawn="1">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844965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partnerships@dsit.gov.uk"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2.png"/><Relationship Id="rId7" Type="http://schemas.openxmlformats.org/officeDocument/2006/relationships/diagramLayout" Target="../diagrams/layout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diagramData" Target="../diagrams/data1.xml"/><Relationship Id="rId5" Type="http://schemas.openxmlformats.org/officeDocument/2006/relationships/hyperlink" Target="mailto:partnerships@dsit.gov.uk" TargetMode="External"/><Relationship Id="rId10" Type="http://schemas.microsoft.com/office/2007/relationships/diagramDrawing" Target="../diagrams/drawing1.xml"/><Relationship Id="rId4" Type="http://schemas.openxmlformats.org/officeDocument/2006/relationships/image" Target="../media/image3.jpeg"/><Relationship Id="rId9" Type="http://schemas.openxmlformats.org/officeDocument/2006/relationships/diagramColors" Target="../diagrams/colors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organisations/intellectual-property-office"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assets.publishing.service.gov.uk/media/673213a60a2b4132b43d1406/Steering-Board-Terms-of-Reference.pdf"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hyperlink" Target="https://assets.publishing.service.gov.uk/media/63246c33e90e07737412d571/Audit-and-Risk-Committee-Terms-of-Reference.pdf"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microsoft.com/office/2018/10/relationships/comments" Target="../comments/modernComment_128_4135DE3F.xml"/><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hyperlink" Target="https://www.gov.uk/government/publications/united-kingdom-security-vetting-clearance-levels/national-security-vetting-clearance-levels."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hyperlink" Target="mailto:partnerships@dsit.gov.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hyperlink" Target="mailto:partnerships@dsit.gov.uk" TargetMode="Externa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hyperlink" Target="https://eur02.safelinks.protection.outlook.com/?url=https%3A%2F%2Fwww.gov.uk%2Fgovernment%2Fpublications%2Fcode-of-conduct-for-board-members-of-public-bodies&amp;data=05%7C02%7CMethun.Mandhra2%40dsit.gov.uk%7Cb245cd3cb10e47e7774208dd087de4f2%7Ccbac700502c143ebb497e6492d1b2dd8%7C0%7C0%7C638676058983462195%7CUnknown%7CTWFpbGZsb3d8eyJFbXB0eU1hcGkiOnRydWUsIlYiOiIwLjAuMDAwMCIsIlAiOiJXaW4zMiIsIkFOIjoiTWFpbCIsIldUIjoyfQ%3D%3D%7C0%7C%7C%7C&amp;sdata=eB0WT54%2B7UzPVoWLNSDzRIESOIx87bMBAokcoX95iDc%3D&amp;reserved=0" TargetMode="Externa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hyperlink" Target="mailto:publicappointments@beis.gov.uk" TargetMode="External"/><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mailto:publicappointments@beis.gov.uk" TargetMode="External"/><Relationship Id="rId7" Type="http://schemas.openxmlformats.org/officeDocument/2006/relationships/hyperlink" Target="http://publicappointmentscommissioner.independent.gov.uk/" TargetMode="External"/><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hyperlink" Target="mailto:publicappointments@csc.gov.uk" TargetMode="External"/><Relationship Id="rId5" Type="http://schemas.openxmlformats.org/officeDocument/2006/relationships/hyperlink" Target="http://publicappointmentscommissioner.independent.gov.uk/the-code-of-practice/" TargetMode="External"/><Relationship Id="rId4" Type="http://schemas.openxmlformats.org/officeDocument/2006/relationships/hyperlink" Target="https://www.gov.uk/government/organisations/department-for-business-energy-and-industrial-strategy/about/complaints-procedu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84B831-6EF9-1BEA-0948-CCD776D2504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9E04080-AEA1-FAD1-46B9-5F4DF94E51C5}"/>
              </a:ext>
            </a:extLst>
          </p:cNvPr>
          <p:cNvSpPr/>
          <p:nvPr/>
        </p:nvSpPr>
        <p:spPr>
          <a:xfrm>
            <a:off x="0" y="5741581"/>
            <a:ext cx="12192000" cy="1116420"/>
          </a:xfrm>
          <a:prstGeom prst="rect">
            <a:avLst/>
          </a:prstGeom>
          <a:noFill/>
          <a:ln>
            <a:solidFill>
              <a:srgbClr val="5CC8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9F773F5-ABBD-5C56-C7BF-8AA56ADEF049}"/>
              </a:ext>
            </a:extLst>
          </p:cNvPr>
          <p:cNvPicPr>
            <a:picLocks noChangeAspect="1"/>
          </p:cNvPicPr>
          <p:nvPr/>
        </p:nvPicPr>
        <p:blipFill rotWithShape="1">
          <a:blip r:embed="rId2"/>
          <a:srcRect t="16658" b="16657"/>
          <a:stretch/>
        </p:blipFill>
        <p:spPr>
          <a:xfrm>
            <a:off x="8979559" y="5966346"/>
            <a:ext cx="1260086" cy="666890"/>
          </a:xfrm>
          <a:prstGeom prst="rect">
            <a:avLst/>
          </a:prstGeom>
        </p:spPr>
      </p:pic>
      <p:sp>
        <p:nvSpPr>
          <p:cNvPr id="11" name="TextBox 10">
            <a:extLst>
              <a:ext uri="{FF2B5EF4-FFF2-40B4-BE49-F238E27FC236}">
                <a16:creationId xmlns:a16="http://schemas.microsoft.com/office/drawing/2014/main" id="{9B07C9E8-4B7A-3653-42C7-8BFF5FA29B52}"/>
              </a:ext>
            </a:extLst>
          </p:cNvPr>
          <p:cNvSpPr txBox="1"/>
          <p:nvPr/>
        </p:nvSpPr>
        <p:spPr>
          <a:xfrm>
            <a:off x="279071" y="990324"/>
            <a:ext cx="6096001" cy="2431435"/>
          </a:xfrm>
          <a:prstGeom prst="rect">
            <a:avLst/>
          </a:prstGeom>
          <a:solidFill>
            <a:srgbClr val="033655"/>
          </a:solidFill>
        </p:spPr>
        <p:txBody>
          <a:bodyPr wrap="square" lIns="91440" tIns="45720" rIns="91440" bIns="45720" rtlCol="0" anchor="t">
            <a:spAutoFit/>
          </a:bodyPr>
          <a:lstStyle/>
          <a:p>
            <a:endParaRPr lang="en-GB" sz="2800" b="1" dirty="0">
              <a:solidFill>
                <a:schemeClr val="bg1"/>
              </a:solidFill>
              <a:latin typeface="Arial" panose="020B0604020202020204" pitchFamily="34" charset="0"/>
              <a:cs typeface="Arial" panose="020B0604020202020204" pitchFamily="34" charset="0"/>
            </a:endParaRPr>
          </a:p>
          <a:p>
            <a:r>
              <a:rPr lang="en-GB" sz="2400" b="1" dirty="0">
                <a:solidFill>
                  <a:schemeClr val="bg1"/>
                </a:solidFill>
                <a:latin typeface="Arial"/>
                <a:cs typeface="Arial"/>
              </a:rPr>
              <a:t>Intellectual Property Office ARC Chair &amp; NED</a:t>
            </a:r>
          </a:p>
          <a:p>
            <a:r>
              <a:rPr lang="en-GB" sz="2400" dirty="0">
                <a:solidFill>
                  <a:schemeClr val="bg1"/>
                </a:solidFill>
                <a:latin typeface="Arial" panose="020B0604020202020204" pitchFamily="34" charset="0"/>
                <a:cs typeface="Arial" panose="020B0604020202020204" pitchFamily="34" charset="0"/>
              </a:rPr>
              <a:t>Candidate Pack</a:t>
            </a:r>
          </a:p>
          <a:p>
            <a:r>
              <a:rPr lang="en-GB" sz="2400" dirty="0">
                <a:solidFill>
                  <a:schemeClr val="bg1"/>
                </a:solidFill>
                <a:latin typeface="Arial"/>
                <a:cs typeface="Arial"/>
              </a:rPr>
              <a:t>Closing Date: 23rd January 2025</a:t>
            </a:r>
            <a:endParaRPr lang="en-GB" sz="2400" dirty="0">
              <a:solidFill>
                <a:schemeClr val="bg1"/>
              </a:solidFill>
              <a:latin typeface="Arial" panose="020B0604020202020204" pitchFamily="34" charset="0"/>
              <a:cs typeface="Arial" panose="020B0604020202020204" pitchFamily="34" charset="0"/>
            </a:endParaRPr>
          </a:p>
          <a:p>
            <a:endParaRPr lang="en-GB" sz="2800" dirty="0">
              <a:solidFill>
                <a:schemeClr val="bg1"/>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E8D8300F-D2C5-0D91-FB54-BE8ED5BEB603}"/>
              </a:ext>
            </a:extLst>
          </p:cNvPr>
          <p:cNvSpPr txBox="1"/>
          <p:nvPr/>
        </p:nvSpPr>
        <p:spPr>
          <a:xfrm>
            <a:off x="279072" y="3621198"/>
            <a:ext cx="6096000" cy="1200329"/>
          </a:xfrm>
          <a:prstGeom prst="rect">
            <a:avLst/>
          </a:prstGeom>
          <a:noFill/>
        </p:spPr>
        <p:txBody>
          <a:bodyPr wrap="square" lIns="91440" tIns="45720" rIns="91440" bIns="45720" rtlCol="0" anchor="t">
            <a:spAutoFit/>
          </a:bodyPr>
          <a:lstStyle/>
          <a:p>
            <a:r>
              <a:rPr lang="en-GB" dirty="0">
                <a:latin typeface="Arial"/>
                <a:cs typeface="Arial"/>
              </a:rPr>
              <a:t>If you have any questions, require further information, or would like this candidate pack in an alternative format, please contact the Public Appointments team at </a:t>
            </a:r>
            <a:r>
              <a:rPr lang="en-GB" dirty="0">
                <a:latin typeface="Arial"/>
                <a:cs typeface="Arial"/>
                <a:hlinkClick r:id="rId3"/>
              </a:rPr>
              <a:t>partnerships@dsit.gov.uk</a:t>
            </a:r>
            <a:r>
              <a:rPr lang="en-GB" dirty="0">
                <a:latin typeface="Arial"/>
                <a:cs typeface="Arial"/>
              </a:rPr>
              <a:t> </a:t>
            </a:r>
            <a:endParaRPr lang="en-GB" dirty="0">
              <a:latin typeface="Arial" panose="020B0604020202020204" pitchFamily="34" charset="0"/>
              <a:cs typeface="Arial" panose="020B0604020202020204" pitchFamily="34" charset="0"/>
            </a:endParaRPr>
          </a:p>
        </p:txBody>
      </p:sp>
      <p:pic>
        <p:nvPicPr>
          <p:cNvPr id="3" name="Picture 2" descr="Department for Science, Innovation and ...">
            <a:extLst>
              <a:ext uri="{FF2B5EF4-FFF2-40B4-BE49-F238E27FC236}">
                <a16:creationId xmlns:a16="http://schemas.microsoft.com/office/drawing/2014/main" id="{8113FA52-DBFC-BA8D-41D1-758BC1606C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91069" y="5965024"/>
            <a:ext cx="1299072" cy="668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830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001E8603-51D4-7C45-829A-9AE25E5A2E4F}"/>
              </a:ext>
            </a:extLst>
          </p:cNvPr>
          <p:cNvSpPr txBox="1"/>
          <p:nvPr/>
        </p:nvSpPr>
        <p:spPr>
          <a:xfrm>
            <a:off x="403341" y="345182"/>
            <a:ext cx="6356456" cy="769441"/>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Contents</a:t>
            </a:r>
          </a:p>
        </p:txBody>
      </p:sp>
      <p:pic>
        <p:nvPicPr>
          <p:cNvPr id="5" name="Picture 4" descr="Department for Science, Innovation and ...">
            <a:extLst>
              <a:ext uri="{FF2B5EF4-FFF2-40B4-BE49-F238E27FC236}">
                <a16:creationId xmlns:a16="http://schemas.microsoft.com/office/drawing/2014/main" id="{15187FF5-12CC-99F2-CBD9-68B27DF936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4145" y="5669410"/>
            <a:ext cx="1611644" cy="8289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A logo for a company&#10;&#10;Description automatically generated">
            <a:extLst>
              <a:ext uri="{FF2B5EF4-FFF2-40B4-BE49-F238E27FC236}">
                <a16:creationId xmlns:a16="http://schemas.microsoft.com/office/drawing/2014/main" id="{6D026510-5F20-FACD-5FEC-BBAA995A58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9040" y="5656454"/>
            <a:ext cx="1303069" cy="1034182"/>
          </a:xfrm>
          <a:prstGeom prst="rect">
            <a:avLst/>
          </a:prstGeom>
          <a:noFill/>
          <a:extLst>
            <a:ext uri="{909E8E84-426E-40DD-AFC4-6F175D3DCCD1}">
              <a14:hiddenFill xmlns:a14="http://schemas.microsoft.com/office/drawing/2010/main">
                <a:solidFill>
                  <a:srgbClr val="FFFFFF"/>
                </a:solidFill>
              </a14:hiddenFill>
            </a:ext>
          </a:extLst>
        </p:spPr>
      </p:pic>
      <p:sp>
        <p:nvSpPr>
          <p:cNvPr id="7" name="Footer Placeholder 2">
            <a:extLst>
              <a:ext uri="{FF2B5EF4-FFF2-40B4-BE49-F238E27FC236}">
                <a16:creationId xmlns:a16="http://schemas.microsoft.com/office/drawing/2014/main" id="{220F6C57-1579-2E15-8639-3EF3B123F2A8}"/>
              </a:ext>
            </a:extLst>
          </p:cNvPr>
          <p:cNvSpPr txBox="1">
            <a:spLocks/>
          </p:cNvSpPr>
          <p:nvPr/>
        </p:nvSpPr>
        <p:spPr>
          <a:xfrm>
            <a:off x="1942404" y="5881522"/>
            <a:ext cx="5775414" cy="57552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dirty="0">
                <a:latin typeface="Arial"/>
                <a:cs typeface="Arial"/>
              </a:rPr>
              <a:t>For queries about your application or the recruitment process, please email </a:t>
            </a:r>
            <a:r>
              <a:rPr lang="en-GB" sz="1400" dirty="0">
                <a:latin typeface="Arial"/>
                <a:cs typeface="Arial"/>
                <a:hlinkClick r:id="rId5">
                  <a:extLst>
                    <a:ext uri="{A12FA001-AC4F-418D-AE19-62706E023703}">
                      <ahyp:hlinkClr xmlns:ahyp="http://schemas.microsoft.com/office/drawing/2018/hyperlinkcolor" val="tx"/>
                    </a:ext>
                  </a:extLst>
                </a:hlinkClick>
              </a:rPr>
              <a:t>partnerships@dsit.gov.uk</a:t>
            </a:r>
            <a:r>
              <a:rPr lang="en-GB" sz="1400" dirty="0">
                <a:latin typeface="Arial"/>
                <a:cs typeface="Arial"/>
              </a:rPr>
              <a:t> </a:t>
            </a:r>
            <a:endParaRPr lang="en-US" dirty="0"/>
          </a:p>
        </p:txBody>
      </p:sp>
      <p:graphicFrame>
        <p:nvGraphicFramePr>
          <p:cNvPr id="15" name="TextBox 2">
            <a:extLst>
              <a:ext uri="{FF2B5EF4-FFF2-40B4-BE49-F238E27FC236}">
                <a16:creationId xmlns:a16="http://schemas.microsoft.com/office/drawing/2014/main" id="{4DBA5D4D-8DD0-443C-2CF9-D26FD5921870}"/>
              </a:ext>
            </a:extLst>
          </p:cNvPr>
          <p:cNvGraphicFramePr/>
          <p:nvPr>
            <p:extLst>
              <p:ext uri="{D42A27DB-BD31-4B8C-83A1-F6EECF244321}">
                <p14:modId xmlns:p14="http://schemas.microsoft.com/office/powerpoint/2010/main" val="934228707"/>
              </p:ext>
            </p:extLst>
          </p:nvPr>
        </p:nvGraphicFramePr>
        <p:xfrm>
          <a:off x="530089" y="999354"/>
          <a:ext cx="8146894" cy="443115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8581151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EC53EED-1B86-456D-B4CB-142F452EF22B}"/>
              </a:ext>
            </a:extLst>
          </p:cNvPr>
          <p:cNvSpPr/>
          <p:nvPr/>
        </p:nvSpPr>
        <p:spPr>
          <a:xfrm>
            <a:off x="115410" y="5734975"/>
            <a:ext cx="2254928" cy="769441"/>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2422DBB9-7747-7041-8E78-C517CE8075C9}"/>
              </a:ext>
            </a:extLst>
          </p:cNvPr>
          <p:cNvSpPr/>
          <p:nvPr/>
        </p:nvSpPr>
        <p:spPr>
          <a:xfrm>
            <a:off x="230343" y="904554"/>
            <a:ext cx="10842726" cy="5521255"/>
          </a:xfrm>
          <a:prstGeom prst="rect">
            <a:avLst/>
          </a:prstGeom>
        </p:spPr>
        <p:txBody>
          <a:bodyPr wrap="square" lIns="91440" tIns="45720" rIns="91440" bIns="45720" anchor="t">
            <a:spAutoFit/>
          </a:bodyPr>
          <a:lstStyle/>
          <a:p>
            <a:pPr algn="l"/>
            <a:r>
              <a:rPr lang="en-US" sz="1400" dirty="0">
                <a:solidFill>
                  <a:srgbClr val="000000"/>
                </a:solidFill>
                <a:latin typeface="Arial"/>
                <a:ea typeface="Calibri"/>
                <a:cs typeface="Calibri"/>
              </a:rPr>
              <a:t>Dear Candidate</a:t>
            </a:r>
          </a:p>
          <a:p>
            <a:endParaRPr lang="en-US" sz="1400" dirty="0">
              <a:solidFill>
                <a:srgbClr val="000000"/>
              </a:solidFill>
              <a:latin typeface="Arial"/>
              <a:ea typeface="Calibri"/>
              <a:cs typeface="Calibri"/>
            </a:endParaRPr>
          </a:p>
          <a:p>
            <a:r>
              <a:rPr lang="en-US" sz="1400" dirty="0">
                <a:solidFill>
                  <a:srgbClr val="000000"/>
                </a:solidFill>
                <a:latin typeface="Arial"/>
                <a:ea typeface="Calibri"/>
                <a:cs typeface="Calibri"/>
              </a:rPr>
              <a:t>Thank you for your interest in the role of Non-Executive Director (NED) and Chair of the Audit and Risk Committee (ARC) of the Intellectual Property Office (IPO).</a:t>
            </a:r>
          </a:p>
          <a:p>
            <a:endParaRPr lang="en-US" sz="1400" dirty="0">
              <a:solidFill>
                <a:srgbClr val="000000"/>
              </a:solidFill>
              <a:latin typeface="Arial"/>
              <a:ea typeface="Calibri"/>
              <a:cs typeface="Calibri"/>
            </a:endParaRPr>
          </a:p>
          <a:p>
            <a:r>
              <a:rPr lang="en-US" sz="1400" dirty="0">
                <a:solidFill>
                  <a:srgbClr val="000000"/>
                </a:solidFill>
                <a:latin typeface="Arial"/>
                <a:ea typeface="Calibri"/>
                <a:cs typeface="Calibri"/>
              </a:rPr>
              <a:t>The IPO is responsible for the UK’s IP policy, educating businesses and consumers about IP, supporting IP enforcement and granting UK patents, trademarks, and design rights. All of this supports innovation and helps our economy and society to benefit from knowledge and ideas. </a:t>
            </a:r>
          </a:p>
          <a:p>
            <a:endParaRPr lang="en-US" sz="1400" dirty="0">
              <a:solidFill>
                <a:srgbClr val="000000"/>
              </a:solidFill>
              <a:latin typeface="Arial"/>
              <a:ea typeface="Calibri"/>
              <a:cs typeface="Calibri"/>
            </a:endParaRPr>
          </a:p>
          <a:p>
            <a:pPr algn="l"/>
            <a:r>
              <a:rPr lang="en-US" sz="1400" dirty="0">
                <a:solidFill>
                  <a:srgbClr val="000000"/>
                </a:solidFill>
                <a:latin typeface="Arial"/>
                <a:ea typeface="Calibri"/>
                <a:cs typeface="Calibri"/>
              </a:rPr>
              <a:t>The IPO is at an exciting point in its 170-year history. With its ambitions of delivering excellent IP services and creating a world leading IP environment, the IPO has a crucial role in supporting delivery of key government initiatives, such as the Industrial Strategy, and in ensuring the UK is the most innovative and creative country in the world. </a:t>
            </a:r>
          </a:p>
          <a:p>
            <a:endParaRPr lang="en-US" sz="1400" dirty="0">
              <a:solidFill>
                <a:srgbClr val="000000"/>
              </a:solidFill>
              <a:latin typeface="Arial"/>
              <a:ea typeface="Calibri"/>
              <a:cs typeface="Calibri"/>
            </a:endParaRPr>
          </a:p>
          <a:p>
            <a:r>
              <a:rPr lang="en-US" sz="1400" dirty="0">
                <a:solidFill>
                  <a:srgbClr val="000000"/>
                </a:solidFill>
                <a:latin typeface="Arial"/>
                <a:ea typeface="Calibri"/>
                <a:cs typeface="Calibri"/>
              </a:rPr>
              <a:t>The IPO Steering Board helps to deliver these ambitions and provides advice, guidance, and constructive challenge to the executive team on the strategy, operation and development of the IPO. </a:t>
            </a:r>
          </a:p>
          <a:p>
            <a:endParaRPr lang="en-US" sz="1400" dirty="0">
              <a:solidFill>
                <a:srgbClr val="000000"/>
              </a:solidFill>
              <a:latin typeface="Arial"/>
              <a:ea typeface="Calibri"/>
              <a:cs typeface="Calibri"/>
            </a:endParaRPr>
          </a:p>
          <a:p>
            <a:r>
              <a:rPr lang="en-US" sz="1400" dirty="0">
                <a:solidFill>
                  <a:srgbClr val="000000"/>
                </a:solidFill>
                <a:latin typeface="Arial"/>
                <a:ea typeface="Calibri"/>
                <a:cs typeface="Calibri"/>
              </a:rPr>
              <a:t>We are committed to a fair and open recruitment process and welcome applications from people of all backgrounds, particularly those from under-represented groups.   </a:t>
            </a:r>
          </a:p>
          <a:p>
            <a:endParaRPr lang="en-US" sz="1400" dirty="0">
              <a:solidFill>
                <a:srgbClr val="000000"/>
              </a:solidFill>
              <a:latin typeface="Arial"/>
              <a:ea typeface="Calibri"/>
              <a:cs typeface="Calibri"/>
            </a:endParaRPr>
          </a:p>
          <a:p>
            <a:r>
              <a:rPr lang="en-US" sz="1400" dirty="0">
                <a:solidFill>
                  <a:srgbClr val="000000"/>
                </a:solidFill>
                <a:latin typeface="Arial"/>
                <a:ea typeface="Calibri"/>
                <a:cs typeface="Calibri"/>
              </a:rPr>
              <a:t>If you believe you have the experience and qualities to contribute to</a:t>
            </a:r>
            <a:r>
              <a:rPr lang="en-US" sz="1400" i="1" dirty="0">
                <a:solidFill>
                  <a:srgbClr val="000000"/>
                </a:solidFill>
                <a:latin typeface="Arial"/>
                <a:ea typeface="Calibri"/>
                <a:cs typeface="Calibri"/>
              </a:rPr>
              <a:t> </a:t>
            </a:r>
            <a:r>
              <a:rPr lang="en-US" sz="1400" dirty="0">
                <a:solidFill>
                  <a:srgbClr val="000000"/>
                </a:solidFill>
                <a:latin typeface="Arial"/>
                <a:ea typeface="Calibri"/>
                <a:cs typeface="Calibri"/>
              </a:rPr>
              <a:t>this important </a:t>
            </a:r>
            <a:r>
              <a:rPr lang="en-US" sz="1400" err="1">
                <a:solidFill>
                  <a:srgbClr val="000000"/>
                </a:solidFill>
                <a:latin typeface="Arial"/>
                <a:ea typeface="Calibri"/>
                <a:cs typeface="Calibri"/>
              </a:rPr>
              <a:t>organisation</a:t>
            </a:r>
            <a:r>
              <a:rPr lang="en-US" sz="1400" dirty="0">
                <a:solidFill>
                  <a:srgbClr val="000000"/>
                </a:solidFill>
                <a:latin typeface="Arial"/>
                <a:ea typeface="Calibri"/>
                <a:cs typeface="Calibri"/>
              </a:rPr>
              <a:t>, we very much look forward to hearing from you.    </a:t>
            </a:r>
            <a:endParaRPr lang="en-GB" sz="1400">
              <a:solidFill>
                <a:srgbClr val="000000"/>
              </a:solidFill>
              <a:latin typeface="Arial"/>
              <a:ea typeface="Calibri"/>
              <a:cs typeface="Calibri"/>
            </a:endParaRPr>
          </a:p>
          <a:p>
            <a:endParaRPr lang="en-GB" sz="1200" dirty="0">
              <a:solidFill>
                <a:srgbClr val="000000"/>
              </a:solidFill>
              <a:latin typeface="Arial"/>
              <a:ea typeface="Calibri"/>
              <a:cs typeface="Calibri"/>
            </a:endParaRPr>
          </a:p>
          <a:p>
            <a:pPr algn="l">
              <a:lnSpc>
                <a:spcPts val="1390"/>
              </a:lnSpc>
            </a:pPr>
            <a:endParaRPr lang="en-GB" sz="1400" dirty="0">
              <a:solidFill>
                <a:srgbClr val="000000"/>
              </a:solidFill>
              <a:latin typeface="Arial" panose="020B0604020202020204" pitchFamily="34" charset="0"/>
              <a:cs typeface="Arial" panose="020B0604020202020204" pitchFamily="34" charset="0"/>
            </a:endParaRPr>
          </a:p>
          <a:p>
            <a:pPr algn="l" rtl="0" fontAlgn="base">
              <a:lnSpc>
                <a:spcPts val="1390"/>
              </a:lnSpc>
            </a:pPr>
            <a:endParaRPr lang="en-GB" sz="1400" dirty="0">
              <a:solidFill>
                <a:srgbClr val="000000"/>
              </a:solidFill>
              <a:latin typeface="Arial" panose="020B0604020202020204" pitchFamily="34" charset="0"/>
              <a:cs typeface="Arial" panose="020B0604020202020204" pitchFamily="34" charset="0"/>
            </a:endParaRPr>
          </a:p>
          <a:p>
            <a:pPr>
              <a:lnSpc>
                <a:spcPts val="1390"/>
              </a:lnSpc>
            </a:pPr>
            <a:r>
              <a:rPr lang="en-US" sz="1600" b="1" dirty="0">
                <a:solidFill>
                  <a:srgbClr val="000000"/>
                </a:solidFill>
                <a:latin typeface="Arial"/>
                <a:ea typeface="Calibri"/>
                <a:cs typeface="Calibri"/>
              </a:rPr>
              <a:t>Minister Clark</a:t>
            </a:r>
            <a:r>
              <a:rPr lang="en-US" sz="1600" dirty="0">
                <a:solidFill>
                  <a:srgbClr val="000000"/>
                </a:solidFill>
                <a:latin typeface="Arial"/>
                <a:ea typeface="Calibri"/>
                <a:cs typeface="Calibri"/>
              </a:rPr>
              <a:t>                                                                                </a:t>
            </a:r>
            <a:r>
              <a:rPr lang="en-US" sz="1600" b="1" dirty="0">
                <a:solidFill>
                  <a:srgbClr val="000000"/>
                </a:solidFill>
                <a:latin typeface="Arial"/>
                <a:ea typeface="Calibri"/>
                <a:cs typeface="Calibri"/>
              </a:rPr>
              <a:t>Harry Rich</a:t>
            </a:r>
            <a:br>
              <a:rPr lang="en-US" sz="1600" b="1" dirty="0">
                <a:latin typeface="Arial"/>
                <a:ea typeface="Calibri"/>
                <a:cs typeface="Calibri"/>
              </a:rPr>
            </a:br>
            <a:r>
              <a:rPr lang="en-US" sz="1600" b="1" dirty="0">
                <a:solidFill>
                  <a:srgbClr val="000000"/>
                </a:solidFill>
                <a:latin typeface="Arial"/>
                <a:ea typeface="Calibri"/>
                <a:cs typeface="Calibri"/>
              </a:rPr>
              <a:t>Minister for Intellectual Property Chair,                             IPO Steering Board</a:t>
            </a:r>
            <a:endParaRPr lang="en-GB" sz="1600" dirty="0">
              <a:solidFill>
                <a:srgbClr val="000000"/>
              </a:solidFill>
              <a:latin typeface="Arial"/>
              <a:ea typeface="Calibri"/>
              <a:cs typeface="Calibri"/>
            </a:endParaRPr>
          </a:p>
        </p:txBody>
      </p:sp>
      <p:sp>
        <p:nvSpPr>
          <p:cNvPr id="6" name="TextBox 5">
            <a:extLst>
              <a:ext uri="{FF2B5EF4-FFF2-40B4-BE49-F238E27FC236}">
                <a16:creationId xmlns:a16="http://schemas.microsoft.com/office/drawing/2014/main" id="{D7BE17AB-FEAE-1A42-84B8-5376345F5709}"/>
              </a:ext>
            </a:extLst>
          </p:cNvPr>
          <p:cNvSpPr txBox="1"/>
          <p:nvPr/>
        </p:nvSpPr>
        <p:spPr>
          <a:xfrm>
            <a:off x="230343" y="135113"/>
            <a:ext cx="6356456" cy="769441"/>
          </a:xfrm>
          <a:prstGeom prst="rect">
            <a:avLst/>
          </a:prstGeom>
          <a:noFill/>
        </p:spPr>
        <p:txBody>
          <a:bodyPr wrap="square" rtlCol="0" anchor="t">
            <a:spAutoFit/>
          </a:bodyPr>
          <a:lstStyle/>
          <a:p>
            <a:r>
              <a:rPr lang="en-US" sz="4400" b="1" spc="-160">
                <a:solidFill>
                  <a:srgbClr val="033655"/>
                </a:solidFill>
                <a:latin typeface="Arial" panose="020B0604020202020204" pitchFamily="34" charset="0"/>
                <a:cs typeface="Arial" panose="020B0604020202020204" pitchFamily="34" charset="0"/>
              </a:rPr>
              <a:t>Ministerial foreword</a:t>
            </a:r>
            <a:endParaRPr lang="en-US" sz="4400" b="1" spc="-160" dirty="0">
              <a:solidFill>
                <a:srgbClr val="03365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7133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08DC7F5-099C-FD4D-905A-DC79A38901EC}"/>
              </a:ext>
            </a:extLst>
          </p:cNvPr>
          <p:cNvSpPr/>
          <p:nvPr/>
        </p:nvSpPr>
        <p:spPr>
          <a:xfrm>
            <a:off x="498035" y="1114623"/>
            <a:ext cx="6484655" cy="276999"/>
          </a:xfrm>
          <a:prstGeom prst="rect">
            <a:avLst/>
          </a:prstGeom>
        </p:spPr>
        <p:txBody>
          <a:bodyPr wrap="square">
            <a:spAutoFit/>
          </a:bodyPr>
          <a:lstStyle/>
          <a:p>
            <a:pPr marL="0" indent="0">
              <a:buNone/>
            </a:pPr>
            <a:endParaRPr lang="en-GB" sz="12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DE67786B-8CF6-7140-A9BE-F2F0A0F1F7F0}"/>
              </a:ext>
            </a:extLst>
          </p:cNvPr>
          <p:cNvSpPr txBox="1"/>
          <p:nvPr/>
        </p:nvSpPr>
        <p:spPr>
          <a:xfrm>
            <a:off x="290453" y="345182"/>
            <a:ext cx="5710852" cy="646331"/>
          </a:xfrm>
          <a:prstGeom prst="rect">
            <a:avLst/>
          </a:prstGeom>
          <a:noFill/>
        </p:spPr>
        <p:txBody>
          <a:bodyPr wrap="square" lIns="91440" tIns="45720" rIns="91440" bIns="45720" rtlCol="0" anchor="t">
            <a:spAutoFit/>
          </a:bodyPr>
          <a:lstStyle/>
          <a:p>
            <a:r>
              <a:rPr lang="en-US" sz="3600" b="1" spc="-150" dirty="0">
                <a:solidFill>
                  <a:srgbClr val="033655"/>
                </a:solidFill>
                <a:latin typeface="Arial"/>
                <a:cs typeface="Arial"/>
              </a:rPr>
              <a:t>Intellectual Property Office</a:t>
            </a:r>
            <a:endParaRPr lang="en-US" sz="3600" b="1" spc="-150" dirty="0">
              <a:solidFill>
                <a:srgbClr val="033655"/>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33F75DD4-8841-E9B7-B56D-4984BAE57E36}"/>
              </a:ext>
            </a:extLst>
          </p:cNvPr>
          <p:cNvSpPr/>
          <p:nvPr/>
        </p:nvSpPr>
        <p:spPr>
          <a:xfrm>
            <a:off x="288997" y="1114623"/>
            <a:ext cx="10975921" cy="5781070"/>
          </a:xfrm>
          <a:prstGeom prst="rect">
            <a:avLst/>
          </a:prstGeom>
        </p:spPr>
        <p:txBody>
          <a:bodyPr wrap="square" lIns="91440" tIns="45720" rIns="91440" bIns="45720" anchor="t">
            <a:spAutoFit/>
          </a:bodyPr>
          <a:lstStyle/>
          <a:p>
            <a:r>
              <a:rPr lang="en-GB" dirty="0">
                <a:solidFill>
                  <a:srgbClr val="000000"/>
                </a:solidFill>
                <a:latin typeface="Arial"/>
                <a:ea typeface="Calibri"/>
                <a:cs typeface="Arial"/>
              </a:rPr>
              <a:t>The Intellectual Property Office (IPO) is the UK government body responsible for intellectual property rights including patents, designs, trademarks and copyright. The IPO operates and maintains a clear and accessible intellectual property system in the UK, which encourages innovation and helps the economy and society benefit from knowledge and ideas.</a:t>
            </a:r>
          </a:p>
          <a:p>
            <a:endParaRPr lang="en-GB" dirty="0">
              <a:solidFill>
                <a:srgbClr val="000000"/>
              </a:solidFill>
              <a:latin typeface="Arial"/>
              <a:ea typeface="Calibri"/>
              <a:cs typeface="Arial"/>
            </a:endParaRPr>
          </a:p>
          <a:p>
            <a:r>
              <a:rPr lang="en-GB" dirty="0">
                <a:solidFill>
                  <a:srgbClr val="000000"/>
                </a:solidFill>
                <a:latin typeface="Arial"/>
                <a:ea typeface="Calibri"/>
                <a:cs typeface="Arial"/>
              </a:rPr>
              <a:t>The IPO helps people get the right type of protection for their creation or invention. The IPO has approximately 1600 staff across offices in Newport and London. The team is made up of specialists in rights-granting, IT, finance and HR.</a:t>
            </a:r>
            <a:endParaRPr lang="en-GB">
              <a:latin typeface="Arial"/>
              <a:ea typeface="Calibri"/>
              <a:cs typeface="Calibri"/>
            </a:endParaRPr>
          </a:p>
          <a:p>
            <a:pPr>
              <a:lnSpc>
                <a:spcPts val="1390"/>
              </a:lnSpc>
            </a:pPr>
            <a:endParaRPr lang="en-GB" dirty="0">
              <a:latin typeface="Arial"/>
              <a:ea typeface="Calibri"/>
              <a:cs typeface="Calibri"/>
            </a:endParaRPr>
          </a:p>
          <a:p>
            <a:pPr algn="l" rtl="0" fontAlgn="base">
              <a:lnSpc>
                <a:spcPts val="1390"/>
              </a:lnSpc>
            </a:pPr>
            <a:endParaRPr lang="en-GB" dirty="0">
              <a:solidFill>
                <a:srgbClr val="000000"/>
              </a:solidFill>
              <a:latin typeface="Arial"/>
              <a:ea typeface="Calibri"/>
              <a:cs typeface="Arial" panose="020B0604020202020204" pitchFamily="34" charset="0"/>
            </a:endParaRPr>
          </a:p>
          <a:p>
            <a:pPr algn="l" rtl="0" fontAlgn="base">
              <a:lnSpc>
                <a:spcPts val="1390"/>
              </a:lnSpc>
            </a:pPr>
            <a:r>
              <a:rPr lang="en-GB" b="1" u="sng" dirty="0">
                <a:solidFill>
                  <a:srgbClr val="000000"/>
                </a:solidFill>
                <a:latin typeface="Arial"/>
                <a:ea typeface="Calibri"/>
                <a:cs typeface="Arial"/>
              </a:rPr>
              <a:t>What IPO Does:</a:t>
            </a:r>
            <a:r>
              <a:rPr lang="en-GB" dirty="0">
                <a:solidFill>
                  <a:srgbClr val="000000"/>
                </a:solidFill>
                <a:latin typeface="Arial"/>
                <a:ea typeface="Calibri"/>
                <a:cs typeface="Arial"/>
              </a:rPr>
              <a:t>  </a:t>
            </a:r>
          </a:p>
          <a:p>
            <a:pPr marL="171450" indent="-171450">
              <a:buFont typeface="Arial"/>
              <a:buChar char="•"/>
            </a:pPr>
            <a:r>
              <a:rPr lang="en-GB" dirty="0">
                <a:solidFill>
                  <a:srgbClr val="000000"/>
                </a:solidFill>
                <a:latin typeface="Arial"/>
                <a:ea typeface="Calibri"/>
                <a:cs typeface="Arial"/>
              </a:rPr>
              <a:t>Intellectual Property policy</a:t>
            </a:r>
            <a:endParaRPr lang="en-GB">
              <a:solidFill>
                <a:srgbClr val="000000"/>
              </a:solidFill>
              <a:latin typeface="Arial"/>
              <a:ea typeface="Calibri"/>
              <a:cs typeface="Arial" panose="020B0604020202020204" pitchFamily="34" charset="0"/>
            </a:endParaRPr>
          </a:p>
          <a:p>
            <a:pPr marL="171450" indent="-171450">
              <a:buFont typeface="Arial"/>
              <a:buChar char="•"/>
            </a:pPr>
            <a:r>
              <a:rPr lang="en-GB" dirty="0">
                <a:solidFill>
                  <a:srgbClr val="000000"/>
                </a:solidFill>
                <a:latin typeface="Arial"/>
                <a:ea typeface="Calibri"/>
                <a:cs typeface="Arial"/>
              </a:rPr>
              <a:t>Educating businesses and consumers about IP rights and responsibilities </a:t>
            </a:r>
            <a:endParaRPr lang="en-GB">
              <a:solidFill>
                <a:srgbClr val="000000"/>
              </a:solidFill>
              <a:latin typeface="Arial"/>
              <a:ea typeface="Calibri"/>
              <a:cs typeface="Arial" panose="020B0604020202020204" pitchFamily="34" charset="0"/>
            </a:endParaRPr>
          </a:p>
          <a:p>
            <a:pPr marL="171450" indent="-171450">
              <a:buFont typeface="Arial"/>
              <a:buChar char="•"/>
            </a:pPr>
            <a:r>
              <a:rPr lang="en-GB" dirty="0">
                <a:solidFill>
                  <a:srgbClr val="000000"/>
                </a:solidFill>
                <a:latin typeface="Arial"/>
                <a:ea typeface="Calibri"/>
                <a:cs typeface="Arial"/>
              </a:rPr>
              <a:t>Supporting intellectual property enforcement</a:t>
            </a:r>
            <a:endParaRPr lang="en-GB">
              <a:solidFill>
                <a:srgbClr val="000000"/>
              </a:solidFill>
              <a:latin typeface="Arial"/>
              <a:ea typeface="Calibri"/>
              <a:cs typeface="Arial" panose="020B0604020202020204" pitchFamily="34" charset="0"/>
            </a:endParaRPr>
          </a:p>
          <a:p>
            <a:pPr marL="171450" indent="-171450">
              <a:buFont typeface="Arial"/>
              <a:buChar char="•"/>
            </a:pPr>
            <a:r>
              <a:rPr lang="en-GB" dirty="0">
                <a:solidFill>
                  <a:srgbClr val="000000"/>
                </a:solidFill>
                <a:latin typeface="Arial"/>
                <a:ea typeface="Calibri"/>
                <a:cs typeface="Arial"/>
              </a:rPr>
              <a:t>Granting UK patents, trade marks and design rights</a:t>
            </a:r>
            <a:endParaRPr lang="en-GB">
              <a:solidFill>
                <a:srgbClr val="000000"/>
              </a:solidFill>
              <a:latin typeface="Arial"/>
              <a:ea typeface="Calibri"/>
              <a:cs typeface="Arial" panose="020B0604020202020204" pitchFamily="34" charset="0"/>
            </a:endParaRPr>
          </a:p>
          <a:p>
            <a:endParaRPr lang="en-GB" dirty="0">
              <a:solidFill>
                <a:srgbClr val="000000"/>
              </a:solidFill>
              <a:latin typeface="Arial"/>
              <a:ea typeface="Calibri"/>
              <a:cs typeface="Arial"/>
            </a:endParaRPr>
          </a:p>
          <a:p>
            <a:pPr>
              <a:buFont typeface="Arial"/>
            </a:pPr>
            <a:endParaRPr lang="en-GB" dirty="0">
              <a:solidFill>
                <a:srgbClr val="000000"/>
              </a:solidFill>
              <a:latin typeface="Arial"/>
              <a:ea typeface="Calibri"/>
              <a:cs typeface="Arial"/>
            </a:endParaRPr>
          </a:p>
          <a:p>
            <a:pPr>
              <a:buFont typeface="Arial"/>
            </a:pPr>
            <a:endParaRPr lang="en-GB" dirty="0">
              <a:solidFill>
                <a:srgbClr val="000000"/>
              </a:solidFill>
              <a:latin typeface="Arial"/>
              <a:ea typeface="Calibri"/>
              <a:cs typeface="Arial"/>
            </a:endParaRPr>
          </a:p>
          <a:p>
            <a:r>
              <a:rPr lang="en-GB" dirty="0">
                <a:solidFill>
                  <a:srgbClr val="000000"/>
                </a:solidFill>
                <a:latin typeface="Arial"/>
                <a:ea typeface="Calibri"/>
                <a:cs typeface="Arial"/>
              </a:rPr>
              <a:t>Further information about the IPO can be found here: </a:t>
            </a:r>
            <a:r>
              <a:rPr lang="en-GB" u="sng" dirty="0">
                <a:solidFill>
                  <a:srgbClr val="000000"/>
                </a:solidFill>
                <a:latin typeface="Arial"/>
                <a:ea typeface="Calibri"/>
                <a:cs typeface="Arial"/>
                <a:hlinkClick r:id="rId3"/>
              </a:rPr>
              <a:t>www.gov.uk/ipo</a:t>
            </a:r>
            <a:endParaRPr lang="en-GB">
              <a:solidFill>
                <a:srgbClr val="D13438"/>
              </a:solidFill>
              <a:latin typeface="Arial"/>
              <a:ea typeface="Calibri"/>
              <a:cs typeface="Times New Roman"/>
            </a:endParaRPr>
          </a:p>
          <a:p>
            <a:pPr>
              <a:lnSpc>
                <a:spcPts val="1390"/>
              </a:lnSpc>
            </a:pPr>
            <a:endParaRPr lang="en-GB" dirty="0">
              <a:latin typeface="Calibri"/>
              <a:ea typeface="Calibri"/>
              <a:cs typeface="Calibri"/>
            </a:endParaRPr>
          </a:p>
          <a:p>
            <a:pPr algn="l" rtl="0" fontAlgn="base">
              <a:lnSpc>
                <a:spcPts val="1390"/>
              </a:lnSpc>
            </a:pPr>
            <a:endParaRPr lang="en-GB" dirty="0">
              <a:solidFill>
                <a:srgbClr val="000000"/>
              </a:solidFill>
              <a:latin typeface="Calibri"/>
              <a:ea typeface="Calibri"/>
              <a:cs typeface="Arial" panose="020B0604020202020204" pitchFamily="34" charset="0"/>
            </a:endParaRPr>
          </a:p>
          <a:p>
            <a:pPr algn="l" rtl="0" fontAlgn="base">
              <a:lnSpc>
                <a:spcPts val="1390"/>
              </a:lnSpc>
            </a:pPr>
            <a:endParaRPr lang="en-GB" sz="1400" dirty="0">
              <a:solidFill>
                <a:srgbClr val="000000"/>
              </a:solidFill>
              <a:latin typeface="Calibri"/>
              <a:ea typeface="Calibri"/>
              <a:cs typeface="Arial"/>
            </a:endParaRPr>
          </a:p>
          <a:p>
            <a:pPr marL="171450" indent="-171450" algn="l" rtl="0" fontAlgn="base">
              <a:lnSpc>
                <a:spcPts val="1390"/>
              </a:lnSpc>
              <a:buFont typeface="Arial" panose="020B0604020202020204" pitchFamily="34" charset="0"/>
              <a:buChar char="•"/>
            </a:pPr>
            <a:endParaRPr lang="en-GB" sz="1200"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977679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8143E-134F-9AAB-96EF-9952D19D09D3}"/>
            </a:ext>
          </a:extLst>
        </p:cNvPr>
        <p:cNvGrpSpPr/>
        <p:nvPr/>
      </p:nvGrpSpPr>
      <p:grpSpPr>
        <a:xfrm>
          <a:off x="0" y="0"/>
          <a:ext cx="0" cy="0"/>
          <a:chOff x="0" y="0"/>
          <a:chExt cx="0" cy="0"/>
        </a:xfrm>
      </p:grpSpPr>
      <p:sp>
        <p:nvSpPr>
          <p:cNvPr id="13" name="TextBox 12">
            <a:extLst>
              <a:ext uri="{FF2B5EF4-FFF2-40B4-BE49-F238E27FC236}">
                <a16:creationId xmlns:a16="http://schemas.microsoft.com/office/drawing/2014/main" id="{15144AE4-FCF0-BE2E-F6DD-F65870E906DD}"/>
              </a:ext>
            </a:extLst>
          </p:cNvPr>
          <p:cNvSpPr txBox="1"/>
          <p:nvPr/>
        </p:nvSpPr>
        <p:spPr>
          <a:xfrm>
            <a:off x="396581" y="226774"/>
            <a:ext cx="6356456" cy="769441"/>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The Role</a:t>
            </a:r>
          </a:p>
        </p:txBody>
      </p:sp>
      <p:sp>
        <p:nvSpPr>
          <p:cNvPr id="3" name="TextBox 2">
            <a:extLst>
              <a:ext uri="{FF2B5EF4-FFF2-40B4-BE49-F238E27FC236}">
                <a16:creationId xmlns:a16="http://schemas.microsoft.com/office/drawing/2014/main" id="{A62D6D0B-6035-B296-562E-354D5A2C7A14}"/>
              </a:ext>
            </a:extLst>
          </p:cNvPr>
          <p:cNvSpPr txBox="1"/>
          <p:nvPr/>
        </p:nvSpPr>
        <p:spPr>
          <a:xfrm>
            <a:off x="3048990" y="973777"/>
            <a:ext cx="4301836" cy="369332"/>
          </a:xfrm>
          <a:prstGeom prst="rect">
            <a:avLst/>
          </a:prstGeom>
          <a:noFill/>
        </p:spPr>
        <p:txBody>
          <a:bodyPr wrap="square">
            <a:spAutoFit/>
          </a:bodyPr>
          <a:lstStyle/>
          <a:p>
            <a:pPr marL="0" indent="0">
              <a:buNone/>
            </a:pPr>
            <a:r>
              <a:rPr lang="en-GB" sz="1800" dirty="0">
                <a:latin typeface="Arial" panose="020B0604020202020204" pitchFamily="34" charset="0"/>
                <a:cs typeface="Arial" panose="020B0604020202020204" pitchFamily="34" charset="0"/>
              </a:rPr>
              <a:t>.</a:t>
            </a:r>
          </a:p>
        </p:txBody>
      </p:sp>
      <p:sp>
        <p:nvSpPr>
          <p:cNvPr id="8" name="Rectangle 7">
            <a:extLst>
              <a:ext uri="{FF2B5EF4-FFF2-40B4-BE49-F238E27FC236}">
                <a16:creationId xmlns:a16="http://schemas.microsoft.com/office/drawing/2014/main" id="{BCE00F1B-3BA4-F9A7-8B2F-ECF410561255}"/>
              </a:ext>
            </a:extLst>
          </p:cNvPr>
          <p:cNvSpPr/>
          <p:nvPr/>
        </p:nvSpPr>
        <p:spPr>
          <a:xfrm>
            <a:off x="377290" y="1085599"/>
            <a:ext cx="11434957" cy="6217087"/>
          </a:xfrm>
          <a:prstGeom prst="rect">
            <a:avLst/>
          </a:prstGeom>
        </p:spPr>
        <p:txBody>
          <a:bodyPr wrap="square" lIns="91440" tIns="45720" rIns="91440" bIns="45720" anchor="t">
            <a:spAutoFit/>
          </a:bodyPr>
          <a:lstStyle/>
          <a:p>
            <a:r>
              <a:rPr lang="en-GB" sz="1400" dirty="0">
                <a:latin typeface="Arial"/>
                <a:cs typeface="Arial"/>
              </a:rPr>
              <a:t>The Intellectual Property Office is seeking a non-executive director who will also chair the IPO Audit and Risk Committee (ARC). </a:t>
            </a:r>
          </a:p>
          <a:p>
            <a:pPr>
              <a:buNone/>
            </a:pPr>
            <a:endParaRPr lang="en-GB" sz="1400" dirty="0">
              <a:latin typeface="Arial" panose="020B0604020202020204" pitchFamily="34" charset="0"/>
              <a:cs typeface="Arial" panose="020B0604020202020204" pitchFamily="34" charset="0"/>
            </a:endParaRPr>
          </a:p>
          <a:p>
            <a:r>
              <a:rPr lang="en-GB" sz="1400" dirty="0">
                <a:latin typeface="Arial"/>
                <a:cs typeface="Arial"/>
              </a:rPr>
              <a:t>The IPO Steering Board, on which non-executive directors sit, provides advice, guidance, scrutiny and constructive challenge to the executive team on the IPO’s strategy and delivery. IPO non-executive directors are responsible for ensuring that the organisation is successful and effective as a service provider and employer and for supporting continuous organisational improvement, high-performance management, excellent customer focus, service delivery, accountability and effective corporate governance. </a:t>
            </a:r>
          </a:p>
          <a:p>
            <a:endParaRPr lang="en-GB" sz="1400" dirty="0">
              <a:latin typeface="Arial"/>
              <a:cs typeface="Arial"/>
            </a:endParaRPr>
          </a:p>
          <a:p>
            <a:r>
              <a:rPr lang="en-GB" sz="1400" dirty="0">
                <a:latin typeface="Arial"/>
                <a:cs typeface="Arial"/>
              </a:rPr>
              <a:t>In addition, the Chair of the Audit &amp; Risk Committee will provide effective leadership of the ARC and be able to speak on its behalf within the IPO and beyond. The ARC Chair will work closely with the Chief Executive, who is the IPO’s Accounting Officer, and the Steering Board Chair. </a:t>
            </a:r>
          </a:p>
          <a:p>
            <a:endParaRPr lang="en-GB" sz="1400" dirty="0">
              <a:latin typeface="Arial" panose="020B0604020202020204" pitchFamily="34" charset="0"/>
              <a:cs typeface="Arial" panose="020B0604020202020204" pitchFamily="34" charset="0"/>
            </a:endParaRPr>
          </a:p>
          <a:p>
            <a:r>
              <a:rPr lang="en-GB" sz="1400" dirty="0">
                <a:latin typeface="Arial"/>
                <a:cs typeface="Arial"/>
              </a:rPr>
              <a:t>The ARC Chair and the committee ensure that the Steering Board and the Accounting Officer receive appropriate assurance from different sources to be confident that there are robust systems of internal controls, risk management and governance to support effective operation. They will oversee the Audit and Risk committee in their responsibilities to advise the Steering Board and Accounting Officer on: </a:t>
            </a:r>
          </a:p>
          <a:p>
            <a:pPr marL="285750" indent="-285750">
              <a:buFont typeface="Arial"/>
              <a:buChar char="•"/>
            </a:pPr>
            <a:r>
              <a:rPr lang="en-GB" sz="1400" dirty="0">
                <a:latin typeface="Arial"/>
                <a:cs typeface="Arial"/>
              </a:rPr>
              <a:t>The strategic processes for risk, control and governance and the Governance Statement;</a:t>
            </a:r>
          </a:p>
          <a:p>
            <a:pPr marL="285750" indent="-285750">
              <a:buFont typeface="Arial"/>
              <a:buChar char="•"/>
            </a:pPr>
            <a:r>
              <a:rPr lang="en-GB" sz="1400" dirty="0">
                <a:latin typeface="Arial"/>
                <a:cs typeface="Arial"/>
              </a:rPr>
              <a:t>The accounting policies and key judgements, the accounts, and the annual report of the organisation, including the process for review of the accounts prior to submission for audit, levels of error identified, and management’s letter of representation to the external auditors; </a:t>
            </a:r>
          </a:p>
          <a:p>
            <a:pPr marL="285750" indent="-285750">
              <a:buFont typeface="Arial"/>
              <a:buChar char="•"/>
            </a:pPr>
            <a:r>
              <a:rPr lang="en-GB" sz="1400" dirty="0">
                <a:latin typeface="Arial"/>
                <a:cs typeface="Arial"/>
              </a:rPr>
              <a:t>The planned activity and results of both internal and external audit; </a:t>
            </a:r>
          </a:p>
          <a:p>
            <a:pPr marL="285750" indent="-285750">
              <a:buFont typeface="Arial"/>
              <a:buChar char="•"/>
            </a:pPr>
            <a:r>
              <a:rPr lang="en-GB" sz="1400" dirty="0">
                <a:latin typeface="Arial"/>
                <a:cs typeface="Arial"/>
              </a:rPr>
              <a:t>Adequacy of management response to issues identified by audit activity, including external audit’s management letter; </a:t>
            </a:r>
          </a:p>
          <a:p>
            <a:pPr marL="285750" indent="-285750">
              <a:buFont typeface="Arial"/>
              <a:buChar char="•"/>
            </a:pPr>
            <a:r>
              <a:rPr lang="en-GB" sz="1400" dirty="0">
                <a:latin typeface="Arial"/>
                <a:cs typeface="Arial"/>
              </a:rPr>
              <a:t>Assurances relating to the management of risk and corporate governance requirements for the organisation;</a:t>
            </a:r>
          </a:p>
          <a:p>
            <a:pPr marL="285750" indent="-285750">
              <a:buFont typeface="Arial"/>
              <a:buChar char="•"/>
            </a:pPr>
            <a:r>
              <a:rPr lang="en-GB" sz="1400" dirty="0">
                <a:latin typeface="Arial"/>
                <a:cs typeface="Arial"/>
              </a:rPr>
              <a:t>(where appropriate) proposals for tendering for either Internal or External Audit services or for purchase of non-audit services from contractors who provide audit services;</a:t>
            </a:r>
          </a:p>
          <a:p>
            <a:pPr marL="285750" indent="-285750">
              <a:buFont typeface="Arial"/>
              <a:buChar char="•"/>
            </a:pPr>
            <a:r>
              <a:rPr lang="en-GB" sz="1400" dirty="0">
                <a:latin typeface="Arial"/>
                <a:cs typeface="Arial"/>
              </a:rPr>
              <a:t>Anti-fraud policies, whistle-blowing processes, and arrangements for special investigations; </a:t>
            </a:r>
          </a:p>
          <a:p>
            <a:pPr marL="285750" indent="-285750">
              <a:buFont typeface="Arial"/>
              <a:buChar char="•"/>
            </a:pPr>
            <a:r>
              <a:rPr lang="en-GB" sz="1400" dirty="0">
                <a:latin typeface="Arial"/>
                <a:cs typeface="Arial"/>
              </a:rPr>
              <a:t>The Audit and Risk Committee will also periodically review its own effectiveness and report the results of that review to the Board. </a:t>
            </a:r>
          </a:p>
          <a:p>
            <a:pPr marL="285750" indent="-285750">
              <a:buFont typeface="Arial"/>
              <a:buChar char="•"/>
            </a:pPr>
            <a:endParaRPr lang="en-GB" sz="1400" dirty="0">
              <a:latin typeface="Arial"/>
              <a:cs typeface="Arial"/>
            </a:endParaRPr>
          </a:p>
          <a:p>
            <a:r>
              <a:rPr lang="en-GB" sz="1100" dirty="0">
                <a:latin typeface="Arial"/>
                <a:ea typeface="Times New Roman" panose="02020603050405020304" pitchFamily="18" charset="0"/>
                <a:cs typeface="Arial"/>
              </a:rPr>
              <a:t>The Steering Board Terms of Reference are </a:t>
            </a:r>
            <a:r>
              <a:rPr lang="en-GB" sz="1100" u="sng" dirty="0">
                <a:latin typeface="Arial"/>
                <a:ea typeface="Times New Roman" panose="02020603050405020304" pitchFamily="18" charset="0"/>
                <a:cs typeface="Arial"/>
                <a:hlinkClick r:id="rId3"/>
              </a:rPr>
              <a:t>here</a:t>
            </a:r>
            <a:r>
              <a:rPr lang="en-GB" sz="1100" dirty="0">
                <a:latin typeface="Arial"/>
                <a:ea typeface="Times New Roman" panose="02020603050405020304" pitchFamily="18" charset="0"/>
                <a:cs typeface="Arial"/>
              </a:rPr>
              <a:t>.</a:t>
            </a:r>
          </a:p>
          <a:p>
            <a:r>
              <a:rPr lang="en-GB" sz="1100" dirty="0">
                <a:latin typeface="Arial"/>
                <a:ea typeface="Times New Roman" panose="02020603050405020304" pitchFamily="18" charset="0"/>
                <a:cs typeface="Arial"/>
              </a:rPr>
              <a:t>The Audit &amp; Risk Committee Terms of Reference are </a:t>
            </a:r>
            <a:r>
              <a:rPr lang="en-GB" sz="1100" u="sng" dirty="0">
                <a:latin typeface="Arial"/>
                <a:ea typeface="Times New Roman" panose="02020603050405020304" pitchFamily="18" charset="0"/>
                <a:cs typeface="Arial"/>
                <a:hlinkClick r:id="rId4"/>
              </a:rPr>
              <a:t>here</a:t>
            </a:r>
            <a:r>
              <a:rPr lang="en-GB" sz="1100" dirty="0">
                <a:latin typeface="Arial"/>
                <a:ea typeface="Times New Roman" panose="02020603050405020304" pitchFamily="18" charset="0"/>
                <a:cs typeface="Arial"/>
              </a:rPr>
              <a:t>.</a:t>
            </a:r>
          </a:p>
          <a:p>
            <a:pPr marL="285750" indent="-285750">
              <a:buFont typeface="Arial"/>
              <a:buChar char="•"/>
            </a:pPr>
            <a:endParaRPr lang="en-GB" sz="1400" dirty="0">
              <a:effectLst/>
              <a:latin typeface="Arial"/>
              <a:ea typeface="Times New Roman" panose="02020603050405020304" pitchFamily="18" charset="0"/>
              <a:cs typeface="Arial"/>
            </a:endParaRPr>
          </a:p>
          <a:p>
            <a:endParaRPr lang="en-GB" sz="1400" dirty="0">
              <a:latin typeface="Arial"/>
              <a:ea typeface="Times New Roman" panose="02020603050405020304" pitchFamily="18" charset="0"/>
              <a:cs typeface="Arial"/>
            </a:endParaRPr>
          </a:p>
          <a:p>
            <a:endParaRPr lang="en-GB" sz="1200" dirty="0">
              <a:latin typeface="Arial"/>
              <a:ea typeface="Times New Roman" panose="02020603050405020304" pitchFamily="18" charset="0"/>
              <a:cs typeface="Arial"/>
            </a:endParaRPr>
          </a:p>
        </p:txBody>
      </p:sp>
    </p:spTree>
    <p:extLst>
      <p:ext uri="{BB962C8B-B14F-4D97-AF65-F5344CB8AC3E}">
        <p14:creationId xmlns:p14="http://schemas.microsoft.com/office/powerpoint/2010/main" val="757295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7BFE5A-7C82-E244-83C3-A634D5C30E22}"/>
              </a:ext>
            </a:extLst>
          </p:cNvPr>
          <p:cNvSpPr/>
          <p:nvPr/>
        </p:nvSpPr>
        <p:spPr>
          <a:xfrm>
            <a:off x="406907" y="1316920"/>
            <a:ext cx="11089676" cy="5346464"/>
          </a:xfrm>
          <a:prstGeom prst="rect">
            <a:avLst/>
          </a:prstGeom>
        </p:spPr>
        <p:txBody>
          <a:bodyPr wrap="square" lIns="91440" tIns="45720" rIns="91440" bIns="45720" anchor="t">
            <a:spAutoFit/>
          </a:bodyPr>
          <a:lstStyle/>
          <a:p>
            <a:pPr fontAlgn="base">
              <a:lnSpc>
                <a:spcPct val="107000"/>
              </a:lnSpc>
              <a:spcAft>
                <a:spcPts val="600"/>
              </a:spcAft>
            </a:pPr>
            <a:r>
              <a:rPr lang="en-GB" sz="2000" dirty="0">
                <a:solidFill>
                  <a:schemeClr val="accent1"/>
                </a:solidFill>
                <a:ea typeface="Calibri"/>
                <a:cs typeface="Arial"/>
              </a:rPr>
              <a:t>Essential Criteria </a:t>
            </a:r>
            <a:endParaRPr lang="en-US">
              <a:solidFill>
                <a:schemeClr val="accent1"/>
              </a:solidFill>
              <a:latin typeface="Aptos"/>
              <a:ea typeface="Calibri"/>
              <a:cs typeface="Arial"/>
            </a:endParaRPr>
          </a:p>
          <a:p>
            <a:pPr marL="285750" indent="-285750">
              <a:lnSpc>
                <a:spcPct val="107000"/>
              </a:lnSpc>
              <a:spcAft>
                <a:spcPts val="600"/>
              </a:spcAft>
              <a:buFont typeface="Arial"/>
              <a:buChar char="•"/>
            </a:pPr>
            <a:r>
              <a:rPr lang="en-US" sz="1400" spc="-10" dirty="0">
                <a:latin typeface="Arial"/>
                <a:ea typeface="Calibri"/>
                <a:cs typeface="Calibri"/>
              </a:rPr>
              <a:t>Executive or non-executive experience of audit, risk and financial management with an ability to scrutinize constructively and support performance and change.</a:t>
            </a:r>
            <a:endParaRPr lang="en-US"/>
          </a:p>
          <a:p>
            <a:pPr marL="285750" indent="-285750">
              <a:buFont typeface="Arial"/>
              <a:buChar char="•"/>
              <a:tabLst>
                <a:tab pos="-457200" algn="l"/>
              </a:tabLst>
            </a:pPr>
            <a:endParaRPr lang="en-US" sz="1400" spc="-10" dirty="0">
              <a:latin typeface="Arial"/>
              <a:ea typeface="Calibri"/>
              <a:cs typeface="Calibri"/>
            </a:endParaRPr>
          </a:p>
          <a:p>
            <a:pPr marL="285750" indent="-285750">
              <a:buFont typeface="Arial" panose="05050102010706020507" pitchFamily="18" charset="2"/>
              <a:buChar char="•"/>
              <a:tabLst>
                <a:tab pos="-457200" algn="l"/>
              </a:tabLst>
            </a:pPr>
            <a:r>
              <a:rPr lang="en-US" sz="1400" spc="-10" dirty="0">
                <a:latin typeface="Arial"/>
                <a:ea typeface="Calibri"/>
                <a:cs typeface="Calibri"/>
              </a:rPr>
              <a:t>A professional qualification (e.g. ACCA or equivalent) and / or extensive career experience in a financial and/or risk management field.</a:t>
            </a:r>
            <a:r>
              <a:rPr lang="en-GB" sz="1400" spc="-10" dirty="0">
                <a:latin typeface="Arial"/>
                <a:ea typeface="Calibri"/>
                <a:cs typeface="Calibri"/>
              </a:rPr>
              <a:t> </a:t>
            </a:r>
          </a:p>
          <a:p>
            <a:pPr marL="285750" indent="-285750">
              <a:buFont typeface="Arial"/>
              <a:buChar char="•"/>
              <a:tabLst>
                <a:tab pos="-457200" algn="l"/>
              </a:tabLst>
            </a:pPr>
            <a:endParaRPr lang="en-GB" sz="1400" spc="-10" dirty="0">
              <a:latin typeface="Arial"/>
              <a:ea typeface="Calibri"/>
              <a:cs typeface="Calibri"/>
            </a:endParaRPr>
          </a:p>
          <a:p>
            <a:pPr marL="285750" indent="-285750">
              <a:buFont typeface="Arial" panose="05050102010706020507" pitchFamily="18" charset="2"/>
              <a:buChar char="•"/>
              <a:tabLst>
                <a:tab pos="-457200" algn="l"/>
              </a:tabLst>
            </a:pPr>
            <a:r>
              <a:rPr lang="en-GB" sz="1400" spc="-10" dirty="0">
                <a:latin typeface="Arial"/>
                <a:ea typeface="Calibri"/>
                <a:cs typeface="Calibri"/>
              </a:rPr>
              <a:t>Strong analytical and commercial skills and judgement </a:t>
            </a:r>
          </a:p>
          <a:p>
            <a:pPr marL="285750" indent="-285750">
              <a:buFont typeface="Arial"/>
              <a:buChar char="•"/>
              <a:tabLst>
                <a:tab pos="-457200" algn="l"/>
              </a:tabLst>
            </a:pPr>
            <a:endParaRPr lang="en-GB" sz="1400" spc="-10" dirty="0">
              <a:latin typeface="Arial"/>
              <a:ea typeface="Calibri"/>
              <a:cs typeface="Calibri"/>
            </a:endParaRPr>
          </a:p>
          <a:p>
            <a:pPr marL="285750" indent="-285750">
              <a:buFont typeface="Arial" panose="05050102010706020507" pitchFamily="18" charset="2"/>
              <a:buChar char="•"/>
              <a:tabLst>
                <a:tab pos="-457200" algn="l"/>
              </a:tabLst>
            </a:pPr>
            <a:r>
              <a:rPr lang="en-GB" sz="1400" spc="-10" dirty="0">
                <a:latin typeface="Arial"/>
                <a:ea typeface="Calibri"/>
                <a:cs typeface="Calibri"/>
              </a:rPr>
              <a:t>An interest in intellectual property and an understanding of the value and impact of IP on businesses, inventors, creators and other stakeholders. </a:t>
            </a:r>
          </a:p>
          <a:p>
            <a:pPr marL="342900" indent="-342900" algn="just">
              <a:lnSpc>
                <a:spcPts val="1395"/>
              </a:lnSpc>
              <a:spcBef>
                <a:spcPts val="600"/>
              </a:spcBef>
              <a:spcAft>
                <a:spcPts val="600"/>
              </a:spcAft>
              <a:buFont typeface="Arial" panose="05050102010706020507" pitchFamily="18" charset="2"/>
              <a:buChar char="•"/>
              <a:tabLst>
                <a:tab pos="-457200" algn="l"/>
              </a:tabLst>
            </a:pPr>
            <a:endParaRPr lang="en-GB" sz="1400" spc="-10" dirty="0">
              <a:latin typeface="Arial" panose="020B0604020202020204" pitchFamily="34" charset="0"/>
              <a:cs typeface="Arial" panose="020B0604020202020204" pitchFamily="34" charset="0"/>
            </a:endParaRPr>
          </a:p>
          <a:p>
            <a:pPr algn="l" fontAlgn="base">
              <a:lnSpc>
                <a:spcPct val="107000"/>
              </a:lnSpc>
              <a:spcAft>
                <a:spcPts val="600"/>
              </a:spcAft>
            </a:pPr>
            <a:r>
              <a:rPr lang="en-GB" sz="2000" dirty="0">
                <a:solidFill>
                  <a:schemeClr val="accent1"/>
                </a:solidFill>
                <a:latin typeface="Arial"/>
                <a:ea typeface="Calibri"/>
                <a:cs typeface="Arial"/>
              </a:rPr>
              <a:t>Desirable Criteria </a:t>
            </a:r>
            <a:endParaRPr lang="en-GB" sz="2000" dirty="0">
              <a:solidFill>
                <a:schemeClr val="accent1"/>
              </a:solidFill>
              <a:effectLst/>
              <a:latin typeface="Arial"/>
              <a:ea typeface="Calibri"/>
              <a:cs typeface="Arial"/>
            </a:endParaRPr>
          </a:p>
          <a:p>
            <a:pPr marL="285750" indent="-285750" fontAlgn="base">
              <a:buFont typeface="Arial" panose="05050102010706020507" pitchFamily="18" charset="2"/>
              <a:buChar char="•"/>
              <a:tabLst>
                <a:tab pos="-457200" algn="l"/>
              </a:tabLst>
            </a:pPr>
            <a:r>
              <a:rPr lang="en-GB" sz="1400" spc="-10" dirty="0">
                <a:latin typeface="Arial"/>
                <a:ea typeface="Calibri"/>
                <a:cs typeface="Calibri"/>
              </a:rPr>
              <a:t>Leadership in a large, complex public body</a:t>
            </a:r>
          </a:p>
          <a:p>
            <a:pPr marL="285750" indent="-285750">
              <a:buFont typeface="Arial" panose="05050102010706020507" pitchFamily="18" charset="2"/>
              <a:buChar char="•"/>
              <a:tabLst>
                <a:tab pos="-457200" algn="l"/>
              </a:tabLst>
            </a:pPr>
            <a:r>
              <a:rPr lang="en-GB" sz="1400" spc="-10" dirty="0">
                <a:latin typeface="Arial"/>
                <a:ea typeface="Calibri"/>
                <a:cs typeface="Calibri"/>
              </a:rPr>
              <a:t>Leadership in </a:t>
            </a:r>
            <a:r>
              <a:rPr lang="en-GB" sz="1400" spc="-10" dirty="0">
                <a:effectLst/>
                <a:latin typeface="Arial"/>
                <a:ea typeface="Calibri"/>
                <a:cs typeface="Calibri"/>
              </a:rPr>
              <a:t>a </a:t>
            </a:r>
            <a:r>
              <a:rPr lang="en-GB" sz="1400" spc="-10" dirty="0">
                <a:latin typeface="Arial"/>
                <a:ea typeface="Calibri"/>
                <a:cs typeface="Calibri"/>
              </a:rPr>
              <a:t>large commercial organisation</a:t>
            </a:r>
          </a:p>
          <a:p>
            <a:pPr marL="285750" indent="-285750">
              <a:buFont typeface="Arial" panose="05050102010706020507" pitchFamily="18" charset="2"/>
              <a:buChar char="•"/>
              <a:tabLst>
                <a:tab pos="-457200" algn="l"/>
              </a:tabLst>
            </a:pPr>
            <a:r>
              <a:rPr lang="en-GB" sz="1400" spc="-10" dirty="0">
                <a:latin typeface="Arial"/>
                <a:ea typeface="Calibri"/>
                <a:cs typeface="Calibri"/>
              </a:rPr>
              <a:t>Experience </a:t>
            </a:r>
            <a:r>
              <a:rPr lang="en-GB" sz="1400" spc="-10" dirty="0">
                <a:effectLst/>
                <a:latin typeface="Arial"/>
                <a:ea typeface="Calibri"/>
                <a:cs typeface="Calibri"/>
              </a:rPr>
              <a:t>of </a:t>
            </a:r>
            <a:r>
              <a:rPr lang="en-GB" sz="1400" spc="-10" dirty="0">
                <a:latin typeface="Arial"/>
                <a:ea typeface="Calibri"/>
                <a:cs typeface="Calibri"/>
              </a:rPr>
              <a:t>technology, including digital</a:t>
            </a:r>
            <a:r>
              <a:rPr lang="en-GB" sz="1400" spc="-10" dirty="0">
                <a:effectLst/>
                <a:latin typeface="Arial"/>
                <a:ea typeface="Calibri"/>
                <a:cs typeface="Calibri"/>
              </a:rPr>
              <a:t>, </a:t>
            </a:r>
            <a:r>
              <a:rPr lang="en-GB" sz="1400" spc="-10" dirty="0">
                <a:latin typeface="Arial"/>
                <a:ea typeface="Calibri"/>
                <a:cs typeface="Calibri"/>
              </a:rPr>
              <a:t>data and AI technologies</a:t>
            </a:r>
          </a:p>
          <a:p>
            <a:pPr marL="285750" indent="-285750">
              <a:buFont typeface="Arial" panose="05050102010706020507" pitchFamily="18" charset="2"/>
              <a:buChar char="•"/>
              <a:tabLst>
                <a:tab pos="-457200" algn="l"/>
              </a:tabLst>
            </a:pPr>
            <a:r>
              <a:rPr lang="en-GB" sz="1400" spc="-10" dirty="0">
                <a:latin typeface="Arial"/>
                <a:ea typeface="Calibri"/>
                <a:cs typeface="Calibri"/>
              </a:rPr>
              <a:t>Delivery </a:t>
            </a:r>
            <a:r>
              <a:rPr lang="en-GB" sz="1400" spc="-10" dirty="0">
                <a:effectLst/>
                <a:latin typeface="Arial"/>
                <a:ea typeface="Calibri"/>
                <a:cs typeface="Calibri"/>
              </a:rPr>
              <a:t>of </a:t>
            </a:r>
            <a:r>
              <a:rPr lang="en-GB" sz="1400" spc="-10" dirty="0">
                <a:latin typeface="Arial"/>
                <a:ea typeface="Calibri"/>
                <a:cs typeface="Calibri"/>
              </a:rPr>
              <a:t>business </a:t>
            </a:r>
            <a:r>
              <a:rPr lang="en-GB" sz="1400" spc="-10" dirty="0">
                <a:effectLst/>
                <a:latin typeface="Arial"/>
                <a:ea typeface="Calibri"/>
                <a:cs typeface="Calibri"/>
              </a:rPr>
              <a:t>and</a:t>
            </a:r>
            <a:r>
              <a:rPr lang="en-GB" sz="1400" spc="-10" dirty="0">
                <a:latin typeface="Arial"/>
                <a:ea typeface="Calibri"/>
                <a:cs typeface="Calibri"/>
              </a:rPr>
              <a:t>/or technological transformation in</a:t>
            </a:r>
            <a:r>
              <a:rPr lang="en-GB" sz="1400" spc="-10" dirty="0">
                <a:effectLst/>
                <a:latin typeface="Arial"/>
                <a:ea typeface="Calibri"/>
                <a:cs typeface="Calibri"/>
              </a:rPr>
              <a:t> a </a:t>
            </a:r>
            <a:r>
              <a:rPr lang="en-GB" sz="1400" spc="-10" dirty="0">
                <a:latin typeface="Arial"/>
                <a:ea typeface="Calibri"/>
                <a:cs typeface="Calibri"/>
              </a:rPr>
              <a:t>large organisation</a:t>
            </a:r>
          </a:p>
          <a:p>
            <a:pPr marL="285750" indent="-285750">
              <a:buFont typeface="Arial" panose="05050102010706020507" pitchFamily="18" charset="2"/>
              <a:buChar char="•"/>
              <a:tabLst>
                <a:tab pos="-457200" algn="l"/>
              </a:tabLst>
            </a:pPr>
            <a:r>
              <a:rPr lang="en-GB" sz="1400" spc="-10" dirty="0">
                <a:latin typeface="Arial"/>
                <a:ea typeface="Calibri"/>
                <a:cs typeface="Calibri"/>
              </a:rPr>
              <a:t>Customer insight and delivery</a:t>
            </a:r>
          </a:p>
          <a:p>
            <a:pPr marL="285750" indent="-285750">
              <a:buFont typeface="Arial" panose="05050102010706020507" pitchFamily="18" charset="2"/>
              <a:buChar char="•"/>
              <a:tabLst>
                <a:tab pos="-457200" algn="l"/>
              </a:tabLst>
            </a:pPr>
            <a:r>
              <a:rPr lang="en-GB" sz="1400" spc="-10" dirty="0">
                <a:latin typeface="Arial"/>
                <a:ea typeface="Calibri"/>
                <a:cs typeface="Calibri"/>
              </a:rPr>
              <a:t>Human resources </a:t>
            </a:r>
            <a:r>
              <a:rPr lang="en-GB" sz="1400" spc="-10" dirty="0">
                <a:effectLst/>
                <a:latin typeface="Arial"/>
                <a:ea typeface="Calibri"/>
                <a:cs typeface="Calibri"/>
              </a:rPr>
              <a:t>and </a:t>
            </a:r>
            <a:r>
              <a:rPr lang="en-GB" sz="1400" spc="-10" dirty="0">
                <a:latin typeface="Arial"/>
                <a:ea typeface="Calibri"/>
                <a:cs typeface="Calibri"/>
              </a:rPr>
              <a:t>culture </a:t>
            </a:r>
          </a:p>
          <a:p>
            <a:pPr marL="285750" indent="-285750">
              <a:buFont typeface="Arial" panose="05050102010706020507" pitchFamily="18" charset="2"/>
              <a:buChar char="•"/>
              <a:tabLst>
                <a:tab pos="-457200" algn="l"/>
              </a:tabLst>
            </a:pPr>
            <a:r>
              <a:rPr lang="en-GB" sz="1400" spc="-10" dirty="0">
                <a:latin typeface="Arial"/>
                <a:ea typeface="Calibri"/>
                <a:cs typeface="Calibri"/>
              </a:rPr>
              <a:t>Experience of encouraging </a:t>
            </a:r>
            <a:r>
              <a:rPr lang="en-GB" sz="1400" spc="-10" dirty="0">
                <a:effectLst/>
                <a:latin typeface="Arial"/>
                <a:ea typeface="Calibri"/>
                <a:cs typeface="Calibri"/>
              </a:rPr>
              <a:t>innovation </a:t>
            </a:r>
            <a:r>
              <a:rPr lang="en-GB" sz="1400" spc="-10" dirty="0">
                <a:latin typeface="Arial"/>
                <a:ea typeface="Calibri"/>
                <a:cs typeface="Calibri"/>
              </a:rPr>
              <a:t>and a culture of change</a:t>
            </a:r>
          </a:p>
          <a:p>
            <a:pPr marL="342900" indent="-342900" algn="just">
              <a:spcAft>
                <a:spcPts val="600"/>
              </a:spcAft>
              <a:buFont typeface="Arial" panose="05050102010706020507" pitchFamily="18" charset="2"/>
              <a:buChar char="•"/>
              <a:tabLst>
                <a:tab pos="-457200" algn="l"/>
              </a:tabLst>
            </a:pPr>
            <a:endParaRPr lang="en-GB" sz="1400" spc="-10" dirty="0">
              <a:effectLst/>
              <a:latin typeface="Arial"/>
              <a:ea typeface="Times New Roman" panose="02020603050405020304" pitchFamily="18" charset="0"/>
              <a:cs typeface="Arial"/>
            </a:endParaRPr>
          </a:p>
          <a:p>
            <a:pPr lvl="0" algn="just" fontAlgn="base">
              <a:spcBef>
                <a:spcPts val="600"/>
              </a:spcBef>
              <a:spcAft>
                <a:spcPts val="600"/>
              </a:spcAft>
              <a:tabLst>
                <a:tab pos="-457200" algn="l"/>
              </a:tabLst>
            </a:pPr>
            <a:endParaRPr lang="en-GB" sz="1200" spc="-10" dirty="0">
              <a:effectLst/>
              <a:latin typeface="Times New Roman" panose="02020603050405020304" pitchFamily="18" charset="0"/>
              <a:ea typeface="Times New Roman" panose="02020603050405020304" pitchFamily="18" charset="0"/>
            </a:endParaRPr>
          </a:p>
        </p:txBody>
      </p:sp>
      <p:sp>
        <p:nvSpPr>
          <p:cNvPr id="7" name="TextBox 6">
            <a:extLst>
              <a:ext uri="{FF2B5EF4-FFF2-40B4-BE49-F238E27FC236}">
                <a16:creationId xmlns:a16="http://schemas.microsoft.com/office/drawing/2014/main" id="{67B54F19-1212-9345-95FF-9D2815FD6E96}"/>
              </a:ext>
            </a:extLst>
          </p:cNvPr>
          <p:cNvSpPr txBox="1"/>
          <p:nvPr/>
        </p:nvSpPr>
        <p:spPr>
          <a:xfrm>
            <a:off x="403341" y="345182"/>
            <a:ext cx="6356456" cy="769441"/>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Person Specification</a:t>
            </a:r>
          </a:p>
        </p:txBody>
      </p:sp>
    </p:spTree>
    <p:extLst>
      <p:ext uri="{BB962C8B-B14F-4D97-AF65-F5344CB8AC3E}">
        <p14:creationId xmlns:p14="http://schemas.microsoft.com/office/powerpoint/2010/main" val="2826798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24F01-4A86-2FDD-2F68-BA29A381D41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7B54F19-1212-9345-95FF-9D2815FD6E96}"/>
              </a:ext>
            </a:extLst>
          </p:cNvPr>
          <p:cNvSpPr txBox="1"/>
          <p:nvPr/>
        </p:nvSpPr>
        <p:spPr>
          <a:xfrm>
            <a:off x="264268" y="477530"/>
            <a:ext cx="6356456" cy="769441"/>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Terms of Appointments</a:t>
            </a:r>
          </a:p>
        </p:txBody>
      </p:sp>
      <p:sp>
        <p:nvSpPr>
          <p:cNvPr id="3" name="TextBox 10">
            <a:extLst>
              <a:ext uri="{FF2B5EF4-FFF2-40B4-BE49-F238E27FC236}">
                <a16:creationId xmlns:a16="http://schemas.microsoft.com/office/drawing/2014/main" id="{28671D19-CF6D-5F71-63B7-33BD6528647B}"/>
              </a:ext>
            </a:extLst>
          </p:cNvPr>
          <p:cNvSpPr txBox="1"/>
          <p:nvPr/>
        </p:nvSpPr>
        <p:spPr>
          <a:xfrm>
            <a:off x="374186" y="1433645"/>
            <a:ext cx="11464112" cy="378565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b="1" i="0" u="none" strike="noStrike" baseline="0" dirty="0">
                <a:solidFill>
                  <a:srgbClr val="000000"/>
                </a:solidFill>
                <a:latin typeface="Arial"/>
                <a:cs typeface="Arial"/>
              </a:rPr>
              <a:t>Appointment Term: </a:t>
            </a:r>
            <a:r>
              <a:rPr lang="en-GB" sz="1600" b="0" i="0" u="none" strike="noStrike" baseline="0" dirty="0">
                <a:solidFill>
                  <a:srgbClr val="000000"/>
                </a:solidFill>
                <a:latin typeface="Arial"/>
                <a:cs typeface="Arial"/>
              </a:rPr>
              <a:t>An initial period of </a:t>
            </a:r>
            <a:r>
              <a:rPr lang="en-GB" sz="1600" dirty="0">
                <a:solidFill>
                  <a:srgbClr val="000000"/>
                </a:solidFill>
                <a:latin typeface="Arial"/>
                <a:cs typeface="Arial"/>
              </a:rPr>
              <a:t>3 years</a:t>
            </a:r>
            <a:r>
              <a:rPr lang="en-GB" sz="1600" b="0" i="0" u="none" strike="noStrike" baseline="0" dirty="0">
                <a:solidFill>
                  <a:srgbClr val="000000"/>
                </a:solidFill>
                <a:latin typeface="Arial"/>
                <a:cs typeface="Arial"/>
              </a:rPr>
              <a:t>.</a:t>
            </a:r>
            <a:r>
              <a:rPr lang="en-GB" sz="1600" dirty="0">
                <a:solidFill>
                  <a:srgbClr val="000000"/>
                </a:solidFill>
                <a:latin typeface="Arial"/>
                <a:cs typeface="Arial"/>
              </a:rPr>
              <a:t> </a:t>
            </a:r>
            <a:endParaRPr lang="en-GB" sz="1600" b="0" i="0" u="none" strike="noStrike" baseline="0" dirty="0">
              <a:solidFill>
                <a:srgbClr val="000000"/>
              </a:solidFill>
              <a:latin typeface="Arial" panose="020B0604020202020204" pitchFamily="34" charset="0"/>
              <a:cs typeface="Arial"/>
            </a:endParaRP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Remuneration: </a:t>
            </a:r>
            <a:r>
              <a:rPr lang="en-GB" sz="1600" i="0" u="none" strike="noStrike" baseline="0" dirty="0">
                <a:solidFill>
                  <a:srgbClr val="000000"/>
                </a:solidFill>
                <a:latin typeface="Arial"/>
                <a:cs typeface="Arial"/>
              </a:rPr>
              <a:t>£</a:t>
            </a:r>
            <a:r>
              <a:rPr lang="en-GB" sz="1600" dirty="0">
                <a:solidFill>
                  <a:srgbClr val="000000"/>
                </a:solidFill>
                <a:latin typeface="Arial"/>
                <a:cs typeface="Arial"/>
              </a:rPr>
              <a:t>10,500</a:t>
            </a:r>
            <a:r>
              <a:rPr lang="en-GB" sz="1600" i="0" u="none" strike="noStrike" baseline="0" dirty="0">
                <a:solidFill>
                  <a:srgbClr val="000000"/>
                </a:solidFill>
                <a:latin typeface="Arial"/>
                <a:cs typeface="Arial"/>
              </a:rPr>
              <a:t> per annum </a:t>
            </a:r>
            <a:endParaRPr lang="en-GB" sz="1600" dirty="0">
              <a:solidFill>
                <a:srgbClr val="000000"/>
              </a:solidFill>
              <a:latin typeface="Arial"/>
              <a:cs typeface="Arial"/>
            </a:endParaRP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Time Commitment: </a:t>
            </a:r>
            <a:r>
              <a:rPr lang="en-GB" sz="1600" dirty="0">
                <a:solidFill>
                  <a:srgbClr val="000000"/>
                </a:solidFill>
                <a:latin typeface="Arial"/>
                <a:cs typeface="Arial"/>
              </a:rPr>
              <a:t>24 days per annum </a:t>
            </a: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Location: </a:t>
            </a:r>
            <a:r>
              <a:rPr lang="en-GB" sz="1600" dirty="0">
                <a:solidFill>
                  <a:srgbClr val="000000"/>
                </a:solidFill>
                <a:latin typeface="Arial"/>
                <a:cs typeface="Arial"/>
              </a:rPr>
              <a:t>Newport, Wales</a:t>
            </a:r>
            <a:endParaRPr lang="en-GB" sz="1600" i="0" u="none" strike="noStrike" baseline="0" dirty="0">
              <a:solidFill>
                <a:srgbClr val="000000"/>
              </a:solidFill>
              <a:latin typeface="Arial"/>
              <a:cs typeface="Arial"/>
            </a:endParaRP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Nature of Appointment: </a:t>
            </a:r>
            <a:r>
              <a:rPr lang="en-GB" sz="1600" b="0" i="0" u="none" strike="noStrike" baseline="0" dirty="0">
                <a:solidFill>
                  <a:srgbClr val="000000"/>
                </a:solidFill>
                <a:latin typeface="Arial"/>
                <a:cs typeface="Arial"/>
              </a:rPr>
              <a:t>This is a Public Appointment by the Secretary of State for </a:t>
            </a:r>
            <a:r>
              <a:rPr lang="en-GB" sz="1600" dirty="0">
                <a:solidFill>
                  <a:srgbClr val="000000"/>
                </a:solidFill>
                <a:latin typeface="Arial"/>
                <a:cs typeface="Arial"/>
              </a:rPr>
              <a:t>Science, Innovation and Technology</a:t>
            </a:r>
            <a:r>
              <a:rPr lang="en-GB" sz="1600" b="0" i="0" u="none" strike="noStrike" baseline="0" dirty="0">
                <a:solidFill>
                  <a:srgbClr val="000000"/>
                </a:solidFill>
                <a:latin typeface="Arial"/>
                <a:cs typeface="Arial"/>
              </a:rPr>
              <a:t>. The post holder would be an officeholder and not be an employee of the Department or the public body.</a:t>
            </a:r>
          </a:p>
          <a:p>
            <a:endParaRPr lang="en-GB" sz="1600" b="0" i="0" u="none" strike="noStrike" baseline="0" dirty="0">
              <a:solidFill>
                <a:srgbClr val="000000"/>
              </a:solidFill>
              <a:latin typeface="Arial" panose="020B0604020202020204" pitchFamily="34" charset="0"/>
            </a:endParaRPr>
          </a:p>
          <a:p>
            <a:r>
              <a:rPr lang="en-GB" sz="1600" b="1" i="0" u="none" strike="noStrike" baseline="0" dirty="0">
                <a:solidFill>
                  <a:srgbClr val="000000"/>
                </a:solidFill>
                <a:latin typeface="Arial"/>
                <a:cs typeface="Arial"/>
              </a:rPr>
              <a:t>Availability: </a:t>
            </a:r>
            <a:r>
              <a:rPr lang="en-GB" sz="1600" dirty="0">
                <a:solidFill>
                  <a:srgbClr val="000000"/>
                </a:solidFill>
                <a:latin typeface="Arial"/>
                <a:cs typeface="Arial"/>
              </a:rPr>
              <a:t>Successful</a:t>
            </a:r>
            <a:r>
              <a:rPr lang="en-GB" sz="1600" b="0" i="0" u="none" strike="noStrike" baseline="0" dirty="0">
                <a:solidFill>
                  <a:srgbClr val="000000"/>
                </a:solidFill>
                <a:latin typeface="Arial"/>
                <a:cs typeface="Arial"/>
              </a:rPr>
              <a:t> </a:t>
            </a:r>
            <a:r>
              <a:rPr lang="en-GB" sz="1600" dirty="0">
                <a:solidFill>
                  <a:srgbClr val="000000"/>
                </a:solidFill>
                <a:latin typeface="Arial"/>
                <a:cs typeface="Arial"/>
              </a:rPr>
              <a:t>candidates will</a:t>
            </a:r>
            <a:r>
              <a:rPr lang="en-GB" sz="1600" b="0" i="0" u="none" strike="noStrike" baseline="0" dirty="0">
                <a:solidFill>
                  <a:srgbClr val="000000"/>
                </a:solidFill>
                <a:latin typeface="Arial"/>
                <a:cs typeface="Arial"/>
              </a:rPr>
              <a:t> be encouraged to take up their appointment as soon as possible, following the successful completion of pre-appointment checks and security clearance at Baseline Personnel Security Standard (BPSS) level. Further details can be found here </a:t>
            </a:r>
            <a:r>
              <a:rPr lang="en-GB" sz="1600" b="0" i="0" u="none" strike="noStrike" baseline="0" dirty="0">
                <a:solidFill>
                  <a:srgbClr val="000000"/>
                </a:solidFill>
                <a:latin typeface="Arial"/>
                <a:cs typeface="Arial"/>
                <a:hlinkClick r:id="rId4"/>
              </a:rPr>
              <a:t>https://www.gov.uk/government/publications/united-kingdom-security-vetting-clearance-levels/national-security-vetting-clearance-levels.</a:t>
            </a:r>
            <a:endParaRPr lang="en-GB" sz="1600" b="0" i="0" u="none" strike="noStrike" baseline="0" dirty="0">
              <a:solidFill>
                <a:srgbClr val="000000"/>
              </a:solidFill>
              <a:latin typeface="Arial"/>
              <a:cs typeface="Arial"/>
            </a:endParaRPr>
          </a:p>
        </p:txBody>
      </p:sp>
    </p:spTree>
    <p:extLst>
      <p:ext uri="{BB962C8B-B14F-4D97-AF65-F5344CB8AC3E}">
        <p14:creationId xmlns:p14="http://schemas.microsoft.com/office/powerpoint/2010/main" val="1094049343"/>
      </p:ext>
    </p:extLst>
  </p:cSld>
  <p:clrMapOvr>
    <a:masterClrMapping/>
  </p:clrMapOvr>
  <p:extLst>
    <p:ext uri="{6950BFC3-D8DA-4A85-94F7-54DA5524770B}">
      <p188:commentRel xmlns:p188="http://schemas.microsoft.com/office/powerpoint/2018/8/main" r:id="rId3"/>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403340" y="1072507"/>
            <a:ext cx="6662478" cy="5155257"/>
          </a:xfrm>
          <a:prstGeom prst="rect">
            <a:avLst/>
          </a:prstGeom>
        </p:spPr>
        <p:txBody>
          <a:bodyPr wrap="square" lIns="91440" tIns="45720" rIns="91440" bIns="45720" anchor="t">
            <a:spAutoFit/>
          </a:bodyPr>
          <a:lstStyle/>
          <a:p>
            <a:pPr fontAlgn="base">
              <a:lnSpc>
                <a:spcPts val="1425"/>
              </a:lnSpc>
            </a:pPr>
            <a:r>
              <a:rPr lang="en-GB" sz="1600" dirty="0">
                <a:latin typeface="Arial"/>
                <a:cs typeface="Arial"/>
              </a:rPr>
              <a:t>Applications must be submitted by </a:t>
            </a:r>
            <a:r>
              <a:rPr lang="en-GB" sz="1600" b="1" dirty="0">
                <a:latin typeface="Arial"/>
                <a:cs typeface="Arial"/>
              </a:rPr>
              <a:t>23:55pm on 23rd January 2025</a:t>
            </a:r>
            <a:r>
              <a:rPr lang="en-GB" sz="1600" dirty="0">
                <a:latin typeface="Arial"/>
                <a:cs typeface="Arial"/>
              </a:rPr>
              <a:t>. Applications received after this date will not be considered.</a:t>
            </a:r>
            <a:r>
              <a:rPr lang="en-US" sz="1600" dirty="0">
                <a:latin typeface="Arial"/>
                <a:cs typeface="Arial"/>
              </a:rPr>
              <a:t>​</a:t>
            </a:r>
          </a:p>
          <a:p>
            <a:pPr algn="l" rtl="0" fontAlgn="base">
              <a:lnSpc>
                <a:spcPts val="1425"/>
              </a:lnSpc>
            </a:pPr>
            <a:r>
              <a:rPr lang="en-GB" sz="1600" dirty="0">
                <a:latin typeface="Arial"/>
                <a:cs typeface="Arial"/>
              </a:rPr>
              <a:t>​</a:t>
            </a:r>
          </a:p>
          <a:p>
            <a:pPr algn="l" rtl="0" fontAlgn="base">
              <a:lnSpc>
                <a:spcPts val="1425"/>
              </a:lnSpc>
            </a:pPr>
            <a:r>
              <a:rPr lang="en-GB" sz="1600" dirty="0">
                <a:latin typeface="Arial"/>
                <a:cs typeface="Arial"/>
              </a:rPr>
              <a:t>To apply, you will need to create an account or sign in via the </a:t>
            </a:r>
            <a:r>
              <a:rPr lang="en-GB" sz="1600" b="1" dirty="0">
                <a:latin typeface="Arial"/>
                <a:cs typeface="Arial"/>
                <a:hlinkClick r:id="rId3">
                  <a:extLst>
                    <a:ext uri="{A12FA001-AC4F-418D-AE19-62706E023703}">
                      <ahyp:hlinkClr xmlns:ahyp="http://schemas.microsoft.com/office/drawing/2018/hyperlinkcolor" val="tx"/>
                    </a:ext>
                  </a:extLst>
                </a:hlinkClick>
              </a:rPr>
              <a:t>Public Appointments website</a:t>
            </a:r>
            <a:r>
              <a:rPr lang="en-GB" sz="1600" dirty="0">
                <a:latin typeface="Arial"/>
                <a:cs typeface="Arial"/>
              </a:rPr>
              <a:t>. </a:t>
            </a:r>
          </a:p>
          <a:p>
            <a:pPr algn="l" rtl="0" fontAlgn="base">
              <a:lnSpc>
                <a:spcPts val="1425"/>
              </a:lnSpc>
            </a:pPr>
            <a:endParaRPr lang="en-GB" sz="1600" dirty="0">
              <a:latin typeface="Arial"/>
              <a:cs typeface="Arial"/>
            </a:endParaRPr>
          </a:p>
          <a:p>
            <a:pPr algn="l" rtl="0" fontAlgn="base">
              <a:lnSpc>
                <a:spcPts val="1425"/>
              </a:lnSpc>
            </a:pPr>
            <a:r>
              <a:rPr lang="en-GB" sz="1600" dirty="0">
                <a:latin typeface="Arial"/>
                <a:cs typeface="Arial"/>
              </a:rPr>
              <a:t>Once you are logged into your account, click on ‘apply for this role’ and follow the on-screen instructions. To apply, all candidates are required to provide:</a:t>
            </a:r>
            <a:r>
              <a:rPr lang="en-US" sz="1600" dirty="0">
                <a:latin typeface="Arial"/>
                <a:cs typeface="Arial"/>
              </a:rPr>
              <a:t>​</a:t>
            </a:r>
          </a:p>
          <a:p>
            <a:pPr algn="l" rtl="0" fontAlgn="base">
              <a:lnSpc>
                <a:spcPts val="1425"/>
              </a:lnSpc>
            </a:pPr>
            <a:endParaRPr lang="en-US" sz="1600" dirty="0">
              <a:latin typeface="Arial"/>
              <a:cs typeface="Arial"/>
            </a:endParaRPr>
          </a:p>
          <a:p>
            <a:pPr algn="l" rtl="0" fontAlgn="base">
              <a:lnSpc>
                <a:spcPts val="1425"/>
              </a:lnSpc>
              <a:buFont typeface="Arial" panose="020B0604020202020204" pitchFamily="34" charset="0"/>
              <a:buChar char="•"/>
            </a:pPr>
            <a:r>
              <a:rPr lang="en-GB" sz="1600" dirty="0">
                <a:latin typeface="Arial"/>
                <a:cs typeface="Arial"/>
              </a:rPr>
              <a:t>A two-page curriculum vitae (CV)</a:t>
            </a:r>
            <a:r>
              <a:rPr lang="en-US" sz="1600" dirty="0">
                <a:latin typeface="Arial"/>
                <a:cs typeface="Arial"/>
              </a:rPr>
              <a:t>​</a:t>
            </a:r>
          </a:p>
          <a:p>
            <a:pPr algn="l" rtl="0" fontAlgn="base">
              <a:lnSpc>
                <a:spcPts val="1425"/>
              </a:lnSpc>
              <a:buFont typeface="Arial" panose="020B0604020202020204" pitchFamily="34" charset="0"/>
              <a:buChar char="•"/>
            </a:pPr>
            <a:r>
              <a:rPr lang="en-GB" sz="1600" dirty="0">
                <a:latin typeface="Arial"/>
                <a:cs typeface="Arial"/>
              </a:rPr>
              <a:t>A two-page supporting statement</a:t>
            </a:r>
            <a:r>
              <a:rPr lang="en-US" sz="1600" dirty="0">
                <a:latin typeface="Arial"/>
                <a:cs typeface="Arial"/>
              </a:rPr>
              <a:t>​</a:t>
            </a:r>
          </a:p>
          <a:p>
            <a:pPr algn="l" rtl="0" fontAlgn="base">
              <a:lnSpc>
                <a:spcPts val="1425"/>
              </a:lnSpc>
              <a:buFont typeface="Arial" panose="020B0604020202020204" pitchFamily="34" charset="0"/>
              <a:buChar char="•"/>
            </a:pPr>
            <a:r>
              <a:rPr lang="en-GB" sz="1600" dirty="0">
                <a:latin typeface="Arial"/>
                <a:cs typeface="Arial"/>
              </a:rPr>
              <a:t>Equality information</a:t>
            </a:r>
            <a:r>
              <a:rPr lang="en-US" sz="1600" dirty="0">
                <a:latin typeface="Arial"/>
                <a:cs typeface="Arial"/>
              </a:rPr>
              <a:t>​</a:t>
            </a:r>
          </a:p>
          <a:p>
            <a:pPr algn="l" rtl="0" fontAlgn="base">
              <a:lnSpc>
                <a:spcPts val="1425"/>
              </a:lnSpc>
              <a:buFont typeface="Arial" panose="020B0604020202020204" pitchFamily="34" charset="0"/>
              <a:buChar char="•"/>
            </a:pPr>
            <a:r>
              <a:rPr lang="en-GB" sz="1600" dirty="0">
                <a:latin typeface="Arial"/>
                <a:cs typeface="Arial"/>
              </a:rPr>
              <a:t>Information relating to any outside interests or reputational issues</a:t>
            </a:r>
            <a:r>
              <a:rPr lang="en-US" sz="1600" dirty="0">
                <a:latin typeface="Arial"/>
                <a:cs typeface="Arial"/>
              </a:rPr>
              <a:t>​</a:t>
            </a:r>
          </a:p>
          <a:p>
            <a:pPr algn="l" rtl="0" fontAlgn="base">
              <a:lnSpc>
                <a:spcPts val="1425"/>
              </a:lnSpc>
            </a:pPr>
            <a:r>
              <a:rPr lang="en-GB" sz="1600" dirty="0">
                <a:latin typeface="Arial"/>
                <a:cs typeface="Arial"/>
              </a:rPr>
              <a:t>​</a:t>
            </a:r>
          </a:p>
          <a:p>
            <a:pPr algn="l" rtl="0" fontAlgn="base">
              <a:lnSpc>
                <a:spcPts val="1425"/>
              </a:lnSpc>
            </a:pPr>
            <a:r>
              <a:rPr lang="en-GB" sz="1600" dirty="0">
                <a:latin typeface="Arial"/>
                <a:cs typeface="Arial"/>
              </a:rPr>
              <a:t>A good application will set out specific information about how you meet the person specification for this appointment. Think about your knowledge, skills, experience and personal attributes, and take full advantage of the space available. Provide practical evidence that best demonstrates how you meet the essential and any desirable criteria.</a:t>
            </a:r>
            <a:r>
              <a:rPr lang="en-US" sz="1600" dirty="0">
                <a:latin typeface="Arial"/>
                <a:cs typeface="Arial"/>
              </a:rPr>
              <a:t>​</a:t>
            </a:r>
          </a:p>
          <a:p>
            <a:pPr algn="l" rtl="0" fontAlgn="base">
              <a:lnSpc>
                <a:spcPts val="1425"/>
              </a:lnSpc>
            </a:pPr>
            <a:r>
              <a:rPr lang="en-GB" sz="1600" dirty="0">
                <a:latin typeface="Arial"/>
                <a:cs typeface="Arial"/>
              </a:rPr>
              <a:t>​</a:t>
            </a:r>
          </a:p>
          <a:p>
            <a:pPr algn="l" rtl="0" fontAlgn="base">
              <a:lnSpc>
                <a:spcPts val="1425"/>
              </a:lnSpc>
            </a:pPr>
            <a:r>
              <a:rPr lang="en-GB" sz="1600" dirty="0">
                <a:latin typeface="Arial"/>
                <a:cs typeface="Arial"/>
              </a:rPr>
              <a:t>We will ask you to check and confirm your personal details to ensure your application is accurate.</a:t>
            </a:r>
            <a:r>
              <a:rPr lang="en-US" sz="1600" dirty="0">
                <a:latin typeface="Arial"/>
                <a:cs typeface="Arial"/>
              </a:rPr>
              <a:t>​</a:t>
            </a:r>
          </a:p>
          <a:p>
            <a:pPr algn="l" rtl="0" fontAlgn="base">
              <a:lnSpc>
                <a:spcPts val="1425"/>
              </a:lnSpc>
            </a:pPr>
            <a:r>
              <a:rPr lang="en-GB" sz="1600" dirty="0">
                <a:latin typeface="Arial"/>
                <a:cs typeface="Arial"/>
              </a:rPr>
              <a:t>​</a:t>
            </a:r>
          </a:p>
          <a:p>
            <a:pPr algn="l" rtl="0" fontAlgn="base">
              <a:lnSpc>
                <a:spcPts val="1425"/>
              </a:lnSpc>
            </a:pPr>
            <a:r>
              <a:rPr lang="en-GB" sz="1600" dirty="0">
                <a:latin typeface="Arial"/>
                <a:cs typeface="Arial"/>
              </a:rPr>
              <a:t>You will also have the opportunity to make a reasonable adjustment request or apply under the disability confident scheme before you submit your application.</a:t>
            </a:r>
            <a:endParaRPr lang="en-US" sz="1600" dirty="0">
              <a:latin typeface="Arial"/>
              <a:cs typeface="Arial"/>
            </a:endParaRPr>
          </a:p>
          <a:p>
            <a:pPr marL="0" indent="0">
              <a:buNone/>
            </a:pPr>
            <a:endParaRPr lang="en-GB" sz="1400" dirty="0">
              <a:cs typeface="Arial"/>
            </a:endParaRPr>
          </a:p>
        </p:txBody>
      </p:sp>
      <p:sp>
        <p:nvSpPr>
          <p:cNvPr id="5" name="TextBox 4">
            <a:extLst>
              <a:ext uri="{FF2B5EF4-FFF2-40B4-BE49-F238E27FC236}">
                <a16:creationId xmlns:a16="http://schemas.microsoft.com/office/drawing/2014/main" id="{A121BF9D-7312-D146-A098-1393906DE9CF}"/>
              </a:ext>
            </a:extLst>
          </p:cNvPr>
          <p:cNvSpPr txBox="1"/>
          <p:nvPr/>
        </p:nvSpPr>
        <p:spPr>
          <a:xfrm>
            <a:off x="403340" y="208595"/>
            <a:ext cx="11684581" cy="769441"/>
          </a:xfrm>
          <a:prstGeom prst="rect">
            <a:avLst/>
          </a:prstGeom>
          <a:noFill/>
        </p:spPr>
        <p:txBody>
          <a:bodyPr wrap="square" rtlCol="0" anchor="t">
            <a:spAutoFit/>
          </a:bodyPr>
          <a:lstStyle/>
          <a:p>
            <a:r>
              <a:rPr lang="en-US" sz="4400" b="1" spc="-150" dirty="0">
                <a:solidFill>
                  <a:srgbClr val="2E2D62"/>
                </a:solidFill>
                <a:latin typeface="Arial" panose="020B0604020202020204" pitchFamily="34" charset="0"/>
                <a:cs typeface="Arial" panose="020B0604020202020204" pitchFamily="34" charset="0"/>
              </a:rPr>
              <a:t>How to apply</a:t>
            </a:r>
          </a:p>
        </p:txBody>
      </p:sp>
      <p:pic>
        <p:nvPicPr>
          <p:cNvPr id="10" name="Picture 9">
            <a:extLst>
              <a:ext uri="{FF2B5EF4-FFF2-40B4-BE49-F238E27FC236}">
                <a16:creationId xmlns:a16="http://schemas.microsoft.com/office/drawing/2014/main" id="{C3A5F653-987A-5312-70B3-6A3E93B2B4E5}"/>
              </a:ext>
            </a:extLst>
          </p:cNvPr>
          <p:cNvPicPr>
            <a:picLocks noChangeAspect="1"/>
          </p:cNvPicPr>
          <p:nvPr/>
        </p:nvPicPr>
        <p:blipFill>
          <a:blip r:embed="rId4"/>
          <a:stretch>
            <a:fillRect/>
          </a:stretch>
        </p:blipFill>
        <p:spPr>
          <a:xfrm>
            <a:off x="7469579" y="-6638"/>
            <a:ext cx="4722421" cy="6864638"/>
          </a:xfrm>
          <a:prstGeom prst="rect">
            <a:avLst/>
          </a:prstGeom>
        </p:spPr>
      </p:pic>
    </p:spTree>
    <p:extLst>
      <p:ext uri="{BB962C8B-B14F-4D97-AF65-F5344CB8AC3E}">
        <p14:creationId xmlns:p14="http://schemas.microsoft.com/office/powerpoint/2010/main" val="2524981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402170" y="1576958"/>
            <a:ext cx="3753918" cy="3046988"/>
          </a:xfrm>
          <a:prstGeom prst="rect">
            <a:avLst/>
          </a:prstGeom>
        </p:spPr>
        <p:txBody>
          <a:bodyPr wrap="square" lIns="91440" tIns="45720" rIns="91440" bIns="45720" anchor="t">
            <a:spAutoFit/>
          </a:bodyPr>
          <a:lstStyle/>
          <a:p>
            <a:r>
              <a:rPr lang="en-GB" sz="1600" b="1" dirty="0">
                <a:latin typeface="Arial"/>
                <a:cs typeface="Arial"/>
              </a:rPr>
              <a:t>The members of the Advisory Assessment Panel are:</a:t>
            </a:r>
          </a:p>
          <a:p>
            <a:endParaRPr lang="en-GB" sz="1600" b="1" dirty="0">
              <a:latin typeface="Arial" panose="020B0604020202020204" pitchFamily="34" charset="0"/>
              <a:cs typeface="Arial" panose="020B0604020202020204" pitchFamily="34" charset="0"/>
            </a:endParaRPr>
          </a:p>
          <a:p>
            <a:r>
              <a:rPr lang="en-GB" sz="1600" dirty="0">
                <a:solidFill>
                  <a:schemeClr val="accent1"/>
                </a:solidFill>
                <a:latin typeface="Arial"/>
                <a:cs typeface="Arial"/>
              </a:rPr>
              <a:t>Panel Chair: </a:t>
            </a:r>
          </a:p>
          <a:p>
            <a:r>
              <a:rPr lang="en-GB" sz="1600" b="1" dirty="0">
                <a:latin typeface="Arial"/>
                <a:cs typeface="Arial"/>
              </a:rPr>
              <a:t>Harry Rich </a:t>
            </a:r>
            <a:r>
              <a:rPr lang="en-GB" sz="1600" b="0" i="0" dirty="0">
                <a:solidFill>
                  <a:srgbClr val="000000"/>
                </a:solidFill>
                <a:effectLst/>
                <a:latin typeface="Arial"/>
                <a:cs typeface="Arial"/>
              </a:rPr>
              <a:t>(</a:t>
            </a:r>
            <a:r>
              <a:rPr lang="en-GB" sz="1600" dirty="0">
                <a:solidFill>
                  <a:srgbClr val="000000"/>
                </a:solidFill>
                <a:latin typeface="Arial"/>
                <a:cs typeface="Arial"/>
              </a:rPr>
              <a:t>Chair of IPO Steering board</a:t>
            </a:r>
            <a:r>
              <a:rPr lang="en-GB" sz="1600" b="0" i="0" dirty="0">
                <a:solidFill>
                  <a:srgbClr val="000000"/>
                </a:solidFill>
                <a:effectLst/>
                <a:latin typeface="Arial"/>
                <a:cs typeface="Arial"/>
              </a:rPr>
              <a:t>)</a:t>
            </a:r>
            <a:endParaRPr lang="en-GB" sz="1600" dirty="0">
              <a:latin typeface="Arial"/>
              <a:cs typeface="Arial"/>
            </a:endParaRPr>
          </a:p>
          <a:p>
            <a:endParaRPr lang="en-GB" sz="1600" b="1" dirty="0">
              <a:latin typeface="Arial" panose="020B0604020202020204" pitchFamily="34" charset="0"/>
              <a:cs typeface="Arial" panose="020B0604020202020204" pitchFamily="34" charset="0"/>
            </a:endParaRPr>
          </a:p>
          <a:p>
            <a:r>
              <a:rPr lang="en-GB" sz="1600" dirty="0">
                <a:solidFill>
                  <a:schemeClr val="accent1"/>
                </a:solidFill>
                <a:latin typeface="Arial"/>
                <a:cs typeface="Arial"/>
              </a:rPr>
              <a:t>DSIT Representative:</a:t>
            </a:r>
            <a:r>
              <a:rPr lang="en-GB" sz="1600" b="1" dirty="0">
                <a:latin typeface="Arial"/>
                <a:cs typeface="Arial"/>
              </a:rPr>
              <a:t> </a:t>
            </a:r>
          </a:p>
          <a:p>
            <a:r>
              <a:rPr lang="en-GB" sz="1600" b="1" dirty="0">
                <a:latin typeface="Arial"/>
                <a:cs typeface="Arial"/>
              </a:rPr>
              <a:t>Holly Yates </a:t>
            </a:r>
            <a:r>
              <a:rPr lang="en-GB" sz="1600" dirty="0">
                <a:latin typeface="Arial"/>
                <a:cs typeface="Arial"/>
              </a:rPr>
              <a:t> </a:t>
            </a:r>
          </a:p>
          <a:p>
            <a:endParaRPr lang="en-GB" sz="1600" b="1" dirty="0">
              <a:latin typeface="Arial" panose="020B0604020202020204" pitchFamily="34" charset="0"/>
              <a:cs typeface="Arial" panose="020B0604020202020204" pitchFamily="34" charset="0"/>
            </a:endParaRPr>
          </a:p>
          <a:p>
            <a:r>
              <a:rPr lang="en-GB" sz="1600" dirty="0">
                <a:solidFill>
                  <a:schemeClr val="accent1"/>
                </a:solidFill>
                <a:latin typeface="Arial" panose="020B0604020202020204" pitchFamily="34" charset="0"/>
                <a:cs typeface="Arial" panose="020B0604020202020204" pitchFamily="34" charset="0"/>
              </a:rPr>
              <a:t>Independent Panel Member: </a:t>
            </a:r>
          </a:p>
          <a:p>
            <a:r>
              <a:rPr lang="en-GB" sz="1600" b="1" dirty="0">
                <a:latin typeface="Arial"/>
                <a:cs typeface="Arial"/>
              </a:rPr>
              <a:t>Alison Walker-Fraser </a:t>
            </a:r>
            <a:endParaRPr lang="en-GB" sz="1600" dirty="0">
              <a:latin typeface="Arial"/>
              <a:cs typeface="Arial"/>
            </a:endParaRPr>
          </a:p>
        </p:txBody>
      </p:sp>
      <p:sp>
        <p:nvSpPr>
          <p:cNvPr id="5" name="TextBox 4">
            <a:extLst>
              <a:ext uri="{FF2B5EF4-FFF2-40B4-BE49-F238E27FC236}">
                <a16:creationId xmlns:a16="http://schemas.microsoft.com/office/drawing/2014/main" id="{A121BF9D-7312-D146-A098-1393906DE9CF}"/>
              </a:ext>
            </a:extLst>
          </p:cNvPr>
          <p:cNvSpPr txBox="1"/>
          <p:nvPr/>
        </p:nvSpPr>
        <p:spPr>
          <a:xfrm>
            <a:off x="402170" y="255835"/>
            <a:ext cx="11684581" cy="769441"/>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Assessment panel, process and timing</a:t>
            </a:r>
          </a:p>
        </p:txBody>
      </p:sp>
      <p:graphicFrame>
        <p:nvGraphicFramePr>
          <p:cNvPr id="4" name="Table 5">
            <a:extLst>
              <a:ext uri="{FF2B5EF4-FFF2-40B4-BE49-F238E27FC236}">
                <a16:creationId xmlns:a16="http://schemas.microsoft.com/office/drawing/2014/main" id="{D100C5CD-D889-499C-BC5D-2111D3D1D21E}"/>
              </a:ext>
            </a:extLst>
          </p:cNvPr>
          <p:cNvGraphicFramePr>
            <a:graphicFrameLocks noGrp="1"/>
          </p:cNvGraphicFramePr>
          <p:nvPr>
            <p:extLst>
              <p:ext uri="{D42A27DB-BD31-4B8C-83A1-F6EECF244321}">
                <p14:modId xmlns:p14="http://schemas.microsoft.com/office/powerpoint/2010/main" val="1736415272"/>
              </p:ext>
            </p:extLst>
          </p:nvPr>
        </p:nvGraphicFramePr>
        <p:xfrm>
          <a:off x="4866198" y="1690690"/>
          <a:ext cx="6866765" cy="3031620"/>
        </p:xfrm>
        <a:graphic>
          <a:graphicData uri="http://schemas.openxmlformats.org/drawingml/2006/table">
            <a:tbl>
              <a:tblPr firstRow="1" bandRow="1">
                <a:tableStyleId>{BC89EF96-8CEA-46FF-86C4-4CE0E7609802}</a:tableStyleId>
              </a:tblPr>
              <a:tblGrid>
                <a:gridCol w="3894666">
                  <a:extLst>
                    <a:ext uri="{9D8B030D-6E8A-4147-A177-3AD203B41FA5}">
                      <a16:colId xmlns:a16="http://schemas.microsoft.com/office/drawing/2014/main" val="935986505"/>
                    </a:ext>
                  </a:extLst>
                </a:gridCol>
                <a:gridCol w="2972099">
                  <a:extLst>
                    <a:ext uri="{9D8B030D-6E8A-4147-A177-3AD203B41FA5}">
                      <a16:colId xmlns:a16="http://schemas.microsoft.com/office/drawing/2014/main" val="2188084276"/>
                    </a:ext>
                  </a:extLst>
                </a:gridCol>
              </a:tblGrid>
              <a:tr h="686289">
                <a:tc gridSpan="2">
                  <a:txBody>
                    <a:bodyPr/>
                    <a:lstStyle/>
                    <a:p>
                      <a:r>
                        <a:rPr lang="en-GB" sz="1600" b="1" dirty="0">
                          <a:latin typeface="Arial"/>
                          <a:cs typeface="Arial"/>
                        </a:rPr>
                        <a:t>The timelines for this campaign is indicative and subject to change. Please check the advert for any updates. Interview dates will be confirmed closer to the time.</a:t>
                      </a:r>
                      <a:r>
                        <a:rPr lang="en-GB" sz="1600" b="0" dirty="0">
                          <a:latin typeface="Arial"/>
                          <a:cs typeface="Arial"/>
                        </a:rPr>
                        <a:t> </a:t>
                      </a:r>
                    </a:p>
                  </a:txBody>
                  <a:tcPr/>
                </a:tc>
                <a:tc hMerge="1">
                  <a:txBody>
                    <a:bodyPr/>
                    <a:lstStyle/>
                    <a:p>
                      <a:r>
                        <a:rPr lang="en-GB"/>
                        <a:t>Please </a:t>
                      </a:r>
                      <a:r>
                        <a:rPr lang="en-GB" b="0"/>
                        <a:t>note, all dates are indicative and subject to change)</a:t>
                      </a:r>
                    </a:p>
                  </a:txBody>
                  <a:tcPr/>
                </a:tc>
                <a:extLst>
                  <a:ext uri="{0D108BD9-81ED-4DB2-BD59-A6C34878D82A}">
                    <a16:rowId xmlns:a16="http://schemas.microsoft.com/office/drawing/2014/main" val="1157774947"/>
                  </a:ext>
                </a:extLst>
              </a:tr>
              <a:tr h="441732">
                <a:tc>
                  <a:txBody>
                    <a:bodyPr/>
                    <a:lstStyle/>
                    <a:p>
                      <a:r>
                        <a:rPr lang="en-GB" sz="1600" dirty="0">
                          <a:latin typeface="Arial"/>
                          <a:cs typeface="Arial"/>
                        </a:rPr>
                        <a:t>Advert Closes</a:t>
                      </a:r>
                    </a:p>
                  </a:txBody>
                  <a:tcPr/>
                </a:tc>
                <a:tc>
                  <a:txBody>
                    <a:bodyPr/>
                    <a:lstStyle/>
                    <a:p>
                      <a:r>
                        <a:rPr lang="en-GB" sz="1600" dirty="0">
                          <a:latin typeface="Arial"/>
                          <a:cs typeface="Arial"/>
                        </a:rPr>
                        <a:t>23 January 2025</a:t>
                      </a:r>
                    </a:p>
                  </a:txBody>
                  <a:tcPr/>
                </a:tc>
                <a:extLst>
                  <a:ext uri="{0D108BD9-81ED-4DB2-BD59-A6C34878D82A}">
                    <a16:rowId xmlns:a16="http://schemas.microsoft.com/office/drawing/2014/main" val="723382317"/>
                  </a:ext>
                </a:extLst>
              </a:tr>
              <a:tr h="441732">
                <a:tc>
                  <a:txBody>
                    <a:bodyPr/>
                    <a:lstStyle/>
                    <a:p>
                      <a:r>
                        <a:rPr lang="en-GB" sz="1600" dirty="0">
                          <a:latin typeface="Arial"/>
                          <a:cs typeface="Arial"/>
                        </a:rPr>
                        <a:t>Panel Sift</a:t>
                      </a:r>
                    </a:p>
                  </a:txBody>
                  <a:tcPr/>
                </a:tc>
                <a:tc>
                  <a:txBody>
                    <a:bodyPr/>
                    <a:lstStyle/>
                    <a:p>
                      <a:r>
                        <a:rPr lang="en-GB" sz="1600" dirty="0">
                          <a:latin typeface="Arial"/>
                          <a:cs typeface="Arial"/>
                        </a:rPr>
                        <a:t>w/c 17 February 2025</a:t>
                      </a:r>
                    </a:p>
                  </a:txBody>
                  <a:tcPr/>
                </a:tc>
                <a:extLst>
                  <a:ext uri="{0D108BD9-81ED-4DB2-BD59-A6C34878D82A}">
                    <a16:rowId xmlns:a16="http://schemas.microsoft.com/office/drawing/2014/main" val="3559513154"/>
                  </a:ext>
                </a:extLst>
              </a:tr>
              <a:tr h="441732">
                <a:tc>
                  <a:txBody>
                    <a:bodyPr/>
                    <a:lstStyle/>
                    <a:p>
                      <a:r>
                        <a:rPr lang="en-GB" sz="1600" dirty="0">
                          <a:latin typeface="Arial"/>
                          <a:cs typeface="Arial"/>
                        </a:rPr>
                        <a:t>Panel Interview</a:t>
                      </a:r>
                    </a:p>
                  </a:txBody>
                  <a:tcPr/>
                </a:tc>
                <a:tc>
                  <a:txBody>
                    <a:bodyPr/>
                    <a:lstStyle/>
                    <a:p>
                      <a:pPr lvl="0">
                        <a:buNone/>
                      </a:pPr>
                      <a:r>
                        <a:rPr lang="en-GB" sz="1600" dirty="0">
                          <a:latin typeface="Arial"/>
                          <a:cs typeface="Arial"/>
                        </a:rPr>
                        <a:t>w/c 17 March 2025</a:t>
                      </a:r>
                    </a:p>
                  </a:txBody>
                  <a:tcPr/>
                </a:tc>
                <a:extLst>
                  <a:ext uri="{0D108BD9-81ED-4DB2-BD59-A6C34878D82A}">
                    <a16:rowId xmlns:a16="http://schemas.microsoft.com/office/drawing/2014/main" val="947772590"/>
                  </a:ext>
                </a:extLst>
              </a:tr>
              <a:tr h="441732">
                <a:tc>
                  <a:txBody>
                    <a:bodyPr/>
                    <a:lstStyle/>
                    <a:p>
                      <a:r>
                        <a:rPr lang="en-GB" sz="1600" dirty="0">
                          <a:latin typeface="Arial"/>
                          <a:cs typeface="Arial"/>
                        </a:rPr>
                        <a:t>Candidates notified of the outcome</a:t>
                      </a:r>
                    </a:p>
                  </a:txBody>
                  <a:tcPr/>
                </a:tc>
                <a:tc>
                  <a:txBody>
                    <a:bodyPr/>
                    <a:lstStyle/>
                    <a:p>
                      <a:r>
                        <a:rPr lang="en-GB" sz="1600" dirty="0">
                          <a:latin typeface="Arial"/>
                          <a:cs typeface="Arial"/>
                        </a:rPr>
                        <a:t>April 2025</a:t>
                      </a:r>
                    </a:p>
                  </a:txBody>
                  <a:tcPr/>
                </a:tc>
                <a:extLst>
                  <a:ext uri="{0D108BD9-81ED-4DB2-BD59-A6C34878D82A}">
                    <a16:rowId xmlns:a16="http://schemas.microsoft.com/office/drawing/2014/main" val="678929390"/>
                  </a:ext>
                </a:extLst>
              </a:tr>
              <a:tr h="441732">
                <a:tc>
                  <a:txBody>
                    <a:bodyPr/>
                    <a:lstStyle/>
                    <a:p>
                      <a:r>
                        <a:rPr lang="en-GB" sz="1600" dirty="0">
                          <a:latin typeface="Arial"/>
                          <a:cs typeface="Arial"/>
                        </a:rPr>
                        <a:t>Appointment confirmed</a:t>
                      </a:r>
                    </a:p>
                  </a:txBody>
                  <a:tcPr/>
                </a:tc>
                <a:tc>
                  <a:txBody>
                    <a:bodyPr/>
                    <a:lstStyle/>
                    <a:p>
                      <a:r>
                        <a:rPr lang="en-GB" sz="1600" dirty="0">
                          <a:latin typeface="Arial"/>
                          <a:cs typeface="Arial"/>
                        </a:rPr>
                        <a:t>April 2025</a:t>
                      </a:r>
                      <a:endParaRPr lang="en-GB"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30874533"/>
                  </a:ext>
                </a:extLst>
              </a:tr>
            </a:tbl>
          </a:graphicData>
        </a:graphic>
      </p:graphicFrame>
      <p:sp>
        <p:nvSpPr>
          <p:cNvPr id="7" name="Footer Placeholder 2">
            <a:extLst>
              <a:ext uri="{FF2B5EF4-FFF2-40B4-BE49-F238E27FC236}">
                <a16:creationId xmlns:a16="http://schemas.microsoft.com/office/drawing/2014/main" id="{E8FAC6F9-B2E3-F81C-CC8E-60671D8C4847}"/>
              </a:ext>
            </a:extLst>
          </p:cNvPr>
          <p:cNvSpPr txBox="1">
            <a:spLocks/>
          </p:cNvSpPr>
          <p:nvPr/>
        </p:nvSpPr>
        <p:spPr>
          <a:xfrm>
            <a:off x="1942404" y="5881522"/>
            <a:ext cx="5775414" cy="57552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dirty="0">
                <a:latin typeface="Arial"/>
                <a:cs typeface="Arial"/>
              </a:rPr>
              <a:t>For queries about your application or the recruitment process, please email </a:t>
            </a:r>
            <a:r>
              <a:rPr lang="en-GB" sz="1400" dirty="0">
                <a:latin typeface="Arial"/>
                <a:cs typeface="Arial"/>
                <a:hlinkClick r:id="rId3">
                  <a:extLst>
                    <a:ext uri="{A12FA001-AC4F-418D-AE19-62706E023703}">
                      <ahyp:hlinkClr xmlns:ahyp="http://schemas.microsoft.com/office/drawing/2018/hyperlinkcolor" val="tx"/>
                    </a:ext>
                  </a:extLst>
                </a:hlinkClick>
              </a:rPr>
              <a:t>partnerships@dsit.gov.uk</a:t>
            </a:r>
            <a:r>
              <a:rPr lang="en-GB" sz="1400" dirty="0">
                <a:latin typeface="Arial"/>
                <a:cs typeface="Arial"/>
              </a:rPr>
              <a:t> </a:t>
            </a:r>
            <a:endParaRPr lang="en-US" dirty="0"/>
          </a:p>
        </p:txBody>
      </p:sp>
      <p:pic>
        <p:nvPicPr>
          <p:cNvPr id="8" name="Picture 6" descr="A logo for a company&#10;&#10;Description automatically generated">
            <a:extLst>
              <a:ext uri="{FF2B5EF4-FFF2-40B4-BE49-F238E27FC236}">
                <a16:creationId xmlns:a16="http://schemas.microsoft.com/office/drawing/2014/main" id="{AF5A2A2F-24D5-62AA-C678-4C1B63BAB2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4031" y="5652192"/>
            <a:ext cx="1303069" cy="103418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Department for Science, Innovation and ...">
            <a:extLst>
              <a:ext uri="{FF2B5EF4-FFF2-40B4-BE49-F238E27FC236}">
                <a16:creationId xmlns:a16="http://schemas.microsoft.com/office/drawing/2014/main" id="{A0FC0FA5-D70C-770F-5B33-DB9D1381A1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26654" y="5698101"/>
            <a:ext cx="1611644" cy="828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0257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oter Placeholder 7">
            <a:extLst>
              <a:ext uri="{FF2B5EF4-FFF2-40B4-BE49-F238E27FC236}">
                <a16:creationId xmlns:a16="http://schemas.microsoft.com/office/drawing/2014/main" id="{479D94FA-3EDF-4388-AA01-9A561DC501EB}"/>
              </a:ext>
            </a:extLst>
          </p:cNvPr>
          <p:cNvSpPr txBox="1">
            <a:spLocks/>
          </p:cNvSpPr>
          <p:nvPr/>
        </p:nvSpPr>
        <p:spPr>
          <a:xfrm>
            <a:off x="3160675" y="2751554"/>
            <a:ext cx="587065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solidFill>
                  <a:schemeClr val="bg1"/>
                </a:solidFill>
              </a:rPr>
              <a:t>For queries about your application or the recruitment process, please email the BEIS Appointments Team at publicappointments@beis.gov.uk </a:t>
            </a:r>
          </a:p>
        </p:txBody>
      </p:sp>
      <p:sp>
        <p:nvSpPr>
          <p:cNvPr id="5" name="TextBox 4">
            <a:extLst>
              <a:ext uri="{FF2B5EF4-FFF2-40B4-BE49-F238E27FC236}">
                <a16:creationId xmlns:a16="http://schemas.microsoft.com/office/drawing/2014/main" id="{FED07F1A-1034-912A-04E0-BF37A8074A98}"/>
              </a:ext>
            </a:extLst>
          </p:cNvPr>
          <p:cNvSpPr txBox="1"/>
          <p:nvPr/>
        </p:nvSpPr>
        <p:spPr>
          <a:xfrm>
            <a:off x="253709" y="312055"/>
            <a:ext cx="11684581" cy="769441"/>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Equality, Diversity and Inclusion</a:t>
            </a:r>
          </a:p>
        </p:txBody>
      </p:sp>
      <p:sp>
        <p:nvSpPr>
          <p:cNvPr id="6" name="TextBox 12">
            <a:extLst>
              <a:ext uri="{FF2B5EF4-FFF2-40B4-BE49-F238E27FC236}">
                <a16:creationId xmlns:a16="http://schemas.microsoft.com/office/drawing/2014/main" id="{54632BE6-D36D-8F23-1B76-1354F2F3080B}"/>
              </a:ext>
            </a:extLst>
          </p:cNvPr>
          <p:cNvSpPr txBox="1"/>
          <p:nvPr/>
        </p:nvSpPr>
        <p:spPr>
          <a:xfrm>
            <a:off x="350090" y="1280944"/>
            <a:ext cx="11491821" cy="5086521"/>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GB" sz="1600" dirty="0">
                <a:effectLst/>
                <a:latin typeface="Arial"/>
                <a:ea typeface="Calibri"/>
                <a:cs typeface="Times New Roman"/>
              </a:rPr>
              <a:t>We are committed to increasing the diversity of our boards and bringing in talent, regardless of its origins. We encourage applications from all candidates, regardless of ethnicity, religion or belief, gender, sexual orientation, age, disability or gender identity. We particularly welcome applicatio</a:t>
            </a:r>
            <a:r>
              <a:rPr lang="en-GB" sz="1600" dirty="0">
                <a:latin typeface="Arial"/>
                <a:cs typeface="Times New Roman"/>
              </a:rPr>
              <a:t>ns from people with</a:t>
            </a:r>
            <a:r>
              <a:rPr lang="en-GB" sz="1600" dirty="0">
                <a:effectLst/>
                <a:latin typeface="Arial"/>
                <a:ea typeface="Calibri"/>
                <a:cs typeface="Times New Roman"/>
              </a:rPr>
              <a:t> ethnicity, gender and disability characteristics currently underrepresented on our Board</a:t>
            </a:r>
            <a:r>
              <a:rPr lang="en-GB" sz="1600" dirty="0">
                <a:latin typeface="Arial"/>
                <a:cs typeface="Times New Roman"/>
              </a:rPr>
              <a:t>s. </a:t>
            </a:r>
            <a:endParaRPr lang="en-US"/>
          </a:p>
          <a:p>
            <a:pPr>
              <a:lnSpc>
                <a:spcPct val="107000"/>
              </a:lnSpc>
            </a:pPr>
            <a:endParaRPr lang="en-GB" sz="1600" dirty="0">
              <a:latin typeface="Arial"/>
              <a:cs typeface="Times New Roman"/>
            </a:endParaRPr>
          </a:p>
          <a:p>
            <a:pPr>
              <a:lnSpc>
                <a:spcPct val="107000"/>
              </a:lnSpc>
            </a:pPr>
            <a:r>
              <a:rPr lang="en-GB" sz="1600" dirty="0">
                <a:latin typeface="Arial"/>
                <a:cs typeface="Times New Roman"/>
              </a:rPr>
              <a:t>We are committed to fostering regional diversity and encourage applications from talented individuals across the UK, ensuring representation from all corners of our vibrant and diverse regions.</a:t>
            </a:r>
            <a:endParaRPr lang="en-GB"/>
          </a:p>
          <a:p>
            <a:pPr>
              <a:lnSpc>
                <a:spcPct val="107000"/>
              </a:lnSpc>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dirty="0">
                <a:effectLst/>
                <a:latin typeface="Arial"/>
                <a:ea typeface="Calibri" panose="020F0502020204030204" pitchFamily="34" charset="0"/>
                <a:cs typeface="Times New Roman"/>
              </a:rPr>
              <a:t>Arrangements for candidates with a disability:</a:t>
            </a:r>
            <a:endParaRPr lang="en-GB" sz="1600" dirty="0">
              <a:effectLst/>
              <a:latin typeface="Arial"/>
              <a:ea typeface="Calibri" panose="020F0502020204030204" pitchFamily="34" charset="0"/>
              <a:cs typeface="Times New Roman"/>
            </a:endParaRPr>
          </a:p>
          <a:p>
            <a:pPr>
              <a:lnSpc>
                <a:spcPct val="107000"/>
              </a:lnSpc>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dirty="0">
                <a:effectLst/>
                <a:latin typeface="Arial"/>
                <a:ea typeface="Calibri" panose="020F0502020204030204" pitchFamily="34" charset="0"/>
                <a:cs typeface="Times New Roman"/>
              </a:rPr>
              <a:t>As a Disability Confident leader, we guarantee to interview anyone with a disability whose application meets the essential criteria for the post. More details on the criteria can be found in this pack. If you wish to apply through the Disability Confident scheme, you will need to tick the option on the Diversity Monitoring form that you will submit alongside your application.</a:t>
            </a:r>
          </a:p>
          <a:p>
            <a:pPr>
              <a:lnSpc>
                <a:spcPct val="107000"/>
              </a:lnSpc>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b="1" dirty="0">
                <a:effectLst/>
                <a:latin typeface="Arial"/>
                <a:ea typeface="Calibri" panose="020F0502020204030204" pitchFamily="34" charset="0"/>
                <a:cs typeface="Times New Roman"/>
              </a:rPr>
              <a:t>Adjustments:</a:t>
            </a:r>
            <a:r>
              <a:rPr lang="en-GB" sz="1600" b="1" dirty="0">
                <a:latin typeface="Arial"/>
                <a:ea typeface="Calibri" panose="020F0502020204030204" pitchFamily="34" charset="0"/>
                <a:cs typeface="Times New Roman"/>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GB" sz="1600" dirty="0">
                <a:effectLst/>
                <a:latin typeface="Arial"/>
                <a:ea typeface="Calibri" panose="020F0502020204030204" pitchFamily="34" charset="0"/>
                <a:cs typeface="Times New Roman"/>
              </a:rPr>
              <a:t>All candidates are entitled to request reasonable adjustments at any stage of the application process. If you would like to discuss adjustments prior to submitting your application, please contact </a:t>
            </a:r>
            <a:r>
              <a:rPr lang="en-GB" sz="1600" dirty="0">
                <a:solidFill>
                  <a:srgbClr val="0070C0"/>
                </a:solidFill>
                <a:latin typeface="Arial"/>
                <a:ea typeface="Calibri" panose="020F0502020204030204" pitchFamily="34" charset="0"/>
                <a:cs typeface="Arial"/>
                <a:hlinkClick r:id="rId2">
                  <a:extLst>
                    <a:ext uri="{A12FA001-AC4F-418D-AE19-62706E023703}">
                      <ahyp:hlinkClr xmlns:ahyp="http://schemas.microsoft.com/office/drawing/2018/hyperlinkcolor" val="tx"/>
                    </a:ext>
                  </a:extLst>
                </a:hlinkClick>
              </a:rPr>
              <a:t>partnerships@dsit.gov.uk</a:t>
            </a:r>
            <a:r>
              <a:rPr lang="en-GB" sz="1600" dirty="0">
                <a:latin typeface="Arial"/>
                <a:ea typeface="Calibri" panose="020F0502020204030204" pitchFamily="34" charset="0"/>
                <a:cs typeface="Times New Roman"/>
              </a:rPr>
              <a:t>.</a:t>
            </a:r>
          </a:p>
          <a:p>
            <a:pPr>
              <a:lnSpc>
                <a:spcPct val="107000"/>
              </a:lnSpc>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27309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1C4DC-2165-903C-BCAA-45F343C5D131}"/>
            </a:ext>
          </a:extLst>
        </p:cNvPr>
        <p:cNvGrpSpPr/>
        <p:nvPr/>
      </p:nvGrpSpPr>
      <p:grpSpPr>
        <a:xfrm>
          <a:off x="0" y="0"/>
          <a:ext cx="0" cy="0"/>
          <a:chOff x="0" y="0"/>
          <a:chExt cx="0" cy="0"/>
        </a:xfrm>
      </p:grpSpPr>
      <p:sp>
        <p:nvSpPr>
          <p:cNvPr id="10" name="Footer Placeholder 7">
            <a:extLst>
              <a:ext uri="{FF2B5EF4-FFF2-40B4-BE49-F238E27FC236}">
                <a16:creationId xmlns:a16="http://schemas.microsoft.com/office/drawing/2014/main" id="{BAC8C8F5-0304-5256-AC11-C88FC0081B22}"/>
              </a:ext>
            </a:extLst>
          </p:cNvPr>
          <p:cNvSpPr txBox="1">
            <a:spLocks/>
          </p:cNvSpPr>
          <p:nvPr/>
        </p:nvSpPr>
        <p:spPr>
          <a:xfrm>
            <a:off x="3160675" y="2751554"/>
            <a:ext cx="587065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solidFill>
                  <a:schemeClr val="bg1"/>
                </a:solidFill>
              </a:rPr>
              <a:t>For queries about your application or the recruitment process, please email the BEIS Appointments Team at publicappointments@beis.gov.uk </a:t>
            </a:r>
          </a:p>
        </p:txBody>
      </p:sp>
      <p:sp>
        <p:nvSpPr>
          <p:cNvPr id="5" name="TextBox 4">
            <a:extLst>
              <a:ext uri="{FF2B5EF4-FFF2-40B4-BE49-F238E27FC236}">
                <a16:creationId xmlns:a16="http://schemas.microsoft.com/office/drawing/2014/main" id="{A9EC6B60-1989-23C8-3268-4807B7D7C325}"/>
              </a:ext>
            </a:extLst>
          </p:cNvPr>
          <p:cNvSpPr txBox="1"/>
          <p:nvPr/>
        </p:nvSpPr>
        <p:spPr>
          <a:xfrm>
            <a:off x="253709" y="312055"/>
            <a:ext cx="11684581" cy="769441"/>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Eligibility </a:t>
            </a:r>
          </a:p>
        </p:txBody>
      </p:sp>
      <p:sp>
        <p:nvSpPr>
          <p:cNvPr id="6" name="TextBox 12">
            <a:extLst>
              <a:ext uri="{FF2B5EF4-FFF2-40B4-BE49-F238E27FC236}">
                <a16:creationId xmlns:a16="http://schemas.microsoft.com/office/drawing/2014/main" id="{0BFC7451-4D9D-B2DA-871C-6B016F79B54B}"/>
              </a:ext>
            </a:extLst>
          </p:cNvPr>
          <p:cNvSpPr txBox="1"/>
          <p:nvPr/>
        </p:nvSpPr>
        <p:spPr>
          <a:xfrm>
            <a:off x="350088" y="1059843"/>
            <a:ext cx="11491821" cy="4985980"/>
          </a:xfrm>
          <a:prstGeom prst="rect">
            <a:avLst/>
          </a:prstGeom>
          <a:noFill/>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1200"/>
              </a:spcAft>
            </a:pPr>
            <a:r>
              <a:rPr lang="en-GB" sz="1400" dirty="0">
                <a:effectLst/>
                <a:latin typeface="Arial"/>
                <a:ea typeface="Aptos" panose="020B0004020202020204" pitchFamily="34" charset="0"/>
                <a:cs typeface="Aptos" panose="020B0004020202020204" pitchFamily="34" charset="0"/>
              </a:rPr>
              <a:t>In general, you should have the right to work in the UK to be eligible to apply for a public appointment. There are a small number of specialist roles that are not open to non-British citizens. Any nationality requirements will be specified in the vacancy details. The Government expects all holders of public office to work to the highest personal and professional standards. </a:t>
            </a:r>
            <a:br>
              <a:rPr lang="en-GB" sz="1400" dirty="0">
                <a:effectLst/>
                <a:latin typeface="Arial"/>
                <a:ea typeface="Aptos" panose="020B0004020202020204" pitchFamily="34" charset="0"/>
                <a:cs typeface="Aptos" panose="020B0004020202020204" pitchFamily="34" charset="0"/>
              </a:rPr>
            </a:br>
            <a:br>
              <a:rPr lang="en-GB" sz="1400" dirty="0">
                <a:effectLst/>
                <a:latin typeface="Arial"/>
                <a:ea typeface="Aptos" panose="020B0004020202020204" pitchFamily="34" charset="0"/>
                <a:cs typeface="Aptos" panose="020B0004020202020204" pitchFamily="34" charset="0"/>
              </a:rPr>
            </a:br>
            <a:r>
              <a:rPr lang="en-GB" sz="1400" dirty="0">
                <a:effectLst/>
                <a:latin typeface="Arial"/>
                <a:ea typeface="Aptos" panose="020B0004020202020204" pitchFamily="34" charset="0"/>
                <a:cs typeface="Aptos" panose="020B0004020202020204" pitchFamily="34" charset="0"/>
              </a:rPr>
              <a:t>You cannot be considered for a public appointment if:</a:t>
            </a:r>
            <a:br>
              <a:rPr lang="en-GB" sz="1400" dirty="0">
                <a:effectLst/>
                <a:latin typeface="Arial"/>
                <a:ea typeface="Aptos" panose="020B0004020202020204" pitchFamily="34" charset="0"/>
                <a:cs typeface="Aptos" panose="020B0004020202020204" pitchFamily="34" charset="0"/>
              </a:rPr>
            </a:br>
            <a:br>
              <a:rPr lang="en-GB" sz="1400" dirty="0">
                <a:effectLst/>
                <a:latin typeface="Arial"/>
                <a:ea typeface="Aptos" panose="020B0004020202020204" pitchFamily="34" charset="0"/>
                <a:cs typeface="Aptos" panose="020B0004020202020204" pitchFamily="34" charset="0"/>
              </a:rPr>
            </a:br>
            <a:r>
              <a:rPr lang="en-GB" sz="1400" dirty="0">
                <a:effectLst/>
                <a:latin typeface="Arial"/>
                <a:ea typeface="Aptos" panose="020B0004020202020204" pitchFamily="34" charset="0"/>
                <a:cs typeface="Aptos" panose="020B0004020202020204" pitchFamily="34" charset="0"/>
              </a:rPr>
              <a:t>* you are disqualified from acting as a company director (under the Company Directors Disqualification Act 1986);</a:t>
            </a:r>
            <a:br>
              <a:rPr lang="en-GB" sz="1400" dirty="0">
                <a:effectLst/>
                <a:latin typeface="Arial"/>
                <a:ea typeface="Aptos" panose="020B0004020202020204" pitchFamily="34" charset="0"/>
                <a:cs typeface="Aptos" panose="020B0004020202020204" pitchFamily="34" charset="0"/>
              </a:rPr>
            </a:br>
            <a:r>
              <a:rPr lang="en-GB" sz="1400" dirty="0">
                <a:effectLst/>
                <a:latin typeface="Arial"/>
                <a:ea typeface="Aptos" panose="020B0004020202020204" pitchFamily="34" charset="0"/>
                <a:cs typeface="Aptos" panose="020B0004020202020204" pitchFamily="34" charset="0"/>
              </a:rPr>
              <a:t>* have an unspent conviction on your criminal record;</a:t>
            </a:r>
            <a:br>
              <a:rPr lang="en-GB" sz="1400" dirty="0">
                <a:effectLst/>
                <a:latin typeface="Arial"/>
                <a:ea typeface="Aptos" panose="020B0004020202020204" pitchFamily="34" charset="0"/>
                <a:cs typeface="Aptos" panose="020B0004020202020204" pitchFamily="34" charset="0"/>
              </a:rPr>
            </a:br>
            <a:r>
              <a:rPr lang="en-GB" sz="1400" dirty="0">
                <a:effectLst/>
                <a:latin typeface="Arial"/>
                <a:ea typeface="Aptos" panose="020B0004020202020204" pitchFamily="34" charset="0"/>
                <a:cs typeface="Aptos" panose="020B0004020202020204" pitchFamily="34" charset="0"/>
              </a:rPr>
              <a:t>* your estate has been sequestrated in Scotland or you enter into a debt arrangement programme under Part 1 of the Debt Arrangement and Attachment (Scotland) Act 2002 (asp 17) as the debtor or have, under Scots law, granted a trust deed for creditors.</a:t>
            </a:r>
            <a:br>
              <a:rPr lang="en-GB" sz="1400" dirty="0">
                <a:effectLst/>
                <a:latin typeface="Arial"/>
                <a:ea typeface="Aptos" panose="020B0004020202020204" pitchFamily="34" charset="0"/>
                <a:cs typeface="Aptos" panose="020B0004020202020204" pitchFamily="34" charset="0"/>
              </a:rPr>
            </a:br>
            <a:br>
              <a:rPr lang="en-GB" sz="1400" dirty="0">
                <a:effectLst/>
                <a:latin typeface="Arial"/>
                <a:ea typeface="Aptos" panose="020B0004020202020204" pitchFamily="34" charset="0"/>
                <a:cs typeface="Aptos" panose="020B0004020202020204" pitchFamily="34" charset="0"/>
              </a:rPr>
            </a:br>
            <a:r>
              <a:rPr lang="en-GB" sz="1400" dirty="0">
                <a:effectLst/>
                <a:latin typeface="Arial"/>
                <a:ea typeface="Aptos" panose="020B0004020202020204" pitchFamily="34" charset="0"/>
                <a:cs typeface="Aptos" panose="020B0004020202020204" pitchFamily="34" charset="0"/>
              </a:rPr>
              <a:t>When you apply, you should declare if:</a:t>
            </a:r>
            <a:br>
              <a:rPr lang="en-GB" sz="1400" dirty="0">
                <a:effectLst/>
                <a:latin typeface="Arial"/>
                <a:ea typeface="Aptos" panose="020B0004020202020204" pitchFamily="34" charset="0"/>
                <a:cs typeface="Aptos" panose="020B0004020202020204" pitchFamily="34" charset="0"/>
              </a:rPr>
            </a:br>
            <a:br>
              <a:rPr lang="en-GB" sz="1400" dirty="0">
                <a:effectLst/>
                <a:latin typeface="Arial"/>
                <a:ea typeface="Aptos" panose="020B0004020202020204" pitchFamily="34" charset="0"/>
                <a:cs typeface="Aptos" panose="020B0004020202020204" pitchFamily="34" charset="0"/>
              </a:rPr>
            </a:br>
            <a:r>
              <a:rPr lang="en-GB" sz="1400" dirty="0">
                <a:effectLst/>
                <a:latin typeface="Arial"/>
                <a:ea typeface="Aptos" panose="020B0004020202020204" pitchFamily="34" charset="0"/>
                <a:cs typeface="Aptos" panose="020B0004020202020204" pitchFamily="34" charset="0"/>
              </a:rPr>
              <a:t>* you are, or have been, bankrupt or you have made an arrangement with a creditor at any point, including the dates of this. </a:t>
            </a:r>
            <a:br>
              <a:rPr lang="en-GB" sz="1400" dirty="0">
                <a:effectLst/>
                <a:latin typeface="Arial"/>
                <a:ea typeface="Aptos" panose="020B0004020202020204" pitchFamily="34" charset="0"/>
                <a:cs typeface="Aptos" panose="020B0004020202020204" pitchFamily="34" charset="0"/>
              </a:rPr>
            </a:br>
            <a:r>
              <a:rPr lang="en-GB" sz="1400" dirty="0">
                <a:effectLst/>
                <a:latin typeface="Arial"/>
                <a:ea typeface="Aptos" panose="020B0004020202020204" pitchFamily="34" charset="0"/>
                <a:cs typeface="Aptos" panose="020B0004020202020204" pitchFamily="34" charset="0"/>
              </a:rPr>
              <a:t>* you are subject to a current police investigation.</a:t>
            </a:r>
            <a:br>
              <a:rPr lang="en-GB" sz="1400" dirty="0">
                <a:effectLst/>
                <a:latin typeface="Arial"/>
                <a:ea typeface="Aptos" panose="020B0004020202020204" pitchFamily="34" charset="0"/>
                <a:cs typeface="Aptos" panose="020B0004020202020204" pitchFamily="34" charset="0"/>
              </a:rPr>
            </a:br>
            <a:br>
              <a:rPr lang="en-GB" sz="1400" dirty="0">
                <a:effectLst/>
                <a:latin typeface="Arial"/>
                <a:ea typeface="Aptos" panose="020B0004020202020204" pitchFamily="34" charset="0"/>
                <a:cs typeface="Aptos" panose="020B0004020202020204" pitchFamily="34" charset="0"/>
              </a:rPr>
            </a:br>
            <a:r>
              <a:rPr lang="en-GB" sz="1400" dirty="0">
                <a:effectLst/>
                <a:latin typeface="Arial"/>
                <a:ea typeface="Aptos" panose="020B0004020202020204" pitchFamily="34" charset="0"/>
                <a:cs typeface="Aptos" panose="020B0004020202020204" pitchFamily="34" charset="0"/>
              </a:rPr>
              <a:t>You must inform the sponsor department if, during the application process, your circumstances change in respect of any of the above points. </a:t>
            </a:r>
          </a:p>
          <a:p>
            <a:r>
              <a:rPr lang="en-GB" sz="1400" dirty="0">
                <a:effectLst/>
                <a:latin typeface="Arial"/>
                <a:ea typeface="Aptos" panose="020B0004020202020204" pitchFamily="34" charset="0"/>
                <a:cs typeface="Aptos" panose="020B0004020202020204" pitchFamily="34" charset="0"/>
              </a:rPr>
              <a:t>When you apply you should also declare any relevant interests, highlighting any that you think may call into question your ability to properly discharge the responsibilities of the role you are applying for. You should also declare any other matters which may mean you may not be able to meet the requirements of the [1] Code of Conduct of Board Members (see Outside interests and reputational issues section below)</a:t>
            </a:r>
            <a:br>
              <a:rPr lang="en-GB" sz="1400" dirty="0">
                <a:effectLst/>
                <a:latin typeface="Arial"/>
                <a:ea typeface="Aptos" panose="020B0004020202020204" pitchFamily="34" charset="0"/>
                <a:cs typeface="Aptos" panose="020B0004020202020204" pitchFamily="34" charset="0"/>
              </a:rPr>
            </a:br>
            <a:br>
              <a:rPr lang="en-GB" sz="1400" dirty="0">
                <a:effectLst/>
                <a:latin typeface="Arial"/>
                <a:ea typeface="Aptos" panose="020B0004020202020204" pitchFamily="34" charset="0"/>
                <a:cs typeface="Aptos" panose="020B0004020202020204" pitchFamily="34" charset="0"/>
              </a:rPr>
            </a:br>
            <a:r>
              <a:rPr lang="en-GB" sz="1400" dirty="0">
                <a:effectLst/>
                <a:latin typeface="Arial"/>
                <a:ea typeface="Aptos" panose="020B0004020202020204" pitchFamily="34" charset="0"/>
                <a:cs typeface="Aptos" panose="020B0004020202020204" pitchFamily="34" charset="0"/>
              </a:rPr>
              <a:t>Visible </a:t>
            </a:r>
            <a:r>
              <a:rPr lang="en-GB" sz="1400" dirty="0">
                <a:latin typeface="Arial"/>
                <a:ea typeface="Aptos" panose="020B0004020202020204" pitchFamily="34" charset="0"/>
                <a:cs typeface="Aptos" panose="020B0004020202020204" pitchFamily="34" charset="0"/>
              </a:rPr>
              <a:t>links - </a:t>
            </a:r>
            <a:r>
              <a:rPr lang="en-GB" sz="1400" u="sng" dirty="0">
                <a:solidFill>
                  <a:srgbClr val="467886"/>
                </a:solidFill>
                <a:latin typeface="Arial"/>
                <a:ea typeface="Aptos" panose="020B0004020202020204" pitchFamily="34" charset="0"/>
                <a:cs typeface="Aptos" panose="020B0004020202020204" pitchFamily="34" charset="0"/>
                <a:hlinkClick r:id="rId2"/>
              </a:rPr>
              <a:t>https</a:t>
            </a:r>
            <a:r>
              <a:rPr lang="en-GB" sz="1400" u="sng" dirty="0">
                <a:solidFill>
                  <a:srgbClr val="467886"/>
                </a:solidFill>
                <a:effectLst/>
                <a:latin typeface="Arial"/>
                <a:ea typeface="Aptos" panose="020B0004020202020204" pitchFamily="34" charset="0"/>
                <a:cs typeface="Aptos" panose="020B0004020202020204" pitchFamily="34" charset="0"/>
                <a:hlinkClick r:id="rId2"/>
              </a:rPr>
              <a:t>://www.gov.uk/government/publications/code-of-conduct-for-board-members-of-public-bodies</a:t>
            </a:r>
            <a:r>
              <a:rPr lang="en-GB" sz="1400" dirty="0">
                <a:effectLst/>
                <a:latin typeface="Arial"/>
                <a:ea typeface="Aptos" panose="020B0004020202020204" pitchFamily="34" charset="0"/>
                <a:cs typeface="Aptos" panose="020B0004020202020204" pitchFamily="34" charset="0"/>
              </a:rPr>
              <a:t>. </a:t>
            </a:r>
          </a:p>
        </p:txBody>
      </p:sp>
    </p:spTree>
    <p:extLst>
      <p:ext uri="{BB962C8B-B14F-4D97-AF65-F5344CB8AC3E}">
        <p14:creationId xmlns:p14="http://schemas.microsoft.com/office/powerpoint/2010/main" val="1028626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427465" y="1950052"/>
            <a:ext cx="10719460" cy="4339714"/>
          </a:xfrm>
          <a:prstGeom prst="rect">
            <a:avLst/>
          </a:prstGeom>
        </p:spPr>
        <p:txBody>
          <a:bodyPr wrap="square">
            <a:spAutoFit/>
          </a:bodyPr>
          <a:lstStyle/>
          <a:p>
            <a:pPr marL="0" indent="0">
              <a:lnSpc>
                <a:spcPct val="110000"/>
              </a:lnSpc>
              <a:buNone/>
            </a:pPr>
            <a:r>
              <a:rPr lang="en-GB" sz="1400" b="0" i="0" u="none" strike="noStrike" baseline="0" dirty="0">
                <a:latin typeface="Arial"/>
                <a:cs typeface="Arial"/>
              </a:rPr>
              <a:t>Public Appointments require the highest standards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r>
              <a:rPr lang="en-GB" sz="1400" dirty="0">
                <a:latin typeface="Arial"/>
                <a:cs typeface="Arial"/>
              </a:rPr>
              <a:t> </a:t>
            </a:r>
          </a:p>
          <a:p>
            <a:pPr marL="0" indent="0">
              <a:lnSpc>
                <a:spcPct val="110000"/>
              </a:lnSpc>
              <a:buNone/>
            </a:pPr>
            <a:endParaRPr lang="en-GB" sz="1400" b="0" i="0" u="none" strike="noStrike" baseline="0" dirty="0">
              <a:latin typeface="Arial" panose="020B0604020202020204" pitchFamily="34" charset="0"/>
            </a:endParaRPr>
          </a:p>
          <a:p>
            <a:pPr marL="0" indent="0">
              <a:lnSpc>
                <a:spcPct val="110000"/>
              </a:lnSpc>
              <a:buNone/>
            </a:pPr>
            <a:r>
              <a:rPr lang="en-GB" sz="1400" b="0" i="0" dirty="0">
                <a:effectLst/>
                <a:latin typeface="Arial"/>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statements you have made, including through social media. The Panel may explore issues with you before they make a recommendation on the appointment. </a:t>
            </a:r>
          </a:p>
          <a:p>
            <a:pPr marL="0" indent="0">
              <a:lnSpc>
                <a:spcPct val="110000"/>
              </a:lnSpc>
              <a:buNone/>
            </a:pPr>
            <a:endParaRPr lang="en-GB" sz="1400" b="0" i="0" dirty="0">
              <a:effectLst/>
              <a:latin typeface="Arial"/>
              <a:cs typeface="Arial"/>
            </a:endParaRPr>
          </a:p>
          <a:p>
            <a:pPr marL="0" indent="0" fontAlgn="base">
              <a:lnSpc>
                <a:spcPct val="110000"/>
              </a:lnSpc>
              <a:buNone/>
            </a:pPr>
            <a:r>
              <a:rPr lang="en-GB" sz="1400" dirty="0">
                <a:effectLst/>
                <a:latin typeface="Arial"/>
                <a:ea typeface="Calibri" panose="020F0502020204030204" pitchFamily="34" charset="0"/>
                <a:cs typeface="Arial"/>
              </a:rPr>
              <a:t>As part of our due diligence checks we will consider anything in the public domain related to your conduct or professional capacity. This will include us undertaking searches of previous public statements and social media, blogs or any other </a:t>
            </a:r>
            <a:r>
              <a:rPr lang="en-GB" sz="1400" dirty="0">
                <a:latin typeface="Arial"/>
                <a:ea typeface="Calibri" panose="020F0502020204030204" pitchFamily="34" charset="0"/>
                <a:cs typeface="Arial"/>
              </a:rPr>
              <a:t>publicly</a:t>
            </a:r>
            <a:r>
              <a:rPr lang="en-GB" sz="1400" dirty="0">
                <a:effectLst/>
                <a:latin typeface="Arial"/>
                <a:ea typeface="Calibri" panose="020F0502020204030204" pitchFamily="34" charset="0"/>
                <a:cs typeface="Arial"/>
              </a:rPr>
              <a:t> available information. This information may be made available to the Panel and they may wish to explore issues with you, should you be invited to interview.</a:t>
            </a:r>
          </a:p>
          <a:p>
            <a:pPr marL="0" indent="0" fontAlgn="base">
              <a:lnSpc>
                <a:spcPct val="110000"/>
              </a:lnSpc>
              <a:buNone/>
            </a:pPr>
            <a:endParaRPr lang="en-GB" sz="1400" dirty="0">
              <a:effectLst/>
              <a:latin typeface="Arial"/>
              <a:ea typeface="Calibri" panose="020F0502020204030204" pitchFamily="34" charset="0"/>
              <a:cs typeface="Arial"/>
            </a:endParaRPr>
          </a:p>
          <a:p>
            <a:pPr marL="0" indent="0" fontAlgn="base">
              <a:lnSpc>
                <a:spcPct val="110000"/>
              </a:lnSpc>
              <a:buNone/>
            </a:pPr>
            <a:r>
              <a:rPr lang="en-GB" sz="1400" b="0" i="0" dirty="0">
                <a:effectLst/>
                <a:latin typeface="Arial"/>
                <a:cs typeface="Arial"/>
              </a:rPr>
              <a:t>If you have any queries </a:t>
            </a:r>
            <a:r>
              <a:rPr lang="en-GB" sz="1400" dirty="0">
                <a:latin typeface="Arial"/>
                <a:cs typeface="Arial"/>
              </a:rPr>
              <a:t>or </a:t>
            </a:r>
            <a:r>
              <a:rPr lang="en-GB" sz="1400" b="0" i="0" dirty="0">
                <a:effectLst/>
                <a:latin typeface="Arial"/>
                <a:cs typeface="Arial"/>
              </a:rPr>
              <a:t>would like to discuss further, please contact the BEIS Appointments, Diversity and Talent Team at </a:t>
            </a:r>
            <a:r>
              <a:rPr lang="en-GB" sz="1400" b="0" i="0" u="sng" strike="noStrike" dirty="0">
                <a:effectLst/>
                <a:latin typeface="Arial"/>
                <a:cs typeface="Arial"/>
                <a:hlinkClick r:id="rId3">
                  <a:extLst>
                    <a:ext uri="{A12FA001-AC4F-418D-AE19-62706E023703}">
                      <ahyp:hlinkClr xmlns:ahyp="http://schemas.microsoft.com/office/drawing/2018/hyperlinkcolor" val="tx"/>
                    </a:ext>
                  </a:extLst>
                </a:hlinkClick>
              </a:rPr>
              <a:t>publicappointments@beis.gov.uk</a:t>
            </a:r>
            <a:r>
              <a:rPr lang="en-GB" sz="1400" b="0" i="0" dirty="0">
                <a:effectLst/>
                <a:latin typeface="Arial"/>
                <a:cs typeface="Arial"/>
              </a:rPr>
              <a:t>.  </a:t>
            </a:r>
            <a:endParaRPr lang="en-GB" sz="1400" dirty="0">
              <a:effectLst/>
              <a:latin typeface="Arial"/>
              <a:ea typeface="Calibri" panose="020F0502020204030204" pitchFamily="34" charset="0"/>
              <a:cs typeface="Arial"/>
            </a:endParaRPr>
          </a:p>
        </p:txBody>
      </p:sp>
      <p:sp>
        <p:nvSpPr>
          <p:cNvPr id="5" name="TextBox 4">
            <a:extLst>
              <a:ext uri="{FF2B5EF4-FFF2-40B4-BE49-F238E27FC236}">
                <a16:creationId xmlns:a16="http://schemas.microsoft.com/office/drawing/2014/main" id="{A121BF9D-7312-D146-A098-1393906DE9CF}"/>
              </a:ext>
            </a:extLst>
          </p:cNvPr>
          <p:cNvSpPr txBox="1"/>
          <p:nvPr/>
        </p:nvSpPr>
        <p:spPr>
          <a:xfrm>
            <a:off x="403340" y="345182"/>
            <a:ext cx="11684581" cy="1446550"/>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Annex A </a:t>
            </a:r>
          </a:p>
          <a:p>
            <a:r>
              <a:rPr lang="en-US" sz="4400" b="1" spc="-150" dirty="0">
                <a:solidFill>
                  <a:srgbClr val="033655"/>
                </a:solidFill>
                <a:latin typeface="Arial" panose="020B0604020202020204" pitchFamily="34" charset="0"/>
                <a:cs typeface="Arial" panose="020B0604020202020204" pitchFamily="34" charset="0"/>
              </a:rPr>
              <a:t>Conflicts of interest and due diligence </a:t>
            </a:r>
          </a:p>
        </p:txBody>
      </p:sp>
    </p:spTree>
    <p:extLst>
      <p:ext uri="{BB962C8B-B14F-4D97-AF65-F5344CB8AC3E}">
        <p14:creationId xmlns:p14="http://schemas.microsoft.com/office/powerpoint/2010/main" val="1243358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516242" y="1942732"/>
            <a:ext cx="10719460" cy="2594941"/>
          </a:xfrm>
          <a:prstGeom prst="rect">
            <a:avLst/>
          </a:prstGeom>
        </p:spPr>
        <p:txBody>
          <a:bodyPr wrap="square" lIns="91440" tIns="45720" rIns="91440" bIns="45720" anchor="t">
            <a:spAutoFit/>
          </a:bodyPr>
          <a:lstStyle/>
          <a:p>
            <a:pPr marL="0" indent="0" algn="just">
              <a:lnSpc>
                <a:spcPct val="107000"/>
              </a:lnSpc>
              <a:spcAft>
                <a:spcPts val="800"/>
              </a:spcAft>
              <a:buNone/>
            </a:pPr>
            <a:r>
              <a:rPr lang="en-GB" sz="1400" dirty="0">
                <a:latin typeface="Arial"/>
                <a:cs typeface="Arial"/>
              </a:rPr>
              <a:t>In 1995 the Committee on Standards in Public Life defined seven principles for public life. </a:t>
            </a:r>
            <a:r>
              <a:rPr lang="en-GB" sz="1400" dirty="0">
                <a:effectLst/>
                <a:latin typeface="Arial"/>
                <a:ea typeface="Times New Roman" panose="02020603050405020304" pitchFamily="18" charset="0"/>
                <a:cs typeface="Times New Roman"/>
              </a:rPr>
              <a:t>All candidates for are expected to demonstrate a commitment to, and an understanding of, the value and importance of the principles of public service which are:</a:t>
            </a:r>
            <a:endParaRPr lang="en-GB" sz="1400">
              <a:effectLst/>
              <a:latin typeface="Arial"/>
              <a:ea typeface="Times New Roman" panose="02020603050405020304" pitchFamily="18" charset="0"/>
              <a:cs typeface="Times New Roman"/>
            </a:endParaRPr>
          </a:p>
          <a:p>
            <a:pPr marL="342900" indent="-342900">
              <a:buFont typeface="+mj-lt"/>
              <a:buAutoNum type="arabicPeriod"/>
            </a:pPr>
            <a:r>
              <a:rPr lang="en-GB" sz="1400" dirty="0">
                <a:latin typeface="Arial"/>
                <a:cs typeface="Arial"/>
              </a:rPr>
              <a:t>Selflessness</a:t>
            </a:r>
          </a:p>
          <a:p>
            <a:pPr marL="342900" indent="-342900">
              <a:buFont typeface="+mj-lt"/>
              <a:buAutoNum type="arabicPeriod"/>
            </a:pPr>
            <a:r>
              <a:rPr lang="en-GB" sz="1400" dirty="0">
                <a:latin typeface="Arial"/>
                <a:cs typeface="Arial"/>
              </a:rPr>
              <a:t>Integrity</a:t>
            </a:r>
          </a:p>
          <a:p>
            <a:pPr marL="342900" indent="-342900">
              <a:buFont typeface="+mj-lt"/>
              <a:buAutoNum type="arabicPeriod"/>
            </a:pPr>
            <a:r>
              <a:rPr lang="en-GB" sz="1400" dirty="0">
                <a:latin typeface="Arial"/>
                <a:cs typeface="Arial"/>
              </a:rPr>
              <a:t>Objectivity</a:t>
            </a:r>
          </a:p>
          <a:p>
            <a:pPr marL="342900" indent="-342900">
              <a:buFont typeface="+mj-lt"/>
              <a:buAutoNum type="arabicPeriod"/>
            </a:pPr>
            <a:r>
              <a:rPr lang="en-GB" sz="1400" dirty="0">
                <a:latin typeface="Arial"/>
                <a:cs typeface="Arial"/>
              </a:rPr>
              <a:t>Accountability</a:t>
            </a:r>
          </a:p>
          <a:p>
            <a:pPr marL="342900" indent="-342900">
              <a:buFont typeface="+mj-lt"/>
              <a:buAutoNum type="arabicPeriod"/>
            </a:pPr>
            <a:r>
              <a:rPr lang="en-GB" sz="1400" dirty="0">
                <a:latin typeface="Arial"/>
                <a:cs typeface="Arial"/>
              </a:rPr>
              <a:t>Openness</a:t>
            </a:r>
          </a:p>
          <a:p>
            <a:pPr marL="342900" indent="-342900">
              <a:buFont typeface="+mj-lt"/>
              <a:buAutoNum type="arabicPeriod"/>
            </a:pPr>
            <a:r>
              <a:rPr lang="en-GB" sz="1400" dirty="0">
                <a:latin typeface="Arial"/>
                <a:cs typeface="Arial"/>
              </a:rPr>
              <a:t>Honesty</a:t>
            </a:r>
          </a:p>
          <a:p>
            <a:pPr marL="342900" indent="-342900">
              <a:buFont typeface="+mj-lt"/>
              <a:buAutoNum type="arabicPeriod"/>
            </a:pPr>
            <a:r>
              <a:rPr lang="en-GB" sz="1400" dirty="0">
                <a:latin typeface="Arial"/>
                <a:cs typeface="Arial"/>
              </a:rPr>
              <a:t>Leadership</a:t>
            </a:r>
          </a:p>
          <a:p>
            <a:pPr marL="0" indent="0">
              <a:buNone/>
            </a:pPr>
            <a:endParaRPr lang="en-GB" sz="1400" dirty="0">
              <a:latin typeface="Arial"/>
              <a:cs typeface="Arial"/>
            </a:endParaRPr>
          </a:p>
          <a:p>
            <a:pPr marL="0" indent="0">
              <a:buNone/>
            </a:pPr>
            <a:r>
              <a:rPr lang="en-GB" sz="1400" dirty="0">
                <a:latin typeface="Arial"/>
                <a:cs typeface="Arial"/>
              </a:rPr>
              <a:t>Further information on the principles of public life can be found </a:t>
            </a:r>
            <a:r>
              <a:rPr lang="en-GB" sz="1400" dirty="0">
                <a:latin typeface="Arial"/>
                <a:cs typeface="Arial"/>
                <a:hlinkClick r:id="rId3"/>
              </a:rPr>
              <a:t>here</a:t>
            </a:r>
            <a:r>
              <a:rPr lang="en-GB" sz="1400" dirty="0">
                <a:latin typeface="Arial"/>
                <a:cs typeface="Arial"/>
              </a:rPr>
              <a:t>. </a:t>
            </a:r>
          </a:p>
        </p:txBody>
      </p:sp>
      <p:sp>
        <p:nvSpPr>
          <p:cNvPr id="5" name="TextBox 4">
            <a:extLst>
              <a:ext uri="{FF2B5EF4-FFF2-40B4-BE49-F238E27FC236}">
                <a16:creationId xmlns:a16="http://schemas.microsoft.com/office/drawing/2014/main" id="{A121BF9D-7312-D146-A098-1393906DE9CF}"/>
              </a:ext>
            </a:extLst>
          </p:cNvPr>
          <p:cNvSpPr txBox="1"/>
          <p:nvPr/>
        </p:nvSpPr>
        <p:spPr>
          <a:xfrm>
            <a:off x="403340" y="345182"/>
            <a:ext cx="11684581" cy="1446550"/>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Annex B</a:t>
            </a:r>
          </a:p>
          <a:p>
            <a:r>
              <a:rPr lang="en-US" sz="4400" b="1" spc="-150" dirty="0">
                <a:solidFill>
                  <a:srgbClr val="033655"/>
                </a:solidFill>
                <a:latin typeface="Arial" panose="020B0604020202020204" pitchFamily="34" charset="0"/>
                <a:cs typeface="Arial" panose="020B0604020202020204" pitchFamily="34" charset="0"/>
              </a:rPr>
              <a:t>The Seven Principles underpinning Public Life</a:t>
            </a:r>
          </a:p>
        </p:txBody>
      </p:sp>
    </p:spTree>
    <p:extLst>
      <p:ext uri="{BB962C8B-B14F-4D97-AF65-F5344CB8AC3E}">
        <p14:creationId xmlns:p14="http://schemas.microsoft.com/office/powerpoint/2010/main" val="895666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E288275-2FA5-564F-87D1-D588139B106D}"/>
              </a:ext>
            </a:extLst>
          </p:cNvPr>
          <p:cNvSpPr/>
          <p:nvPr/>
        </p:nvSpPr>
        <p:spPr>
          <a:xfrm>
            <a:off x="427465" y="1933854"/>
            <a:ext cx="10719460" cy="4401205"/>
          </a:xfrm>
          <a:prstGeom prst="rect">
            <a:avLst/>
          </a:prstGeom>
        </p:spPr>
        <p:txBody>
          <a:bodyPr wrap="square">
            <a:spAutoFit/>
          </a:bodyPr>
          <a:lstStyle/>
          <a:p>
            <a:pPr marL="0" indent="0">
              <a:buNone/>
            </a:pPr>
            <a:r>
              <a:rPr lang="en-GB" sz="1400" dirty="0">
                <a:effectLst/>
                <a:latin typeface="Arial" panose="020B0604020202020204" pitchFamily="34" charset="0"/>
                <a:ea typeface="Times New Roman" panose="02020603050405020304" pitchFamily="18" charset="0"/>
                <a:cs typeface="Arial" panose="020B0604020202020204" pitchFamily="34" charset="0"/>
              </a:rPr>
              <a:t>If you feel you have reason to complain you should direct your concerns in the first instance to the Public Appointments team (</a:t>
            </a:r>
            <a:r>
              <a:rPr lang="en-GB" sz="1400" dirty="0">
                <a:hlinkClick r:id="rId3"/>
              </a:rPr>
              <a:t>publicappointments@beis.gov.uk</a:t>
            </a:r>
            <a:r>
              <a:rPr lang="en-GB" sz="1400" dirty="0"/>
              <a:t>) </a:t>
            </a:r>
            <a:r>
              <a:rPr lang="en-GB" sz="1400" dirty="0">
                <a:effectLst/>
                <a:latin typeface="Arial" panose="020B0604020202020204" pitchFamily="34" charset="0"/>
                <a:ea typeface="Times New Roman" panose="02020603050405020304" pitchFamily="18" charset="0"/>
                <a:cs typeface="Arial" panose="020B0604020202020204" pitchFamily="34" charset="0"/>
              </a:rPr>
              <a:t>who will make every effort to deal with these and respond to you within 48 hours. </a:t>
            </a:r>
          </a:p>
          <a:p>
            <a:pPr marL="0" indent="0">
              <a:buNone/>
            </a:pP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400" dirty="0">
                <a:ea typeface="Times New Roman" panose="02020603050405020304" pitchFamily="18" charset="0"/>
              </a:rPr>
              <a:t>If your complaint is not dealt with satisfactorily, you can find information about the steps you can take under BEIS Complaints Procedure </a:t>
            </a:r>
            <a:r>
              <a:rPr lang="en-GB" sz="1400" dirty="0">
                <a:ea typeface="Times New Roman" panose="02020603050405020304" pitchFamily="18" charset="0"/>
                <a:hlinkClick r:id="rId4"/>
              </a:rPr>
              <a:t>here</a:t>
            </a:r>
            <a:r>
              <a:rPr lang="en-GB" sz="1400" dirty="0">
                <a:ea typeface="Times New Roman" panose="02020603050405020304" pitchFamily="18" charset="0"/>
              </a:rPr>
              <a:t>.</a:t>
            </a: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400" dirty="0">
                <a:effectLst/>
                <a:latin typeface="Arial" panose="020B0604020202020204" pitchFamily="34" charset="0"/>
                <a:ea typeface="Times New Roman" panose="02020603050405020304" pitchFamily="18" charset="0"/>
                <a:cs typeface="Arial" panose="020B0604020202020204" pitchFamily="34" charset="0"/>
              </a:rPr>
              <a:t>The Commissioner for Public Appointments is the independent regulator of public appointments. The Commissioner’s primary role is to provide independent assurance that public appointments are made in accordance with the </a:t>
            </a:r>
            <a:r>
              <a:rPr lang="en-GB"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5"/>
              </a:rPr>
              <a:t>Governance Code on Public Appointments.</a:t>
            </a:r>
            <a:r>
              <a:rPr lang="en-GB" sz="1400" dirty="0">
                <a:solidFill>
                  <a:srgbClr val="0000FF"/>
                </a:solidFill>
                <a:effectLst/>
                <a:latin typeface="Arial" panose="020B0604020202020204" pitchFamily="34" charset="0"/>
                <a:ea typeface="Times New Roman" panose="02020603050405020304" pitchFamily="18" charset="0"/>
                <a:cs typeface="Arial" panose="020B0604020202020204" pitchFamily="34" charset="0"/>
              </a:rPr>
              <a:t> </a:t>
            </a:r>
            <a:r>
              <a:rPr lang="en-GB" sz="1400" dirty="0">
                <a:effectLst/>
                <a:latin typeface="Arial" panose="020B0604020202020204" pitchFamily="34" charset="0"/>
                <a:ea typeface="Times New Roman" panose="02020603050405020304" pitchFamily="18" charset="0"/>
                <a:cs typeface="Arial" panose="020B0604020202020204" pitchFamily="34" charset="0"/>
              </a:rPr>
              <a:t>The Commissioner also investigates complaints and may conduct an inquiry into the policies and practices followed in relation to appointments processes which he regulates. The Commissioner will not investigate complaints relating to non-selection unless it appears that the appointments process has breached the Governance Code on Public Appointments. </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400" dirty="0">
                <a:effectLst/>
                <a:latin typeface="Arial" panose="020B0604020202020204" pitchFamily="34" charset="0"/>
                <a:ea typeface="Times New Roman" panose="02020603050405020304" pitchFamily="18" charset="0"/>
                <a:cs typeface="Arial" panose="020B0604020202020204" pitchFamily="34" charset="0"/>
              </a:rPr>
              <a:t>You can contact the Commissioner by email at </a:t>
            </a:r>
            <a:r>
              <a:rPr lang="en-GB"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6"/>
              </a:rPr>
              <a:t>publicappointments@csc.gov.uk</a:t>
            </a:r>
            <a:r>
              <a:rPr lang="en-GB" sz="1400" dirty="0">
                <a:solidFill>
                  <a:srgbClr val="0000FF"/>
                </a:solidFill>
                <a:effectLst/>
                <a:latin typeface="Arial" panose="020B0604020202020204" pitchFamily="34" charset="0"/>
                <a:ea typeface="Times New Roman" panose="02020603050405020304" pitchFamily="18" charset="0"/>
                <a:cs typeface="Arial" panose="020B0604020202020204" pitchFamily="34" charset="0"/>
              </a:rPr>
              <a:t> </a:t>
            </a:r>
            <a:r>
              <a:rPr lang="en-GB" sz="1400" dirty="0">
                <a:effectLst/>
                <a:latin typeface="Arial" panose="020B0604020202020204" pitchFamily="34" charset="0"/>
                <a:ea typeface="Times New Roman" panose="02020603050405020304" pitchFamily="18" charset="0"/>
                <a:cs typeface="Arial" panose="020B0604020202020204" pitchFamily="34" charset="0"/>
              </a:rPr>
              <a:t>or by post, as follows:</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400" dirty="0">
                <a:effectLst/>
                <a:latin typeface="Arial" panose="020B0604020202020204" pitchFamily="34" charset="0"/>
                <a:ea typeface="Times New Roman" panose="02020603050405020304" pitchFamily="18" charset="0"/>
                <a:cs typeface="Arial" panose="020B0604020202020204" pitchFamily="34" charset="0"/>
              </a:rPr>
              <a:t>The Commissioner for Public Appointments</a:t>
            </a:r>
            <a:br>
              <a:rPr lang="en-GB" sz="1400" dirty="0">
                <a:effectLst/>
                <a:latin typeface="Arial" panose="020B0604020202020204" pitchFamily="34" charset="0"/>
                <a:ea typeface="Times New Roman" panose="02020603050405020304" pitchFamily="18" charset="0"/>
                <a:cs typeface="Arial" panose="020B0604020202020204" pitchFamily="34" charset="0"/>
              </a:rPr>
            </a:br>
            <a:r>
              <a:rPr lang="en-GB" sz="1400" dirty="0">
                <a:effectLst/>
                <a:latin typeface="Arial" panose="020B0604020202020204" pitchFamily="34" charset="0"/>
                <a:ea typeface="Times New Roman" panose="02020603050405020304" pitchFamily="18" charset="0"/>
                <a:cs typeface="Arial" panose="020B0604020202020204" pitchFamily="34" charset="0"/>
              </a:rPr>
              <a:t>Room G/8, 1 Horse Guards Road</a:t>
            </a:r>
            <a:br>
              <a:rPr lang="en-GB" sz="1400" dirty="0">
                <a:effectLst/>
                <a:latin typeface="Arial" panose="020B0604020202020204" pitchFamily="34" charset="0"/>
                <a:ea typeface="Times New Roman" panose="02020603050405020304" pitchFamily="18" charset="0"/>
                <a:cs typeface="Arial" panose="020B0604020202020204" pitchFamily="34" charset="0"/>
              </a:rPr>
            </a:br>
            <a:r>
              <a:rPr lang="en-GB" sz="1400" dirty="0">
                <a:effectLst/>
                <a:latin typeface="Arial" panose="020B0604020202020204" pitchFamily="34" charset="0"/>
                <a:ea typeface="Times New Roman" panose="02020603050405020304" pitchFamily="18" charset="0"/>
                <a:cs typeface="Arial" panose="020B0604020202020204" pitchFamily="34" charset="0"/>
              </a:rPr>
              <a:t>London, SW1A 2HQ</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sz="1400"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sz="1400" dirty="0">
                <a:effectLst/>
                <a:latin typeface="Arial" panose="020B0604020202020204" pitchFamily="34" charset="0"/>
                <a:ea typeface="Times New Roman" panose="02020603050405020304" pitchFamily="18" charset="0"/>
                <a:cs typeface="Arial" panose="020B0604020202020204" pitchFamily="34" charset="0"/>
              </a:rPr>
              <a:t>Further information on the role of the Commissioner or the appointments process is available at: </a:t>
            </a:r>
            <a:r>
              <a:rPr lang="en-GB" sz="1400" u="sng" dirty="0">
                <a:solidFill>
                  <a:srgbClr val="0000FF"/>
                </a:solidFill>
                <a:effectLst/>
                <a:latin typeface="Arial" panose="020B0604020202020204" pitchFamily="34" charset="0"/>
                <a:ea typeface="Times New Roman" panose="02020603050405020304" pitchFamily="18" charset="0"/>
                <a:cs typeface="Arial" panose="020B0604020202020204" pitchFamily="34" charset="0"/>
                <a:hlinkClick r:id="rId7"/>
              </a:rPr>
              <a:t>publicappointmentscommissioner.independent.gov.uk</a:t>
            </a:r>
            <a:r>
              <a:rPr lang="en-GB" sz="1400" dirty="0">
                <a:effectLst/>
                <a:latin typeface="Arial" panose="020B0604020202020204" pitchFamily="34" charset="0"/>
                <a:ea typeface="Times New Roman" panose="02020603050405020304" pitchFamily="18" charset="0"/>
                <a:cs typeface="Arial" panose="020B0604020202020204" pitchFamily="34" charset="0"/>
              </a:rPr>
              <a:t>.</a:t>
            </a:r>
            <a:endParaRPr lang="en-GB" sz="14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A121BF9D-7312-D146-A098-1393906DE9CF}"/>
              </a:ext>
            </a:extLst>
          </p:cNvPr>
          <p:cNvSpPr txBox="1"/>
          <p:nvPr/>
        </p:nvSpPr>
        <p:spPr>
          <a:xfrm>
            <a:off x="403340" y="345182"/>
            <a:ext cx="11684581" cy="1446550"/>
          </a:xfrm>
          <a:prstGeom prst="rect">
            <a:avLst/>
          </a:prstGeom>
          <a:noFill/>
        </p:spPr>
        <p:txBody>
          <a:bodyPr wrap="square" rtlCol="0" anchor="t">
            <a:spAutoFit/>
          </a:bodyPr>
          <a:lstStyle/>
          <a:p>
            <a:r>
              <a:rPr lang="en-US" sz="4400" b="1" spc="-150" dirty="0">
                <a:solidFill>
                  <a:srgbClr val="033655"/>
                </a:solidFill>
                <a:latin typeface="Arial" panose="020B0604020202020204" pitchFamily="34" charset="0"/>
                <a:cs typeface="Arial" panose="020B0604020202020204" pitchFamily="34" charset="0"/>
              </a:rPr>
              <a:t>Annex C</a:t>
            </a:r>
          </a:p>
          <a:p>
            <a:r>
              <a:rPr lang="en-US" sz="4400" b="1" spc="-150" dirty="0">
                <a:solidFill>
                  <a:srgbClr val="033655"/>
                </a:solidFill>
                <a:latin typeface="Arial" panose="020B0604020202020204" pitchFamily="34" charset="0"/>
                <a:cs typeface="Arial" panose="020B0604020202020204" pitchFamily="34" charset="0"/>
              </a:rPr>
              <a:t>Complaints procedure</a:t>
            </a:r>
          </a:p>
        </p:txBody>
      </p:sp>
    </p:spTree>
    <p:extLst>
      <p:ext uri="{BB962C8B-B14F-4D97-AF65-F5344CB8AC3E}">
        <p14:creationId xmlns:p14="http://schemas.microsoft.com/office/powerpoint/2010/main" val="7076776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c6f593ada1854b629148449de059396b xmlns="0f9fa326-da26-4ea8-b6a9-645e8136fe1d">
      <Terms xmlns="http://schemas.microsoft.com/office/infopath/2007/PartnerControls">
        <TermInfo xmlns="http://schemas.microsoft.com/office/infopath/2007/PartnerControls">
          <TermName xmlns="http://schemas.microsoft.com/office/infopath/2007/PartnerControls">DSIT</TermName>
          <TermId xmlns="http://schemas.microsoft.com/office/infopath/2007/PartnerControls">9b2b16d8-8f0e-f9f9-8d2e-30d6eeb93788</TermId>
        </TermInfo>
      </Terms>
    </c6f593ada1854b629148449de059396b>
    <LegacyData xmlns="aaacb922-5235-4a66-b188-303b9b46fbd7" xsi:nil="true"/>
    <_ip_UnifiedCompliancePolicyUIAction xmlns="http://schemas.microsoft.com/sharepoint/v3" xsi:nil="true"/>
    <TaxCatchAll xmlns="cf3611e1-acd2-478d-a26f-ebb3c98a66d6">
      <Value>3</Value>
      <Value>2</Value>
      <Value>1</Value>
    </TaxCatchAll>
    <lcf76f155ced4ddcb4097134ff3c332f xmlns="23f71f3d-7d90-476e-9e48-02c77b031ec6">
      <Terms xmlns="http://schemas.microsoft.com/office/infopath/2007/PartnerControls"/>
    </lcf76f155ced4ddcb4097134ff3c332f>
    <m817f42addf14c9a838da36e78800043 xmlns="0f9fa326-da26-4ea8-b6a9-645e8136fe1d">
      <Terms xmlns="http://schemas.microsoft.com/office/infopath/2007/PartnerControls">
        <TermInfo xmlns="http://schemas.microsoft.com/office/infopath/2007/PartnerControls">
          <TermName xmlns="http://schemas.microsoft.com/office/infopath/2007/PartnerControls">Ministerial and departmental business</TermName>
          <TermId xmlns="http://schemas.microsoft.com/office/infopath/2007/PartnerControls">2f1d2866-77e2-65b1-53c1-e1425d2a781e</TermId>
        </TermInfo>
      </Terms>
    </m817f42addf14c9a838da36e78800043>
    <_ip_UnifiedCompliancePolicyProperties xmlns="http://schemas.microsoft.com/sharepoint/v3" xsi:nil="true"/>
    <h573c97cf80c4aa6b446c5363dc3ac94 xmlns="0f9fa326-da26-4ea8-b6a9-645e8136fe1d">
      <Terms xmlns="http://schemas.microsoft.com/office/infopath/2007/PartnerControls">
        <TermInfo xmlns="http://schemas.microsoft.com/office/infopath/2007/PartnerControls">
          <TermName xmlns="http://schemas.microsoft.com/office/infopath/2007/PartnerControls">Departmental Implementation and Delivery</TermName>
          <TermId xmlns="http://schemas.microsoft.com/office/infopath/2007/PartnerControls">5ceb3726-212c-104b-034a-92a179f2f8a1</TermId>
        </TermInfo>
      </Terms>
    </h573c97cf80c4aa6b446c5363dc3ac94>
    <_dlc_DocId xmlns="cf3611e1-acd2-478d-a26f-ebb3c98a66d6">J4KJZQ2N4YMZ-847115333-56381</_dlc_DocId>
    <_dlc_DocIdUrl xmlns="cf3611e1-acd2-478d-a26f-ebb3c98a66d6">
      <Url>https://beisgov.sharepoint.com/sites/DSITPartnerships-ALL/_layouts/15/DocIdRedir.aspx?ID=J4KJZQ2N4YMZ-847115333-56381</Url>
      <Description>J4KJZQ2N4YMZ-847115333-56381</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Core Document" ma:contentTypeID="0x0101004691A8DE0991884F8E90AD6474FC737301001EA114674B3CCC488005DBE4E6C65444" ma:contentTypeVersion="19" ma:contentTypeDescription="Create a new document." ma:contentTypeScope="" ma:versionID="285b940d44a5c993d17fd4016e687b9c">
  <xsd:schema xmlns:xsd="http://www.w3.org/2001/XMLSchema" xmlns:xs="http://www.w3.org/2001/XMLSchema" xmlns:p="http://schemas.microsoft.com/office/2006/metadata/properties" xmlns:ns1="http://schemas.microsoft.com/sharepoint/v3" xmlns:ns2="0f9fa326-da26-4ea8-b6a9-645e8136fe1d" xmlns:ns3="cf3611e1-acd2-478d-a26f-ebb3c98a66d6" xmlns:ns4="aaacb922-5235-4a66-b188-303b9b46fbd7" xmlns:ns5="23f71f3d-7d90-476e-9e48-02c77b031ec6" targetNamespace="http://schemas.microsoft.com/office/2006/metadata/properties" ma:root="true" ma:fieldsID="03c89887cfdcf4f62a470a4e5e352dd2" ns1:_="" ns2:_="" ns3:_="" ns4:_="" ns5:_="">
    <xsd:import namespace="http://schemas.microsoft.com/sharepoint/v3"/>
    <xsd:import namespace="0f9fa326-da26-4ea8-b6a9-645e8136fe1d"/>
    <xsd:import namespace="cf3611e1-acd2-478d-a26f-ebb3c98a66d6"/>
    <xsd:import namespace="aaacb922-5235-4a66-b188-303b9b46fbd7"/>
    <xsd:import namespace="23f71f3d-7d90-476e-9e48-02c77b031ec6"/>
    <xsd:element name="properties">
      <xsd:complexType>
        <xsd:sequence>
          <xsd:element name="documentManagement">
            <xsd:complexType>
              <xsd:all>
                <xsd:element ref="ns2:c6f593ada1854b629148449de059396b" minOccurs="0"/>
                <xsd:element ref="ns3:TaxCatchAll" minOccurs="0"/>
                <xsd:element ref="ns3:TaxCatchAllLabel" minOccurs="0"/>
                <xsd:element ref="ns2:m817f42addf14c9a838da36e78800043" minOccurs="0"/>
                <xsd:element ref="ns2:h573c97cf80c4aa6b446c5363dc3ac94" minOccurs="0"/>
                <xsd:element ref="ns4:LegacyData" minOccurs="0"/>
                <xsd:element ref="ns3:_dlc_DocId" minOccurs="0"/>
                <xsd:element ref="ns3:_dlc_DocIdPersistId" minOccurs="0"/>
                <xsd:element ref="ns3:_dlc_DocIdUrl" minOccurs="0"/>
                <xsd:element ref="ns5:MediaServiceMetadata" minOccurs="0"/>
                <xsd:element ref="ns5:MediaServiceFastMetadata" minOccurs="0"/>
                <xsd:element ref="ns5:MediaServiceObjectDetectorVersions" minOccurs="0"/>
                <xsd:element ref="ns3:SharedWithUsers" minOccurs="0"/>
                <xsd:element ref="ns3:SharedWithDetails" minOccurs="0"/>
                <xsd:element ref="ns5:MediaServiceDateTaken" minOccurs="0"/>
                <xsd:element ref="ns5:MediaServiceGenerationTime" minOccurs="0"/>
                <xsd:element ref="ns5:MediaServiceEventHashCode" minOccurs="0"/>
                <xsd:element ref="ns5:MediaLengthInSeconds" minOccurs="0"/>
                <xsd:element ref="ns5:MediaServiceSearchProperties" minOccurs="0"/>
                <xsd:element ref="ns5:lcf76f155ced4ddcb4097134ff3c332f" minOccurs="0"/>
                <xsd:element ref="ns5:MediaServiceOCR"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33" nillable="true" ma:displayName="Unified Compliance Policy Properties" ma:hidden="true" ma:internalName="_ip_UnifiedCompliancePolicyProperties">
      <xsd:simpleType>
        <xsd:restriction base="dms:Note"/>
      </xsd:simpleType>
    </xsd:element>
    <xsd:element name="_ip_UnifiedCompliancePolicyUIAction" ma:index="3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f9fa326-da26-4ea8-b6a9-645e8136fe1d" elementFormDefault="qualified">
    <xsd:import namespace="http://schemas.microsoft.com/office/2006/documentManagement/types"/>
    <xsd:import namespace="http://schemas.microsoft.com/office/infopath/2007/PartnerControls"/>
    <xsd:element name="c6f593ada1854b629148449de059396b" ma:index="8" nillable="true" ma:taxonomy="true" ma:internalName="c6f593ada1854b629148449de059396b" ma:taxonomyFieldName="KIM_GovernmentBody" ma:displayName="Government Body" ma:default="3;#DSIT|9b2b16d8-8f0e-f9f9-8d2e-30d6eeb93788" ma:fieldId="{c6f593ad-a185-4b62-9148-449de059396b}" ma:sspId="9b0aeba9-2bce-41c2-8545-5d12d676a674" ma:termSetId="46784332-da01-4f4a-94fa-2a245cb438b3" ma:anchorId="00000000-0000-0000-0000-000000000000" ma:open="false" ma:isKeyword="false">
      <xsd:complexType>
        <xsd:sequence>
          <xsd:element ref="pc:Terms" minOccurs="0" maxOccurs="1"/>
        </xsd:sequence>
      </xsd:complexType>
    </xsd:element>
    <xsd:element name="m817f42addf14c9a838da36e78800043" ma:index="12" nillable="true" ma:taxonomy="true" ma:internalName="m817f42addf14c9a838da36e78800043" ma:taxonomyFieldName="KIM_Function" ma:displayName="Function" ma:default="1;#Ministerial and departmental business|2f1d2866-77e2-65b1-53c1-e1425d2a781e" ma:fieldId="{6817f42a-ddf1-4c9a-838d-a36e78800043}" ma:sspId="9b0aeba9-2bce-41c2-8545-5d12d676a674" ma:termSetId="8a8c3714-5ee2-45f9-8c60-591b9d070299" ma:anchorId="00000000-0000-0000-0000-000000000000" ma:open="false" ma:isKeyword="false">
      <xsd:complexType>
        <xsd:sequence>
          <xsd:element ref="pc:Terms" minOccurs="0" maxOccurs="1"/>
        </xsd:sequence>
      </xsd:complexType>
    </xsd:element>
    <xsd:element name="h573c97cf80c4aa6b446c5363dc3ac94" ma:index="14" nillable="true" ma:taxonomy="true" ma:internalName="h573c97cf80c4aa6b446c5363dc3ac94" ma:taxonomyFieldName="KIM_Activity" ma:displayName="Activity" ma:default="2;#Departmental Implementation and Delivery|5ceb3726-212c-104b-034a-92a179f2f8a1" ma:fieldId="{1573c97c-f80c-4aa6-b446-c5363dc3ac94}" ma:sspId="9b0aeba9-2bce-41c2-8545-5d12d676a674" ma:termSetId="5c6dcaef-f335-486f-b10e-5a74f102472a"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f3611e1-acd2-478d-a26f-ebb3c98a66d6" elementFormDefault="qualified">
    <xsd:import namespace="http://schemas.microsoft.com/office/2006/documentManagement/types"/>
    <xsd:import namespace="http://schemas.microsoft.com/office/infopath/2007/PartnerControls"/>
    <xsd:element name="TaxCatchAll" ma:index="9" nillable="true" ma:displayName="Taxonomy Catch All Column" ma:hidden="true" ma:list="{cf7a01bf-872b-4073-9e87-9018e8bf7e1d}" ma:internalName="TaxCatchAll" ma:showField="CatchAllData" ma:web="cf3611e1-acd2-478d-a26f-ebb3c98a66d6">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hidden="true" ma:list="{cf7a01bf-872b-4073-9e87-9018e8bf7e1d}" ma:internalName="TaxCatchAllLabel" ma:readOnly="true" ma:showField="CatchAllDataLabel" ma:web="cf3611e1-acd2-478d-a26f-ebb3c98a66d6">
      <xsd:complexType>
        <xsd:complexContent>
          <xsd:extension base="dms:MultiChoiceLookup">
            <xsd:sequence>
              <xsd:element name="Value" type="dms:Lookup" maxOccurs="unbounded" minOccurs="0" nillable="true"/>
            </xsd:sequence>
          </xsd:extension>
        </xsd:complexContent>
      </xsd:complexType>
    </xsd:element>
    <xsd:element name="_dlc_DocId" ma:index="17" nillable="true" ma:displayName="Document ID Value" ma:description="The value of the document ID assigned to this item." ma:indexed="true" ma:internalName="_dlc_DocId" ma:readOnly="true">
      <xsd:simpleType>
        <xsd:restriction base="dms:Text"/>
      </xsd:simpleType>
    </xsd:element>
    <xsd:element name="_dlc_DocIdPersistId" ma:index="18" nillable="true" ma:displayName="Persist ID" ma:description="Keep ID on add." ma:hidden="true" ma:internalName="_dlc_DocIdPersistId" ma:readOnly="true">
      <xsd:simpleType>
        <xsd:restriction base="dms:Boolean"/>
      </xsd:simpleType>
    </xsd:element>
    <xsd:element name="_dlc_DocIdUrl" ma:index="1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16"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f71f3d-7d90-476e-9e48-02c77b031ec6" elementFormDefault="qualified">
    <xsd:import namespace="http://schemas.microsoft.com/office/2006/documentManagement/types"/>
    <xsd:import namespace="http://schemas.microsoft.com/office/infopath/2007/PartnerControls"/>
    <xsd:element name="MediaServiceMetadata" ma:index="20" nillable="true" ma:displayName="MediaServiceMetadata" ma:hidden="true" ma:internalName="MediaServiceMetadata" ma:readOnly="true">
      <xsd:simpleType>
        <xsd:restriction base="dms:Note"/>
      </xsd:simpleType>
    </xsd:element>
    <xsd:element name="MediaServiceFastMetadata" ma:index="21" nillable="true" ma:displayName="MediaServiceFastMetadata" ma:hidden="true" ma:internalName="MediaServiceFastMetadata"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DateTaken" ma:index="25" nillable="true" ma:displayName="MediaServiceDateTaken" ma:hidden="true" ma:indexed="true" ma:internalName="MediaServiceDateTaken" ma:readOnly="true">
      <xsd:simpleType>
        <xsd:restriction base="dms:Text"/>
      </xsd:simpleType>
    </xsd:element>
    <xsd:element name="MediaServiceGenerationTime" ma:index="26" nillable="true" ma:displayName="MediaServiceGenerationTime" ma:hidden="true" ma:internalName="MediaServiceGenerationTime" ma:readOnly="true">
      <xsd:simpleType>
        <xsd:restriction base="dms:Text"/>
      </xsd:simpleType>
    </xsd:element>
    <xsd:element name="MediaServiceEventHashCode" ma:index="27" nillable="true" ma:displayName="MediaServiceEventHashCode" ma:hidden="true" ma:internalName="MediaServiceEventHashCode" ma:readOnly="true">
      <xsd:simpleType>
        <xsd:restriction base="dms:Text"/>
      </xsd:simpleType>
    </xsd:element>
    <xsd:element name="MediaLengthInSeconds" ma:index="28" nillable="true" ma:displayName="MediaLengthInSeconds" ma:hidden="true" ma:internalName="MediaLengthInSeconds" ma:readOnly="true">
      <xsd:simpleType>
        <xsd:restriction base="dms:Unknow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9b0aeba9-2bce-41c2-8545-5d12d676a674" ma:termSetId="09814cd3-568e-fe90-9814-8d621ff8fb84" ma:anchorId="fba54fb3-c3e1-fe81-a776-ca4b69148c4d" ma:open="true" ma:isKeyword="false">
      <xsd:complexType>
        <xsd:sequence>
          <xsd:element ref="pc:Terms" minOccurs="0" maxOccurs="1"/>
        </xsd:sequence>
      </xsd:complexType>
    </xsd:element>
    <xsd:element name="MediaServiceOCR" ma:index="32"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10AB5ED-9E0D-44D0-8262-8D84DF550526}">
  <ds:schemaRef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http://purl.org/dc/dcmitype/"/>
    <ds:schemaRef ds:uri="cf3611e1-acd2-478d-a26f-ebb3c98a66d6"/>
    <ds:schemaRef ds:uri="http://schemas.microsoft.com/office/2006/documentManagement/types"/>
    <ds:schemaRef ds:uri="http://purl.org/dc/terms/"/>
    <ds:schemaRef ds:uri="23f71f3d-7d90-476e-9e48-02c77b031ec6"/>
    <ds:schemaRef ds:uri="0f9fa326-da26-4ea8-b6a9-645e8136fe1d"/>
    <ds:schemaRef ds:uri="aaacb922-5235-4a66-b188-303b9b46fbd7"/>
    <ds:schemaRef ds:uri="http://schemas.microsoft.com/sharepoint/v3"/>
    <ds:schemaRef ds:uri="http://www.w3.org/XML/1998/namespace"/>
  </ds:schemaRefs>
</ds:datastoreItem>
</file>

<file path=customXml/itemProps2.xml><?xml version="1.0" encoding="utf-8"?>
<ds:datastoreItem xmlns:ds="http://schemas.openxmlformats.org/officeDocument/2006/customXml" ds:itemID="{02D367FD-C9C7-479E-B229-81683BEEA7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0f9fa326-da26-4ea8-b6a9-645e8136fe1d"/>
    <ds:schemaRef ds:uri="cf3611e1-acd2-478d-a26f-ebb3c98a66d6"/>
    <ds:schemaRef ds:uri="aaacb922-5235-4a66-b188-303b9b46fbd7"/>
    <ds:schemaRef ds:uri="23f71f3d-7d90-476e-9e48-02c77b031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D40C72F-29BE-43D3-AAD3-186E64E02976}">
  <ds:schemaRefs>
    <ds:schemaRef ds:uri="http://schemas.microsoft.com/sharepoint/events"/>
  </ds:schemaRefs>
</ds:datastoreItem>
</file>

<file path=customXml/itemProps4.xml><?xml version="1.0" encoding="utf-8"?>
<ds:datastoreItem xmlns:ds="http://schemas.openxmlformats.org/officeDocument/2006/customXml" ds:itemID="{1E32A476-A491-4A18-B4F2-5BAA8292C87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1624</TotalTime>
  <Words>2905</Words>
  <Application>Microsoft Office PowerPoint</Application>
  <PresentationFormat>Widescreen</PresentationFormat>
  <Paragraphs>190</Paragraphs>
  <Slides>14</Slides>
  <Notes>10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Mandhra2, Methun (DSIT)</dc:creator>
  <cp:lastModifiedBy>Mandhra2, Methun (DSIT)</cp:lastModifiedBy>
  <cp:revision>209</cp:revision>
  <dcterms:created xsi:type="dcterms:W3CDTF">2024-11-19T10:15:34Z</dcterms:created>
  <dcterms:modified xsi:type="dcterms:W3CDTF">2024-12-19T14:08:33Z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62f585-b40f-4ab9-bafe-39150f03d124_Enabled">
    <vt:lpwstr>true</vt:lpwstr>
  </property>
  <property fmtid="{D5CDD505-2E9C-101B-9397-08002B2CF9AE}" pid="3" name="MSIP_Label_ba62f585-b40f-4ab9-bafe-39150f03d124_SetDate">
    <vt:lpwstr>2024-11-19T13:31:44Z</vt:lpwstr>
  </property>
  <property fmtid="{D5CDD505-2E9C-101B-9397-08002B2CF9AE}" pid="4" name="MSIP_Label_ba62f585-b40f-4ab9-bafe-39150f03d124_Method">
    <vt:lpwstr>Standard</vt:lpwstr>
  </property>
  <property fmtid="{D5CDD505-2E9C-101B-9397-08002B2CF9AE}" pid="5" name="MSIP_Label_ba62f585-b40f-4ab9-bafe-39150f03d124_Name">
    <vt:lpwstr>OFFICIAL</vt:lpwstr>
  </property>
  <property fmtid="{D5CDD505-2E9C-101B-9397-08002B2CF9AE}" pid="6" name="MSIP_Label_ba62f585-b40f-4ab9-bafe-39150f03d124_SiteId">
    <vt:lpwstr>cbac7005-02c1-43eb-b497-e6492d1b2dd8</vt:lpwstr>
  </property>
  <property fmtid="{D5CDD505-2E9C-101B-9397-08002B2CF9AE}" pid="7" name="MSIP_Label_ba62f585-b40f-4ab9-bafe-39150f03d124_ActionId">
    <vt:lpwstr>471a84bf-967a-4030-8b3e-83133e0a4c94</vt:lpwstr>
  </property>
  <property fmtid="{D5CDD505-2E9C-101B-9397-08002B2CF9AE}" pid="8" name="MSIP_Label_ba62f585-b40f-4ab9-bafe-39150f03d124_ContentBits">
    <vt:lpwstr>3</vt:lpwstr>
  </property>
  <property fmtid="{D5CDD505-2E9C-101B-9397-08002B2CF9AE}" pid="9" name="ClassificationContentMarkingFooterLocations">
    <vt:lpwstr>Office Theme:10</vt:lpwstr>
  </property>
  <property fmtid="{D5CDD505-2E9C-101B-9397-08002B2CF9AE}" pid="10" name="ClassificationContentMarkingFooterText">
    <vt:lpwstr>OFFICIAL</vt:lpwstr>
  </property>
  <property fmtid="{D5CDD505-2E9C-101B-9397-08002B2CF9AE}" pid="11" name="ClassificationContentMarkingHeaderLocations">
    <vt:lpwstr>Office Theme:9</vt:lpwstr>
  </property>
  <property fmtid="{D5CDD505-2E9C-101B-9397-08002B2CF9AE}" pid="12" name="ClassificationContentMarkingHeaderText">
    <vt:lpwstr>OFFICIAL</vt:lpwstr>
  </property>
  <property fmtid="{D5CDD505-2E9C-101B-9397-08002B2CF9AE}" pid="13" name="ContentTypeId">
    <vt:lpwstr>0x0101004691A8DE0991884F8E90AD6474FC737301001EA114674B3CCC488005DBE4E6C65444</vt:lpwstr>
  </property>
  <property fmtid="{D5CDD505-2E9C-101B-9397-08002B2CF9AE}" pid="14" name="_dlc_DocIdItemGuid">
    <vt:lpwstr>d3b8005f-7d62-49cc-9e73-4baf2c3825d7</vt:lpwstr>
  </property>
  <property fmtid="{D5CDD505-2E9C-101B-9397-08002B2CF9AE}" pid="15" name="KIM_Function">
    <vt:lpwstr>1;#Ministerial and departmental business|2f1d2866-77e2-65b1-53c1-e1425d2a781e</vt:lpwstr>
  </property>
  <property fmtid="{D5CDD505-2E9C-101B-9397-08002B2CF9AE}" pid="16" name="KIM_GovernmentBody">
    <vt:lpwstr>3;#DSIT|9b2b16d8-8f0e-f9f9-8d2e-30d6eeb93788</vt:lpwstr>
  </property>
  <property fmtid="{D5CDD505-2E9C-101B-9397-08002B2CF9AE}" pid="17" name="MediaServiceImageTags">
    <vt:lpwstr/>
  </property>
  <property fmtid="{D5CDD505-2E9C-101B-9397-08002B2CF9AE}" pid="18" name="KIM_Activity">
    <vt:lpwstr>2;#Departmental Implementation and Delivery|5ceb3726-212c-104b-034a-92a179f2f8a1</vt:lpwstr>
  </property>
</Properties>
</file>