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modernComment_104_78A12B7F.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6" r:id="rId5"/>
    <p:sldId id="257" r:id="rId6"/>
    <p:sldId id="273" r:id="rId7"/>
    <p:sldId id="260" r:id="rId8"/>
    <p:sldId id="261" r:id="rId9"/>
    <p:sldId id="262" r:id="rId10"/>
    <p:sldId id="263" r:id="rId11"/>
    <p:sldId id="264" r:id="rId12"/>
    <p:sldId id="265" r:id="rId13"/>
    <p:sldId id="267" r:id="rId14"/>
    <p:sldId id="268" r:id="rId15"/>
    <p:sldId id="269"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250D06-3431-358F-D118-6276DDBE1B2F}" name="Kerry Broomfield" initials="KB" userId="S::kerry.broomfield@communities.gov.uk::d5ed4093-a12d-498f-8809-f8033df5846a" providerId="AD"/>
  <p188:author id="{D446C71A-9AC2-B480-CFE4-4BD11B2E9496}" name="Gabriella Onorati" initials="GO" userId="S::gabriella.onorati@communities.gov.uk::816bd84f-1023-41c9-8498-0fef32adeb7b" providerId="AD"/>
  <p188:author id="{8D5D7248-B3D4-67DD-D7A4-B4941C6DA753}" name="Emma Matthews" initials="EM" userId="S::EmmaM@arb.org.uk::966ab615-2154-4dad-b3c5-0676e3677207" providerId="AD"/>
  <p188:author id="{5F1F9848-3BEA-EB81-7BD9-A24789A478A7}" name="Gabriella Onorati" initials="GO" userId="S::Gabriella.Onorati@communities.gov.uk::816bd84f-1023-41c9-8498-0fef32adeb7b" providerId="AD"/>
  <p188:author id="{2FC2C09D-8865-5364-4FB9-105F70F21EA4}" name="Corinne Lancaster" initials="CL" userId="S::Corinne.Lancaster@communities.gov.uk::51531db5-8faa-40b4-9e32-6f418c4a7973" providerId="AD"/>
  <p188:author id="{F11936CE-F30F-0461-0A90-DBD96D316670}" name="Kerry Broomfield" initials="KB" userId="S::Kerry.Broomfield@communities.gov.uk::d5ed4093-a12d-498f-8809-f8033df5846a" providerId="AD"/>
  <p188:author id="{860ED7D7-9658-99F5-52B1-EC96373CFF87}" name="Christina Machado" initials="CM" userId="S::Christina.Machado@communities.gov.uk::71b5eb65-f8a9-4644-b4a6-6b3c9d9dac0d" providerId="AD"/>
  <p188:author id="{BE9001F1-6235-3636-5ADE-56EAE1FF3C51}" name="Alix Luddington" initials="AL" userId="S::alix.luddington@communities.gov.uk::fd0f7960-63a0-42bd-a60b-70929b5412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13C2E9-96DB-877E-6005-755A6DC6F733}" v="12" dt="2025-03-05T12:33:14.8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0" d="100"/>
          <a:sy n="100" d="100"/>
        </p:scale>
        <p:origin x="58"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omments/modernComment_104_78A12B7F.xml><?xml version="1.0" encoding="utf-8"?>
<p188:cmLst xmlns:a="http://schemas.openxmlformats.org/drawingml/2006/main" xmlns:r="http://schemas.openxmlformats.org/officeDocument/2006/relationships" xmlns:p188="http://schemas.microsoft.com/office/powerpoint/2018/8/main">
  <p188:cm id="{C7487E69-9B29-4142-A271-4D47D117D82D}" authorId="{2FC2C09D-8865-5364-4FB9-105F70F21EA4}" status="resolved" created="2024-08-09T10:06:16.150" complete="100000">
    <ac:txMkLst xmlns:ac="http://schemas.microsoft.com/office/drawing/2013/main/command">
      <pc:docMk xmlns:pc="http://schemas.microsoft.com/office/powerpoint/2013/main/command"/>
      <pc:sldMk xmlns:pc="http://schemas.microsoft.com/office/powerpoint/2013/main/command" cId="2023828351" sldId="260"/>
      <ac:spMk id="7" creationId="{B987E9A4-9387-4E35-A843-D4B68661A639}"/>
      <ac:txMk cp="126" len="10">
        <ac:context len="1675" hash="2787520903"/>
      </ac:txMk>
    </ac:txMkLst>
    <p188:pos x="3651052" y="429262"/>
    <p188:txBody>
      <a:bodyPr/>
      <a:lstStyle/>
      <a:p>
        <a:r>
          <a:rPr lang="en-GB"/>
          <a:t>I would change this to "including", i.e.:
"four new non-executive board members, including a Chair of the Audit and Risk Assurance Committee".</a:t>
        </a:r>
      </a:p>
    </p188:txBody>
  </p188:cm>
  <p188:cm id="{F13685DD-19F7-4B63-A2B7-D2CD329F8D62}" authorId="{2FC2C09D-8865-5364-4FB9-105F70F21EA4}" status="resolved" created="2024-08-09T10:07:18.707" complete="100000">
    <ac:txMkLst xmlns:ac="http://schemas.microsoft.com/office/drawing/2013/main/command">
      <pc:docMk xmlns:pc="http://schemas.microsoft.com/office/powerpoint/2013/main/command"/>
      <pc:sldMk xmlns:pc="http://schemas.microsoft.com/office/powerpoint/2013/main/command" cId="2023828351" sldId="260"/>
      <ac:spMk id="7" creationId="{B987E9A4-9387-4E35-A843-D4B68661A639}"/>
      <ac:txMk cp="248" len="31">
        <ac:context len="1675" hash="2787520903"/>
      </ac:txMk>
    </ac:txMkLst>
    <p188:pos x="6082525" y="644007"/>
    <p188:txBody>
      <a:bodyPr/>
      <a:lstStyle/>
      <a:p>
        <a:r>
          <a:rPr lang="en-GB"/>
          <a:t>Add reference to challenge, i.e.:
"independent advice, challenge and expertise..."</a:t>
        </a:r>
      </a:p>
    </p188:txBody>
  </p188:cm>
  <p188:cm id="{21E69EA7-C07C-4EB4-97D4-F9807727FFF7}" authorId="{2FC2C09D-8865-5364-4FB9-105F70F21EA4}" status="resolved" created="2024-08-09T10:18:57.006" complete="100000">
    <ac:txMkLst xmlns:ac="http://schemas.microsoft.com/office/drawing/2013/main/command">
      <pc:docMk xmlns:pc="http://schemas.microsoft.com/office/powerpoint/2013/main/command"/>
      <pc:sldMk xmlns:pc="http://schemas.microsoft.com/office/powerpoint/2013/main/command" cId="2023828351" sldId="260"/>
      <ac:spMk id="7" creationId="{B987E9A4-9387-4E35-A843-D4B68661A639}"/>
      <ac:txMk cp="634" len="603">
        <ac:context len="1675" hash="2787520903"/>
      </ac:txMk>
    </ac:txMkLst>
    <p188:pos x="10291064" y="3218447"/>
    <p188:txBody>
      <a:bodyPr/>
      <a:lstStyle/>
      <a:p>
        <a:r>
          <a:rPr lang="en-GB"/>
          <a:t>Suggest re-working this slightly:
"The MHCLG Board is chaired by the Deputy Prime Minister, and includes ministers, senior officials, a Lead Non-Executive and non-executive board members.  The board meets at least quarterly, with overarching responsibility for performance and delivery.  The departmental non-executive directors work closely with ministers, the executive team and officials, and other members of the non-executive team, to provide independent advice, scrutiny and challenge on a range of areas including performance, delivery, departmental management and implementation of the single departmental plan."</a:t>
        </a:r>
      </a:p>
    </p188:txBody>
  </p188:cm>
  <p188:cm id="{8AA46852-73C1-4717-807A-BBA10CEF6667}" authorId="{2FC2C09D-8865-5364-4FB9-105F70F21EA4}" status="resolved" created="2024-08-09T10:21:03.282" complete="100000">
    <ac:txMkLst xmlns:ac="http://schemas.microsoft.com/office/drawing/2013/main/command">
      <pc:docMk xmlns:pc="http://schemas.microsoft.com/office/powerpoint/2013/main/command"/>
      <pc:sldMk xmlns:pc="http://schemas.microsoft.com/office/powerpoint/2013/main/command" cId="2023828351" sldId="260"/>
      <ac:spMk id="7" creationId="{B987E9A4-9387-4E35-A843-D4B68661A639}"/>
      <ac:txMk cp="1394" len="198">
        <ac:context len="1675" hash="2787520903"/>
      </ac:txMk>
    </ac:txMkLst>
    <p188:pos x="10037998" y="4606407"/>
    <p188:txBody>
      <a:bodyPr/>
      <a:lstStyle/>
      <a:p>
        <a:r>
          <a:rPr lang="en-GB"/>
          <a:t>Slight change:
"The Committee provides independent scrutiny of the comprehensiveness and reliability of assurances on governance, risk management, the control environment and the integrity of financial statements."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05/03/2025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3/5/2025</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3/5/2025</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3/5/2025</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3/5/2025</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3/5/2025</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3/5/2025</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3/5/2025</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3/5/2025</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3/5/2025</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3/5/2025</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3/5/2025</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3/5/2025</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7094C172-4C30-962D-116A-76EA018F91B1}"/>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83BB9E45-95BA-55A6-BF71-A21687E745D6}"/>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organisations/ministry-of-housing-communities-local-government" TargetMode="External"/><Relationship Id="rId2" Type="http://schemas.microsoft.com/office/2018/10/relationships/comments" Target="../comments/modernComment_104_78A12B7F.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609903/PU2077_code_of_practice_2017.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PublicAppointments@levellingup.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5" Type="http://schemas.openxmlformats.org/officeDocument/2006/relationships/hyperlink" Target="https://publicappointmentscommissioner.independent.gov.uk/regulating-appointments/investigating-complaints/" TargetMode="External"/><Relationship Id="rId4" Type="http://schemas.openxmlformats.org/officeDocument/2006/relationships/hyperlink" Target="mailto:publicappointments@csc.gov.u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881743"/>
            <a:ext cx="10787269" cy="4339615"/>
          </a:xfrm>
        </p:spPr>
        <p:txBody>
          <a:bodyPr>
            <a:normAutofit fontScale="90000"/>
          </a:bodyPr>
          <a:lstStyle/>
          <a:p>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r>
              <a:rPr lang="en-US" sz="3100" b="1">
                <a:solidFill>
                  <a:schemeClr val="bg1"/>
                </a:solidFill>
                <a:latin typeface="Arial"/>
                <a:ea typeface="Calibri Light"/>
                <a:cs typeface="Arial"/>
              </a:rPr>
              <a:t>Ministry of Housing, Communities and Local Government Departmental Board Non-Executive Directors</a:t>
            </a:r>
            <a:br>
              <a:rPr lang="en-US" sz="3100" b="1">
                <a:latin typeface="Arial" panose="020B0604020202020204" pitchFamily="34" charset="0"/>
                <a:cs typeface="Arial" panose="020B0604020202020204" pitchFamily="34" charset="0"/>
              </a:rPr>
            </a:br>
            <a:br>
              <a:rPr lang="en-US" sz="3100" b="1">
                <a:latin typeface="Arial"/>
                <a:cs typeface="Arial"/>
              </a:rPr>
            </a:br>
            <a:r>
              <a:rPr lang="en-US" sz="3100" b="1">
                <a:solidFill>
                  <a:schemeClr val="bg1"/>
                </a:solidFill>
                <a:latin typeface="Arial"/>
                <a:cs typeface="Arial"/>
              </a:rPr>
              <a:t>Information Pack for Candidates</a:t>
            </a:r>
            <a:br>
              <a:rPr lang="en-US" sz="3100" b="1">
                <a:latin typeface="Arial" panose="020B0604020202020204" pitchFamily="34" charset="0"/>
                <a:cs typeface="Arial" panose="020B0604020202020204" pitchFamily="34" charset="0"/>
              </a:rPr>
            </a:br>
            <a:br>
              <a:rPr lang="en-US" sz="1600" b="1">
                <a:latin typeface="Helvetica Neue"/>
              </a:rPr>
            </a:br>
            <a:br>
              <a:rPr lang="en-US" b="1">
                <a:latin typeface="Helvetica Neue"/>
              </a:rPr>
            </a:br>
            <a:endParaRPr lang="en-US" b="1">
              <a:solidFill>
                <a:schemeClr val="bg1"/>
              </a:solidFill>
              <a:latin typeface="Helvetica Neue"/>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latin typeface="Arial"/>
                <a:cs typeface="Arial"/>
              </a:rPr>
              <a:t>Closing Date: 07:00am on 7 January 2025</a:t>
            </a:r>
            <a:endParaRPr lang="en-US" dirty="0">
              <a:cs typeface="Arial"/>
            </a:endParaRP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5" name="Picture 4">
            <a:extLst>
              <a:ext uri="{FF2B5EF4-FFF2-40B4-BE49-F238E27FC236}">
                <a16:creationId xmlns:a16="http://schemas.microsoft.com/office/drawing/2014/main" id="{E4E2B177-B0AD-95FD-BEE4-AC8088958611}"/>
              </a:ext>
            </a:extLst>
          </p:cNvPr>
          <p:cNvPicPr>
            <a:picLocks noChangeAspect="1"/>
          </p:cNvPicPr>
          <p:nvPr/>
        </p:nvPicPr>
        <p:blipFill>
          <a:blip r:embed="rId4"/>
          <a:stretch>
            <a:fillRect/>
          </a:stretch>
        </p:blipFill>
        <p:spPr>
          <a:xfrm>
            <a:off x="316302" y="-117655"/>
            <a:ext cx="2084719" cy="1270480"/>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94327"/>
            <a:ext cx="11188838" cy="4482636"/>
          </a:xfrm>
        </p:spPr>
        <p:txBody>
          <a:bodyPr vert="horz" lIns="91440" tIns="45720" rIns="91440" bIns="45720" rtlCol="0" anchor="t">
            <a:normAutofit fontScale="85000" lnSpcReduction="20000"/>
          </a:bodyPr>
          <a:lstStyle/>
          <a:p>
            <a:pPr marL="0" indent="0">
              <a:lnSpc>
                <a:spcPct val="100000"/>
              </a:lnSpc>
              <a:spcBef>
                <a:spcPts val="0"/>
              </a:spcBef>
              <a:buNone/>
              <a:defRPr/>
            </a:pPr>
            <a:r>
              <a:rPr kumimoji="0" lang="en-GB" sz="2000" b="1" i="0" u="none" strike="noStrike" kern="1200" cap="none" spc="0" normalizeH="0" baseline="0" noProof="0" dirty="0">
                <a:ln>
                  <a:noFill/>
                </a:ln>
                <a:solidFill>
                  <a:schemeClr val="accent1">
                    <a:lumMod val="75000"/>
                  </a:schemeClr>
                </a:solidFill>
                <a:effectLst/>
                <a:uLnTx/>
                <a:uFillTx/>
                <a:latin typeface="Arial"/>
                <a:cs typeface="Arial"/>
              </a:rPr>
              <a:t>Section							</a:t>
            </a:r>
            <a:r>
              <a:rPr lang="en-GB" sz="2000" b="1" dirty="0">
                <a:solidFill>
                  <a:schemeClr val="accent1">
                    <a:lumMod val="75000"/>
                  </a:schemeClr>
                </a:solidFill>
                <a:latin typeface="Arial"/>
                <a:cs typeface="Arial"/>
              </a:rPr>
              <a:t>      </a:t>
            </a:r>
            <a:r>
              <a:rPr kumimoji="0" lang="en-GB" sz="2000" b="1" i="0" u="none" strike="noStrike" kern="1200" cap="none" spc="0" normalizeH="0" baseline="0" noProof="0" dirty="0">
                <a:ln>
                  <a:noFill/>
                </a:ln>
                <a:solidFill>
                  <a:schemeClr val="accent1">
                    <a:lumMod val="75000"/>
                  </a:schemeClr>
                </a:solidFill>
                <a:effectLst/>
                <a:uLnTx/>
                <a:uFillTx/>
                <a:latin typeface="Arial"/>
                <a:cs typeface="Arial"/>
              </a:rPr>
              <a:t> Page no.</a:t>
            </a:r>
            <a:r>
              <a:rPr kumimoji="0" lang="en-GB" sz="2000" b="1" i="0" u="none" strike="noStrike" kern="1200" cap="none" spc="0" normalizeH="0" baseline="0" noProof="0" dirty="0">
                <a:ln>
                  <a:noFill/>
                </a:ln>
                <a:solidFill>
                  <a:srgbClr val="009999"/>
                </a:solidFill>
                <a:effectLst/>
                <a:uLnTx/>
                <a:uFillTx/>
                <a:latin typeface="Arial"/>
                <a:cs typeface="Arial"/>
              </a:rPr>
              <a:t>	</a:t>
            </a:r>
            <a:r>
              <a:rPr lang="en-GB" sz="1700" b="1" dirty="0">
                <a:solidFill>
                  <a:schemeClr val="accent1">
                    <a:lumMod val="75000"/>
                  </a:schemeClr>
                </a:solidFill>
                <a:latin typeface="Arial"/>
                <a:cs typeface="Arial"/>
              </a:rPr>
              <a:t>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r>
              <a:rPr lang="en-GB" sz="1700" b="1" dirty="0">
                <a:solidFill>
                  <a:schemeClr val="accent1">
                    <a:lumMod val="75000"/>
                  </a:schemeClr>
                </a:solidFill>
                <a:latin typeface="Arial"/>
                <a:cs typeface="Arial"/>
              </a:rPr>
              <a:t>  </a:t>
            </a:r>
            <a:endParaRPr lang="en-GB" sz="1200"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700" b="1" dirty="0">
                <a:solidFill>
                  <a:srgbClr val="2F5597"/>
                </a:solidFill>
                <a:latin typeface="Arial"/>
                <a:cs typeface="Arial"/>
              </a:rPr>
              <a:t>Introduction from the Deputy Prime Minister</a:t>
            </a:r>
          </a:p>
          <a:p>
            <a:pPr marL="0" indent="0">
              <a:lnSpc>
                <a:spcPct val="100000"/>
              </a:lnSpc>
              <a:spcBef>
                <a:spcPts val="0"/>
              </a:spcBef>
              <a:buNone/>
              <a:defRPr/>
            </a:pPr>
            <a:endParaRPr lang="en-GB" sz="1700" b="1">
              <a:solidFill>
                <a:schemeClr val="accent1">
                  <a:lumMod val="75000"/>
                </a:schemeClr>
              </a:solidFill>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About the Role</a:t>
            </a:r>
            <a:r>
              <a:rPr lang="en-GB" sz="1700" b="1" dirty="0">
                <a:solidFill>
                  <a:schemeClr val="accent1">
                    <a:lumMod val="75000"/>
                  </a:schemeClr>
                </a:solidFill>
                <a:latin typeface="Arial"/>
                <a:cs typeface="Arial"/>
              </a:rPr>
              <a:t>                                                                                                                           3</a:t>
            </a:r>
            <a:endParaRPr lang="en-GB" dirty="0">
              <a:solidFill>
                <a:schemeClr val="accent1">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700" b="1" dirty="0">
                <a:solidFill>
                  <a:schemeClr val="accent1">
                    <a:lumMod val="75000"/>
                  </a:schemeClr>
                </a:solidFill>
                <a:latin typeface="Arial"/>
                <a:cs typeface="Arial"/>
              </a:rPr>
              <a:t>Role Description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and Key Responsibilities</a:t>
            </a:r>
            <a:r>
              <a:rPr lang="en-GB" sz="1700" b="1" dirty="0">
                <a:solidFill>
                  <a:schemeClr val="accent1">
                    <a:lumMod val="75000"/>
                  </a:schemeClr>
                </a:solidFill>
                <a:latin typeface="Arial"/>
                <a:cs typeface="Arial"/>
              </a:rPr>
              <a:t>                                                                            4</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Selection Criteria</a:t>
            </a:r>
            <a:r>
              <a:rPr lang="en-GB" sz="1700" b="1" dirty="0">
                <a:solidFill>
                  <a:schemeClr val="accent1">
                    <a:lumMod val="75000"/>
                  </a:schemeClr>
                </a:solidFill>
                <a:latin typeface="Arial"/>
                <a:cs typeface="Arial"/>
              </a:rPr>
              <a:t>                                                                                                                       5</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Outline Terms and Conditions                                                                                                 </a:t>
            </a:r>
            <a:r>
              <a:rPr lang="en-GB" sz="1700" b="1" dirty="0">
                <a:solidFill>
                  <a:schemeClr val="accent1">
                    <a:lumMod val="75000"/>
                  </a:schemeClr>
                </a:solidFill>
                <a:latin typeface="Arial"/>
                <a:cs typeface="Arial"/>
              </a:rPr>
              <a:t> 6</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How to Apply</a:t>
            </a:r>
            <a:r>
              <a:rPr lang="en-GB" sz="1700" b="1" dirty="0">
                <a:solidFill>
                  <a:schemeClr val="accent1">
                    <a:lumMod val="75000"/>
                  </a:schemeClr>
                </a:solidFill>
                <a:latin typeface="Arial"/>
                <a:cs typeface="Arial"/>
              </a:rPr>
              <a:t>                                                                                                                              7</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Overview</a:t>
            </a:r>
            <a:r>
              <a:rPr lang="en-GB" sz="1700" b="1" dirty="0">
                <a:solidFill>
                  <a:schemeClr val="accent1">
                    <a:lumMod val="75000"/>
                  </a:schemeClr>
                </a:solidFill>
                <a:latin typeface="Arial"/>
                <a:cs typeface="Arial"/>
              </a:rPr>
              <a:t>                                                                                               8</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Indicative Timeline</a:t>
            </a:r>
            <a:r>
              <a:rPr lang="en-GB" sz="1700" b="1" dirty="0">
                <a:solidFill>
                  <a:schemeClr val="accent1">
                    <a:lumMod val="75000"/>
                  </a:schemeClr>
                </a:solidFill>
                <a:latin typeface="Arial"/>
                <a:cs typeface="Arial"/>
              </a:rPr>
              <a:t>                                                                               9</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Diversity and Equal Opportunities				</a:t>
            </a:r>
            <a:r>
              <a:rPr lang="en-GB" sz="1700" b="1" dirty="0">
                <a:solidFill>
                  <a:schemeClr val="accent1">
                    <a:lumMod val="75000"/>
                  </a:schemeClr>
                </a:solidFill>
                <a:latin typeface="Arial"/>
                <a:cs typeface="Arial"/>
              </a:rPr>
              <a:t>                  10</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Further Information 							</a:t>
            </a:r>
            <a:r>
              <a:rPr lang="en-GB" sz="1700" b="1" dirty="0">
                <a:solidFill>
                  <a:schemeClr val="accent1">
                    <a:lumMod val="75000"/>
                  </a:schemeClr>
                </a:solidFill>
                <a:latin typeface="Arial"/>
                <a:cs typeface="Arial"/>
              </a:rPr>
              <a:t>11</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GDPR								</a:t>
            </a:r>
            <a:r>
              <a:rPr lang="en-GB" sz="1700" b="1" dirty="0">
                <a:solidFill>
                  <a:schemeClr val="accent1">
                    <a:lumMod val="75000"/>
                  </a:schemeClr>
                </a:solidFill>
                <a:latin typeface="Arial"/>
                <a:cs typeface="Arial"/>
              </a:rPr>
              <a:t>12</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Seven Principles of Public Life						</a:t>
            </a:r>
            <a:r>
              <a:rPr lang="en-GB" sz="1700" b="1" dirty="0">
                <a:solidFill>
                  <a:schemeClr val="accent1">
                    <a:lumMod val="75000"/>
                  </a:schemeClr>
                </a:solidFill>
                <a:latin typeface="Arial"/>
                <a:cs typeface="Arial"/>
              </a:rPr>
              <a:t>13</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50B63-8F3B-F956-2FD5-4991E9D14355}"/>
              </a:ext>
            </a:extLst>
          </p:cNvPr>
          <p:cNvSpPr>
            <a:spLocks noGrp="1"/>
          </p:cNvSpPr>
          <p:nvPr>
            <p:ph type="title"/>
          </p:nvPr>
        </p:nvSpPr>
        <p:spPr>
          <a:xfrm>
            <a:off x="838200" y="365125"/>
            <a:ext cx="9743955" cy="457462"/>
          </a:xfrm>
        </p:spPr>
        <p:txBody>
          <a:bodyPr>
            <a:normAutofit fontScale="90000"/>
          </a:bodyPr>
          <a:lstStyle/>
          <a:p>
            <a:r>
              <a:rPr lang="en-US" sz="2800" b="1" dirty="0">
                <a:solidFill>
                  <a:srgbClr val="2F5597"/>
                </a:solidFill>
                <a:latin typeface="Arial"/>
                <a:ea typeface="Calibri Light"/>
                <a:cs typeface="Calibri Light"/>
              </a:rPr>
              <a:t>Introduction from the Deputy Prime Minister</a:t>
            </a:r>
            <a:endParaRPr lang="en-US" sz="2800" b="1">
              <a:solidFill>
                <a:srgbClr val="2F5597"/>
              </a:solidFill>
              <a:latin typeface="Arial"/>
              <a:cs typeface="Arial"/>
            </a:endParaRPr>
          </a:p>
        </p:txBody>
      </p:sp>
      <p:sp>
        <p:nvSpPr>
          <p:cNvPr id="3" name="Content Placeholder 2">
            <a:extLst>
              <a:ext uri="{FF2B5EF4-FFF2-40B4-BE49-F238E27FC236}">
                <a16:creationId xmlns:a16="http://schemas.microsoft.com/office/drawing/2014/main" id="{61D7C6C9-2BA5-6F8B-C2F3-6BFB5969FC8C}"/>
              </a:ext>
            </a:extLst>
          </p:cNvPr>
          <p:cNvSpPr>
            <a:spLocks noGrp="1"/>
          </p:cNvSpPr>
          <p:nvPr>
            <p:ph idx="1"/>
          </p:nvPr>
        </p:nvSpPr>
        <p:spPr>
          <a:xfrm>
            <a:off x="2477947" y="957525"/>
            <a:ext cx="9377423" cy="3483237"/>
          </a:xfrm>
        </p:spPr>
        <p:txBody>
          <a:bodyPr vert="horz" lIns="91440" tIns="45720" rIns="91440" bIns="45720" rtlCol="0" anchor="t">
            <a:noAutofit/>
          </a:bodyPr>
          <a:lstStyle/>
          <a:p>
            <a:pPr marL="0" indent="0" algn="just">
              <a:buNone/>
            </a:pPr>
            <a:r>
              <a:rPr lang="en-GB" sz="1400" dirty="0">
                <a:latin typeface="Arial"/>
                <a:ea typeface="Calibri"/>
                <a:cs typeface="Calibri"/>
              </a:rPr>
              <a:t>I am seeking to appoint four non-executive directors to join our departmental Board, to provide independent, expert advice, scrutiny and challenge of the department’s performance and delivery.   </a:t>
            </a:r>
            <a:endParaRPr lang="en-US" sz="1400" dirty="0">
              <a:latin typeface="Arial"/>
              <a:ea typeface="Calibri"/>
              <a:cs typeface="Calibri"/>
            </a:endParaRPr>
          </a:p>
          <a:p>
            <a:pPr marL="0" indent="0" algn="just">
              <a:buNone/>
            </a:pPr>
            <a:r>
              <a:rPr lang="en-GB" sz="1400" dirty="0">
                <a:latin typeface="Arial"/>
                <a:ea typeface="Calibri"/>
                <a:cs typeface="Calibri"/>
              </a:rPr>
              <a:t>This government is committed to bringing transformative change to all areas of the UK, delivering on the five core missions to kickstart economic growth, make Britain a clean energy superpower, take back our streets, break down barriers to opportunity and build an NHS fit for the future. </a:t>
            </a:r>
            <a:endParaRPr lang="en-US" sz="1400" dirty="0">
              <a:latin typeface="Arial"/>
              <a:ea typeface="Calibri"/>
              <a:cs typeface="Calibri"/>
            </a:endParaRPr>
          </a:p>
          <a:p>
            <a:pPr marL="0" indent="0" algn="just">
              <a:buNone/>
            </a:pPr>
            <a:r>
              <a:rPr lang="en-GB" sz="1400" dirty="0">
                <a:latin typeface="Arial"/>
                <a:ea typeface="Calibri"/>
                <a:cs typeface="Calibri"/>
              </a:rPr>
              <a:t>The Ministry of Housing, Communities and Local Government is at the forefront of driving and supporting delivery of this ambitious agenda.  Already, we have announced new plans to overhaul the planning system, appointed an expert taskforce to spearhead a new generation of new towns and begun work with local leaders to scale up devolution and transfer power away from Westminster and into communities.  Meanwhile, work is underway to deliver against our other flagship commitments – including on homelessness, workers’ rights and renters’ reform – alongside ongoing work with our arm’s length bodies to continue to deliver our core functions and programmes.  </a:t>
            </a:r>
            <a:endParaRPr lang="en-US" sz="1400" dirty="0">
              <a:latin typeface="Arial"/>
              <a:ea typeface="Calibri"/>
              <a:cs typeface="Calibri"/>
            </a:endParaRPr>
          </a:p>
          <a:p>
            <a:pPr marL="0" indent="0" algn="just">
              <a:buNone/>
            </a:pPr>
            <a:r>
              <a:rPr lang="en-GB" sz="1400" dirty="0">
                <a:latin typeface="Arial"/>
                <a:ea typeface="Calibri"/>
                <a:cs typeface="Calibri"/>
              </a:rPr>
              <a:t>The Board has a critical role to play, to provide broad strategic leadership and oversight of MHCLG’s performance and delivery, as well as supporting the Permanent Secretary and her executive team to ensure the effective management of the department during a busy and exciting time.  I am looking for passionate and experienced individuals who can provide expert insight, detailed scrutiny and constructive challenge across the full range of MHCLG’s work and priorities, including as chair of our Audit and Risk Assurance Committee.   </a:t>
            </a:r>
            <a:endParaRPr lang="en-US" sz="1400" dirty="0">
              <a:latin typeface="Arial"/>
              <a:ea typeface="Calibri"/>
              <a:cs typeface="Calibri"/>
            </a:endParaRPr>
          </a:p>
          <a:p>
            <a:pPr marL="0" indent="0" algn="just">
              <a:buNone/>
            </a:pPr>
            <a:r>
              <a:rPr lang="en-GB" sz="1400" dirty="0">
                <a:latin typeface="Arial"/>
                <a:ea typeface="Calibri"/>
                <a:cs typeface="Calibri"/>
              </a:rPr>
              <a:t> I hope to receive applications from a diverse range of individuals, who will bring a range of both personal and professional experiences to the Board.  A genuine passion for MHCLG’s work and ambition, together with a commitment to working collaboratively with internal and external stakeholders to drive forward delivery, are essential.  </a:t>
            </a:r>
          </a:p>
          <a:p>
            <a:pPr marL="0" indent="0" algn="just">
              <a:buNone/>
            </a:pPr>
            <a:r>
              <a:rPr lang="en-GB" sz="1400" dirty="0">
                <a:latin typeface="Arial"/>
                <a:ea typeface="Calibri"/>
                <a:cs typeface="Calibri"/>
              </a:rPr>
              <a:t>Further information about MHCLG, the role of our non-executive directors and the skills and qualities we are looking for is set out in this pack.  If you have further questions about any aspect of the role or the application process, please contact </a:t>
            </a:r>
            <a:r>
              <a:rPr lang="en-GB" sz="1400" u="sng" dirty="0">
                <a:latin typeface="Arial"/>
                <a:ea typeface="Calibri"/>
                <a:cs typeface="Calibri"/>
                <a:hlinkClick r:id="rId2"/>
              </a:rPr>
              <a:t>PublicAppointments@communities.gov.uk</a:t>
            </a:r>
            <a:r>
              <a:rPr lang="en-GB" sz="1400" dirty="0">
                <a:latin typeface="Arial"/>
                <a:ea typeface="Calibri"/>
                <a:cs typeface="Calibri"/>
              </a:rPr>
              <a:t>. </a:t>
            </a:r>
            <a:endParaRPr lang="en-US" sz="1400" dirty="0">
              <a:latin typeface="Arial"/>
              <a:ea typeface="Calibri"/>
              <a:cs typeface="Calibri"/>
            </a:endParaRPr>
          </a:p>
          <a:p>
            <a:pPr marL="0" indent="0" algn="just">
              <a:buNone/>
            </a:pPr>
            <a:r>
              <a:rPr lang="en-GB" sz="1400" dirty="0">
                <a:latin typeface="Arial"/>
                <a:ea typeface="Calibri"/>
                <a:cs typeface="Calibri"/>
              </a:rPr>
              <a:t> Thank you for considering applying and bringing your skills and energy to this important role. </a:t>
            </a:r>
            <a:endParaRPr lang="en-US" sz="1400" dirty="0">
              <a:latin typeface="Arial"/>
              <a:ea typeface="Calibri"/>
              <a:cs typeface="Calibri"/>
            </a:endParaRPr>
          </a:p>
          <a:p>
            <a:endParaRPr lang="en-US" sz="1400" dirty="0">
              <a:latin typeface="Arial"/>
              <a:ea typeface="Calibri"/>
              <a:cs typeface="Calibri"/>
            </a:endParaRPr>
          </a:p>
        </p:txBody>
      </p:sp>
      <p:sp>
        <p:nvSpPr>
          <p:cNvPr id="4" name="Slide Number Placeholder 3">
            <a:extLst>
              <a:ext uri="{FF2B5EF4-FFF2-40B4-BE49-F238E27FC236}">
                <a16:creationId xmlns:a16="http://schemas.microsoft.com/office/drawing/2014/main" id="{7E1B213F-9857-CE29-F9CA-098B6FE14835}"/>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5" name="Picture 4" descr="Rt Hon Angela Rayner MP, the Deputy Prime Minister, standing in front of the Union Jack.">
            <a:extLst>
              <a:ext uri="{FF2B5EF4-FFF2-40B4-BE49-F238E27FC236}">
                <a16:creationId xmlns:a16="http://schemas.microsoft.com/office/drawing/2014/main" id="{B5EF447D-D5F7-28CE-E05C-4B23A07E8DE0}"/>
              </a:ext>
            </a:extLst>
          </p:cNvPr>
          <p:cNvPicPr>
            <a:picLocks noChangeAspect="1"/>
          </p:cNvPicPr>
          <p:nvPr/>
        </p:nvPicPr>
        <p:blipFill>
          <a:blip r:embed="rId3"/>
          <a:srcRect l="19298" b="-649"/>
          <a:stretch/>
        </p:blipFill>
        <p:spPr>
          <a:xfrm>
            <a:off x="508790" y="959131"/>
            <a:ext cx="1737970" cy="1522078"/>
          </a:xfrm>
          <a:prstGeom prst="rect">
            <a:avLst/>
          </a:prstGeom>
        </p:spPr>
      </p:pic>
    </p:spTree>
    <p:extLst>
      <p:ext uri="{BB962C8B-B14F-4D97-AF65-F5344CB8AC3E}">
        <p14:creationId xmlns:p14="http://schemas.microsoft.com/office/powerpoint/2010/main" val="211203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492963" y="456017"/>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role</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526093" y="983902"/>
            <a:ext cx="10397280" cy="537575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buNone/>
            </a:pPr>
            <a:r>
              <a:rPr lang="en-US" sz="1600" dirty="0">
                <a:latin typeface="Arial"/>
                <a:ea typeface="+mn-lt"/>
                <a:cs typeface="+mn-lt"/>
              </a:rPr>
              <a:t>The Ministry of Housing, Communities and Local Government (MHCLG) is seeking to appoint four new Non-Executive Board Members, including a Chair of the Audit and Risk Assurance Committee. </a:t>
            </a:r>
            <a:r>
              <a:rPr lang="en-GB" sz="1600" dirty="0">
                <a:latin typeface="Arial"/>
                <a:ea typeface="+mn-lt"/>
                <a:cs typeface="+mn-lt"/>
              </a:rPr>
              <a:t>The</a:t>
            </a:r>
            <a:r>
              <a:rPr lang="en-US" sz="1600" dirty="0">
                <a:latin typeface="Arial"/>
                <a:ea typeface="+mn-lt"/>
                <a:cs typeface="+mn-lt"/>
              </a:rPr>
              <a:t> successful candidates will provide external, independent advice, challenge and expertise, which informs the department's decision-making process. </a:t>
            </a:r>
            <a:endParaRPr lang="en-US" sz="1600">
              <a:latin typeface="Arial"/>
              <a:cs typeface="Arial"/>
            </a:endParaRPr>
          </a:p>
          <a:p>
            <a:pPr marL="0">
              <a:buNone/>
            </a:pPr>
            <a:r>
              <a:rPr lang="en-US" sz="1600" dirty="0">
                <a:solidFill>
                  <a:srgbClr val="000000"/>
                </a:solidFill>
                <a:latin typeface="Arial"/>
                <a:ea typeface="+mn-lt"/>
                <a:cs typeface="Arial"/>
              </a:rPr>
              <a:t>MHCLG is central to the mission-driven government, from fixing the foundations of an affordable home to handing power back to communities and rebuilding local government</a:t>
            </a:r>
            <a:r>
              <a:rPr lang="en-US" sz="1600" dirty="0">
                <a:solidFill>
                  <a:srgbClr val="000000"/>
                </a:solidFill>
                <a:latin typeface="Arial"/>
                <a:ea typeface="+mn-lt"/>
                <a:cs typeface="Calibri"/>
              </a:rPr>
              <a:t>.</a:t>
            </a:r>
            <a:r>
              <a:rPr lang="en-US" sz="1600" dirty="0">
                <a:latin typeface="Arial"/>
                <a:ea typeface="+mn-lt"/>
                <a:cs typeface="+mn-lt"/>
              </a:rPr>
              <a:t> </a:t>
            </a:r>
            <a:r>
              <a:rPr lang="en-US" sz="1600" dirty="0">
                <a:latin typeface="Arial"/>
                <a:ea typeface="+mn-lt"/>
                <a:cs typeface="+mn-lt"/>
                <a:hlinkClick r:id="rId3"/>
              </a:rPr>
              <a:t>Further details of the department’s work are available here</a:t>
            </a:r>
            <a:r>
              <a:rPr lang="en-US" sz="1600" dirty="0">
                <a:latin typeface="Arial"/>
                <a:ea typeface="+mn-lt"/>
                <a:cs typeface="+mn-lt"/>
              </a:rPr>
              <a:t>. The department is supported by </a:t>
            </a:r>
            <a:r>
              <a:rPr lang="en-US" sz="1600" dirty="0">
                <a:solidFill>
                  <a:srgbClr val="000000"/>
                </a:solidFill>
                <a:latin typeface="Arial"/>
                <a:ea typeface="+mn-lt"/>
                <a:cs typeface="+mn-lt"/>
              </a:rPr>
              <a:t>16</a:t>
            </a:r>
            <a:r>
              <a:rPr lang="en-US" sz="1600" dirty="0">
                <a:solidFill>
                  <a:srgbClr val="FF0000"/>
                </a:solidFill>
                <a:latin typeface="Arial"/>
                <a:ea typeface="+mn-lt"/>
                <a:cs typeface="+mn-lt"/>
              </a:rPr>
              <a:t> </a:t>
            </a:r>
            <a:r>
              <a:rPr lang="en-US" sz="1600" dirty="0">
                <a:latin typeface="Arial"/>
                <a:ea typeface="+mn-lt"/>
                <a:cs typeface="+mn-lt"/>
              </a:rPr>
              <a:t>agencies and public bodies. </a:t>
            </a:r>
            <a:endParaRPr lang="en-US" sz="1600">
              <a:latin typeface="Arial"/>
              <a:cs typeface="Arial"/>
            </a:endParaRPr>
          </a:p>
          <a:p>
            <a:pPr marL="0" indent="0">
              <a:buNone/>
            </a:pPr>
            <a:endParaRPr lang="en-GB" sz="1600" dirty="0">
              <a:latin typeface="Arial"/>
              <a:ea typeface="+mn-lt"/>
              <a:cs typeface="+mn-lt"/>
            </a:endParaRPr>
          </a:p>
          <a:p>
            <a:pPr marL="0" indent="0">
              <a:buNone/>
            </a:pPr>
            <a:r>
              <a:rPr lang="en-GB" sz="1600" dirty="0">
                <a:latin typeface="Arial"/>
                <a:ea typeface="+mn-lt"/>
                <a:cs typeface="+mn-lt"/>
              </a:rPr>
              <a:t>The MHCLG Board is chaired by the Deputy Prime Minister, and includes ministers, senior officials (the Executive Team), a Lead Non-Executive and Non-Executive Board members.</a:t>
            </a:r>
            <a:r>
              <a:rPr lang="en-US" sz="1600" dirty="0">
                <a:latin typeface="Arial"/>
                <a:ea typeface="+mn-lt"/>
                <a:cs typeface="+mn-lt"/>
              </a:rPr>
              <a:t> </a:t>
            </a:r>
            <a:r>
              <a:rPr lang="en-US" sz="1600" dirty="0">
                <a:solidFill>
                  <a:srgbClr val="000000"/>
                </a:solidFill>
                <a:latin typeface="Arial"/>
                <a:ea typeface="+mn-lt"/>
                <a:cs typeface="Calibri"/>
              </a:rPr>
              <a:t>The board meets at least quarterly, with overarching responsibility for performance and delivery. The departmental non-executive directors work closely with ministers, the executive team and officials, and other members of the non-executive team, to provide independent advice, scrutiny and challenge on a range of areas including performance, delivery, departmental management and implementation of the single departmental plan.</a:t>
            </a:r>
          </a:p>
          <a:p>
            <a:pPr>
              <a:buNone/>
            </a:pPr>
            <a:r>
              <a:rPr lang="en-US" sz="1600" u="sng" dirty="0">
                <a:latin typeface="Arial"/>
                <a:ea typeface="+mn-lt"/>
                <a:cs typeface="+mn-lt"/>
              </a:rPr>
              <a:t>Audit and Risk Assurance Committee</a:t>
            </a:r>
          </a:p>
          <a:p>
            <a:pPr marL="0" indent="0">
              <a:buNone/>
            </a:pPr>
            <a:r>
              <a:rPr lang="en-US" sz="1600" dirty="0">
                <a:latin typeface="Arial"/>
                <a:ea typeface="+mn-lt"/>
                <a:cs typeface="+mn-lt"/>
              </a:rPr>
              <a:t>The ARAC supports the Board and Accounting Officer in their responsibilities for financial risk, control and governance. </a:t>
            </a:r>
            <a:r>
              <a:rPr lang="en-US" sz="1600" dirty="0">
                <a:solidFill>
                  <a:srgbClr val="000000"/>
                </a:solidFill>
                <a:latin typeface="Arial"/>
                <a:ea typeface="+mn-lt"/>
                <a:cs typeface="Calibri"/>
              </a:rPr>
              <a:t>The Committee provides independent scrutiny of the comprehensiveness and reliability of assurances on governance, risk management, the control environment and the integrity of financial statements.</a:t>
            </a:r>
            <a:r>
              <a:rPr lang="en-US" sz="1600" dirty="0">
                <a:latin typeface="Arial"/>
                <a:ea typeface="+mn-lt"/>
                <a:cs typeface="+mn-lt"/>
              </a:rPr>
              <a:t>. Its remit extends across the whole of the department and its arm’s length bodies.</a:t>
            </a:r>
          </a:p>
        </p:txBody>
      </p:sp>
    </p:spTree>
    <p:extLst>
      <p:ext uri="{BB962C8B-B14F-4D97-AF65-F5344CB8AC3E}">
        <p14:creationId xmlns:p14="http://schemas.microsoft.com/office/powerpoint/2010/main" val="2023828351"/>
      </p:ext>
    </p:extLst>
  </p:cSld>
  <p:clrMapOvr>
    <a:masterClrMapping/>
  </p:clrMapOvr>
  <p:extLst>
    <p:ext uri="{6950BFC3-D8DA-4A85-94F7-54DA5524770B}">
      <p188:commentRel xmlns:p188="http://schemas.microsoft.com/office/powerpoint/2018/8/main" r:id="rId2"/>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Role Description and Key Responsibilities</a:t>
            </a:r>
            <a:endParaRPr lang="en-GB" sz="2000">
              <a:solidFill>
                <a:schemeClr val="accent1">
                  <a:lumMod val="75000"/>
                </a:schemeClr>
              </a:solidFil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vert="horz" lIns="91440" tIns="45720" rIns="91440" bIns="45720" rtlCol="0" anchor="t">
            <a:normAutofit/>
          </a:bodyPr>
          <a:lstStyle/>
          <a:p>
            <a:pPr marL="0" indent="0" algn="just">
              <a:lnSpc>
                <a:spcPct val="114999"/>
              </a:lnSpc>
              <a:buNone/>
            </a:pPr>
            <a:r>
              <a:rPr lang="en-GB" sz="1800" dirty="0">
                <a:solidFill>
                  <a:srgbClr val="000000"/>
                </a:solidFill>
                <a:latin typeface="Arial"/>
                <a:ea typeface="+mn-lt"/>
                <a:cs typeface="Calibri"/>
              </a:rPr>
              <a:t>Non-Executive Directors will have a responsibility to: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Sit on the departmental Board, chaired by the Secretary of State, and other Board sub-committees as required by the Chair;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Provide independent advice on all aspects of departmental policy, strategy, commercial and financial management, people resourcing, delivery and risk, performance management, and its delivery portfolio;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Undertake (or assist on) specific project work by agreement with ministers to assess and enhance the department’s performance;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Bring external experience and expertise to the role and be able to challenge the Board, ministers and officials, providing an important scrutiny function for the department;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Have the professional credibility and authority to challenge and </a:t>
            </a:r>
            <a:r>
              <a:rPr lang="en-GB" sz="1800">
                <a:solidFill>
                  <a:srgbClr val="000000"/>
                </a:solidFill>
                <a:latin typeface="Arial"/>
                <a:ea typeface="+mn-lt"/>
                <a:cs typeface="Calibri"/>
              </a:rPr>
              <a:t>hold MHCLG leaders to account; </a:t>
            </a:r>
            <a:endParaRPr lang="en-GB" sz="1800" dirty="0">
              <a:solidFill>
                <a:srgbClr val="000000"/>
              </a:solidFill>
              <a:latin typeface="Arial"/>
              <a:ea typeface="+mn-lt"/>
              <a:cs typeface="Arial"/>
            </a:endParaRPr>
          </a:p>
          <a:p>
            <a:pPr marL="285750" indent="-285750" algn="just"/>
            <a:r>
              <a:rPr lang="en-GB" sz="1800" dirty="0">
                <a:solidFill>
                  <a:srgbClr val="000000"/>
                </a:solidFill>
                <a:latin typeface="Arial"/>
                <a:ea typeface="+mn-lt"/>
                <a:cs typeface="Calibri"/>
              </a:rPr>
              <a:t>Ensure that the departmental Lead Non-Executive Director is made aware of any concerns. </a:t>
            </a:r>
            <a:endParaRPr lang="en-GB" sz="1800" dirty="0">
              <a:solidFill>
                <a:srgbClr val="000000"/>
              </a:solidFill>
              <a:latin typeface="Arial"/>
              <a:ea typeface="+mn-lt"/>
              <a:cs typeface="Arial"/>
            </a:endParaRPr>
          </a:p>
          <a:p>
            <a:pPr marL="0" indent="0" algn="just">
              <a:lnSpc>
                <a:spcPct val="114999"/>
              </a:lnSpc>
              <a:buNone/>
            </a:pPr>
            <a:endParaRPr lang="en-GB" sz="1800" dirty="0">
              <a:solidFill>
                <a:srgbClr val="000000"/>
              </a:solidFill>
              <a:latin typeface="Arial"/>
              <a:ea typeface="+mn-lt"/>
              <a:cs typeface="Calibri"/>
            </a:endParaRPr>
          </a:p>
          <a:p>
            <a:pPr marL="0" indent="0" algn="just">
              <a:lnSpc>
                <a:spcPct val="114999"/>
              </a:lnSpc>
              <a:buNone/>
            </a:pPr>
            <a:r>
              <a:rPr lang="en-GB" sz="1800" dirty="0">
                <a:latin typeface="Arial"/>
                <a:cs typeface="Arial"/>
              </a:rPr>
              <a:t>More information about departmental boards and government non-executive board members please see </a:t>
            </a:r>
            <a:r>
              <a:rPr lang="en-GB" sz="1800" dirty="0">
                <a:latin typeface="Arial"/>
                <a:cs typeface="Arial"/>
                <a:hlinkClick r:id="rId2"/>
              </a:rPr>
              <a:t>Code of Practice on Corporate Governance in Central Government departments</a:t>
            </a:r>
            <a:r>
              <a:rPr lang="en-GB" sz="1800" dirty="0">
                <a:latin typeface="Arial"/>
                <a:cs typeface="Arial"/>
              </a:rPr>
              <a:t>.</a:t>
            </a:r>
            <a:endParaRPr lang="en-GB" dirty="0"/>
          </a:p>
          <a:p>
            <a:pPr marL="0" indent="0" algn="just">
              <a:lnSpc>
                <a:spcPct val="114999"/>
              </a:lnSpc>
              <a:buNone/>
            </a:pPr>
            <a:endParaRPr lang="en-GB" sz="1800" dirty="0">
              <a:latin typeface="Arial"/>
              <a:ea typeface="+mn-lt"/>
              <a:cs typeface="+mn-lt"/>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5</a:t>
            </a:fld>
            <a:endParaRPr lang="en-US"/>
          </a:p>
        </p:txBody>
      </p:sp>
    </p:spTree>
    <p:extLst>
      <p:ext uri="{BB962C8B-B14F-4D97-AF65-F5344CB8AC3E}">
        <p14:creationId xmlns:p14="http://schemas.microsoft.com/office/powerpoint/2010/main" val="860269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558800" y="1"/>
            <a:ext cx="10515600" cy="708301"/>
          </a:xfrm>
        </p:spPr>
        <p:txBody>
          <a:bodyPr>
            <a:normAutofit/>
          </a:bodyPr>
          <a:lstStyle/>
          <a:p>
            <a:r>
              <a:rPr lang="en-GB" sz="2000" b="1">
                <a:solidFill>
                  <a:schemeClr val="accent1">
                    <a:lumMod val="75000"/>
                  </a:schemeClr>
                </a:solidFill>
                <a:latin typeface="Arial"/>
                <a:cs typeface="Arial"/>
              </a:rPr>
              <a:t>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9" name="TextBox 8">
            <a:extLst>
              <a:ext uri="{FF2B5EF4-FFF2-40B4-BE49-F238E27FC236}">
                <a16:creationId xmlns:a16="http://schemas.microsoft.com/office/drawing/2014/main" id="{49F1945A-DCD5-4465-B404-7B0AABDC6471}"/>
              </a:ext>
            </a:extLst>
          </p:cNvPr>
          <p:cNvSpPr txBox="1"/>
          <p:nvPr/>
        </p:nvSpPr>
        <p:spPr>
          <a:xfrm>
            <a:off x="558800" y="525697"/>
            <a:ext cx="11269464" cy="6342316"/>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400" dirty="0">
                <a:latin typeface="Arial"/>
                <a:ea typeface="+mn-lt"/>
                <a:cs typeface="+mn-lt"/>
              </a:rPr>
              <a:t>MHCLG welcomes applications from candidates from all backgrounds. Successful candidates will have a track record of working in government, the wider public sector including local government, the business, or voluntary sectors. </a:t>
            </a:r>
            <a:endParaRPr lang="en-US" sz="1400" dirty="0">
              <a:latin typeface="Arial"/>
              <a:cs typeface="Arial"/>
            </a:endParaRPr>
          </a:p>
          <a:p>
            <a:endParaRPr lang="en-GB" sz="1400">
              <a:latin typeface="Arial"/>
              <a:ea typeface="+mn-lt"/>
              <a:cs typeface="+mn-lt"/>
            </a:endParaRPr>
          </a:p>
          <a:p>
            <a:r>
              <a:rPr lang="en-GB" sz="1400" dirty="0">
                <a:latin typeface="Arial"/>
                <a:ea typeface="+mn-lt"/>
                <a:cs typeface="+mn-lt"/>
              </a:rPr>
              <a:t>They should demonstrate the following </a:t>
            </a:r>
            <a:r>
              <a:rPr lang="en-GB" sz="1400" b="1" dirty="0">
                <a:latin typeface="Arial"/>
                <a:ea typeface="+mn-lt"/>
                <a:cs typeface="+mn-lt"/>
              </a:rPr>
              <a:t>essential </a:t>
            </a:r>
            <a:r>
              <a:rPr lang="en-GB" sz="1400" dirty="0">
                <a:latin typeface="Arial"/>
                <a:ea typeface="+mn-lt"/>
                <a:cs typeface="+mn-lt"/>
              </a:rPr>
              <a:t>criteria: </a:t>
            </a:r>
          </a:p>
          <a:p>
            <a:pPr marL="342900" indent="-342900" algn="just">
              <a:buAutoNum type="arabicPeriod"/>
            </a:pPr>
            <a:r>
              <a:rPr lang="en-GB" sz="1400" dirty="0">
                <a:latin typeface="Arial"/>
                <a:ea typeface="+mn-lt"/>
                <a:cs typeface="+mn-lt"/>
              </a:rPr>
              <a:t>Senior leadership experience in non-executive or executive level roles in private, public or third sector organisations with demonstrable delivery results; </a:t>
            </a:r>
          </a:p>
          <a:p>
            <a:pPr marL="342900" indent="-342900" algn="just">
              <a:buAutoNum type="arabicPeriod"/>
            </a:pPr>
            <a:r>
              <a:rPr lang="en-GB" sz="1400" dirty="0">
                <a:latin typeface="Arial"/>
                <a:ea typeface="+mn-lt"/>
                <a:cs typeface="Arial"/>
              </a:rPr>
              <a:t>The ability to challenge received wisdom, by scrutinising advice and decision making; </a:t>
            </a:r>
          </a:p>
          <a:p>
            <a:pPr marL="342900" indent="-342900" algn="just">
              <a:buAutoNum type="arabicPeriod"/>
            </a:pPr>
            <a:r>
              <a:rPr lang="en-GB" sz="1400" dirty="0">
                <a:latin typeface="Arial"/>
                <a:ea typeface="+mn-lt"/>
                <a:cs typeface="Arial"/>
              </a:rPr>
              <a:t>An understanding of the key issues faced by the civil service and/or public sector and an ability to bring a fresh, external view to overcome these challenges; </a:t>
            </a:r>
          </a:p>
          <a:p>
            <a:pPr marL="342900" indent="-342900" algn="just">
              <a:buAutoNum type="arabicPeriod"/>
            </a:pPr>
            <a:r>
              <a:rPr lang="en-GB" sz="1400" dirty="0">
                <a:latin typeface="Arial"/>
                <a:ea typeface="+mn-lt"/>
                <a:cs typeface="Arial"/>
              </a:rPr>
              <a:t>Sound judgement, integrity (including when dealing with confidential or sensitive issues) and a commitment to the Seven Principles of Public Life;</a:t>
            </a:r>
          </a:p>
          <a:p>
            <a:pPr marL="342900" indent="-342900" algn="just">
              <a:buAutoNum type="arabicPeriod"/>
            </a:pPr>
            <a:r>
              <a:rPr lang="en-GB" sz="1400" dirty="0">
                <a:latin typeface="Arial"/>
                <a:ea typeface="+mn-lt"/>
                <a:cs typeface="Arial"/>
              </a:rPr>
              <a:t>An engaging and collaborative leadership style, including the ability to inspire confidence with a wide range of stakeholders including ministers and officials;</a:t>
            </a:r>
          </a:p>
          <a:p>
            <a:pPr marL="342900" indent="-342900" algn="just">
              <a:buAutoNum type="arabicPeriod"/>
            </a:pPr>
            <a:r>
              <a:rPr lang="en-GB" sz="1400" dirty="0">
                <a:latin typeface="Arial"/>
                <a:ea typeface="+mn-lt"/>
                <a:cs typeface="Arial"/>
              </a:rPr>
              <a:t>A passion for the department’s work with knowledge or experience of one of the following areas: </a:t>
            </a:r>
          </a:p>
          <a:p>
            <a:pPr marL="800100" lvl="1" indent="-342900" algn="just">
              <a:buAutoNum type="alphaUcPeriod"/>
              <a:tabLst>
                <a:tab pos="-457200" algn="l"/>
                <a:tab pos="457200" algn="l"/>
              </a:tabLst>
            </a:pPr>
            <a:r>
              <a:rPr lang="en-GB" sz="1400" dirty="0">
                <a:latin typeface="Arial"/>
                <a:ea typeface="+mn-lt"/>
                <a:cs typeface="Arial"/>
              </a:rPr>
              <a:t>Local Government and English devolution;</a:t>
            </a:r>
          </a:p>
          <a:p>
            <a:pPr marL="742950" lvl="1" indent="-285750" algn="just">
              <a:buAutoNum type="alphaUcPeriod"/>
              <a:tabLst>
                <a:tab pos="-457200" algn="l"/>
                <a:tab pos="457200" algn="l"/>
              </a:tabLst>
            </a:pPr>
            <a:r>
              <a:rPr lang="en-GB" sz="1400" dirty="0">
                <a:latin typeface="Arial"/>
                <a:ea typeface="+mn-lt"/>
                <a:cs typeface="Arial"/>
              </a:rPr>
              <a:t>Regeneration, housing and planning;</a:t>
            </a:r>
            <a:endParaRPr lang="en-GB" dirty="0">
              <a:ea typeface="Calibri" panose="020F0502020204030204"/>
              <a:cs typeface="Calibri" panose="020F0502020204030204"/>
            </a:endParaRPr>
          </a:p>
          <a:p>
            <a:pPr marL="742950" lvl="1" indent="-285750" algn="just">
              <a:buAutoNum type="alphaUcPeriod"/>
              <a:tabLst>
                <a:tab pos="-457200" algn="l"/>
                <a:tab pos="457200" algn="l"/>
              </a:tabLst>
            </a:pPr>
            <a:r>
              <a:rPr lang="en-GB" sz="1400" dirty="0">
                <a:latin typeface="Arial"/>
                <a:ea typeface="+mn-lt"/>
                <a:cs typeface="Arial"/>
              </a:rPr>
              <a:t>Building safety, remediation and regulation; </a:t>
            </a:r>
            <a:endParaRPr lang="en-GB" dirty="0">
              <a:ea typeface="Calibri" panose="020F0502020204030204"/>
              <a:cs typeface="Calibri" panose="020F0502020204030204"/>
            </a:endParaRPr>
          </a:p>
          <a:p>
            <a:pPr marL="742950" lvl="1" indent="-285750" algn="just">
              <a:buAutoNum type="alphaUcPeriod"/>
              <a:tabLst>
                <a:tab pos="-457200" algn="l"/>
                <a:tab pos="457200" algn="l"/>
              </a:tabLst>
            </a:pPr>
            <a:r>
              <a:rPr lang="en-GB" sz="1400" dirty="0">
                <a:latin typeface="Arial"/>
                <a:ea typeface="+mn-lt"/>
                <a:cs typeface="Arial"/>
              </a:rPr>
              <a:t>Communities, homelessness and resettlement; or</a:t>
            </a:r>
            <a:endParaRPr lang="en-GB">
              <a:ea typeface="Calibri" panose="020F0502020204030204"/>
              <a:cs typeface="Calibri" panose="020F0502020204030204"/>
            </a:endParaRPr>
          </a:p>
          <a:p>
            <a:pPr marL="742950" lvl="1" indent="-285750" algn="just">
              <a:buAutoNum type="alphaUcPeriod"/>
              <a:tabLst>
                <a:tab pos="-457200" algn="l"/>
                <a:tab pos="457200" algn="l"/>
              </a:tabLst>
            </a:pPr>
            <a:r>
              <a:rPr lang="en-GB" sz="1400" dirty="0">
                <a:latin typeface="Arial"/>
                <a:ea typeface="+mn-lt"/>
                <a:cs typeface="Arial"/>
              </a:rPr>
              <a:t>Delivery of large-scale, complex programmes or projects. </a:t>
            </a:r>
            <a:endParaRPr lang="en-GB" dirty="0">
              <a:ea typeface="Calibri" panose="020F0502020204030204"/>
              <a:cs typeface="Calibri" panose="020F0502020204030204"/>
            </a:endParaRPr>
          </a:p>
          <a:p>
            <a:pPr algn="just">
              <a:tabLst>
                <a:tab pos="-457200" algn="l"/>
                <a:tab pos="457200" algn="l"/>
              </a:tabLst>
            </a:pPr>
            <a:endParaRPr lang="en-GB" sz="1400" dirty="0">
              <a:latin typeface="Arial"/>
              <a:ea typeface="+mn-lt"/>
              <a:cs typeface="+mn-lt"/>
            </a:endParaRPr>
          </a:p>
          <a:p>
            <a:pPr algn="just">
              <a:tabLst>
                <a:tab pos="-457200" algn="l"/>
                <a:tab pos="457200" algn="l"/>
              </a:tabLst>
            </a:pPr>
            <a:endParaRPr lang="en-GB" sz="1400" b="1">
              <a:latin typeface="Arial"/>
              <a:ea typeface="+mn-lt"/>
              <a:cs typeface="+mn-lt"/>
            </a:endParaRPr>
          </a:p>
          <a:p>
            <a:pPr algn="just">
              <a:tabLst>
                <a:tab pos="-457200" algn="l"/>
                <a:tab pos="457200" algn="l"/>
              </a:tabLst>
            </a:pPr>
            <a:r>
              <a:rPr lang="en-GB" sz="1400" b="1" dirty="0">
                <a:latin typeface="Arial"/>
                <a:ea typeface="+mn-lt"/>
                <a:cs typeface="+mn-lt"/>
              </a:rPr>
              <a:t>Desirable criteria:</a:t>
            </a:r>
            <a:endParaRPr lang="en-GB" sz="1400">
              <a:latin typeface="Arial"/>
              <a:ea typeface="+mn-lt"/>
              <a:cs typeface="+mn-lt"/>
            </a:endParaRPr>
          </a:p>
          <a:p>
            <a:pPr marL="285750" indent="-285750" algn="just">
              <a:buFontTx/>
              <a:buAutoNum type="arabicPeriod"/>
              <a:tabLst>
                <a:tab pos="-457200" algn="l"/>
                <a:tab pos="457200" algn="l"/>
              </a:tabLst>
            </a:pPr>
            <a:r>
              <a:rPr lang="en-GB" sz="1400" dirty="0">
                <a:latin typeface="Arial"/>
                <a:ea typeface="+mn-lt"/>
                <a:cs typeface="+mn-lt"/>
              </a:rPr>
              <a:t>A record of working with ministers, senior officials or other relevant public sector stakeholders.</a:t>
            </a:r>
            <a:endParaRPr lang="en-US" sz="1400" dirty="0">
              <a:latin typeface="Arial"/>
              <a:ea typeface="+mn-lt"/>
              <a:cs typeface="+mn-lt"/>
            </a:endParaRPr>
          </a:p>
          <a:p>
            <a:pPr marL="285750" indent="-285750" algn="just">
              <a:buFontTx/>
              <a:buAutoNum type="arabicPeriod"/>
              <a:tabLst>
                <a:tab pos="-457200" algn="l"/>
                <a:tab pos="457200" algn="l"/>
              </a:tabLst>
            </a:pPr>
            <a:r>
              <a:rPr lang="en-GB" sz="1400" dirty="0">
                <a:latin typeface="Arial"/>
                <a:ea typeface="+mn-lt"/>
                <a:cs typeface="+mn-lt"/>
              </a:rPr>
              <a:t>Experience of leading digitally led systems transformation in highly commercial environments, including expertise in data and its role in shaping user experience, improving efficiency and enabling strategic delivery.</a:t>
            </a:r>
            <a:endParaRPr lang="en-US" sz="1400" dirty="0">
              <a:latin typeface="Arial"/>
              <a:ea typeface="+mn-lt"/>
              <a:cs typeface="+mn-lt"/>
            </a:endParaRPr>
          </a:p>
          <a:p>
            <a:pPr algn="just">
              <a:tabLst>
                <a:tab pos="-457200" algn="l"/>
                <a:tab pos="457200" algn="l"/>
              </a:tabLst>
            </a:pPr>
            <a:endParaRPr lang="en-GB" sz="1400" u="sng">
              <a:latin typeface="Arial"/>
              <a:ea typeface="Calibri"/>
              <a:cs typeface="Calibri"/>
            </a:endParaRPr>
          </a:p>
          <a:p>
            <a:pPr algn="just">
              <a:tabLst>
                <a:tab pos="-457200" algn="l"/>
                <a:tab pos="457200" algn="l"/>
              </a:tabLst>
            </a:pPr>
            <a:r>
              <a:rPr lang="en-GB" sz="1400" u="sng" dirty="0">
                <a:latin typeface="Arial"/>
                <a:ea typeface="Calibri"/>
                <a:cs typeface="Calibri"/>
              </a:rPr>
              <a:t>For candidates seeking membership of the Audit and Risk Committee</a:t>
            </a:r>
            <a:r>
              <a:rPr lang="en-GB" sz="1400" dirty="0">
                <a:latin typeface="Arial"/>
                <a:ea typeface="Calibri"/>
                <a:cs typeface="Calibri"/>
              </a:rPr>
              <a:t>, experience of managing finance, risk, and performance for similar sized organisations is essential.  A relevant accountancy qualification, ideally from the ICAEW or otherwise a CCAB member, is highly desirable.</a:t>
            </a:r>
          </a:p>
          <a:p>
            <a:pPr marL="285750" indent="-285750" algn="just">
              <a:buAutoNum type="arabicPeriod"/>
              <a:tabLst>
                <a:tab pos="-457200" algn="l"/>
                <a:tab pos="457200" algn="l"/>
              </a:tabLst>
            </a:pPr>
            <a:endParaRPr lang="en-GB" sz="1400">
              <a:latin typeface="Arial"/>
              <a:ea typeface="Calibri"/>
              <a:cs typeface="Arial"/>
            </a:endParaRPr>
          </a:p>
          <a:p>
            <a:pPr marL="285750" indent="-285750" algn="just">
              <a:buAutoNum type="arabicPeriod"/>
              <a:tabLst>
                <a:tab pos="-457200" algn="l"/>
                <a:tab pos="457200" algn="l"/>
              </a:tabLst>
            </a:pPr>
            <a:endParaRPr lang="en-GB" sz="1400">
              <a:latin typeface="Arial" panose="020B0604020202020204" pitchFamily="34" charset="0"/>
              <a:ea typeface="Calibri"/>
              <a:cs typeface="Calibri"/>
            </a:endParaRPr>
          </a:p>
          <a:p>
            <a:pPr>
              <a:tabLst>
                <a:tab pos="-457200" algn="l"/>
                <a:tab pos="457200" algn="l"/>
              </a:tabLst>
            </a:pPr>
            <a:endParaRPr lang="en-GB" sz="1400">
              <a:latin typeface="Arial" panose="020B0604020202020204" pitchFamily="34" charset="0"/>
              <a:ea typeface="Calibri"/>
              <a:cs typeface="Arial" panose="020B0604020202020204" pitchFamily="34" charset="0"/>
            </a:endParaRPr>
          </a:p>
          <a:p>
            <a:pPr>
              <a:tabLst>
                <a:tab pos="-457200" algn="l"/>
                <a:tab pos="457200" algn="l"/>
              </a:tabLst>
            </a:pPr>
            <a:endParaRPr lang="en-GB" sz="140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4256747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424059" y="218352"/>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96000" y="704250"/>
            <a:ext cx="5765074" cy="5828968"/>
          </a:xfrm>
          <a:prstGeom prst="rect">
            <a:avLst/>
          </a:prstGeom>
          <a:ln>
            <a:solidFill>
              <a:schemeClr val="accent1">
                <a:lumMod val="50000"/>
              </a:schemeClr>
            </a:solidFill>
          </a:ln>
        </p:spPr>
        <p:txBody>
          <a:bodyPr vert="horz" wrap="square" lIns="0" tIns="0" rIns="0" bIns="0" rtlCol="0" anchor="t">
            <a:noAutofit/>
          </a:bodyPr>
          <a:lstStyle/>
          <a:p>
            <a:pPr marL="12700" marR="21590">
              <a:lnSpc>
                <a:spcPct val="106100"/>
              </a:lnSpc>
              <a:spcBef>
                <a:spcPts val="100"/>
              </a:spcBef>
              <a:tabLst>
                <a:tab pos="139700" algn="l"/>
              </a:tabLst>
              <a:defRPr/>
            </a:pPr>
            <a:r>
              <a:rPr kumimoji="0" lang="en-GB" sz="1550" b="1" i="0" u="none" strike="noStrike" kern="1200" cap="none" normalizeH="0" baseline="0" noProof="0">
                <a:ln>
                  <a:noFill/>
                </a:ln>
                <a:solidFill>
                  <a:schemeClr val="accent1">
                    <a:lumMod val="75000"/>
                  </a:schemeClr>
                </a:solidFill>
                <a:effectLst/>
                <a:uLnTx/>
                <a:uFillTx/>
                <a:latin typeface="Arial"/>
                <a:cs typeface="Arial"/>
              </a:rPr>
              <a:t>Expenses and Subsistence:</a:t>
            </a:r>
            <a:r>
              <a:rPr lang="en-GB" sz="1550">
                <a:solidFill>
                  <a:schemeClr val="accent1">
                    <a:lumMod val="75000"/>
                  </a:schemeClr>
                </a:solidFill>
                <a:latin typeface="Arial"/>
                <a:cs typeface="Arial"/>
              </a:rPr>
              <a:t> </a:t>
            </a:r>
            <a:endParaRPr lang="en-US" sz="1550">
              <a:solidFill>
                <a:schemeClr val="accent1">
                  <a:lumMod val="75000"/>
                </a:schemeClr>
              </a:solidFill>
              <a:latin typeface="Arial"/>
              <a:cs typeface="Arial"/>
            </a:endParaRPr>
          </a:p>
          <a:p>
            <a:pPr marL="12700" marR="21590">
              <a:lnSpc>
                <a:spcPct val="106100"/>
              </a:lnSpc>
              <a:spcBef>
                <a:spcPts val="100"/>
              </a:spcBef>
              <a:tabLst>
                <a:tab pos="139700" algn="l"/>
              </a:tabLst>
              <a:defRPr/>
            </a:pPr>
            <a:r>
              <a:rPr kumimoji="0" lang="en-GB" sz="1550" b="0" i="0" u="none" strike="noStrike" kern="1200" cap="none" normalizeH="0" baseline="0" noProof="0">
                <a:ln>
                  <a:noFill/>
                </a:ln>
                <a:effectLst/>
                <a:uLnTx/>
                <a:uFillTx/>
                <a:latin typeface="Arial"/>
                <a:cs typeface="Arial"/>
              </a:rPr>
              <a:t>Reasonable travel and subsistence expenses incurred on </a:t>
            </a:r>
            <a:r>
              <a:rPr lang="en-GB" sz="1550">
                <a:latin typeface="Arial"/>
                <a:cs typeface="Arial"/>
              </a:rPr>
              <a:t>MHCLG business</a:t>
            </a:r>
            <a:r>
              <a:rPr kumimoji="0" lang="en-GB" sz="1550" b="0" i="0" u="none" strike="noStrike" kern="1200" cap="none" normalizeH="0" baseline="0" noProof="0">
                <a:ln>
                  <a:noFill/>
                </a:ln>
                <a:effectLst/>
                <a:uLnTx/>
                <a:uFillTx/>
                <a:latin typeface="Arial"/>
                <a:cs typeface="Arial"/>
              </a:rPr>
              <a:t> will be reimbursed in accordance with </a:t>
            </a:r>
            <a:r>
              <a:rPr lang="en-GB" sz="1550">
                <a:latin typeface="Arial"/>
                <a:cs typeface="Arial"/>
              </a:rPr>
              <a:t>MHCLG policies</a:t>
            </a:r>
            <a:r>
              <a:rPr kumimoji="0" lang="en-GB" sz="1550" b="0" i="0" u="none" strike="noStrike" kern="1200" cap="none" normalizeH="0" baseline="0" noProof="0">
                <a:ln>
                  <a:noFill/>
                </a:ln>
                <a:effectLst/>
                <a:uLnTx/>
                <a:uFillTx/>
                <a:latin typeface="Arial"/>
                <a:cs typeface="Arial"/>
              </a:rPr>
              <a:t>.​</a:t>
            </a:r>
            <a:endParaRPr lang="en-GB" sz="155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Conduct:</a:t>
            </a:r>
            <a:r>
              <a:rPr lang="en-GB" sz="1550">
                <a:solidFill>
                  <a:schemeClr val="accent1">
                    <a:lumMod val="75000"/>
                  </a:schemeClr>
                </a:solidFill>
                <a:latin typeface="Arial"/>
                <a:cs typeface="Arial"/>
              </a:rPr>
              <a:t> </a:t>
            </a:r>
            <a:endParaRPr lang="en-GB" sz="1550">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The Members will be expected to act in accordance with: </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550">
                <a:latin typeface="Arial"/>
                <a:cs typeface="Arial"/>
              </a:rPr>
              <a:t>The principles set out in </a:t>
            </a:r>
            <a:r>
              <a:rPr lang="en-GB" sz="1550">
                <a:latin typeface="Arial"/>
                <a:ea typeface="Times New Roman" panose="02020603050405020304" pitchFamily="18" charset="0"/>
                <a:cs typeface="Arial"/>
              </a:rPr>
              <a:t>the Cabinet Office’s </a:t>
            </a:r>
            <a:r>
              <a:rPr lang="en-GB" sz="1550" u="sng">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550">
                <a:latin typeface="Arial"/>
                <a:cs typeface="Arial"/>
              </a:rPr>
              <a:t> The Code sets out, clearly and openly, the standards expected from those who serve on the boards of UK public bodies and will form part of individual members’ terms and conditions of appointment; and</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550">
                <a:latin typeface="Arial"/>
                <a:cs typeface="Arial"/>
              </a:rPr>
              <a:t>The </a:t>
            </a:r>
            <a:r>
              <a:rPr lang="en-GB" sz="1550">
                <a:latin typeface="Arial"/>
                <a:cs typeface="Arial"/>
                <a:hlinkClick r:id="rId3"/>
              </a:rPr>
              <a:t>Seven Principles of Public Life</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Nationality: </a:t>
            </a:r>
            <a:endParaRPr lang="en-GB" sz="1550" b="1">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Annual Performance Review and Reappointment: </a:t>
            </a:r>
            <a:endParaRPr lang="en-GB" sz="1550" b="1">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Annual performance reviews are expected to be undertaken. Reappointments are not automatic and will only be considered subject to satisfactory performance reviews</a:t>
            </a:r>
            <a:r>
              <a:rPr lang="en-GB" sz="1550" i="1">
                <a:solidFill>
                  <a:srgbClr val="00B050"/>
                </a:solidFill>
                <a:latin typeface="Arial"/>
                <a:cs typeface="Arial"/>
              </a:rPr>
              <a:t>.</a:t>
            </a:r>
          </a:p>
          <a:p>
            <a:pPr marL="12700" marR="21590">
              <a:lnSpc>
                <a:spcPct val="106100"/>
              </a:lnSpc>
              <a:spcBef>
                <a:spcPts val="100"/>
              </a:spcBef>
              <a:tabLst>
                <a:tab pos="139700" algn="l"/>
              </a:tabLst>
            </a:pPr>
            <a:endParaRPr lang="en-GB" sz="1550" i="1">
              <a:solidFill>
                <a:srgbClr val="00B050"/>
              </a:solidFill>
              <a:latin typeface="Arial"/>
              <a:cs typeface="Arial"/>
            </a:endParaRPr>
          </a:p>
        </p:txBody>
      </p:sp>
      <p:sp>
        <p:nvSpPr>
          <p:cNvPr id="5" name="object 3">
            <a:extLst>
              <a:ext uri="{FF2B5EF4-FFF2-40B4-BE49-F238E27FC236}">
                <a16:creationId xmlns:a16="http://schemas.microsoft.com/office/drawing/2014/main" id="{A9D993CA-6D33-4809-B947-26905188B99C}"/>
              </a:ext>
            </a:extLst>
          </p:cNvPr>
          <p:cNvSpPr txBox="1"/>
          <p:nvPr/>
        </p:nvSpPr>
        <p:spPr>
          <a:xfrm>
            <a:off x="368959" y="596562"/>
            <a:ext cx="5353360" cy="6350906"/>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600" b="1" dirty="0">
                <a:solidFill>
                  <a:schemeClr val="accent1">
                    <a:lumMod val="75000"/>
                  </a:schemeClr>
                </a:solidFill>
                <a:latin typeface="Arial"/>
                <a:cs typeface="Arial"/>
              </a:rPr>
              <a:t>Remuneration:</a:t>
            </a:r>
            <a:r>
              <a:rPr lang="en-GB" sz="1600" b="1" dirty="0">
                <a:solidFill>
                  <a:srgbClr val="009999"/>
                </a:solidFill>
                <a:latin typeface="Arial"/>
                <a:cs typeface="Arial"/>
              </a:rPr>
              <a:t> </a:t>
            </a:r>
          </a:p>
          <a:p>
            <a:pPr marL="12700" marR="21590">
              <a:lnSpc>
                <a:spcPct val="106100"/>
              </a:lnSpc>
              <a:spcBef>
                <a:spcPts val="100"/>
              </a:spcBef>
              <a:tabLst>
                <a:tab pos="139700" algn="l"/>
              </a:tabLst>
            </a:pPr>
            <a:r>
              <a:rPr lang="en-GB" sz="1600" dirty="0">
                <a:latin typeface="Arial"/>
                <a:cs typeface="Arial"/>
              </a:rPr>
              <a:t>£15,000 per annum for the NED roles. £20,000 per annum for the ARAC role. This remuneration is treated as employment income and will be subject to tax and National Insurance contributions, both of which will be deducted at source under PAYE before you are paid.</a:t>
            </a:r>
            <a:endParaRPr lang="en-US" sz="1600">
              <a:latin typeface="Arial"/>
              <a:cs typeface="Arial"/>
            </a:endParaRPr>
          </a:p>
          <a:p>
            <a:pPr marL="12700" marR="21590">
              <a:lnSpc>
                <a:spcPct val="106100"/>
              </a:lnSpc>
              <a:spcBef>
                <a:spcPts val="100"/>
              </a:spcBef>
              <a:tabLst>
                <a:tab pos="139700" algn="l"/>
              </a:tabLst>
            </a:pPr>
            <a:endParaRPr lang="en-GB" sz="16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dirty="0">
                <a:solidFill>
                  <a:schemeClr val="accent1">
                    <a:lumMod val="75000"/>
                  </a:schemeClr>
                </a:solidFill>
                <a:latin typeface="Arial"/>
                <a:cs typeface="Arial"/>
              </a:rPr>
              <a:t>Time Commitment: </a:t>
            </a:r>
          </a:p>
          <a:p>
            <a:pPr marL="12700" marR="21590">
              <a:lnSpc>
                <a:spcPct val="106100"/>
              </a:lnSpc>
              <a:spcBef>
                <a:spcPts val="100"/>
              </a:spcBef>
              <a:tabLst>
                <a:tab pos="139700" algn="l"/>
              </a:tabLst>
            </a:pPr>
            <a:r>
              <a:rPr lang="en-GB" sz="1600" dirty="0">
                <a:solidFill>
                  <a:schemeClr val="tx1">
                    <a:lumMod val="95000"/>
                    <a:lumOff val="5000"/>
                  </a:schemeClr>
                </a:solidFill>
                <a:latin typeface="Arial"/>
                <a:cs typeface="Arial"/>
              </a:rPr>
              <a:t>Your time commitment is expected to be approximately 2 days per month, including attendance at approximately 4 Board meetings per year. You may be required to attend additional meetings subject to the requirements of the Board.</a:t>
            </a:r>
            <a:br>
              <a:rPr lang="en-GB" sz="1600" dirty="0">
                <a:latin typeface="Arial" panose="020B0604020202020204" pitchFamily="34" charset="0"/>
                <a:cs typeface="Arial" panose="020B0604020202020204" pitchFamily="34" charset="0"/>
              </a:rPr>
            </a:br>
            <a:endParaRPr lang="en-GB" sz="16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dirty="0">
                <a:solidFill>
                  <a:schemeClr val="accent1">
                    <a:lumMod val="75000"/>
                  </a:schemeClr>
                </a:solidFill>
                <a:latin typeface="Arial"/>
                <a:cs typeface="Arial"/>
              </a:rPr>
              <a:t>Term: </a:t>
            </a:r>
          </a:p>
          <a:p>
            <a:pPr marL="12700" marR="21590">
              <a:lnSpc>
                <a:spcPct val="106100"/>
              </a:lnSpc>
              <a:spcBef>
                <a:spcPts val="100"/>
              </a:spcBef>
              <a:tabLst>
                <a:tab pos="139700" algn="l"/>
              </a:tabLst>
            </a:pPr>
            <a:r>
              <a:rPr lang="en-GB" sz="1600" spc="5" dirty="0">
                <a:latin typeface="Arial"/>
                <a:cs typeface="Arial"/>
              </a:rPr>
              <a:t>Appointments are made by Ministers for 3 years. The ARAC Chair appointment may be made for up to 4 years.</a:t>
            </a:r>
          </a:p>
          <a:p>
            <a:pPr marL="12700" marR="21590">
              <a:lnSpc>
                <a:spcPct val="106100"/>
              </a:lnSpc>
              <a:spcBef>
                <a:spcPts val="100"/>
              </a:spcBef>
              <a:tabLst>
                <a:tab pos="139700" algn="l"/>
              </a:tabLst>
            </a:pPr>
            <a:endParaRPr lang="en-GB" sz="1600" spc="5">
              <a:latin typeface="Arial"/>
              <a:cs typeface="Arial"/>
            </a:endParaRPr>
          </a:p>
          <a:p>
            <a:pPr marL="12700" marR="21590">
              <a:lnSpc>
                <a:spcPct val="106100"/>
              </a:lnSpc>
              <a:spcBef>
                <a:spcPts val="100"/>
              </a:spcBef>
              <a:tabLst>
                <a:tab pos="139700" algn="l"/>
              </a:tabLst>
            </a:pPr>
            <a:r>
              <a:rPr lang="en-GB" sz="1600" b="1" spc="5" dirty="0">
                <a:solidFill>
                  <a:schemeClr val="accent1">
                    <a:lumMod val="75000"/>
                  </a:schemeClr>
                </a:solidFill>
                <a:latin typeface="Arial"/>
                <a:cs typeface="Arial"/>
              </a:rPr>
              <a:t>Location: </a:t>
            </a:r>
          </a:p>
          <a:p>
            <a:pPr marL="12700" marR="21590">
              <a:lnSpc>
                <a:spcPct val="106100"/>
              </a:lnSpc>
              <a:spcBef>
                <a:spcPts val="100"/>
              </a:spcBef>
              <a:tabLst>
                <a:tab pos="139700" algn="l"/>
              </a:tabLst>
            </a:pPr>
            <a:r>
              <a:rPr lang="en-GB" sz="1600" spc="5" dirty="0">
                <a:latin typeface="Arial"/>
                <a:cs typeface="Arial"/>
              </a:rPr>
              <a:t>Board meetings are held face-to-face in different regional locations with the option of remote attendance. </a:t>
            </a:r>
            <a:endParaRPr lang="en-GB" sz="1600" spc="5" dirty="0">
              <a:solidFill>
                <a:srgbClr val="000000"/>
              </a:solidFill>
              <a:latin typeface="Arial"/>
              <a:ea typeface="+mn-lt"/>
              <a:cs typeface="Arial"/>
            </a:endParaRPr>
          </a:p>
          <a:p>
            <a:pPr marL="12700" marR="21590">
              <a:lnSpc>
                <a:spcPct val="106100"/>
              </a:lnSpc>
              <a:spcBef>
                <a:spcPts val="100"/>
              </a:spcBef>
              <a:tabLst>
                <a:tab pos="139700" algn="l"/>
              </a:tabLst>
            </a:pPr>
            <a:endParaRPr lang="en-GB" sz="1500" spc="5">
              <a:solidFill>
                <a:srgbClr val="000000"/>
              </a:solidFill>
              <a:latin typeface="Arial"/>
              <a:ea typeface="+mn-lt"/>
              <a:cs typeface="Arial"/>
            </a:endParaRPr>
          </a:p>
          <a:p>
            <a:pPr marL="12700" marR="21590">
              <a:lnSpc>
                <a:spcPct val="106100"/>
              </a:lnSpc>
              <a:spcBef>
                <a:spcPts val="100"/>
              </a:spcBef>
              <a:tabLst>
                <a:tab pos="139700" algn="l"/>
              </a:tabLst>
            </a:pPr>
            <a:endParaRPr lang="en-GB" sz="1500" spc="5">
              <a:solidFill>
                <a:srgbClr val="000000"/>
              </a:solidFill>
              <a:latin typeface="Arial"/>
              <a:ea typeface="+mn-lt"/>
              <a:cs typeface="Arial"/>
            </a:endParaRPr>
          </a:p>
          <a:p>
            <a:pPr marL="12700" marR="21590">
              <a:lnSpc>
                <a:spcPct val="106100"/>
              </a:lnSpc>
              <a:spcBef>
                <a:spcPts val="100"/>
              </a:spcBef>
              <a:tabLst>
                <a:tab pos="139700" algn="l"/>
              </a:tabLst>
            </a:pPr>
            <a:endParaRPr lang="en-GB" sz="1500" spc="-70">
              <a:solidFill>
                <a:srgbClr val="000000"/>
              </a:solidFill>
              <a:latin typeface="Arial"/>
              <a:ea typeface="+mn-lt"/>
              <a:cs typeface="Calibri"/>
            </a:endParaRPr>
          </a:p>
        </p:txBody>
      </p:sp>
    </p:spTree>
    <p:extLst>
      <p:ext uri="{BB962C8B-B14F-4D97-AF65-F5344CB8AC3E}">
        <p14:creationId xmlns:p14="http://schemas.microsoft.com/office/powerpoint/2010/main" val="1167525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258597" y="0"/>
            <a:ext cx="10515600" cy="635413"/>
          </a:xfrm>
        </p:spPr>
        <p:txBody>
          <a:bodyPr>
            <a:normAutofit/>
          </a:bodyPr>
          <a:lstStyle/>
          <a:p>
            <a:r>
              <a:rPr lang="en-GB" sz="20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258597" y="638365"/>
            <a:ext cx="11933402" cy="7494359"/>
          </a:xfrm>
          <a:prstGeom prst="rect">
            <a:avLst/>
          </a:prstGeom>
          <a:noFill/>
          <a:ln>
            <a:noFill/>
          </a:ln>
        </p:spPr>
        <p:txBody>
          <a:bodyPr wrap="square" lIns="91440" tIns="45720" rIns="91440" bIns="45720" rtlCol="0" anchor="t">
            <a:spAutoFit/>
          </a:bodyPr>
          <a:lstStyle/>
          <a:p>
            <a:pPr algn="l" rtl="0" fontAlgn="base"/>
            <a:r>
              <a:rPr lang="en-GB" sz="1400" dirty="0">
                <a:solidFill>
                  <a:srgbClr val="000000"/>
                </a:solidFill>
                <a:latin typeface="Arial"/>
                <a:cs typeface="Arial"/>
              </a:rPr>
              <a:t>Candidates</a:t>
            </a:r>
            <a:r>
              <a:rPr lang="en-GB" sz="1400" b="0" i="0" u="none" strike="noStrike" dirty="0">
                <a:solidFill>
                  <a:srgbClr val="000000"/>
                </a:solidFill>
                <a:effectLst/>
                <a:latin typeface="Arial"/>
                <a:cs typeface="Arial"/>
              </a:rPr>
              <a:t> will need to apply for this role using the </a:t>
            </a:r>
            <a:r>
              <a:rPr lang="en-GB" sz="1400" b="0" i="0" u="sng" strike="noStrike" dirty="0">
                <a:solidFill>
                  <a:srgbClr val="0563C1"/>
                </a:solidFill>
                <a:effectLst/>
                <a:latin typeface="Arial"/>
                <a:cs typeface="Arial"/>
                <a:hlinkClick r:id="rId2"/>
              </a:rPr>
              <a:t>Public Appointments website</a:t>
            </a:r>
            <a:r>
              <a:rPr lang="en-GB" sz="1400" b="0" i="0" u="none" strike="noStrike" dirty="0">
                <a:solidFill>
                  <a:srgbClr val="000000"/>
                </a:solidFill>
                <a:effectLst/>
                <a:latin typeface="Arial"/>
                <a:cs typeface="Arial"/>
              </a:rPr>
              <a:t>:</a:t>
            </a:r>
            <a:r>
              <a:rPr lang="en-US" sz="1400" b="0" i="0" dirty="0">
                <a:solidFill>
                  <a:srgbClr val="000000"/>
                </a:solidFill>
                <a:effectLst/>
                <a:latin typeface="Arial"/>
                <a:cs typeface="Arial"/>
              </a:rPr>
              <a:t>​</a:t>
            </a:r>
          </a:p>
          <a:p>
            <a:pPr algn="l" rtl="0" fontAlgn="base"/>
            <a:r>
              <a:rPr lang="en-GB" sz="1400" b="0" i="0" dirty="0">
                <a:solidFill>
                  <a:srgbClr val="000000"/>
                </a:solidFill>
                <a:effectLst/>
                <a:latin typeface="Arial"/>
                <a:cs typeface="Arial"/>
              </a:rPr>
              <a:t>​</a:t>
            </a:r>
          </a:p>
          <a:p>
            <a:pPr algn="l" rtl="0" fontAlgn="base"/>
            <a:r>
              <a:rPr lang="en-GB" sz="1400" b="0" i="0" u="none" strike="noStrike" dirty="0">
                <a:solidFill>
                  <a:srgbClr val="000000"/>
                </a:solidFill>
                <a:effectLst/>
                <a:latin typeface="Arial"/>
                <a:cs typeface="Arial"/>
              </a:rPr>
              <a:t>To apply you will need to </a:t>
            </a:r>
            <a:r>
              <a:rPr lang="en-GB" sz="1400" b="0" i="0" u="sng" strike="noStrike" dirty="0">
                <a:solidFill>
                  <a:srgbClr val="0563C1"/>
                </a:solidFill>
                <a:effectLst/>
                <a:latin typeface="Arial"/>
                <a:cs typeface="Arial"/>
                <a:hlinkClick r:id="rId3"/>
              </a:rPr>
              <a:t>create an account</a:t>
            </a:r>
            <a:r>
              <a:rPr lang="en-GB" sz="1400" b="0" i="0" u="none" strike="noStrike" dirty="0">
                <a:solidFill>
                  <a:srgbClr val="000000"/>
                </a:solidFill>
                <a:effectLst/>
                <a:latin typeface="Arial"/>
                <a:cs typeface="Arial"/>
              </a:rPr>
              <a:t> or </a:t>
            </a:r>
            <a:r>
              <a:rPr lang="en-GB" sz="1400" b="0" i="0" u="sng" strike="noStrike" dirty="0">
                <a:solidFill>
                  <a:srgbClr val="0563C1"/>
                </a:solidFill>
                <a:effectLst/>
                <a:latin typeface="Arial"/>
                <a:cs typeface="Arial"/>
                <a:hlinkClick r:id="rId4"/>
              </a:rPr>
              <a:t>sign in</a:t>
            </a:r>
            <a:r>
              <a:rPr lang="en-GB" sz="1400" b="0" i="0" u="none" strike="noStrike" dirty="0">
                <a:solidFill>
                  <a:srgbClr val="000000"/>
                </a:solidFill>
                <a:effectLst/>
                <a:latin typeface="Arial"/>
                <a:cs typeface="Arial"/>
              </a:rPr>
              <a:t>.</a:t>
            </a:r>
            <a:r>
              <a:rPr lang="en-US" sz="1400" b="0" i="0" dirty="0">
                <a:solidFill>
                  <a:srgbClr val="000000"/>
                </a:solidFill>
                <a:effectLst/>
                <a:latin typeface="Arial"/>
                <a:cs typeface="Arial"/>
              </a:rPr>
              <a:t>​</a:t>
            </a:r>
          </a:p>
          <a:p>
            <a:pPr algn="l" rtl="0" fontAlgn="base"/>
            <a:r>
              <a:rPr lang="en-GB" sz="1400" b="0" i="0" u="none" strike="noStrike" dirty="0">
                <a:solidFill>
                  <a:srgbClr val="000000"/>
                </a:solidFill>
                <a:effectLst/>
                <a:latin typeface="Arial"/>
                <a:cs typeface="Arial"/>
              </a:rPr>
              <a:t>Once you are logged into your account, click on 'apply for this role' and follow the on-screen instructions. To apply, all candidates are required to provide:</a:t>
            </a:r>
          </a:p>
          <a:p>
            <a:pPr algn="l" rtl="0" fontAlgn="base"/>
            <a:endParaRPr lang="en-GB" sz="1400" b="0" i="0" u="none" strike="noStrike" dirty="0">
              <a:solidFill>
                <a:srgbClr val="000000"/>
              </a:solidFill>
              <a:effectLst/>
              <a:latin typeface="Arial" panose="020B0604020202020204" pitchFamily="34" charset="0"/>
              <a:cs typeface="Arial"/>
            </a:endParaRPr>
          </a:p>
          <a:p>
            <a:pPr marL="342900" indent="-342900" algn="l" rtl="0" fontAlgn="base">
              <a:spcAft>
                <a:spcPts val="600"/>
              </a:spcAft>
              <a:buFont typeface="+mj-lt"/>
              <a:buAutoNum type="arabicPeriod"/>
            </a:pPr>
            <a:r>
              <a:rPr lang="en-GB" sz="1400" b="1" i="0" u="none" strike="noStrike" dirty="0">
                <a:solidFill>
                  <a:srgbClr val="000000"/>
                </a:solidFill>
                <a:effectLst/>
                <a:latin typeface="Arial"/>
                <a:cs typeface="Arial"/>
              </a:rPr>
              <a:t>Curriculum Vitae</a:t>
            </a:r>
            <a:r>
              <a:rPr lang="en-GB" sz="1400" b="0" i="1" u="none" strike="noStrike" dirty="0">
                <a:solidFill>
                  <a:srgbClr val="000000"/>
                </a:solidFill>
                <a:effectLst/>
                <a:latin typeface="Arial"/>
                <a:cs typeface="Arial"/>
              </a:rPr>
              <a:t>(maximum 2 pages): </a:t>
            </a:r>
            <a:r>
              <a:rPr lang="en-GB" sz="1400" b="0" i="0" u="none" strike="noStrike" dirty="0">
                <a:solidFill>
                  <a:srgbClr val="000000"/>
                </a:solidFill>
                <a:effectLst/>
                <a:latin typeface="Arial"/>
                <a:cs typeface="Arial"/>
              </a:rPr>
              <a:t>Include</a:t>
            </a:r>
            <a:r>
              <a:rPr lang="en-GB" sz="1400" b="0" i="1" u="none" strike="noStrike" dirty="0">
                <a:solidFill>
                  <a:srgbClr val="000000"/>
                </a:solidFill>
                <a:effectLst/>
                <a:latin typeface="Arial"/>
                <a:cs typeface="Arial"/>
              </a:rPr>
              <a:t> </a:t>
            </a:r>
            <a:r>
              <a:rPr lang="en-GB" sz="1400" b="0" i="0" u="none" strike="noStrike" dirty="0">
                <a:solidFill>
                  <a:srgbClr val="000000"/>
                </a:solidFill>
                <a:effectLst/>
                <a:latin typeface="Arial"/>
                <a:cs typeface="Arial"/>
              </a:rPr>
              <a:t>your education, professional qualifications and full employment history</a:t>
            </a:r>
            <a:r>
              <a:rPr lang="en-GB" sz="1400" b="0" i="0" u="none" strike="noStrike" dirty="0">
                <a:solidFill>
                  <a:srgbClr val="0070C0"/>
                </a:solidFill>
                <a:effectLst/>
                <a:latin typeface="Arial"/>
                <a:cs typeface="Arial"/>
              </a:rPr>
              <a:t>. </a:t>
            </a:r>
            <a:r>
              <a:rPr lang="en-GB" sz="1400" b="0" i="0" dirty="0">
                <a:solidFill>
                  <a:srgbClr val="0070C0"/>
                </a:solidFill>
                <a:effectLst/>
                <a:latin typeface="Arial"/>
                <a:cs typeface="Arial"/>
              </a:rPr>
              <a:t>​</a:t>
            </a:r>
            <a:endParaRPr lang="en-GB" sz="1400" b="0" i="0" dirty="0">
              <a:solidFill>
                <a:srgbClr val="000000"/>
              </a:solidFill>
              <a:effectLst/>
              <a:latin typeface="Arial"/>
              <a:cs typeface="Arial"/>
            </a:endParaRPr>
          </a:p>
          <a:p>
            <a:pPr marL="342900" indent="-342900" fontAlgn="base">
              <a:spcAft>
                <a:spcPts val="600"/>
              </a:spcAft>
              <a:buFont typeface="+mj-lt"/>
              <a:buAutoNum type="arabicPeriod"/>
            </a:pPr>
            <a:r>
              <a:rPr lang="en-GB" sz="1400" b="1" i="0" u="none" strike="noStrike" dirty="0">
                <a:solidFill>
                  <a:srgbClr val="000000"/>
                </a:solidFill>
                <a:effectLst/>
                <a:latin typeface="Arial"/>
                <a:cs typeface="Arial"/>
              </a:rPr>
              <a:t>Supporting Statement </a:t>
            </a:r>
            <a:r>
              <a:rPr lang="en-GB" sz="1400" b="0" i="1" u="none" strike="noStrike" dirty="0">
                <a:solidFill>
                  <a:srgbClr val="000000"/>
                </a:solidFill>
                <a:effectLst/>
                <a:latin typeface="Arial"/>
                <a:cs typeface="Arial"/>
              </a:rPr>
              <a:t>(maximum 2 pages)</a:t>
            </a:r>
            <a:r>
              <a:rPr lang="en-GB" sz="1400" b="0" i="0" u="none" strike="noStrike" dirty="0">
                <a:solidFill>
                  <a:srgbClr val="000000"/>
                </a:solidFill>
                <a:effectLst/>
                <a:latin typeface="Arial"/>
                <a:cs typeface="Arial"/>
              </a:rPr>
              <a:t>. </a:t>
            </a:r>
            <a:r>
              <a:rPr lang="en-GB" sz="1400" b="1" i="0" u="sng" dirty="0">
                <a:solidFill>
                  <a:srgbClr val="000000"/>
                </a:solidFill>
                <a:effectLst/>
                <a:latin typeface="Arial"/>
                <a:cs typeface="Arial"/>
              </a:rPr>
              <a:t>Please state </a:t>
            </a:r>
            <a:r>
              <a:rPr lang="en-GB" sz="1400" b="1" u="sng" dirty="0">
                <a:solidFill>
                  <a:srgbClr val="000000"/>
                </a:solidFill>
                <a:latin typeface="Arial"/>
                <a:cs typeface="Arial"/>
              </a:rPr>
              <a:t>clearly in your statement if you are applying for the ARAC Chair role.</a:t>
            </a:r>
            <a:r>
              <a:rPr lang="en-GB" sz="1400" b="1" i="0" u="none" strike="noStrike" dirty="0">
                <a:solidFill>
                  <a:srgbClr val="000000"/>
                </a:solidFill>
                <a:effectLst/>
                <a:latin typeface="Arial"/>
                <a:cs typeface="Arial"/>
              </a:rPr>
              <a:t> </a:t>
            </a:r>
            <a:r>
              <a:rPr lang="en-GB" sz="1400" b="0" i="0" u="none" strike="noStrike" dirty="0">
                <a:solidFill>
                  <a:srgbClr val="000000"/>
                </a:solidFill>
                <a:effectLst/>
                <a:latin typeface="Arial"/>
                <a:cs typeface="Arial"/>
              </a:rPr>
              <a:t>Please also tailor the statement setting out your suitability for the role and how you meet the Selection Criteria. We suggest you use specific examples to demonstrate how you meet the Criteria. If you can offer the experience in more than one of the areas referenced above, please clearly reference and example those Criteria in a single supporting statement. </a:t>
            </a:r>
            <a:r>
              <a:rPr lang="en-US" sz="1400" b="0" i="0" dirty="0">
                <a:solidFill>
                  <a:srgbClr val="000000"/>
                </a:solidFill>
                <a:effectLst/>
                <a:latin typeface="Arial"/>
                <a:cs typeface="Arial"/>
              </a:rPr>
              <a:t>​</a:t>
            </a:r>
          </a:p>
          <a:p>
            <a:pPr marL="342900" indent="-342900" algn="l" rtl="0" fontAlgn="base">
              <a:spcAft>
                <a:spcPts val="600"/>
              </a:spcAft>
              <a:buFont typeface="+mj-lt"/>
              <a:buAutoNum type="arabicPeriod"/>
            </a:pPr>
            <a:r>
              <a:rPr lang="en-GB" sz="1400" b="1" i="0" u="none" strike="noStrike" dirty="0">
                <a:solidFill>
                  <a:srgbClr val="000000"/>
                </a:solidFill>
                <a:effectLst/>
                <a:latin typeface="Arial"/>
                <a:cs typeface="Arial"/>
              </a:rPr>
              <a:t>Equality Information: </a:t>
            </a:r>
            <a:r>
              <a:rPr lang="en-GB" sz="1400" b="0" i="0" u="none" strike="noStrike" dirty="0">
                <a:solidFill>
                  <a:srgbClr val="000000"/>
                </a:solidFill>
                <a:effectLst/>
                <a:latin typeface="Arial"/>
                <a:cs typeface="Arial"/>
              </a:rPr>
              <a:t>The information you provide will not be used as part of the selection process and will not be seen by the interview panel.</a:t>
            </a:r>
            <a:r>
              <a:rPr lang="en-US" sz="1400" b="0" i="0" dirty="0">
                <a:solidFill>
                  <a:srgbClr val="000000"/>
                </a:solidFill>
                <a:effectLst/>
                <a:latin typeface="Arial"/>
                <a:cs typeface="Arial"/>
              </a:rPr>
              <a:t>​</a:t>
            </a:r>
          </a:p>
          <a:p>
            <a:pPr marL="342900" indent="-342900">
              <a:buAutoNum type="arabicPeriod"/>
            </a:pPr>
            <a:r>
              <a:rPr lang="en-GB" sz="1400" b="1" i="0" u="none" strike="noStrike" dirty="0">
                <a:effectLst/>
                <a:latin typeface="Arial"/>
                <a:cs typeface="Arial"/>
              </a:rPr>
              <a:t>Information relating to any outside interests or reputational issues </a:t>
            </a:r>
            <a:r>
              <a:rPr lang="en-GB" sz="1400" b="0" i="0" u="none" strike="noStrike" dirty="0">
                <a:effectLst/>
                <a:latin typeface="Arial"/>
                <a:cs typeface="Arial"/>
              </a:rPr>
              <a:t>You should declare any potential issues including conflicts of</a:t>
            </a:r>
            <a:r>
              <a:rPr lang="en-GB" sz="1400" dirty="0">
                <a:latin typeface="Arial"/>
                <a:cs typeface="Arial"/>
              </a:rPr>
              <a:t> </a:t>
            </a:r>
            <a:r>
              <a:rPr lang="en-GB" sz="1400" b="0" i="0" u="none" strike="noStrike" dirty="0">
                <a:effectLst/>
                <a:latin typeface="Arial"/>
                <a:cs typeface="Arial"/>
              </a:rPr>
              <a:t>interest</a:t>
            </a:r>
            <a:r>
              <a:rPr lang="en-GB" sz="1400" dirty="0">
                <a:latin typeface="Arial"/>
                <a:cs typeface="Arial"/>
              </a:rPr>
              <a:t> </a:t>
            </a:r>
            <a:r>
              <a:rPr lang="en-GB" sz="1400" b="0" i="0" u="none" strike="noStrike" dirty="0">
                <a:effectLst/>
                <a:latin typeface="Arial"/>
                <a:cs typeface="Arial"/>
              </a:rPr>
              <a:t>(perceived, potential or actual), this includes your personal or professional history that could, if you were appointed, be</a:t>
            </a:r>
            <a:r>
              <a:rPr lang="en-GB" sz="1400" dirty="0">
                <a:latin typeface="Arial"/>
                <a:cs typeface="Arial"/>
              </a:rPr>
              <a:t> </a:t>
            </a:r>
            <a:r>
              <a:rPr lang="en-GB" sz="1400" b="0" i="0" u="none" strike="noStrike" dirty="0">
                <a:effectLst/>
                <a:latin typeface="Arial"/>
                <a:cs typeface="Arial"/>
              </a:rPr>
              <a:t>misconstrued, cause</a:t>
            </a:r>
            <a:r>
              <a:rPr lang="en-GB" sz="1400" dirty="0">
                <a:latin typeface="Arial"/>
                <a:cs typeface="Arial"/>
              </a:rPr>
              <a:t> </a:t>
            </a:r>
            <a:r>
              <a:rPr lang="en-GB" sz="1400" b="0" i="0" u="none" strike="noStrike" dirty="0">
                <a:effectLst/>
                <a:latin typeface="Arial"/>
                <a:cs typeface="Arial"/>
              </a:rPr>
              <a:t>embarrassment to </a:t>
            </a:r>
            <a:r>
              <a:rPr lang="en-GB" sz="1400" dirty="0">
                <a:latin typeface="Arial"/>
                <a:cs typeface="Arial"/>
              </a:rPr>
              <a:t>MHCLG or </a:t>
            </a:r>
            <a:r>
              <a:rPr lang="en-GB" sz="1400" b="0" i="0" u="none" strike="noStrike" dirty="0">
                <a:effectLst/>
                <a:latin typeface="Arial"/>
                <a:cs typeface="Arial"/>
              </a:rPr>
              <a:t>HM Government, or cause public confidence in the appointment to be</a:t>
            </a:r>
            <a:r>
              <a:rPr lang="en-GB" sz="1400" dirty="0">
                <a:latin typeface="Arial"/>
                <a:cs typeface="Arial"/>
              </a:rPr>
              <a:t> </a:t>
            </a:r>
            <a:r>
              <a:rPr lang="en-GB" sz="1400" b="0" i="0" u="none" strike="noStrike" dirty="0">
                <a:effectLst/>
                <a:latin typeface="Arial"/>
                <a:cs typeface="Arial"/>
              </a:rPr>
              <a:t>jeopardised. The Panel</a:t>
            </a:r>
            <a:r>
              <a:rPr lang="en-GB" sz="1400" dirty="0">
                <a:latin typeface="Arial"/>
                <a:cs typeface="Arial"/>
              </a:rPr>
              <a:t> </a:t>
            </a:r>
            <a:r>
              <a:rPr lang="en-GB" sz="1400" b="0" i="0" u="none" strike="noStrike" dirty="0">
                <a:effectLst/>
                <a:latin typeface="Arial"/>
                <a:cs typeface="Arial"/>
              </a:rPr>
              <a:t>will explore your declarations during the interview process.  Failure to disclose such information could result in</a:t>
            </a:r>
            <a:r>
              <a:rPr lang="en-GB" sz="1400" dirty="0">
                <a:latin typeface="Arial"/>
                <a:cs typeface="Arial"/>
              </a:rPr>
              <a:t> </a:t>
            </a:r>
            <a:r>
              <a:rPr lang="en-GB" sz="1400" b="0" i="0" u="none" strike="noStrike" dirty="0">
                <a:effectLst/>
                <a:latin typeface="Arial"/>
                <a:cs typeface="Arial"/>
              </a:rPr>
              <a:t>an appointment either not</a:t>
            </a:r>
            <a:r>
              <a:rPr lang="en-GB" sz="1400" dirty="0">
                <a:latin typeface="Arial"/>
                <a:ea typeface="Calibri"/>
                <a:cs typeface="Arial"/>
              </a:rPr>
              <a:t> </a:t>
            </a:r>
            <a:r>
              <a:rPr lang="en-GB" sz="1400" b="0" i="0" u="none" strike="noStrike" dirty="0">
                <a:effectLst/>
                <a:latin typeface="Arial"/>
                <a:cs typeface="Arial"/>
              </a:rPr>
              <a:t>being made or being terminated.</a:t>
            </a:r>
            <a:r>
              <a:rPr lang="en-GB" sz="1400" dirty="0">
                <a:latin typeface="Arial"/>
                <a:ea typeface="Calibri"/>
                <a:cs typeface="Arial"/>
              </a:rPr>
              <a:t> </a:t>
            </a:r>
          </a:p>
          <a:p>
            <a:pPr marL="342900" indent="-342900">
              <a:buAutoNum type="arabicPeriod"/>
            </a:pPr>
            <a:endParaRPr lang="en-GB" sz="1400" dirty="0">
              <a:latin typeface="Arial"/>
              <a:ea typeface="Calibri"/>
              <a:cs typeface="Arial"/>
            </a:endParaRPr>
          </a:p>
          <a:p>
            <a:pPr marL="285750" indent="-285750">
              <a:buFont typeface="Arial,Sans-Serif"/>
              <a:buChar char="•"/>
            </a:pPr>
            <a:r>
              <a:rPr lang="en-GB" sz="1400" dirty="0">
                <a:latin typeface="Arial"/>
                <a:ea typeface="Calibri"/>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  </a:t>
            </a:r>
            <a:endParaRPr lang="en-US" sz="1400" dirty="0">
              <a:latin typeface="Arial"/>
              <a:ea typeface="Calibri"/>
              <a:cs typeface="Arial"/>
            </a:endParaRPr>
          </a:p>
          <a:p>
            <a:pPr marL="285750" indent="-285750">
              <a:buFont typeface="Arial,Sans-Serif"/>
              <a:buChar char="•"/>
            </a:pPr>
            <a:r>
              <a:rPr lang="en-GB" sz="1400" dirty="0">
                <a:latin typeface="Arial"/>
                <a:ea typeface="Calibri"/>
                <a:cs typeface="Arial"/>
              </a:rPr>
              <a:t>Diversity data will be treated in confidence and is used for data gathering information only and will not affect your application.  </a:t>
            </a:r>
            <a:endParaRPr lang="en-US" sz="1400" dirty="0">
              <a:latin typeface="Arial"/>
              <a:ea typeface="Calibri"/>
              <a:cs typeface="Arial"/>
            </a:endParaRPr>
          </a:p>
          <a:p>
            <a:pPr marL="285750" indent="-285750">
              <a:buFont typeface="Arial,Sans-Serif"/>
              <a:buChar char="•"/>
            </a:pPr>
            <a:endParaRPr lang="en-GB" sz="1400" dirty="0">
              <a:latin typeface="Arial" panose="020B0604020202020204" pitchFamily="34" charset="0"/>
              <a:ea typeface="Calibri"/>
              <a:cs typeface="Arial" panose="020B0604020202020204" pitchFamily="34" charset="0"/>
            </a:endParaRPr>
          </a:p>
          <a:p>
            <a:pPr marL="285750" indent="-285750">
              <a:buFont typeface="Arial,Sans-Serif"/>
              <a:buChar char="•"/>
            </a:pPr>
            <a:r>
              <a:rPr lang="en-GB" sz="1400" dirty="0">
                <a:latin typeface="Arial"/>
                <a:ea typeface="Calibri"/>
                <a:cs typeface="Arial"/>
              </a:rPr>
              <a:t>We will ask you to check and confirm your personal details to ensure your application is accurate.</a:t>
            </a:r>
            <a:endParaRPr lang="en-US" sz="1400" dirty="0">
              <a:latin typeface="Arial"/>
              <a:ea typeface="Calibri"/>
              <a:cs typeface="Arial"/>
            </a:endParaRPr>
          </a:p>
          <a:p>
            <a:pPr marL="285750" indent="-285750">
              <a:buFont typeface="Arial,Sans-Serif"/>
              <a:buChar char="•"/>
            </a:pPr>
            <a:endParaRPr lang="en-GB" sz="1400" dirty="0">
              <a:latin typeface="Arial" panose="020B0604020202020204" pitchFamily="34" charset="0"/>
              <a:ea typeface="Calibri"/>
              <a:cs typeface="Arial" panose="020B0604020202020204" pitchFamily="34" charset="0"/>
            </a:endParaRPr>
          </a:p>
          <a:p>
            <a:pPr marL="285750" indent="-285750">
              <a:buFont typeface="Arial,Sans-Serif"/>
              <a:buChar char="•"/>
            </a:pPr>
            <a:r>
              <a:rPr lang="en-GB" sz="1400" dirty="0">
                <a:latin typeface="Arial"/>
                <a:ea typeface="Calibri"/>
                <a:cs typeface="Arial"/>
              </a:rPr>
              <a:t>You will have the opportunity to make a reasonable adjustment request or apply under the disability confident scheme before you submit your application.</a:t>
            </a:r>
            <a:endParaRPr lang="en-US" sz="1400" dirty="0">
              <a:latin typeface="Arial"/>
              <a:ea typeface="Calibri"/>
              <a:cs typeface="Arial"/>
            </a:endParaRPr>
          </a:p>
          <a:p>
            <a:pPr marL="342900" indent="-342900">
              <a:buAutoNum type="arabicPeriod"/>
            </a:pPr>
            <a:endParaRPr lang="en-GB" sz="1400" dirty="0">
              <a:latin typeface="Arial" panose="020B0604020202020204" pitchFamily="34" charset="0"/>
              <a:ea typeface="Calibri"/>
              <a:cs typeface="Arial" panose="020B0604020202020204" pitchFamily="34" charset="0"/>
            </a:endParaRPr>
          </a:p>
          <a:p>
            <a:pPr marL="285750" indent="-285750">
              <a:buFont typeface="Arial"/>
              <a:buChar char="•"/>
            </a:pPr>
            <a:endParaRPr lang="en-GB" sz="1600" dirty="0">
              <a:latin typeface="Arial" panose="020B0604020202020204" pitchFamily="34" charset="0"/>
              <a:ea typeface="Calibri"/>
              <a:cs typeface="Arial" panose="020B0604020202020204" pitchFamily="34" charset="0"/>
            </a:endParaRPr>
          </a:p>
          <a:p>
            <a:pPr marL="342900" indent="-342900">
              <a:buAutoNum type="arabicPeriod"/>
            </a:pPr>
            <a:endParaRPr lang="en-GB" sz="1400" dirty="0">
              <a:latin typeface="Arial" panose="020B0604020202020204" pitchFamily="34" charset="0"/>
              <a:ea typeface="Calibri"/>
              <a:cs typeface="Arial" panose="020B0604020202020204" pitchFamily="34" charset="0"/>
            </a:endParaRPr>
          </a:p>
          <a:p>
            <a:pPr marL="342900" indent="-342900">
              <a:buAutoNum type="arabicPeriod"/>
            </a:pPr>
            <a:endParaRPr lang="en-GB" sz="1400" dirty="0">
              <a:latin typeface="Arial" panose="020B0604020202020204" pitchFamily="34" charset="0"/>
              <a:ea typeface="Calibri"/>
              <a:cs typeface="Arial" panose="020B0604020202020204" pitchFamily="34" charset="0"/>
            </a:endParaRPr>
          </a:p>
          <a:p>
            <a:pPr marL="285750" indent="-285750">
              <a:buFont typeface="Arial"/>
              <a:buChar char="•"/>
            </a:pPr>
            <a:endParaRPr lang="en-GB" sz="1400" dirty="0">
              <a:latin typeface="Arial" panose="020B0604020202020204" pitchFamily="34" charset="0"/>
              <a:ea typeface="Calibri"/>
              <a:cs typeface="Arial" panose="020B0604020202020204" pitchFamily="34" charset="0"/>
            </a:endParaRPr>
          </a:p>
          <a:p>
            <a:pPr marL="342900" indent="-342900">
              <a:spcAft>
                <a:spcPts val="600"/>
              </a:spcAft>
              <a:buAutoNum type="arabicPeriod"/>
            </a:pPr>
            <a:endParaRPr lang="en-GB" sz="1600" dirty="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994405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538843" y="404382"/>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9</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timetable provided is indicative and subject to change. If you are unable to meet these timeframes, please let us know by contacting </a:t>
            </a:r>
            <a:r>
              <a:rPr lang="en-GB" sz="1600" spc="10" dirty="0">
                <a:latin typeface="Arial"/>
                <a:cs typeface="Arial"/>
                <a:hlinkClick r:id="rId2"/>
              </a:rPr>
              <a:t>PublicAppointments@communities.gov.uk</a:t>
            </a:r>
            <a:r>
              <a:rPr lang="en-GB" sz="1600" spc="10" dirty="0">
                <a:latin typeface="Arial"/>
                <a:cs typeface="Arial"/>
              </a:rPr>
              <a:t>.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Advisory Assessment Panel will be:</a:t>
            </a:r>
            <a:endParaRPr lang="en-GB" sz="1600" spc="10" dirty="0">
              <a:latin typeface="Arial" panose="020B0604020202020204" pitchFamily="34" charset="0"/>
              <a:ea typeface="+mn-lt"/>
              <a:cs typeface="Arial" panose="020B0604020202020204" pitchFamily="34" charset="0"/>
            </a:endParaRPr>
          </a:p>
          <a:p>
            <a:pPr marL="0" indent="0">
              <a:lnSpc>
                <a:spcPct val="100000"/>
              </a:lnSpc>
              <a:spcBef>
                <a:spcPts val="0"/>
              </a:spcBef>
              <a:buNone/>
            </a:pPr>
            <a:endParaRPr lang="en-GB" sz="1600" spc="10" dirty="0">
              <a:latin typeface="Arial"/>
              <a:ea typeface="+mn-lt"/>
              <a:cs typeface="Arial"/>
            </a:endParaRPr>
          </a:p>
          <a:p>
            <a:pPr marL="285750" indent="-285750">
              <a:lnSpc>
                <a:spcPct val="100000"/>
              </a:lnSpc>
              <a:spcBef>
                <a:spcPts val="0"/>
              </a:spcBef>
            </a:pPr>
            <a:r>
              <a:rPr lang="en-US" sz="1600" b="1" dirty="0">
                <a:latin typeface="Arial"/>
                <a:ea typeface="Arial" panose="020B0604020202020204" pitchFamily="34" charset="0"/>
                <a:cs typeface="Arial"/>
              </a:rPr>
              <a:t>Matt Thurstan</a:t>
            </a:r>
            <a:r>
              <a:rPr lang="en-US" sz="1600" dirty="0">
                <a:latin typeface="Arial"/>
                <a:ea typeface="Arial" panose="020B0604020202020204" pitchFamily="34" charset="0"/>
                <a:cs typeface="Arial"/>
              </a:rPr>
              <a:t>, MHCLG Chief Financial Officer and Panel Chair</a:t>
            </a:r>
            <a:endParaRPr lang="en-GB" sz="1600">
              <a:latin typeface="Arial"/>
              <a:ea typeface="Arial" panose="020B0604020202020204" pitchFamily="34" charset="0"/>
              <a:cs typeface="Arial"/>
            </a:endParaRPr>
          </a:p>
          <a:p>
            <a:pPr marL="285750" indent="-285750">
              <a:lnSpc>
                <a:spcPct val="100000"/>
              </a:lnSpc>
              <a:spcBef>
                <a:spcPts val="0"/>
              </a:spcBef>
            </a:pPr>
            <a:r>
              <a:rPr lang="en-US" sz="1600" b="1" dirty="0">
                <a:latin typeface="Arial"/>
                <a:ea typeface="+mn-lt"/>
                <a:cs typeface="Arial"/>
              </a:rPr>
              <a:t>Mo Baines</a:t>
            </a:r>
            <a:r>
              <a:rPr lang="en-US" sz="1600" dirty="0">
                <a:latin typeface="Arial"/>
                <a:ea typeface="+mn-lt"/>
                <a:cs typeface="Arial"/>
              </a:rPr>
              <a:t>, MHCLG Interim Lead NED</a:t>
            </a:r>
          </a:p>
          <a:p>
            <a:pPr marL="285750" indent="-285750">
              <a:lnSpc>
                <a:spcPct val="100000"/>
              </a:lnSpc>
              <a:spcBef>
                <a:spcPts val="0"/>
              </a:spcBef>
            </a:pPr>
            <a:r>
              <a:rPr lang="en-GB" sz="1600" b="1" spc="10" dirty="0">
                <a:latin typeface="Arial"/>
                <a:ea typeface="+mn-lt"/>
                <a:cs typeface="Arial"/>
              </a:rPr>
              <a:t>Geoff Smyth,</a:t>
            </a:r>
            <a:r>
              <a:rPr lang="en-GB" sz="1600" spc="10" dirty="0">
                <a:latin typeface="Arial"/>
                <a:ea typeface="+mn-lt"/>
                <a:cs typeface="Arial"/>
              </a:rPr>
              <a:t> Independent Panel Member </a:t>
            </a:r>
            <a:endParaRPr lang="en-GB" sz="1600" spc="10" dirty="0">
              <a:highlight>
                <a:srgbClr val="FFFF00"/>
              </a:highlight>
              <a:latin typeface="Arial"/>
              <a:ea typeface="+mn-lt"/>
              <a:cs typeface="Arial"/>
            </a:endParaRPr>
          </a:p>
          <a:p>
            <a:pPr marL="0" indent="0">
              <a:lnSpc>
                <a:spcPct val="100000"/>
              </a:lnSpc>
              <a:spcBef>
                <a:spcPts val="0"/>
              </a:spcBef>
              <a:buNone/>
            </a:pPr>
            <a:endParaRPr lang="en-GB" sz="1600" spc="10">
              <a:latin typeface="Arial"/>
              <a:ea typeface="+mn-lt"/>
              <a:cs typeface="Arial"/>
            </a:endParaRPr>
          </a:p>
          <a:p>
            <a:pPr marL="0" indent="0">
              <a:lnSpc>
                <a:spcPct val="100000"/>
              </a:lnSpc>
              <a:spcBef>
                <a:spcPts val="0"/>
              </a:spcBef>
              <a:buNone/>
            </a:pPr>
            <a:endParaRPr lang="en-GB" sz="1600" spc="10">
              <a:latin typeface="Arial"/>
              <a:ea typeface="Calibri" panose="020F0502020204030204"/>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p>
          <a:p>
            <a:pPr marL="0" indent="0">
              <a:lnSpc>
                <a:spcPct val="100000"/>
              </a:lnSpc>
              <a:spcBef>
                <a:spcPts val="0"/>
              </a:spcBef>
              <a:buNone/>
            </a:pPr>
            <a:endParaRPr lang="en-GB" sz="1600" spc="10">
              <a:latin typeface="Arial"/>
              <a:cs typeface="Arial"/>
            </a:endParaRPr>
          </a:p>
          <a:p>
            <a:pPr marL="0" indent="0">
              <a:lnSpc>
                <a:spcPct val="100000"/>
              </a:lnSpc>
              <a:spcBef>
                <a:spcPts val="0"/>
              </a:spcBef>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8"/>
            <a:ext cx="10946472" cy="4733940"/>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600" spc="10" dirty="0">
                <a:latin typeface="Arial"/>
                <a:cs typeface="Arial"/>
                <a:hlinkClick r:id="rId2">
                  <a:extLst>
                    <a:ext uri="{A12FA001-AC4F-418D-AE19-62706E023703}">
                      <ahyp:hlinkClr xmlns:ahyp="http://schemas.microsoft.com/office/drawing/2018/hyperlinkcolor" val="tx"/>
                    </a:ext>
                  </a:extLst>
                </a:hlinkClick>
              </a:rPr>
              <a:t>@communities.</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kumimoji="0" lang="en-GB" sz="1600" b="0" i="0" u="none" strike="noStrike" kern="1200" cap="none" spc="10" normalizeH="0" baseline="0" noProof="0" dirty="0">
                <a:ln>
                  <a:noFill/>
                </a:ln>
                <a:solidFill>
                  <a:srgbClr val="FF0000"/>
                </a:solidFill>
                <a:effectLst/>
                <a:uLnTx/>
                <a:uFillTx/>
                <a:latin typeface="Arial"/>
                <a:ea typeface="+mn-ea"/>
                <a:cs typeface="Arial"/>
              </a:rPr>
              <a:t>  </a:t>
            </a:r>
            <a:r>
              <a:rPr kumimoji="0" lang="en-GB" sz="1600" b="0" i="0" u="none" strike="noStrike" kern="1200" cap="none" spc="10" normalizeH="0" baseline="0" noProof="0" dirty="0">
                <a:ln>
                  <a:noFill/>
                </a:ln>
                <a:effectLst/>
                <a:uLnTx/>
                <a:uFillTx/>
                <a:latin typeface="Arial"/>
                <a:ea typeface="+mn-ea"/>
                <a:cs typeface="Arial"/>
              </a:rPr>
              <a:t>Closing date:</a:t>
            </a:r>
            <a:r>
              <a:rPr lang="en-GB" sz="1600" spc="10" dirty="0">
                <a:latin typeface="Arial"/>
                <a:cs typeface="Arial"/>
              </a:rPr>
              <a:t> 7 January 2025, 07:00</a:t>
            </a:r>
            <a:endParaRPr lang="en-GB" sz="1600" b="0" i="0" u="none" strike="noStrike" kern="1200" cap="none" spc="10" normalizeH="0" baseline="0" noProof="0" dirty="0">
              <a:ln>
                <a:noFill/>
              </a:ln>
              <a:effectLst/>
              <a:highlight>
                <a:srgbClr val="FFFF00"/>
              </a:highligh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rgbClr val="FF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solidFill>
                  <a:srgbClr val="FF0000"/>
                </a:solidFill>
                <a:effectLst/>
                <a:uLnTx/>
                <a:uFillTx/>
                <a:latin typeface="Arial"/>
                <a:ea typeface="+mn-ea"/>
                <a:cs typeface="Arial"/>
              </a:rPr>
              <a:t>                 </a:t>
            </a:r>
            <a:r>
              <a:rPr lang="en-GB" sz="1600" spc="10" dirty="0">
                <a:solidFill>
                  <a:srgbClr val="FF0000"/>
                </a:solidFill>
                <a:latin typeface="Arial"/>
                <a:cs typeface="Arial"/>
              </a:rPr>
              <a:t> </a:t>
            </a:r>
          </a:p>
          <a:p>
            <a:pPr marL="0" indent="0">
              <a:lnSpc>
                <a:spcPct val="100000"/>
              </a:lnSpc>
              <a:spcBef>
                <a:spcPts val="0"/>
              </a:spcBef>
              <a:buNone/>
              <a:defRPr/>
            </a:pPr>
            <a:r>
              <a:rPr lang="en-GB" sz="1600" spc="10" dirty="0">
                <a:solidFill>
                  <a:srgbClr val="FF0000"/>
                </a:solidFill>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a:t>
            </a:r>
            <a:r>
              <a:rPr lang="en-GB" sz="1600" spc="10" dirty="0">
                <a:latin typeface="Arial"/>
                <a:cs typeface="Arial"/>
              </a:rPr>
              <a:t> 11 March 2025</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Panel interviews:</a:t>
            </a:r>
            <a:r>
              <a:rPr lang="en-GB" sz="1600" spc="10" dirty="0">
                <a:latin typeface="Arial"/>
                <a:cs typeface="Arial"/>
              </a:rPr>
              <a:t> 6-23 May 2025</a:t>
            </a:r>
          </a:p>
          <a:p>
            <a:pPr marL="0" indent="0">
              <a:lnSpc>
                <a:spcPct val="100000"/>
              </a:lnSpc>
              <a:spcBef>
                <a:spcPts val="0"/>
              </a:spcBef>
              <a:buNone/>
              <a:defRPr/>
            </a:pPr>
            <a:endParaRPr lang="en-GB" sz="1600" spc="10" dirty="0">
              <a:latin typeface="Arial"/>
              <a:cs typeface="Arial"/>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ea typeface="+mn-ea"/>
                <a:cs typeface="Arial"/>
              </a:rPr>
              <a:t>Interviews </a:t>
            </a:r>
            <a:r>
              <a:rPr lang="en-GB" sz="1600" dirty="0">
                <a:latin typeface="Arial"/>
                <a:cs typeface="Arial"/>
              </a:rPr>
              <a:t>will </a:t>
            </a:r>
            <a:r>
              <a:rPr kumimoji="0" lang="en-GB" sz="1600" b="0" i="0" u="none" strike="noStrike" kern="1200" cap="none" spc="0" normalizeH="0" baseline="0" noProof="0" dirty="0">
                <a:ln>
                  <a:noFill/>
                </a:ln>
                <a:effectLst/>
                <a:uLnTx/>
                <a:uFillTx/>
                <a:latin typeface="Arial"/>
                <a:ea typeface="+mn-ea"/>
                <a:cs typeface="Arial"/>
              </a:rPr>
              <a:t>be </a:t>
            </a:r>
            <a:r>
              <a:rPr lang="en-GB" sz="1600" dirty="0">
                <a:latin typeface="Arial"/>
                <a:cs typeface="Arial"/>
              </a:rPr>
              <a:t>conducted remotely via Teams</a:t>
            </a:r>
            <a:r>
              <a:rPr kumimoji="0" lang="en-GB" sz="1600" b="0" i="0" u="none" strike="noStrike" kern="1200" cap="none" spc="0" normalizeH="0" baseline="0" noProof="0" dirty="0">
                <a:ln>
                  <a:noFill/>
                </a:ln>
                <a:effectLst/>
                <a:uLnTx/>
                <a:uFillTx/>
                <a:latin typeface="Arial"/>
                <a:ea typeface="+mn-ea"/>
                <a:cs typeface="Arial"/>
              </a:rPr>
              <a:t> conferencing.</a:t>
            </a:r>
            <a:endParaRPr lang="en-GB" sz="1600" dirty="0">
              <a:latin typeface="Arial"/>
              <a:cs typeface="Arial"/>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Copies of passports will need to be provided prior to interview in order to check candidates’ identity.</a:t>
            </a:r>
            <a:endParaRPr lang="en-GB" sz="1600" b="0" i="0" u="none" strike="noStrike" kern="1200" cap="none" spc="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0" normalizeH="0" baseline="0" noProof="0" dirty="0">
                <a:ln>
                  <a:noFill/>
                </a:ln>
                <a:effectLst/>
                <a:uLnTx/>
                <a:uFillTx/>
                <a:latin typeface="Arial"/>
                <a:cs typeface="Arial"/>
              </a:rPr>
              <a:t>                 Should </a:t>
            </a:r>
            <a:r>
              <a:rPr lang="en-GB" sz="1600" dirty="0">
                <a:latin typeface="Arial"/>
                <a:cs typeface="Arial"/>
              </a:rPr>
              <a:t>interviews take place </a:t>
            </a:r>
            <a:r>
              <a:rPr kumimoji="0" lang="en-GB" sz="1600" b="0" i="0" u="none" strike="noStrike" kern="1200" cap="none" spc="0" normalizeH="0" baseline="0" noProof="0" dirty="0">
                <a:ln>
                  <a:noFill/>
                </a:ln>
                <a:effectLst/>
                <a:uLnTx/>
                <a:uFillTx/>
                <a:latin typeface="Arial"/>
                <a:cs typeface="Arial"/>
              </a:rPr>
              <a:t>face-to-face, please let us know if you have any accessibility issues.</a:t>
            </a:r>
            <a:endParaRPr lang="en-GB" sz="16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                  The Minister may choose to meet with these candidates before making a decision.</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a:t>
            </a:r>
            <a:r>
              <a:rPr lang="en-GB" sz="1600" spc="10" dirty="0">
                <a:latin typeface="Arial"/>
                <a:cs typeface="Arial"/>
              </a:rPr>
              <a:t>  (TBC)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09636" y="1753138"/>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22500" y="256923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08192" y="3305686"/>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10</a:t>
            </a:fld>
            <a:endParaRPr lang="en-US"/>
          </a:p>
        </p:txBody>
      </p:sp>
      <p:sp>
        <p:nvSpPr>
          <p:cNvPr id="10" name="Arrow: Chevron 9">
            <a:extLst>
              <a:ext uri="{FF2B5EF4-FFF2-40B4-BE49-F238E27FC236}">
                <a16:creationId xmlns:a16="http://schemas.microsoft.com/office/drawing/2014/main" id="{A8A88065-72C9-A787-CFE2-AEC5CE89832B}"/>
              </a:ext>
            </a:extLst>
          </p:cNvPr>
          <p:cNvSpPr/>
          <p:nvPr/>
        </p:nvSpPr>
        <p:spPr>
          <a:xfrm rot="5400000">
            <a:off x="919405" y="486616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3971011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597863" y="356659"/>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solidFill>
                  <a:srgbClr val="000000"/>
                </a:solidFill>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600">
              <a:solidFill>
                <a:srgbClr val="000000"/>
              </a:solidFill>
              <a:highlight>
                <a:srgbClr val="FFFF00"/>
              </a:highlight>
              <a:latin typeface="Arial"/>
              <a:cs typeface="Arial"/>
            </a:endParaRPr>
          </a:p>
          <a:p>
            <a:pPr marL="0" indent="0">
              <a:buNone/>
            </a:pPr>
            <a:r>
              <a:rPr lang="en-GB" sz="1600">
                <a:solidFill>
                  <a:srgbClr val="000000"/>
                </a:solidFill>
                <a:latin typeface="Arial"/>
                <a:cs typeface="Arial"/>
              </a:rPr>
              <a:t>We are very interested in receiving applications from those based outside the London &amp; South East area. Board meetings are held in different locations across the country and there is the option for remote attendance. This position requires the postholder to undertake some travel across the UK and to work unsocial hours on occasion (including some weekend and overnight stays). </a:t>
            </a:r>
            <a:endParaRPr lang="en-GB"/>
          </a:p>
          <a:p>
            <a:pPr marL="0" indent="0">
              <a:buNone/>
            </a:pPr>
            <a:r>
              <a:rPr lang="en-GB" sz="1600">
                <a:solidFill>
                  <a:srgbClr val="000000"/>
                </a:solidFill>
                <a:latin typeface="Arial"/>
                <a:cs typeface="Arial"/>
              </a:rPr>
              <a:t>If you believe you have the experience and qualities we are seeking, we look forward to receiving your application.</a:t>
            </a:r>
          </a:p>
          <a:p>
            <a:pPr marL="0" indent="0">
              <a:buNone/>
            </a:pPr>
            <a:r>
              <a:rPr lang="en-GB" sz="1600" b="1">
                <a:solidFill>
                  <a:schemeClr val="accent1">
                    <a:lumMod val="75000"/>
                  </a:schemeClr>
                </a:solidFill>
                <a:latin typeface="Arial"/>
                <a:cs typeface="Arial"/>
              </a:rPr>
              <a:t>Disability Confident</a:t>
            </a:r>
            <a:endParaRPr lang="en-GB">
              <a:solidFill>
                <a:schemeClr val="accent1">
                  <a:lumMod val="75000"/>
                </a:schemeClr>
              </a:solidFill>
            </a:endParaRPr>
          </a:p>
          <a:p>
            <a:pPr marL="0" indent="0">
              <a:buNone/>
            </a:pPr>
            <a:r>
              <a:rPr lang="en-GB" sz="1600">
                <a:solidFill>
                  <a:srgbClr val="000000"/>
                </a:solidFill>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a:cs typeface="Arial"/>
            </a:endParaRPr>
          </a:p>
          <a:p>
            <a:pPr marL="0" indent="0">
              <a:buNone/>
            </a:pPr>
            <a:r>
              <a:rPr lang="en-GB" sz="1600" b="1">
                <a:solidFill>
                  <a:schemeClr val="accent1">
                    <a:lumMod val="75000"/>
                  </a:schemeClr>
                </a:solidFill>
                <a:latin typeface="Arial"/>
                <a:cs typeface="Arial"/>
              </a:rPr>
              <a:t>Reasonable Adjustments</a:t>
            </a:r>
            <a:endParaRPr lang="en-GB">
              <a:solidFill>
                <a:schemeClr val="accent1">
                  <a:lumMod val="75000"/>
                </a:schemeClr>
              </a:solidFill>
            </a:endParaRPr>
          </a:p>
          <a:p>
            <a:pPr marL="0" indent="0">
              <a:buNone/>
            </a:pPr>
            <a:r>
              <a:rPr lang="en-GB" sz="1600">
                <a:solidFill>
                  <a:srgbClr val="000000"/>
                </a:solidFill>
                <a:latin typeface="Arial"/>
                <a:cs typeface="Arial"/>
              </a:rPr>
              <a:t>If you would like a confidential discussion regarding any reasonable adjustments during the process, please contact </a:t>
            </a:r>
            <a:r>
              <a:rPr lang="en-GB" sz="1600" u="sng">
                <a:solidFill>
                  <a:srgbClr val="000000"/>
                </a:solidFill>
                <a:latin typeface="Arial"/>
                <a:cs typeface="Arial"/>
                <a:hlinkClick r:id="rId2">
                  <a:extLst>
                    <a:ext uri="{A12FA001-AC4F-418D-AE19-62706E023703}">
                      <ahyp:hlinkClr xmlns:ahyp="http://schemas.microsoft.com/office/drawing/2018/hyperlinkcolor" val="tx"/>
                    </a:ext>
                  </a:extLst>
                </a:hlinkClick>
              </a:rPr>
              <a:t>PublicAppointments@</a:t>
            </a:r>
            <a:r>
              <a:rPr lang="en-GB" sz="1600" u="sng">
                <a:solidFill>
                  <a:srgbClr val="000000"/>
                </a:solidFill>
                <a:latin typeface="Arial"/>
                <a:cs typeface="Arial"/>
              </a:rPr>
              <a:t>communities</a:t>
            </a:r>
            <a:r>
              <a:rPr lang="en-GB" sz="1600" u="sng">
                <a:solidFill>
                  <a:srgbClr val="000000"/>
                </a:solidFill>
                <a:latin typeface="Arial"/>
                <a:cs typeface="Arial"/>
                <a:hlinkClick r:id="rId2">
                  <a:extLst>
                    <a:ext uri="{A12FA001-AC4F-418D-AE19-62706E023703}">
                      <ahyp:hlinkClr xmlns:ahyp="http://schemas.microsoft.com/office/drawing/2018/hyperlinkcolor" val="tx"/>
                    </a:ext>
                  </a:extLst>
                </a:hlinkClick>
              </a:rPr>
              <a:t>.gov.uk</a:t>
            </a:r>
            <a:r>
              <a:rPr lang="en-GB" sz="1600" u="sng">
                <a:solidFill>
                  <a:srgbClr val="000000"/>
                </a:solidFill>
                <a:latin typeface="Arial"/>
                <a:cs typeface="Arial"/>
              </a:rPr>
              <a:t>. Y</a:t>
            </a:r>
            <a:r>
              <a:rPr lang="en-GB" sz="1600">
                <a:solidFill>
                  <a:srgbClr val="000000"/>
                </a:solidFill>
                <a:latin typeface="Arial"/>
                <a:cs typeface="Arial"/>
              </a:rPr>
              <a:t>ou do not need to apply under the Disability Confident Scheme to ask for a reasonable adjustment. </a:t>
            </a:r>
          </a:p>
          <a:p>
            <a:pPr marL="0" indent="0">
              <a:buNone/>
            </a:pPr>
            <a:endParaRPr lang="en-GB" sz="1600" spc="10">
              <a:solidFill>
                <a:srgbClr val="000000"/>
              </a:solidFill>
              <a:latin typeface="Arial"/>
              <a:cs typeface="Arial"/>
            </a:endParaRPr>
          </a:p>
          <a:p>
            <a:pPr marL="0" indent="0">
              <a:lnSpc>
                <a:spcPct val="100000"/>
              </a:lnSpc>
              <a:spcBef>
                <a:spcPts val="0"/>
              </a:spcBef>
              <a:buNone/>
            </a:pPr>
            <a:endParaRPr lang="en-GB" sz="1600" spc="10">
              <a:solidFill>
                <a:srgbClr val="000000"/>
              </a:solidFill>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4085422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619870" y="31703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solidFill>
                  <a:schemeClr val="accent1">
                    <a:lumMod val="75000"/>
                  </a:schemeClr>
                </a:solidFill>
                <a:latin typeface="Arial"/>
                <a:cs typeface="Arial"/>
              </a:rPr>
              <a:t>Contact: </a:t>
            </a:r>
            <a:r>
              <a:rPr lang="en-GB" sz="1800" dirty="0">
                <a:latin typeface="Arial"/>
                <a:cs typeface="Arial"/>
              </a:rPr>
              <a:t>For further information about the roles or application process please contact </a:t>
            </a:r>
            <a:r>
              <a:rPr lang="en-GB" sz="1800" dirty="0">
                <a:latin typeface="Arial"/>
                <a:cs typeface="Arial"/>
                <a:hlinkClick r:id="rId2"/>
              </a:rPr>
              <a:t>PublicAppointments@communities.gov.uk</a:t>
            </a:r>
            <a:r>
              <a:rPr lang="en-GB" sz="1800" dirty="0">
                <a:latin typeface="Arial"/>
                <a:cs typeface="Arial"/>
              </a:rPr>
              <a:t>. Please put 'MHCLG Board' as the subject line of your email.</a:t>
            </a:r>
          </a:p>
          <a:p>
            <a:pPr marL="0" indent="0">
              <a:buNone/>
            </a:pPr>
            <a:endParaRPr lang="en-GB" sz="18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800" dirty="0">
                <a:latin typeface="Arial"/>
                <a:cs typeface="Arial"/>
              </a:rPr>
              <a:t>We aim to process all applications as quickly as possible and to treat all applicants with courtesy. If you have any complaints about the way your application has been handled, please contact </a:t>
            </a:r>
            <a:r>
              <a:rPr lang="en-GB" sz="1800" dirty="0">
                <a:latin typeface="Arial"/>
                <a:cs typeface="Arial"/>
                <a:hlinkClick r:id="rId2"/>
              </a:rPr>
              <a:t>PublicAppointments@communities.gov.uk</a:t>
            </a:r>
            <a:r>
              <a:rPr lang="en-GB" sz="1800" dirty="0">
                <a:latin typeface="Arial"/>
                <a:cs typeface="Arial"/>
              </a:rPr>
              <a:t>.</a:t>
            </a:r>
          </a:p>
          <a:p>
            <a:pPr marL="0" indent="0">
              <a:buFont typeface="Arial" panose="020B0604020202020204" pitchFamily="34" charset="0"/>
              <a:buNone/>
            </a:pPr>
            <a:endParaRPr lang="en-GB" sz="1800" b="1">
              <a:solidFill>
                <a:schemeClr val="accent1">
                  <a:lumMod val="75000"/>
                </a:schemeClr>
              </a:solidFill>
              <a:latin typeface="Arial"/>
              <a:cs typeface="Arial"/>
            </a:endParaRPr>
          </a:p>
          <a:p>
            <a:pPr marL="0" indent="0">
              <a:buFont typeface="Arial" panose="020B0604020202020204" pitchFamily="34" charset="0"/>
              <a:buNone/>
            </a:pPr>
            <a:r>
              <a:rPr lang="en-GB" sz="1800" b="1" dirty="0">
                <a:solidFill>
                  <a:schemeClr val="accent1">
                    <a:lumMod val="75000"/>
                  </a:schemeClr>
                </a:solidFill>
                <a:latin typeface="Arial"/>
                <a:cs typeface="Arial"/>
              </a:rPr>
              <a:t>Complaints: </a:t>
            </a:r>
            <a:r>
              <a:rPr lang="en-GB" sz="1800" dirty="0">
                <a:latin typeface="Arial"/>
                <a:cs typeface="Arial"/>
              </a:rPr>
              <a:t>If you feel this competition has not been conducted fairly and you wish to make a complaint, you should initially contact the Public Appointments Team at </a:t>
            </a:r>
            <a:r>
              <a:rPr lang="en-GB" sz="1800" dirty="0">
                <a:latin typeface="Arial"/>
                <a:cs typeface="Arial"/>
                <a:hlinkClick r:id="rId3"/>
              </a:rPr>
              <a:t>PublicAppointments@communities.gov.uk</a:t>
            </a:r>
            <a:r>
              <a:rPr lang="en-GB" sz="1800" dirty="0">
                <a:latin typeface="Arial"/>
                <a:cs typeface="Arial"/>
              </a:rPr>
              <a:t>.</a:t>
            </a: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r>
              <a:rPr lang="en-GB" sz="1800" dirty="0">
                <a:latin typeface="Arial"/>
                <a:cs typeface="Arial"/>
              </a:rPr>
              <a:t>If after investigation by the Department you remain dissatisfied, you may take your complaint to the Commissioner for Public Appointments at </a:t>
            </a:r>
            <a:r>
              <a:rPr lang="en-GB" sz="1800" dirty="0">
                <a:latin typeface="Arial"/>
                <a:cs typeface="Arial"/>
                <a:hlinkClick r:id="rId4"/>
              </a:rPr>
              <a:t>publicappointments@csc.gov.uk</a:t>
            </a:r>
            <a:r>
              <a:rPr lang="en-GB" sz="1800" dirty="0">
                <a:latin typeface="Arial"/>
                <a:cs typeface="Arial"/>
              </a:rPr>
              <a:t>. Details on how to make a complaint can be found on the Commissioner’s website at: </a:t>
            </a:r>
            <a:r>
              <a:rPr lang="en-GB" sz="1800" dirty="0">
                <a:latin typeface="Arial"/>
                <a:cs typeface="Arial"/>
                <a:hlinkClick r:id="rId5"/>
              </a:rPr>
              <a:t>https://publicappointmentscommissioner.independent.gov.uk/regulating-appointments/investigating-complaints/</a:t>
            </a:r>
            <a:endParaRPr lang="en-GB" sz="1800" dirty="0">
              <a:latin typeface="Arial"/>
              <a:cs typeface="Arial"/>
            </a:endParaRP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3002958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414866" y="373593"/>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6"/>
            <a:ext cx="10983485" cy="551037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5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55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55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550">
                <a:latin typeface="Arial"/>
                <a:cs typeface="Arial"/>
                <a:hlinkClick r:id="rId2"/>
              </a:rPr>
              <a:t>PublicAppointments@communities.gov.uk</a:t>
            </a:r>
            <a:r>
              <a:rPr lang="en-GB" sz="1550">
                <a:latin typeface="Arial"/>
                <a:cs typeface="Arial"/>
              </a:rPr>
              <a:t>. </a:t>
            </a:r>
          </a:p>
          <a:p>
            <a:pPr marL="0" indent="0">
              <a:lnSpc>
                <a:spcPct val="100000"/>
              </a:lnSpc>
              <a:spcBef>
                <a:spcPts val="0"/>
              </a:spcBef>
              <a:buNone/>
            </a:pPr>
            <a:endParaRPr lang="en-GB" sz="1550" b="1">
              <a:solidFill>
                <a:schemeClr val="accent1">
                  <a:lumMod val="75000"/>
                </a:schemeClr>
              </a:solidFill>
              <a:latin typeface="Arial"/>
              <a:cs typeface="Arial"/>
            </a:endParaRPr>
          </a:p>
          <a:p>
            <a:pPr marL="0" indent="0">
              <a:lnSpc>
                <a:spcPct val="100000"/>
              </a:lnSpc>
              <a:spcBef>
                <a:spcPts val="0"/>
              </a:spcBef>
              <a:buNone/>
            </a:pPr>
            <a:r>
              <a:rPr lang="en-GB" sz="1550" b="1">
                <a:solidFill>
                  <a:schemeClr val="accent1">
                    <a:lumMod val="75000"/>
                  </a:schemeClr>
                </a:solidFill>
                <a:latin typeface="Arial"/>
                <a:cs typeface="Arial"/>
              </a:rPr>
              <a:t>Complaints: </a:t>
            </a:r>
          </a:p>
          <a:p>
            <a:pPr marL="0" indent="0">
              <a:lnSpc>
                <a:spcPct val="100000"/>
              </a:lnSpc>
              <a:spcBef>
                <a:spcPts val="0"/>
              </a:spcBef>
              <a:buNone/>
            </a:pPr>
            <a:r>
              <a:rPr lang="en-GB" sz="155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550">
                <a:latin typeface="Arial"/>
                <a:cs typeface="Arial"/>
              </a:rPr>
              <a:t>	Information Commissioners Office</a:t>
            </a:r>
          </a:p>
          <a:p>
            <a:pPr marL="0" indent="0">
              <a:lnSpc>
                <a:spcPct val="100000"/>
              </a:lnSpc>
              <a:spcBef>
                <a:spcPts val="0"/>
              </a:spcBef>
              <a:buFont typeface="Arial" panose="020B0604020202020204" pitchFamily="34" charset="0"/>
              <a:buNone/>
            </a:pPr>
            <a:r>
              <a:rPr lang="en-GB" sz="1550">
                <a:latin typeface="Arial"/>
                <a:cs typeface="Arial"/>
              </a:rPr>
              <a:t>	Wycliffe House</a:t>
            </a:r>
          </a:p>
          <a:p>
            <a:pPr marL="0" indent="0">
              <a:lnSpc>
                <a:spcPct val="100000"/>
              </a:lnSpc>
              <a:spcBef>
                <a:spcPts val="0"/>
              </a:spcBef>
              <a:buFont typeface="Arial" panose="020B0604020202020204" pitchFamily="34" charset="0"/>
              <a:buNone/>
            </a:pPr>
            <a:r>
              <a:rPr lang="en-GB" sz="1550">
                <a:latin typeface="Arial"/>
                <a:cs typeface="Arial"/>
              </a:rPr>
              <a:t>	Water Lane</a:t>
            </a:r>
          </a:p>
          <a:p>
            <a:pPr marL="0" indent="0">
              <a:lnSpc>
                <a:spcPct val="100000"/>
              </a:lnSpc>
              <a:spcBef>
                <a:spcPts val="0"/>
              </a:spcBef>
              <a:buFont typeface="Arial" panose="020B0604020202020204" pitchFamily="34" charset="0"/>
              <a:buNone/>
            </a:pPr>
            <a:r>
              <a:rPr lang="en-GB" sz="1550">
                <a:latin typeface="Arial"/>
                <a:cs typeface="Arial"/>
              </a:rPr>
              <a:t>	Wilmslow</a:t>
            </a:r>
          </a:p>
          <a:p>
            <a:pPr marL="0" indent="0">
              <a:lnSpc>
                <a:spcPct val="100000"/>
              </a:lnSpc>
              <a:spcBef>
                <a:spcPts val="0"/>
              </a:spcBef>
              <a:buFont typeface="Arial" panose="020B0604020202020204" pitchFamily="34" charset="0"/>
              <a:buNone/>
            </a:pPr>
            <a:r>
              <a:rPr lang="en-GB" sz="1550">
                <a:latin typeface="Arial"/>
                <a:cs typeface="Arial"/>
              </a:rPr>
              <a:t>	Cheshire</a:t>
            </a:r>
          </a:p>
          <a:p>
            <a:pPr marL="0" indent="0">
              <a:lnSpc>
                <a:spcPct val="100000"/>
              </a:lnSpc>
              <a:spcBef>
                <a:spcPts val="0"/>
              </a:spcBef>
              <a:buFont typeface="Arial" panose="020B0604020202020204" pitchFamily="34" charset="0"/>
              <a:buNone/>
            </a:pPr>
            <a:r>
              <a:rPr lang="en-GB" sz="1550">
                <a:latin typeface="Arial"/>
                <a:cs typeface="Arial"/>
              </a:rPr>
              <a:t>	SK9 5AF</a:t>
            </a:r>
          </a:p>
          <a:p>
            <a:pPr marL="0" indent="0">
              <a:lnSpc>
                <a:spcPct val="100000"/>
              </a:lnSpc>
              <a:spcBef>
                <a:spcPts val="0"/>
              </a:spcBef>
              <a:buNone/>
            </a:pPr>
            <a:r>
              <a:rPr lang="en-GB" sz="1550">
                <a:latin typeface="Arial"/>
                <a:cs typeface="Arial"/>
              </a:rPr>
              <a:t>0303 123 1113 email: </a:t>
            </a:r>
            <a:r>
              <a:rPr lang="en-GB" sz="1550">
                <a:latin typeface="Arial"/>
                <a:cs typeface="Arial"/>
                <a:hlinkClick r:id="rId3"/>
              </a:rPr>
              <a:t>casework@ico.org.uk</a:t>
            </a:r>
            <a:r>
              <a:rPr lang="en-GB" sz="1550">
                <a:latin typeface="Arial"/>
                <a:cs typeface="Arial"/>
              </a:rPr>
              <a:t>. </a:t>
            </a:r>
          </a:p>
          <a:p>
            <a:pPr marL="0" indent="0">
              <a:lnSpc>
                <a:spcPct val="100000"/>
              </a:lnSpc>
              <a:spcBef>
                <a:spcPts val="0"/>
              </a:spcBef>
              <a:buNone/>
            </a:pPr>
            <a:endParaRPr lang="en-GB" sz="1550">
              <a:latin typeface="Arial"/>
              <a:cs typeface="Arial"/>
            </a:endParaRPr>
          </a:p>
          <a:p>
            <a:pPr marL="0" indent="0">
              <a:lnSpc>
                <a:spcPct val="100000"/>
              </a:lnSpc>
              <a:spcBef>
                <a:spcPts val="0"/>
              </a:spcBef>
              <a:buNone/>
            </a:pPr>
            <a:r>
              <a:rPr lang="en-GB" sz="1550">
                <a:latin typeface="Arial"/>
                <a:cs typeface="Arial"/>
              </a:rPr>
              <a:t>The data controller for Public Appointments is joint between MHCLG, OCPA and the Cabinet Office.</a:t>
            </a:r>
          </a:p>
          <a:p>
            <a:pPr marL="0" indent="0">
              <a:buFont typeface="Arial" panose="020B0604020202020204" pitchFamily="34" charset="0"/>
              <a:buNone/>
            </a:pPr>
            <a:endParaRPr lang="en-GB" sz="155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356900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319519" y="3905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BA974E68-05B8-47AC-A7CB-129C899F2CC4}">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3.xml><?xml version="1.0" encoding="utf-8"?>
<ds:datastoreItem xmlns:ds="http://schemas.openxmlformats.org/officeDocument/2006/customXml" ds:itemID="{F82DA017-9312-4D8E-80E3-69D500114230}">
  <ds:schemaRefs>
    <ds:schemaRef ds:uri="dd9fbe8f-b81d-48be-b625-331cabbad704"/>
    <ds:schemaRef ds:uri="http://purl.org/dc/dcmitype/"/>
    <ds:schemaRef ds:uri="http://schemas.microsoft.com/office/infopath/2007/PartnerControls"/>
    <ds:schemaRef ds:uri="http://purl.org/dc/elements/1.1/"/>
    <ds:schemaRef ds:uri="http://schemas.microsoft.com/office/2006/documentManagement/types"/>
    <ds:schemaRef ds:uri="83a87e31-bf32-46ab-8e70-9fa18461fa4d"/>
    <ds:schemaRef ds:uri="http://schemas.microsoft.com/sharepoint/v3"/>
    <ds:schemaRef ds:uri="http://purl.org/dc/terms/"/>
    <ds:schemaRef ds:uri="http://schemas.openxmlformats.org/package/2006/metadata/core-properties"/>
    <ds:schemaRef ds:uri="2bf8cc3f-2dd4-46fc-bd57-e9d20c4f7845"/>
    <ds:schemaRef ds:uri="http://schemas.microsoft.com/office/2006/metadata/properties"/>
    <ds:schemaRef ds:uri="http://www.w3.org/XML/1998/namespace"/>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3105</Words>
  <Application>Microsoft Office PowerPoint</Application>
  <PresentationFormat>Widescreen</PresentationFormat>
  <Paragraphs>199</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Ministry of Housing, Communities and Local Government Departmental Board Non-Executive Directors  Information Pack for Candidates   </vt:lpstr>
      <vt:lpstr>PowerPoint Presentation</vt:lpstr>
      <vt:lpstr>Introduction from the Deputy Prime Minister</vt:lpstr>
      <vt:lpstr>PowerPoint Presentation</vt:lpstr>
      <vt:lpstr>Role Description and Key Responsibilities</vt:lpstr>
      <vt:lpstr>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Corinne Lancaster</cp:lastModifiedBy>
  <cp:revision>188</cp:revision>
  <dcterms:created xsi:type="dcterms:W3CDTF">2021-11-05T11:45:51Z</dcterms:created>
  <dcterms:modified xsi:type="dcterms:W3CDTF">2025-03-05T15:31:21Z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