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8"/>
  </p:notesMasterIdLst>
  <p:sldIdLst>
    <p:sldId id="280" r:id="rId5"/>
    <p:sldId id="282" r:id="rId6"/>
    <p:sldId id="306" r:id="rId7"/>
    <p:sldId id="307" r:id="rId8"/>
    <p:sldId id="298" r:id="rId9"/>
    <p:sldId id="308" r:id="rId10"/>
    <p:sldId id="309" r:id="rId11"/>
    <p:sldId id="310" r:id="rId12"/>
    <p:sldId id="311" r:id="rId13"/>
    <p:sldId id="312" r:id="rId14"/>
    <p:sldId id="313" r:id="rId15"/>
    <p:sldId id="314" r:id="rId16"/>
    <p:sldId id="31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A950030-716B-2440-3D02-D75CE3BB12A3}" name="Shannon Hurd" initials="SH" userId="S::shannon.hurd@communities.gov.uk::d9ab0092-81f8-4d85-ad89-ffcaca8a124c" providerId="AD"/>
  <p188:author id="{9936353A-8EB0-7697-7F77-DE6B7AB324FC}" name="Alison Cremin" initials="AC" userId="S::alison.cremin@communities.gov.uk::a75fc8b8-98b7-46e8-8073-29095c2b67cb" providerId="AD"/>
  <p188:author id="{8D5D7248-B3D4-67DD-D7A4-B4941C6DA753}" name="Emma Matthews" initials="EM" userId="S::EmmaM@arb.org.uk::966ab615-2154-4dad-b3c5-0676e3677207" providerId="AD"/>
  <p188:author id="{7C3C4E6B-17FF-FCA9-3E30-10EC3A75B318}" name="Jennifer Thomas" initials="JT" userId="S::jennifer.thomas@communities.gov.uk::29a8eb54-52eb-45ef-a232-a1f7474864f8" providerId="AD"/>
  <p188:author id="{FEEAF1C0-03B0-3BEA-A800-A068C127EDB6}" name="Suzanne Kochanowski" initials="SK" userId="S::suzanne.kochanowski@communities.gov.uk::7452fc09-d1c9-4088-ad29-1a5f8e9fa257" providerId="AD"/>
  <p188:author id="{E5679FD1-D490-7AB9-9D77-AC9173682B9A}" name="Guy Collier" initials="GC" userId="S::guy.collier@communities.gov.uk::dcbe85c0-333c-4b00-899b-21f075d07190"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7BA099-A96A-4A30-A4C8-017AD5D03E9C}" v="782" dt="2024-11-27T15:33:25.645"/>
    <p1510:client id="{5A55756F-FA89-5FDF-3AA2-353BD8668A17}" v="10" dt="2024-11-29T15:14:25.209"/>
    <p1510:client id="{8A6723DE-2169-5E74-119D-3ADC0A0882F2}" v="68" dt="2024-11-29T09:36:46.4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29/11/2024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1023310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308053801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240396681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09898043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7805751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769222027"/>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0295278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94954392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38933620"/>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63784181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838184560"/>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16995432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133802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31031289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15847947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ebbsfleetdc.org.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ebbsfleetdc.org.uk/about-us/meet-the-board/" TargetMode="External"/><Relationship Id="rId2" Type="http://schemas.openxmlformats.org/officeDocument/2006/relationships/hyperlink" Target="https://ebbsfleetgardencity.org.uk/wp-content/uploads/2023/10/EDC-Framework-Document.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assets.publishing.service.gov.uk/media/65c4a3773f634b001242c6b7/Managing_Public_Money_-_May_2023_2.pdf" TargetMode="External"/><Relationship Id="rId2" Type="http://schemas.openxmlformats.org/officeDocument/2006/relationships/hyperlink" Target="https://assets.publishing.service.gov.uk/media/5a747d24e5274a7f9902893d/PU2077_code_of_practice_2017.pdf" TargetMode="External"/><Relationship Id="rId1" Type="http://schemas.openxmlformats.org/officeDocument/2006/relationships/slideLayout" Target="../slideLayouts/slideLayout2.xml"/><Relationship Id="rId4" Type="http://schemas.openxmlformats.org/officeDocument/2006/relationships/hyperlink" Target="https://ebbsfleetgardencity.org.uk/wp-content/uploads/2023/10/EDC-Framework-Document.pdf"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PublicAppointments@levellingup.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5" Type="http://schemas.openxmlformats.org/officeDocument/2006/relationships/hyperlink" Target="https://publicappointmentscommissioner.independent.gov.uk/regulating-appointments/investigating-complaints/" TargetMode="External"/><Relationship Id="rId4" Type="http://schemas.openxmlformats.org/officeDocument/2006/relationships/hyperlink" Target="mailto:publicappointments@csc.gov.u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p:txBody>
          <a:bodyPr/>
          <a:lstStyle/>
          <a:p>
            <a:r>
              <a:rPr lang="en-US" sz="2400" b="1">
                <a:solidFill>
                  <a:schemeClr val="bg1"/>
                </a:solidFill>
                <a:latin typeface="Arial"/>
                <a:ea typeface="Helvetica Neue" panose="02000503000000020004" pitchFamily="2" charset="0"/>
                <a:cs typeface="Arial"/>
              </a:rPr>
              <a:t>Information Pack for Candidates</a:t>
            </a:r>
            <a:endParaRPr lang="en-US"/>
          </a:p>
        </p:txBody>
      </p:sp>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1600807"/>
            <a:ext cx="7946728" cy="2742289"/>
          </a:xfrm>
        </p:spPr>
        <p:txBody>
          <a:bodyPr/>
          <a:lstStyle/>
          <a:p>
            <a:r>
              <a:rPr lang="en-US" sz="6600" b="1">
                <a:solidFill>
                  <a:schemeClr val="bg1"/>
                </a:solidFill>
                <a:latin typeface="Arial" panose="020B0604020202020204" pitchFamily="34" charset="0"/>
                <a:ea typeface="+mj-lt"/>
                <a:cs typeface="Arial" panose="020B0604020202020204" pitchFamily="34" charset="0"/>
              </a:rPr>
              <a:t>Ebbsfleet Development Corporation Chair</a:t>
            </a:r>
            <a:endParaRPr lang="en-US"/>
          </a:p>
        </p:txBody>
      </p:sp>
      <p:pic>
        <p:nvPicPr>
          <p:cNvPr id="4" name="Picture 2" descr="Diligence :: Ebbsfleet Development Corporation">
            <a:extLst>
              <a:ext uri="{FF2B5EF4-FFF2-40B4-BE49-F238E27FC236}">
                <a16:creationId xmlns:a16="http://schemas.microsoft.com/office/drawing/2014/main" id="{C91B44DF-2258-2C93-BEDC-BD8563CBE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920" y="200590"/>
            <a:ext cx="2715297" cy="86889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a:extLst>
              <a:ext uri="{FF2B5EF4-FFF2-40B4-BE49-F238E27FC236}">
                <a16:creationId xmlns:a16="http://schemas.microsoft.com/office/drawing/2014/main" id="{3B17CDBF-73D6-1439-D9D7-026966F960EA}"/>
              </a:ext>
            </a:extLst>
          </p:cNvPr>
          <p:cNvSpPr>
            <a:spLocks noChangeArrowheads="1"/>
          </p:cNvSpPr>
          <p:nvPr/>
        </p:nvSpPr>
        <p:spPr bwMode="auto">
          <a:xfrm>
            <a:off x="438764" y="5257193"/>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bg1"/>
                </a:solidFill>
                <a:latin typeface="Arial"/>
                <a:cs typeface="Arial"/>
              </a:rPr>
              <a:t>Closing Date: 12:00pm on 20</a:t>
            </a:r>
            <a:r>
              <a:rPr lang="en-GB" sz="1800" b="1" dirty="0">
                <a:solidFill>
                  <a:srgbClr val="FF0000"/>
                </a:solidFill>
                <a:latin typeface="Arial"/>
                <a:cs typeface="Arial"/>
              </a:rPr>
              <a:t> </a:t>
            </a:r>
            <a:r>
              <a:rPr lang="en-GB" sz="1800" b="1" dirty="0">
                <a:solidFill>
                  <a:schemeClr val="bg1"/>
                </a:solidFill>
                <a:latin typeface="Arial"/>
                <a:cs typeface="Arial"/>
              </a:rPr>
              <a:t>January 2025</a:t>
            </a:r>
          </a:p>
        </p:txBody>
      </p:sp>
      <p:pic>
        <p:nvPicPr>
          <p:cNvPr id="6" name="Picture 5">
            <a:extLst>
              <a:ext uri="{FF2B5EF4-FFF2-40B4-BE49-F238E27FC236}">
                <a16:creationId xmlns:a16="http://schemas.microsoft.com/office/drawing/2014/main" id="{8917A306-DFA4-48EE-321B-965F75A9D246}"/>
              </a:ext>
            </a:extLst>
          </p:cNvPr>
          <p:cNvPicPr>
            <a:picLocks noChangeAspect="1"/>
          </p:cNvPicPr>
          <p:nvPr/>
        </p:nvPicPr>
        <p:blipFill>
          <a:blip r:embed="rId3"/>
          <a:stretch>
            <a:fillRect/>
          </a:stretch>
        </p:blipFill>
        <p:spPr>
          <a:xfrm>
            <a:off x="9757021" y="5392641"/>
            <a:ext cx="1585097" cy="762066"/>
          </a:xfrm>
          <a:prstGeom prst="rect">
            <a:avLst/>
          </a:prstGeom>
        </p:spPr>
      </p:pic>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Introduction from the Chief Executive</a:t>
            </a:r>
          </a:p>
        </p:txBody>
      </p:sp>
      <p:sp>
        <p:nvSpPr>
          <p:cNvPr id="4" name="TextBox 3">
            <a:extLst>
              <a:ext uri="{FF2B5EF4-FFF2-40B4-BE49-F238E27FC236}">
                <a16:creationId xmlns:a16="http://schemas.microsoft.com/office/drawing/2014/main" id="{93C22571-F94D-362C-BC60-2D9DD6BBF64C}"/>
              </a:ext>
            </a:extLst>
          </p:cNvPr>
          <p:cNvSpPr txBox="1"/>
          <p:nvPr/>
        </p:nvSpPr>
        <p:spPr>
          <a:xfrm>
            <a:off x="360191" y="4255673"/>
            <a:ext cx="204083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rPr>
              <a:t>Ian Piper</a:t>
            </a:r>
            <a:r>
              <a:rPr kumimoji="0" lang="en-US" sz="1400" b="0"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rPr>
              <a:t>​</a:t>
            </a: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rPr>
              <a:t>​</a:t>
            </a: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rPr>
              <a:t>EDC Chief Executive</a:t>
            </a: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Content Placeholder 2">
            <a:extLst>
              <a:ext uri="{FF2B5EF4-FFF2-40B4-BE49-F238E27FC236}">
                <a16:creationId xmlns:a16="http://schemas.microsoft.com/office/drawing/2014/main" id="{9BD0CFDF-82CA-C104-98B1-FDD5FD38FCDD}"/>
              </a:ext>
            </a:extLst>
          </p:cNvPr>
          <p:cNvSpPr txBox="1">
            <a:spLocks/>
          </p:cNvSpPr>
          <p:nvPr/>
        </p:nvSpPr>
        <p:spPr>
          <a:xfrm>
            <a:off x="2952333" y="1650636"/>
            <a:ext cx="8771728" cy="55258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700">
                <a:ea typeface="+mn-lt"/>
                <a:cs typeface="+mn-lt"/>
              </a:rPr>
              <a:t>The </a:t>
            </a:r>
            <a:r>
              <a:rPr lang="en-GB" sz="1700" u="sng">
                <a:ea typeface="+mn-lt"/>
                <a:cs typeface="+mn-lt"/>
                <a:hlinkClick r:id="rId2"/>
              </a:rPr>
              <a:t>Ebbsfleet Development Corporation</a:t>
            </a:r>
            <a:r>
              <a:rPr lang="en-GB" sz="1700">
                <a:ea typeface="+mn-lt"/>
                <a:cs typeface="+mn-lt"/>
              </a:rPr>
              <a:t>(EDC) was established to deliver a new community of up to 15,000 homes, along with all the required social and community infrastructure, together with a new economic centre, at Ebbsfleet in North Kent. The EDC is an inclusive organisation and we actively promote equality of opportunity for everybody who has dealings with us. I would like to encourage you to consider applying to become the Chair of the EDC Board to help us to deal with the exciting opportunities and challenges of delivering a new Garden City on brownfield land in the Boroughs of Dartford and Gravesham.  This is a fascinating role and offers a rare opportunity to help shape a new Garden City in an area with incredible economic potential, thereby changing the lives of thousands of people for the better.</a:t>
            </a:r>
          </a:p>
          <a:p>
            <a:pPr marL="0" indent="0">
              <a:buFont typeface="Arial" panose="020B0604020202020204" pitchFamily="34" charset="0"/>
              <a:buNone/>
            </a:pPr>
            <a:r>
              <a:rPr lang="en-GB" sz="1700">
                <a:ea typeface="+mn-lt"/>
                <a:cs typeface="+mn-lt"/>
              </a:rPr>
              <a:t>The Chair will act as an ambassador for the Board and for EDC, helping to build and develop collaborative strategic partnerships that support and promote the vision for Ebbsfleet Garden City. The work of the EDC is stimulating and fulfilling and provides the opportunity to make a positive difference to peoples lives and the environment.  The role is ideally suited to someone who can bring the expertise and experience set out in the accompanying description. Full details of the role, responsibilities and commitments are set out in this document and I very much hope you will decide to apply. We hope to receive applications from a wide range of individuals, and would particularly welcome candidates that would broaden the diversity of the Board, including from a Black, Asian or Minority Ethnic (BAME) background.</a:t>
            </a:r>
            <a:endParaRPr lang="en-GB" sz="1700">
              <a:cs typeface="Calibri"/>
            </a:endParaRPr>
          </a:p>
          <a:p>
            <a:pPr marL="0" indent="0">
              <a:lnSpc>
                <a:spcPct val="120000"/>
              </a:lnSpc>
              <a:buFont typeface="Arial" panose="020B0604020202020204" pitchFamily="34" charset="0"/>
              <a:buNone/>
            </a:pPr>
            <a:endParaRPr lang="en-GB" sz="1900">
              <a:latin typeface="Arial" panose="020B0604020202020204" pitchFamily="34" charset="0"/>
              <a:cs typeface="Arial" panose="020B0604020202020204" pitchFamily="34" charset="0"/>
            </a:endParaRPr>
          </a:p>
        </p:txBody>
      </p:sp>
      <p:pic>
        <p:nvPicPr>
          <p:cNvPr id="6" name="Picture 4">
            <a:extLst>
              <a:ext uri="{FF2B5EF4-FFF2-40B4-BE49-F238E27FC236}">
                <a16:creationId xmlns:a16="http://schemas.microsoft.com/office/drawing/2014/main" id="{ACA46E01-4607-2297-0BFA-B177163112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503" y="1806782"/>
            <a:ext cx="1710559" cy="1930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About EDC</a:t>
            </a:r>
          </a:p>
        </p:txBody>
      </p:sp>
      <p:sp>
        <p:nvSpPr>
          <p:cNvPr id="7" name="Content Placeholder 2">
            <a:extLst>
              <a:ext uri="{FF2B5EF4-FFF2-40B4-BE49-F238E27FC236}">
                <a16:creationId xmlns:a16="http://schemas.microsoft.com/office/drawing/2014/main" id="{59E06EA2-74D4-E341-169F-58D51C7D456B}"/>
              </a:ext>
            </a:extLst>
          </p:cNvPr>
          <p:cNvSpPr txBox="1">
            <a:spLocks noChangeAspect="1"/>
          </p:cNvSpPr>
          <p:nvPr/>
        </p:nvSpPr>
        <p:spPr>
          <a:xfrm>
            <a:off x="576332" y="1631306"/>
            <a:ext cx="10515599" cy="4934684"/>
          </a:xfrm>
          <a:prstGeom prst="rect">
            <a:avLst/>
          </a:prstGeom>
        </p:spPr>
        <p:txBody>
          <a:bodyPr vert="horz" wrap="square" lIns="91440" tIns="45720" rIns="91440" bIns="45720" rtlCol="0" anchor="t">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500">
                <a:latin typeface="Arial" panose="020B0604020202020204" pitchFamily="34" charset="0"/>
                <a:cs typeface="Arial" panose="020B0604020202020204" pitchFamily="34" charset="0"/>
              </a:rPr>
              <a:t>The Secretary of State for the Ministry of Housing, Communities and Local Government (MHCLG) is seeking to appoint a Chair to the Board of the Ebbsfleet Development Corporation (EDC). The Chair will set the strategic direction and drive the Governments ambition to speed up delivery of up to 15,000 homes and 30,000 new jobs in a new Garden City at Ebbsfleet in North Kent. </a:t>
            </a:r>
          </a:p>
          <a:p>
            <a:pPr marL="0" indent="0">
              <a:buFont typeface="Arial" panose="020B0604020202020204" pitchFamily="34" charset="0"/>
              <a:buNone/>
            </a:pPr>
            <a:r>
              <a:rPr lang="en-GB" sz="1500">
                <a:latin typeface="Arial"/>
                <a:cs typeface="Arial"/>
              </a:rPr>
              <a:t>Development is now moving at pace. With strong support from central government the Corporation’s Board has set out an ambitious plan for accelerating the development of the country’s first new Garden City in 100 years. The Garden City will be a vibrant new community and economic centre, offering quality housing as well as job opportunities and excellent transport links. </a:t>
            </a:r>
          </a:p>
          <a:p>
            <a:pPr marL="0" indent="0">
              <a:lnSpc>
                <a:spcPct val="100000"/>
              </a:lnSpc>
              <a:buFont typeface="Arial" panose="020B0604020202020204" pitchFamily="34" charset="0"/>
              <a:buNone/>
            </a:pPr>
            <a:r>
              <a:rPr lang="en-GB" sz="1500">
                <a:latin typeface="Arial"/>
                <a:cs typeface="Arial"/>
              </a:rPr>
              <a:t>The EDC was established on 20 April 2015 as an Arm’s Length Body of MHCLG. The Corporation is a public body and operates within a sponsorship arrangement with the Ministry, as documented in the</a:t>
            </a:r>
            <a:r>
              <a:rPr lang="en-GB" sz="1500" u="sng">
                <a:solidFill>
                  <a:srgbClr val="009999"/>
                </a:solidFill>
                <a:latin typeface="Arial"/>
                <a:cs typeface="Arial"/>
              </a:rPr>
              <a:t> </a:t>
            </a:r>
            <a:r>
              <a:rPr lang="en-GB" sz="1500" u="sng">
                <a:solidFill>
                  <a:srgbClr val="009999"/>
                </a:solidFill>
                <a:latin typeface="Arial"/>
                <a:cs typeface="Arial"/>
                <a:hlinkClick r:id="rId2">
                  <a:extLst>
                    <a:ext uri="{A12FA001-AC4F-418D-AE19-62706E023703}">
                      <ahyp:hlinkClr xmlns:ahyp="http://schemas.microsoft.com/office/drawing/2018/hyperlinkcolor" val="tx"/>
                    </a:ext>
                  </a:extLst>
                </a:hlinkClick>
              </a:rPr>
              <a:t>Framework Agreement </a:t>
            </a:r>
            <a:r>
              <a:rPr lang="en-GB" sz="1500" u="sng">
                <a:solidFill>
                  <a:srgbClr val="009999"/>
                </a:solidFill>
                <a:latin typeface="Arial"/>
                <a:cs typeface="Arial"/>
              </a:rPr>
              <a:t> </a:t>
            </a:r>
            <a:r>
              <a:rPr lang="en-GB" sz="1500">
                <a:latin typeface="Arial"/>
                <a:cs typeface="Arial"/>
              </a:rPr>
              <a:t>and in accordance with His Majesty’s Treasury Green Book requirements and Managing Public Money.</a:t>
            </a:r>
          </a:p>
          <a:p>
            <a:pPr marL="0" indent="0">
              <a:lnSpc>
                <a:spcPct val="100000"/>
              </a:lnSpc>
              <a:buFont typeface="Arial" panose="020B0604020202020204" pitchFamily="34" charset="0"/>
              <a:buNone/>
            </a:pPr>
            <a:r>
              <a:rPr lang="en-GB" sz="1500">
                <a:latin typeface="Arial"/>
                <a:cs typeface="Arial"/>
              </a:rPr>
              <a:t>The Corporation area covers key strategic housing and commercial development sites in both the Dartford and Gravesham Borough Council areas and has statutory planning (development management) and compulsory purchase powers. The Corporation’s Planning Committee and Chief Planning Officer (through delegated powers) have been responsible for determining planning applications within the Corporation’s boundaries. </a:t>
            </a:r>
          </a:p>
          <a:p>
            <a:pPr marL="0" indent="0">
              <a:lnSpc>
                <a:spcPct val="100000"/>
              </a:lnSpc>
              <a:buFont typeface="Arial" panose="020B0604020202020204" pitchFamily="34" charset="0"/>
              <a:buNone/>
            </a:pPr>
            <a:r>
              <a:rPr lang="en-GB" sz="1500">
                <a:latin typeface="Arial" panose="020B0604020202020204" pitchFamily="34" charset="0"/>
                <a:cs typeface="Arial" panose="020B0604020202020204" pitchFamily="34" charset="0"/>
              </a:rPr>
              <a:t>The EDC Board Chair and members have collective corporate responsibility for ensuring that the Corporation discharges its functions effectively and efficiently; that it fulfils the overall aims, objectives and priorities set out in its corporate plan; and that it complies with all statutory or administrative requirements relating to the use of public funds.</a:t>
            </a:r>
          </a:p>
          <a:p>
            <a:pPr marL="0" indent="0">
              <a:lnSpc>
                <a:spcPct val="100000"/>
              </a:lnSpc>
              <a:buFont typeface="Arial" panose="020B0604020202020204" pitchFamily="34" charset="0"/>
              <a:buNone/>
            </a:pPr>
            <a:r>
              <a:rPr lang="en-GB" sz="1500">
                <a:latin typeface="Arial" panose="020B0604020202020204" pitchFamily="34" charset="0"/>
                <a:cs typeface="Arial" panose="020B0604020202020204" pitchFamily="34" charset="0"/>
              </a:rPr>
              <a:t>Information about the Corporation, Board members and more can be found on the EDC </a:t>
            </a:r>
            <a:r>
              <a:rPr lang="en-GB" sz="1500">
                <a:solidFill>
                  <a:srgbClr val="009999"/>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website</a:t>
            </a:r>
            <a:r>
              <a:rPr lang="en-GB" sz="1500">
                <a:latin typeface="Arial" panose="020B0604020202020204" pitchFamily="34" charset="0"/>
                <a:cs typeface="Arial" panose="020B0604020202020204" pitchFamily="34" charset="0"/>
              </a:rPr>
              <a:t>. </a:t>
            </a:r>
            <a:endParaRPr lang="en-GB" sz="1500">
              <a:solidFill>
                <a:srgbClr val="0099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893566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About the role</a:t>
            </a:r>
          </a:p>
        </p:txBody>
      </p:sp>
      <p:sp>
        <p:nvSpPr>
          <p:cNvPr id="4" name="Content Placeholder 2">
            <a:extLst>
              <a:ext uri="{FF2B5EF4-FFF2-40B4-BE49-F238E27FC236}">
                <a16:creationId xmlns:a16="http://schemas.microsoft.com/office/drawing/2014/main" id="{E014865F-12BA-46DB-D2A8-B7826AA91BF9}"/>
              </a:ext>
            </a:extLst>
          </p:cNvPr>
          <p:cNvSpPr txBox="1">
            <a:spLocks/>
          </p:cNvSpPr>
          <p:nvPr/>
        </p:nvSpPr>
        <p:spPr>
          <a:xfrm>
            <a:off x="626642" y="1674788"/>
            <a:ext cx="10515600" cy="4679212"/>
          </a:xfrm>
          <a:prstGeom prst="rect">
            <a:avLst/>
          </a:prstGeom>
        </p:spPr>
        <p:txBody>
          <a:bodyPr vert="horz" lIns="91440" tIns="45720" rIns="91440" bIns="45720" numCol="1"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1400">
                <a:latin typeface="Arial"/>
                <a:cs typeface="Arial"/>
              </a:rPr>
              <a:t>The Chair will be responsible for the proper running of the EDC Board. They will guide and influence the Corporation at a strategic level providing confident, clear and consistent leadership. </a:t>
            </a:r>
            <a:endParaRPr lang="en-GB" sz="1400">
              <a:latin typeface="Arial" panose="020B0604020202020204" pitchFamily="34" charset="0"/>
              <a:cs typeface="Arial" panose="020B0604020202020204" pitchFamily="34" charset="0"/>
            </a:endParaRPr>
          </a:p>
          <a:p>
            <a:pPr>
              <a:lnSpc>
                <a:spcPct val="120000"/>
              </a:lnSpc>
            </a:pPr>
            <a:r>
              <a:rPr lang="en-US" sz="1400">
                <a:latin typeface="Arial"/>
                <a:cs typeface="Arial"/>
              </a:rPr>
              <a:t>The Chair will work closely with and support the Chief Executive and his Senior Leadership Team, and both support and challenge the Executive to lead and develop the </a:t>
            </a:r>
            <a:r>
              <a:rPr lang="en-US" sz="1400" err="1">
                <a:latin typeface="Arial"/>
                <a:cs typeface="Arial"/>
              </a:rPr>
              <a:t>organisation</a:t>
            </a:r>
            <a:r>
              <a:rPr lang="en-US" sz="1400">
                <a:latin typeface="Arial"/>
                <a:cs typeface="Arial"/>
              </a:rPr>
              <a:t> to ensure it delivers the vision for Ebbsfleet.</a:t>
            </a:r>
            <a:endParaRPr lang="en-GB" sz="1400">
              <a:latin typeface="Arial"/>
              <a:cs typeface="Arial"/>
            </a:endParaRPr>
          </a:p>
          <a:p>
            <a:pPr>
              <a:lnSpc>
                <a:spcPct val="120000"/>
              </a:lnSpc>
            </a:pPr>
            <a:r>
              <a:rPr lang="en-US" sz="1400">
                <a:latin typeface="Arial"/>
                <a:cs typeface="Arial"/>
              </a:rPr>
              <a:t>They will be appointed by, and lead EDC’s relationship with the Secretary of State for Housing, Communities and Local Government, his Ministerial Team and the ‘Senior Sponsor’, the s</a:t>
            </a:r>
            <a:r>
              <a:rPr lang="en-GB" sz="1400" err="1">
                <a:latin typeface="Arial"/>
                <a:cs typeface="Arial"/>
              </a:rPr>
              <a:t>enior</a:t>
            </a:r>
            <a:r>
              <a:rPr lang="en-GB" sz="1400">
                <a:latin typeface="Arial"/>
                <a:cs typeface="Arial"/>
              </a:rPr>
              <a:t> official in the Ministry who provides the primary strategic link to the Corporation</a:t>
            </a:r>
            <a:r>
              <a:rPr lang="en-US" sz="1400">
                <a:latin typeface="Arial"/>
                <a:cs typeface="Arial"/>
              </a:rPr>
              <a:t>.  </a:t>
            </a:r>
            <a:endParaRPr lang="en-GB" sz="1400">
              <a:latin typeface="Arial" panose="020B0604020202020204" pitchFamily="34" charset="0"/>
              <a:cs typeface="Arial" panose="020B0604020202020204" pitchFamily="34" charset="0"/>
            </a:endParaRPr>
          </a:p>
          <a:p>
            <a:pPr>
              <a:lnSpc>
                <a:spcPct val="120000"/>
              </a:lnSpc>
            </a:pPr>
            <a:r>
              <a:rPr lang="en-GB" sz="1400">
                <a:latin typeface="Arial"/>
                <a:cs typeface="Arial"/>
              </a:rPr>
              <a:t>The Chair will act as an ambassador for the Board and for EDC, helping to build and develop collaborative strategic partnerships that support and promote the vision for Ebbsfleet. </a:t>
            </a:r>
            <a:endParaRPr lang="en-GB" sz="1400">
              <a:latin typeface="Arial" panose="020B0604020202020204" pitchFamily="34" charset="0"/>
              <a:cs typeface="Arial" panose="020B0604020202020204" pitchFamily="34" charset="0"/>
            </a:endParaRPr>
          </a:p>
          <a:p>
            <a:pPr>
              <a:lnSpc>
                <a:spcPct val="120000"/>
              </a:lnSpc>
            </a:pPr>
            <a:r>
              <a:rPr lang="en-GB" sz="1400">
                <a:latin typeface="Arial"/>
                <a:cs typeface="Arial"/>
              </a:rPr>
              <a:t>The successful candidate will influence and network with key decision makers and stakeholders and explain how the Corporation is delivering the vision.</a:t>
            </a:r>
          </a:p>
          <a:p>
            <a:pPr>
              <a:lnSpc>
                <a:spcPct val="120000"/>
              </a:lnSpc>
            </a:pPr>
            <a:r>
              <a:rPr lang="en-GB" sz="1400">
                <a:latin typeface="Arial"/>
                <a:cs typeface="Arial"/>
              </a:rPr>
              <a:t>The Chair of the EDC Board is expected to operate within the relevant standards and duties, including the </a:t>
            </a:r>
            <a:r>
              <a:rPr lang="en-GB" sz="1400">
                <a:latin typeface="Arial"/>
                <a:ea typeface="+mn-lt"/>
                <a:cs typeface="+mn-lt"/>
                <a:hlinkClick r:id="rId2"/>
              </a:rPr>
              <a:t>Corporate governance in central government departments: code of good practice</a:t>
            </a:r>
            <a:r>
              <a:rPr lang="en-GB" sz="1400">
                <a:latin typeface="Arial"/>
                <a:cs typeface="Arial"/>
              </a:rPr>
              <a:t>, </a:t>
            </a:r>
            <a:r>
              <a:rPr lang="en-GB" sz="1400">
                <a:latin typeface="Arial"/>
                <a:cs typeface="Arial"/>
                <a:hlinkClick r:id="rId3"/>
              </a:rPr>
              <a:t>Managing Public Money</a:t>
            </a:r>
            <a:r>
              <a:rPr lang="en-GB" sz="1400">
                <a:latin typeface="Arial"/>
                <a:cs typeface="Arial"/>
              </a:rPr>
              <a:t> and other relevant guidance. </a:t>
            </a:r>
            <a:endParaRPr lang="en-GB" sz="1400">
              <a:latin typeface="Arial" panose="020B0604020202020204" pitchFamily="34" charset="0"/>
              <a:cs typeface="Arial" panose="020B0604020202020204" pitchFamily="34" charset="0"/>
            </a:endParaRPr>
          </a:p>
          <a:p>
            <a:pPr>
              <a:lnSpc>
                <a:spcPct val="120000"/>
              </a:lnSpc>
            </a:pPr>
            <a:r>
              <a:rPr lang="en-GB" sz="1400">
                <a:latin typeface="Arial"/>
                <a:cs typeface="Arial"/>
              </a:rPr>
              <a:t>As the Chair of the Board, there would be further organisation specific governance documents that you would be expected to operate within, including the </a:t>
            </a:r>
            <a:r>
              <a:rPr lang="en-GB" sz="1400">
                <a:latin typeface="Arial"/>
                <a:cs typeface="Arial"/>
                <a:hlinkClick r:id="rId4"/>
              </a:rPr>
              <a:t>Framework Agreement</a:t>
            </a:r>
            <a:r>
              <a:rPr lang="en-GB" sz="1400">
                <a:latin typeface="Arial"/>
                <a:cs typeface="Arial"/>
              </a:rPr>
              <a:t> with MHCLG. </a:t>
            </a:r>
            <a:endParaRPr lang="en-GB" sz="14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80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7203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7C375E97-9BD0-5F8E-CA55-2964CD234CA3}"/>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5" name="Text Placeholder 4">
            <a:extLst>
              <a:ext uri="{FF2B5EF4-FFF2-40B4-BE49-F238E27FC236}">
                <a16:creationId xmlns:a16="http://schemas.microsoft.com/office/drawing/2014/main" id="{5974CDB0-F4A4-F308-A02D-FCA57A16F7AD}"/>
              </a:ext>
            </a:extLst>
          </p:cNvPr>
          <p:cNvSpPr>
            <a:spLocks noGrp="1"/>
          </p:cNvSpPr>
          <p:nvPr>
            <p:ph type="body" sz="quarter" idx="22"/>
          </p:nvPr>
        </p:nvSpPr>
        <p:spPr>
          <a:xfrm>
            <a:off x="6807497" y="2574322"/>
            <a:ext cx="4434448" cy="3570208"/>
          </a:xfrm>
        </p:spPr>
        <p:txBody>
          <a:bodyPr/>
          <a:lstStyle/>
          <a:p>
            <a:pPr marL="342900" indent="-342900">
              <a:buFont typeface="+mj-lt"/>
              <a:buAutoNum type="arabicPeriod"/>
            </a:pPr>
            <a:r>
              <a:rPr lang="en-GB" sz="1600">
                <a:latin typeface="Arial"/>
                <a:cs typeface="Arial"/>
              </a:rPr>
              <a:t>A passion and enthusiasm for working with local communities and local and central Government on regeneration. </a:t>
            </a:r>
            <a:endParaRPr lang="en-GB" sz="1600">
              <a:latin typeface="Arial" panose="020B0604020202020204" pitchFamily="34" charset="0"/>
              <a:cs typeface="Arial" panose="020B0604020202020204" pitchFamily="34" charset="0"/>
            </a:endParaRPr>
          </a:p>
          <a:p>
            <a:pPr marL="342900" indent="-342900">
              <a:buFont typeface="+mj-lt"/>
              <a:buAutoNum type="arabicPeriod"/>
            </a:pPr>
            <a:r>
              <a:rPr lang="en-GB" sz="1600">
                <a:latin typeface="Arial"/>
                <a:cs typeface="Arial"/>
              </a:rPr>
              <a:t>Familiarity with the development and dynamics of housing and regeneration programmes.</a:t>
            </a:r>
            <a:endParaRPr lang="en-GB" sz="1600">
              <a:latin typeface="Arial" panose="020B0604020202020204" pitchFamily="34" charset="0"/>
              <a:cs typeface="Arial" panose="020B0604020202020204" pitchFamily="34" charset="0"/>
            </a:endParaRPr>
          </a:p>
          <a:p>
            <a:pPr marL="342900" indent="-342900">
              <a:buFont typeface="+mj-lt"/>
              <a:buAutoNum type="arabicPeriod"/>
            </a:pPr>
            <a:r>
              <a:rPr lang="en-GB" sz="1600">
                <a:latin typeface="Arial" panose="020B0604020202020204" pitchFamily="34" charset="0"/>
                <a:cs typeface="Arial" panose="020B0604020202020204" pitchFamily="34" charset="0"/>
              </a:rPr>
              <a:t>A sound understanding of the land-use planning system. </a:t>
            </a:r>
          </a:p>
          <a:p>
            <a:pPr marL="342900" indent="-342900">
              <a:buFont typeface="+mj-lt"/>
              <a:buAutoNum type="arabicPeriod"/>
            </a:pPr>
            <a:r>
              <a:rPr lang="en-GB" sz="1600">
                <a:latin typeface="Arial" panose="020B0604020202020204" pitchFamily="34" charset="0"/>
                <a:cs typeface="Arial" panose="020B0604020202020204" pitchFamily="34" charset="0"/>
              </a:rPr>
              <a:t>Knowledge and understanding of the house building sector and potential impact of economic and policy changes.</a:t>
            </a:r>
          </a:p>
          <a:p>
            <a:endParaRPr lang="en-US"/>
          </a:p>
        </p:txBody>
      </p:sp>
      <p:sp>
        <p:nvSpPr>
          <p:cNvPr id="4" name="Text Placeholder 3">
            <a:extLst>
              <a:ext uri="{FF2B5EF4-FFF2-40B4-BE49-F238E27FC236}">
                <a16:creationId xmlns:a16="http://schemas.microsoft.com/office/drawing/2014/main" id="{EF6ECB96-058B-79EC-DFFB-6AA5650268AA}"/>
              </a:ext>
            </a:extLst>
          </p:cNvPr>
          <p:cNvSpPr>
            <a:spLocks noGrp="1"/>
          </p:cNvSpPr>
          <p:nvPr>
            <p:ph type="body" sz="quarter" idx="21"/>
          </p:nvPr>
        </p:nvSpPr>
        <p:spPr/>
        <p:txBody>
          <a:bodyPr/>
          <a:lstStyle/>
          <a:p>
            <a:r>
              <a:rPr lang="en-US"/>
              <a:t>Desirable Criteria</a:t>
            </a:r>
          </a:p>
        </p:txBody>
      </p:sp>
      <p:sp>
        <p:nvSpPr>
          <p:cNvPr id="3" name="Text Placeholder 2">
            <a:extLst>
              <a:ext uri="{FF2B5EF4-FFF2-40B4-BE49-F238E27FC236}">
                <a16:creationId xmlns:a16="http://schemas.microsoft.com/office/drawing/2014/main" id="{B4CAAF1F-C424-BB0A-5C1F-AE6EC9706EB1}"/>
              </a:ext>
            </a:extLst>
          </p:cNvPr>
          <p:cNvSpPr>
            <a:spLocks noGrp="1"/>
          </p:cNvSpPr>
          <p:nvPr>
            <p:ph type="body" sz="quarter" idx="20"/>
          </p:nvPr>
        </p:nvSpPr>
        <p:spPr>
          <a:xfrm>
            <a:off x="753777" y="2429597"/>
            <a:ext cx="4874607" cy="4231928"/>
          </a:xfrm>
        </p:spPr>
        <p:txBody>
          <a:bodyPr/>
          <a:lstStyle/>
          <a:p>
            <a:pPr marL="342900" lvl="0" indent="-342900">
              <a:buFont typeface="+mj-lt"/>
              <a:buAutoNum type="arabicPeriod"/>
            </a:pPr>
            <a:r>
              <a:rPr lang="en-GB" sz="1050">
                <a:latin typeface="Arial"/>
                <a:cs typeface="Arial"/>
              </a:rPr>
              <a:t>Comprehensive Board level experience as a Chair or Non-Executive Member supporting, challenging and holding to account the executive team and affirming confidence in the organisations ability to deliver on its objectives. </a:t>
            </a:r>
          </a:p>
          <a:p>
            <a:pPr marL="342900" lvl="0" indent="-342900">
              <a:buFont typeface="+mj-lt"/>
              <a:buAutoNum type="arabicPeriod"/>
            </a:pPr>
            <a:r>
              <a:rPr lang="en-GB" sz="1050">
                <a:latin typeface="Arial"/>
                <a:cs typeface="Arial"/>
              </a:rPr>
              <a:t>Experience of forging strong stakeholder engagement, with a proven ability to influence and network with diverse and high-profile key decision makers in both the public and private sectors.</a:t>
            </a:r>
          </a:p>
          <a:p>
            <a:pPr marL="342900" lvl="0" indent="-342900">
              <a:buFont typeface="+mj-lt"/>
              <a:buAutoNum type="arabicPeriod"/>
            </a:pPr>
            <a:r>
              <a:rPr lang="en-GB" sz="1050">
                <a:latin typeface="Arial"/>
                <a:cs typeface="Arial"/>
              </a:rPr>
              <a:t>A proven track record of leadership in organisations of comparable scale and complexity, alongside experience of working with others. </a:t>
            </a:r>
          </a:p>
          <a:p>
            <a:pPr marL="342900" lvl="0" indent="-342900">
              <a:buFont typeface="+mj-lt"/>
              <a:buAutoNum type="arabicPeriod"/>
            </a:pPr>
            <a:r>
              <a:rPr lang="en-GB" sz="1050">
                <a:latin typeface="Arial"/>
                <a:cs typeface="Arial"/>
              </a:rPr>
              <a:t>Strong business and commercial experience along with financial and risk management acumen.</a:t>
            </a:r>
          </a:p>
          <a:p>
            <a:pPr marL="342900" lvl="0" indent="-342900">
              <a:buFont typeface="+mj-lt"/>
              <a:buAutoNum type="arabicPeriod"/>
            </a:pPr>
            <a:r>
              <a:rPr lang="en-GB" sz="1050">
                <a:latin typeface="Arial"/>
                <a:cs typeface="Arial"/>
              </a:rPr>
              <a:t>Ability to demonstrate excellent and sound judgement and set clear strategic direction in a changing environment while assimilating a range of perspectives and evidence from others. </a:t>
            </a:r>
          </a:p>
          <a:p>
            <a:pPr marL="342900" lvl="0" indent="-342900">
              <a:buFont typeface="+mj-lt"/>
              <a:buAutoNum type="arabicPeriod"/>
            </a:pPr>
            <a:r>
              <a:rPr lang="en-GB" sz="1050">
                <a:latin typeface="Arial"/>
                <a:cs typeface="Arial"/>
              </a:rPr>
              <a:t>An understanding of the factors that ensure effective delivery of large-scale mixed-use regeneration projects.</a:t>
            </a:r>
          </a:p>
          <a:p>
            <a:pPr marL="342900" lvl="0" indent="-342900">
              <a:buFont typeface="+mj-lt"/>
              <a:buAutoNum type="arabicPeriod"/>
            </a:pPr>
            <a:r>
              <a:rPr lang="en-GB" sz="1050">
                <a:latin typeface="Arial"/>
                <a:cs typeface="Arial"/>
              </a:rPr>
              <a:t>An understanding of public private sector partnerships and how they deliver large scale regeneration. </a:t>
            </a:r>
          </a:p>
          <a:p>
            <a:pPr marL="0" indent="0">
              <a:buNone/>
            </a:pPr>
            <a:endParaRPr lang="en-US"/>
          </a:p>
        </p:txBody>
      </p:sp>
      <p:sp>
        <p:nvSpPr>
          <p:cNvPr id="2" name="Text Placeholder 1">
            <a:extLst>
              <a:ext uri="{FF2B5EF4-FFF2-40B4-BE49-F238E27FC236}">
                <a16:creationId xmlns:a16="http://schemas.microsoft.com/office/drawing/2014/main" id="{5E131359-435F-CBF1-5BBE-C03CBF025230}"/>
              </a:ext>
            </a:extLst>
          </p:cNvPr>
          <p:cNvSpPr>
            <a:spLocks noGrp="1"/>
          </p:cNvSpPr>
          <p:nvPr>
            <p:ph type="body" sz="quarter" idx="19"/>
          </p:nvPr>
        </p:nvSpPr>
        <p:spPr/>
        <p:txBody>
          <a:bodyPr/>
          <a:lstStyle/>
          <a:p>
            <a:r>
              <a:rPr lang="en-US"/>
              <a:t>Essential Criteria</a:t>
            </a:r>
          </a:p>
        </p:txBody>
      </p:sp>
      <p:sp>
        <p:nvSpPr>
          <p:cNvPr id="7" name="Text Placeholder 6">
            <a:extLst>
              <a:ext uri="{FF2B5EF4-FFF2-40B4-BE49-F238E27FC236}">
                <a16:creationId xmlns:a16="http://schemas.microsoft.com/office/drawing/2014/main" id="{E953E898-6CC2-E9F3-3E24-4E1EB676456B}"/>
              </a:ext>
            </a:extLst>
          </p:cNvPr>
          <p:cNvSpPr>
            <a:spLocks noGrp="1"/>
          </p:cNvSpPr>
          <p:nvPr>
            <p:ph type="body" sz="quarter" idx="18"/>
          </p:nvPr>
        </p:nvSpPr>
        <p:spPr>
          <a:xfrm>
            <a:off x="2151141" y="1064174"/>
            <a:ext cx="9565719" cy="221599"/>
          </a:xfrm>
        </p:spPr>
        <p:txBody>
          <a:bodyPr/>
          <a:lstStyle/>
          <a:p>
            <a:r>
              <a:rPr lang="en-GB" sz="1200">
                <a:effectLst/>
                <a:latin typeface="Arial"/>
                <a:ea typeface="Calibri" panose="020F0502020204030204" pitchFamily="34" charset="0"/>
                <a:cs typeface="Arial"/>
              </a:rPr>
              <a:t>All candidates must demonstrate, in their CV and supporting letter, how they meet the selection criteria for the roles, through their knowledge, skills and experience.</a:t>
            </a:r>
            <a:r>
              <a:rPr lang="en-GB" sz="1200">
                <a:latin typeface="Arial"/>
                <a:ea typeface="Calibri" panose="020F0502020204030204" pitchFamily="34" charset="0"/>
                <a:cs typeface="Arial"/>
              </a:rPr>
              <a:t> </a:t>
            </a:r>
            <a:endParaRPr lang="en-GB" sz="1200">
              <a:latin typeface="Arial" panose="020B0604020202020204" pitchFamily="34" charset="0"/>
              <a:ea typeface="Calibri" panose="020F0502020204030204" pitchFamily="34" charset="0"/>
              <a:cs typeface="Arial" panose="020B0604020202020204" pitchFamily="34" charset="0"/>
            </a:endParaRPr>
          </a:p>
          <a:p>
            <a:endParaRPr lang="en-US"/>
          </a:p>
        </p:txBody>
      </p:sp>
      <p:sp>
        <p:nvSpPr>
          <p:cNvPr id="6" name="Title 5">
            <a:extLst>
              <a:ext uri="{FF2B5EF4-FFF2-40B4-BE49-F238E27FC236}">
                <a16:creationId xmlns:a16="http://schemas.microsoft.com/office/drawing/2014/main" id="{B2828507-1687-BC2E-6473-567639FFE619}"/>
              </a:ext>
            </a:extLst>
          </p:cNvPr>
          <p:cNvSpPr>
            <a:spLocks noGrp="1"/>
          </p:cNvSpPr>
          <p:nvPr>
            <p:ph type="title"/>
          </p:nvPr>
        </p:nvSpPr>
        <p:spPr>
          <a:xfrm>
            <a:off x="4109014" y="504000"/>
            <a:ext cx="7615048" cy="387798"/>
          </a:xfrm>
        </p:spPr>
        <p:txBody>
          <a:bodyPr/>
          <a:lstStyle/>
          <a:p>
            <a:r>
              <a:rPr lang="en-GB"/>
              <a:t>EDC Chair Selection Criteria</a:t>
            </a:r>
            <a:endParaRPr lang="en-US"/>
          </a:p>
        </p:txBody>
      </p:sp>
    </p:spTree>
    <p:extLst>
      <p:ext uri="{BB962C8B-B14F-4D97-AF65-F5344CB8AC3E}">
        <p14:creationId xmlns:p14="http://schemas.microsoft.com/office/powerpoint/2010/main" val="205031884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7C375E97-9BD0-5F8E-CA55-2964CD234CA3}"/>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5" name="Text Placeholder 4">
            <a:extLst>
              <a:ext uri="{FF2B5EF4-FFF2-40B4-BE49-F238E27FC236}">
                <a16:creationId xmlns:a16="http://schemas.microsoft.com/office/drawing/2014/main" id="{5974CDB0-F4A4-F308-A02D-FCA57A16F7AD}"/>
              </a:ext>
            </a:extLst>
          </p:cNvPr>
          <p:cNvSpPr>
            <a:spLocks noGrp="1"/>
          </p:cNvSpPr>
          <p:nvPr>
            <p:ph type="body" sz="quarter" idx="22"/>
          </p:nvPr>
        </p:nvSpPr>
        <p:spPr>
          <a:xfrm>
            <a:off x="6807497" y="2453973"/>
            <a:ext cx="4434448" cy="4010329"/>
          </a:xfrm>
        </p:spPr>
        <p:txBody>
          <a:bodyPr/>
          <a:lstStyle/>
          <a:p>
            <a:pPr marL="0" marR="21590" indent="0">
              <a:lnSpc>
                <a:spcPct val="106100"/>
              </a:lnSpc>
              <a:spcBef>
                <a:spcPts val="100"/>
              </a:spcBef>
              <a:buNone/>
              <a:tabLst>
                <a:tab pos="139700" algn="l"/>
              </a:tabLst>
              <a:defRPr/>
            </a:pPr>
            <a:r>
              <a:rPr kumimoji="0" lang="en-GB" sz="1000" b="1" i="0" u="none" strike="noStrike" kern="1200" cap="none" normalizeH="0" baseline="0" noProof="0">
                <a:ln>
                  <a:noFill/>
                </a:ln>
                <a:solidFill>
                  <a:schemeClr val="accent1">
                    <a:lumMod val="75000"/>
                  </a:schemeClr>
                </a:solidFill>
                <a:effectLst/>
                <a:uLnTx/>
                <a:uFillTx/>
                <a:latin typeface="Arial"/>
                <a:cs typeface="Arial"/>
              </a:rPr>
              <a:t>Expenses and Subsistence:</a:t>
            </a:r>
            <a:r>
              <a:rPr lang="en-GB" sz="1000">
                <a:solidFill>
                  <a:schemeClr val="accent1">
                    <a:lumMod val="75000"/>
                  </a:schemeClr>
                </a:solidFill>
                <a:latin typeface="Arial"/>
                <a:cs typeface="Arial"/>
              </a:rPr>
              <a:t> </a:t>
            </a:r>
            <a:r>
              <a:rPr lang="en-GB" sz="1000" spc="5">
                <a:latin typeface="Arial"/>
                <a:cs typeface="Arial"/>
              </a:rPr>
              <a:t>Reasonable travel and subsistence expenses incurred on EDC business will be reimbursed in accordance with EDC policies.</a:t>
            </a:r>
            <a:endParaRPr lang="en-GB" sz="10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000" b="1">
                <a:solidFill>
                  <a:schemeClr val="accent1">
                    <a:lumMod val="75000"/>
                  </a:schemeClr>
                </a:solidFill>
                <a:latin typeface="Arial"/>
                <a:cs typeface="Arial"/>
              </a:rPr>
              <a:t>Conduct:</a:t>
            </a:r>
            <a:r>
              <a:rPr lang="en-GB" sz="1000">
                <a:solidFill>
                  <a:schemeClr val="accent1">
                    <a:lumMod val="75000"/>
                  </a:schemeClr>
                </a:solidFill>
                <a:latin typeface="Arial"/>
                <a:cs typeface="Arial"/>
              </a:rPr>
              <a:t> </a:t>
            </a:r>
            <a:r>
              <a:rPr lang="en-GB" sz="1000">
                <a:solidFill>
                  <a:prstClr val="black"/>
                </a:solidFill>
                <a:latin typeface="Arial"/>
                <a:cs typeface="Arial"/>
              </a:rPr>
              <a:t>The Chair will be expected to act in accordance with: </a:t>
            </a:r>
            <a:endParaRPr lang="en-GB" sz="1000">
              <a:solidFill>
                <a:prstClr val="black"/>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000">
                <a:solidFill>
                  <a:prstClr val="black"/>
                </a:solidFill>
                <a:latin typeface="Arial"/>
                <a:cs typeface="Arial"/>
              </a:rPr>
              <a:t>The principles set out in </a:t>
            </a:r>
            <a:r>
              <a:rPr lang="en-GB" sz="1000">
                <a:solidFill>
                  <a:prstClr val="black"/>
                </a:solidFill>
                <a:latin typeface="Arial"/>
                <a:ea typeface="Times New Roman" panose="02020603050405020304" pitchFamily="18" charset="0"/>
                <a:cs typeface="Arial"/>
              </a:rPr>
              <a:t>the Cabinet Office’s </a:t>
            </a:r>
            <a:r>
              <a:rPr lang="en-GB" sz="1000" u="sng">
                <a:solidFill>
                  <a:prstClr val="black"/>
                </a:solidFill>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000">
                <a:solidFill>
                  <a:prstClr val="black"/>
                </a:solidFill>
                <a:latin typeface="Arial"/>
                <a:cs typeface="Arial"/>
              </a:rPr>
              <a:t> The Code sets out, clearly and openly, the standards expected from those who serve on the boards of UK public bodies and will form part of individual members’ terms and conditions of appointment; </a:t>
            </a:r>
            <a:endParaRPr lang="en-GB" sz="1000">
              <a:solidFill>
                <a:prstClr val="black"/>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000">
                <a:latin typeface="Arial"/>
                <a:cs typeface="Arial"/>
              </a:rPr>
              <a:t>The </a:t>
            </a:r>
            <a:r>
              <a:rPr lang="en-GB" sz="1000">
                <a:latin typeface="Arial"/>
                <a:cs typeface="Arial"/>
                <a:hlinkClick r:id="rId3"/>
              </a:rPr>
              <a:t>Seven Principles of Public Life</a:t>
            </a:r>
            <a:r>
              <a:rPr lang="en-GB" sz="1000">
                <a:solidFill>
                  <a:schemeClr val="bg1">
                    <a:lumMod val="50000"/>
                  </a:schemeClr>
                </a:solidFill>
                <a:latin typeface="Arial"/>
                <a:cs typeface="Arial"/>
              </a:rPr>
              <a:t>; </a:t>
            </a:r>
            <a:r>
              <a:rPr lang="en-GB" sz="1000">
                <a:latin typeface="Arial"/>
                <a:cs typeface="Arial"/>
              </a:rPr>
              <a:t>and  </a:t>
            </a:r>
            <a:endParaRPr lang="en-GB" sz="10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000">
                <a:latin typeface="Arial"/>
                <a:cs typeface="Arial"/>
              </a:rPr>
              <a:t>Any applicable EDC guidance and policies. </a:t>
            </a:r>
            <a:endParaRPr lang="en-GB" sz="10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000" b="1">
                <a:solidFill>
                  <a:schemeClr val="accent1">
                    <a:lumMod val="75000"/>
                  </a:schemeClr>
                </a:solidFill>
                <a:latin typeface="Arial"/>
                <a:cs typeface="Arial"/>
              </a:rPr>
              <a:t>Nationality: </a:t>
            </a:r>
            <a:r>
              <a:rPr lang="en-GB" sz="1000">
                <a:solidFill>
                  <a:prstClr val="black"/>
                </a:solidFill>
                <a:latin typeface="Arial"/>
                <a:cs typeface="Arial"/>
              </a:rPr>
              <a:t>You must have a right to work in the UK, there must be no employment restrictions, or limit on your permitted stay in the UK.</a:t>
            </a:r>
            <a:endParaRPr lang="en-GB" sz="10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000" b="1">
                <a:solidFill>
                  <a:schemeClr val="accent1">
                    <a:lumMod val="75000"/>
                  </a:schemeClr>
                </a:solidFill>
                <a:latin typeface="Arial"/>
                <a:cs typeface="Arial"/>
              </a:rPr>
              <a:t>Annual Performance Review and Reappointment: </a:t>
            </a:r>
            <a:r>
              <a:rPr lang="en-GB" sz="1000">
                <a:solidFill>
                  <a:prstClr val="black"/>
                </a:solidFill>
                <a:latin typeface="Arial"/>
                <a:cs typeface="Arial"/>
              </a:rPr>
              <a:t>Annual performance reviews are expected to be undertaken. Reappointments are not automatic and will only be considered subject to satisfactory performance reviews</a:t>
            </a:r>
            <a:r>
              <a:rPr lang="en-GB" sz="1000" i="1">
                <a:latin typeface="Arial"/>
                <a:cs typeface="Arial"/>
              </a:rPr>
              <a:t>.</a:t>
            </a:r>
          </a:p>
          <a:p>
            <a:endParaRPr lang="en-US"/>
          </a:p>
        </p:txBody>
      </p:sp>
      <p:sp>
        <p:nvSpPr>
          <p:cNvPr id="4" name="Text Placeholder 3">
            <a:extLst>
              <a:ext uri="{FF2B5EF4-FFF2-40B4-BE49-F238E27FC236}">
                <a16:creationId xmlns:a16="http://schemas.microsoft.com/office/drawing/2014/main" id="{EF6ECB96-058B-79EC-DFFB-6AA5650268AA}"/>
              </a:ext>
            </a:extLst>
          </p:cNvPr>
          <p:cNvSpPr>
            <a:spLocks noGrp="1"/>
          </p:cNvSpPr>
          <p:nvPr>
            <p:ph type="body" sz="quarter" idx="21"/>
          </p:nvPr>
        </p:nvSpPr>
        <p:spPr/>
        <p:txBody>
          <a:bodyPr/>
          <a:lstStyle/>
          <a:p>
            <a:r>
              <a:rPr lang="en-US"/>
              <a:t>EDC/MHCLG Specific</a:t>
            </a:r>
          </a:p>
        </p:txBody>
      </p:sp>
      <p:sp>
        <p:nvSpPr>
          <p:cNvPr id="3" name="Text Placeholder 2">
            <a:extLst>
              <a:ext uri="{FF2B5EF4-FFF2-40B4-BE49-F238E27FC236}">
                <a16:creationId xmlns:a16="http://schemas.microsoft.com/office/drawing/2014/main" id="{B4CAAF1F-C424-BB0A-5C1F-AE6EC9706EB1}"/>
              </a:ext>
            </a:extLst>
          </p:cNvPr>
          <p:cNvSpPr>
            <a:spLocks noGrp="1"/>
          </p:cNvSpPr>
          <p:nvPr>
            <p:ph type="body" sz="quarter" idx="20"/>
          </p:nvPr>
        </p:nvSpPr>
        <p:spPr>
          <a:xfrm>
            <a:off x="753777" y="2429597"/>
            <a:ext cx="4874607" cy="3770904"/>
          </a:xfrm>
        </p:spPr>
        <p:txBody>
          <a:bodyPr wrap="square" lIns="0" tIns="0" rIns="0" bIns="0" anchor="t">
            <a:spAutoFit/>
          </a:bodyPr>
          <a:lstStyle/>
          <a:p>
            <a:pPr marL="0" marR="21590" indent="0">
              <a:lnSpc>
                <a:spcPct val="106100"/>
              </a:lnSpc>
              <a:spcBef>
                <a:spcPts val="100"/>
              </a:spcBef>
              <a:buNone/>
              <a:tabLst>
                <a:tab pos="139700" algn="l"/>
              </a:tabLst>
            </a:pPr>
            <a:r>
              <a:rPr lang="en-GB" sz="1600" b="1" dirty="0">
                <a:solidFill>
                  <a:schemeClr val="accent1">
                    <a:lumMod val="75000"/>
                  </a:schemeClr>
                </a:solidFill>
                <a:latin typeface="Arial"/>
                <a:cs typeface="Arial"/>
              </a:rPr>
              <a:t>Remuneration:</a:t>
            </a:r>
            <a:r>
              <a:rPr lang="en-GB" sz="1600" b="1" dirty="0">
                <a:solidFill>
                  <a:srgbClr val="009999"/>
                </a:solidFill>
                <a:latin typeface="Arial"/>
                <a:cs typeface="Arial"/>
              </a:rPr>
              <a:t> </a:t>
            </a:r>
            <a:r>
              <a:rPr lang="en-GB" sz="1600" spc="-70" dirty="0">
                <a:latin typeface="Arial"/>
                <a:cs typeface="Arial"/>
              </a:rPr>
              <a:t>£</a:t>
            </a:r>
            <a:r>
              <a:rPr lang="en-GB" spc="-70">
                <a:latin typeface="Arial"/>
                <a:cs typeface="Arial"/>
              </a:rPr>
              <a:t>29,900</a:t>
            </a:r>
            <a:r>
              <a:rPr lang="en-GB" sz="1600" spc="-70">
                <a:latin typeface="Arial"/>
                <a:cs typeface="Arial"/>
              </a:rPr>
              <a:t> per annum, equivalent to £</a:t>
            </a:r>
            <a:r>
              <a:rPr lang="en-GB" spc="-70">
                <a:latin typeface="Arial"/>
                <a:cs typeface="Arial"/>
              </a:rPr>
              <a:t>575</a:t>
            </a:r>
            <a:r>
              <a:rPr lang="en-GB" sz="1600" spc="-70">
                <a:latin typeface="Arial"/>
                <a:cs typeface="Arial"/>
              </a:rPr>
              <a:t> </a:t>
            </a:r>
            <a:r>
              <a:rPr lang="en-GB" sz="1600" spc="-70" dirty="0">
                <a:latin typeface="Arial"/>
                <a:cs typeface="Arial"/>
              </a:rPr>
              <a:t>per day. </a:t>
            </a:r>
            <a:r>
              <a:rPr lang="en-GB" sz="1600" dirty="0">
                <a:latin typeface="Arial"/>
                <a:cs typeface="Arial"/>
              </a:rPr>
              <a:t>This remuneration is treated as employment income and will be subject to tax and National Insurance contributions, both of which will be deducted at source under PAYE before you are paid. </a:t>
            </a:r>
          </a:p>
          <a:p>
            <a:pPr marL="0" marR="21590" indent="0">
              <a:lnSpc>
                <a:spcPct val="106100"/>
              </a:lnSpc>
              <a:spcBef>
                <a:spcPts val="100"/>
              </a:spcBef>
              <a:buNone/>
              <a:tabLst>
                <a:tab pos="139700" algn="l"/>
              </a:tabLst>
            </a:pPr>
            <a:r>
              <a:rPr lang="en-GB" b="1" spc="-70" dirty="0">
                <a:solidFill>
                  <a:schemeClr val="accent1">
                    <a:lumMod val="75000"/>
                  </a:schemeClr>
                </a:solidFill>
                <a:latin typeface="Arial"/>
                <a:cs typeface="Arial"/>
              </a:rPr>
              <a:t>T</a:t>
            </a:r>
            <a:r>
              <a:rPr lang="en-GB" sz="1600" b="1" spc="-70" dirty="0">
                <a:solidFill>
                  <a:schemeClr val="accent1">
                    <a:lumMod val="75000"/>
                  </a:schemeClr>
                </a:solidFill>
                <a:latin typeface="Arial"/>
                <a:cs typeface="Arial"/>
              </a:rPr>
              <a:t>ime Commitment: </a:t>
            </a:r>
            <a:r>
              <a:rPr lang="en-GB" sz="1600" dirty="0">
                <a:solidFill>
                  <a:schemeClr val="tx1">
                    <a:lumMod val="95000"/>
                    <a:lumOff val="5000"/>
                  </a:schemeClr>
                </a:solidFill>
                <a:latin typeface="Arial"/>
                <a:cs typeface="Arial"/>
              </a:rPr>
              <a:t>Your time commitment is expected to be a 1 day per week. </a:t>
            </a:r>
          </a:p>
          <a:p>
            <a:pPr marL="0" marR="21590" indent="0">
              <a:lnSpc>
                <a:spcPct val="106100"/>
              </a:lnSpc>
              <a:spcBef>
                <a:spcPts val="100"/>
              </a:spcBef>
              <a:buNone/>
              <a:tabLst>
                <a:tab pos="139700" algn="l"/>
              </a:tabLst>
            </a:pPr>
            <a:r>
              <a:rPr lang="en-GB" sz="1600" b="1" spc="-70" dirty="0">
                <a:solidFill>
                  <a:schemeClr val="accent1">
                    <a:lumMod val="75000"/>
                  </a:schemeClr>
                </a:solidFill>
                <a:latin typeface="Arial"/>
                <a:cs typeface="Arial"/>
              </a:rPr>
              <a:t>Term: </a:t>
            </a:r>
            <a:r>
              <a:rPr lang="en-GB" sz="1600" spc="5" dirty="0">
                <a:latin typeface="Arial"/>
                <a:cs typeface="Arial"/>
              </a:rPr>
              <a:t>Appointments are made by Ministers for a period of up to 4 years.</a:t>
            </a:r>
            <a:endParaRPr lang="en-GB" spc="5" dirty="0">
              <a:latin typeface="Arial"/>
              <a:cs typeface="Arial"/>
            </a:endParaRPr>
          </a:p>
          <a:p>
            <a:pPr marL="0" marR="21590" indent="0">
              <a:lnSpc>
                <a:spcPct val="106100"/>
              </a:lnSpc>
              <a:spcBef>
                <a:spcPts val="100"/>
              </a:spcBef>
              <a:buNone/>
              <a:tabLst>
                <a:tab pos="139700" algn="l"/>
              </a:tabLst>
            </a:pPr>
            <a:r>
              <a:rPr lang="en-GB" sz="1600" b="1" spc="-70" dirty="0">
                <a:solidFill>
                  <a:schemeClr val="accent1">
                    <a:lumMod val="75000"/>
                  </a:schemeClr>
                </a:solidFill>
                <a:latin typeface="Arial"/>
                <a:cs typeface="Arial"/>
              </a:rPr>
              <a:t>Location: </a:t>
            </a:r>
            <a:r>
              <a:rPr lang="en-GB" sz="1600" spc="5" dirty="0">
                <a:latin typeface="Arial"/>
                <a:cs typeface="Arial"/>
              </a:rPr>
              <a:t>Board meetings will normally be held in Ebbsfleet or the local area</a:t>
            </a:r>
            <a:r>
              <a:rPr lang="en-GB" sz="1600" spc="-70" dirty="0">
                <a:latin typeface="Arial"/>
                <a:cs typeface="Arial"/>
              </a:rPr>
              <a:t>.</a:t>
            </a:r>
          </a:p>
          <a:p>
            <a:pPr marL="0" indent="0">
              <a:buNone/>
            </a:pPr>
            <a:endParaRPr lang="en-US"/>
          </a:p>
        </p:txBody>
      </p:sp>
      <p:sp>
        <p:nvSpPr>
          <p:cNvPr id="2" name="Text Placeholder 1">
            <a:extLst>
              <a:ext uri="{FF2B5EF4-FFF2-40B4-BE49-F238E27FC236}">
                <a16:creationId xmlns:a16="http://schemas.microsoft.com/office/drawing/2014/main" id="{5E131359-435F-CBF1-5BBE-C03CBF025230}"/>
              </a:ext>
            </a:extLst>
          </p:cNvPr>
          <p:cNvSpPr>
            <a:spLocks noGrp="1"/>
          </p:cNvSpPr>
          <p:nvPr>
            <p:ph type="body" sz="quarter" idx="19"/>
          </p:nvPr>
        </p:nvSpPr>
        <p:spPr/>
        <p:txBody>
          <a:bodyPr/>
          <a:lstStyle/>
          <a:p>
            <a:r>
              <a:rPr lang="en-US"/>
              <a:t>Role Specific</a:t>
            </a:r>
          </a:p>
        </p:txBody>
      </p:sp>
      <p:sp>
        <p:nvSpPr>
          <p:cNvPr id="6" name="Title 5">
            <a:extLst>
              <a:ext uri="{FF2B5EF4-FFF2-40B4-BE49-F238E27FC236}">
                <a16:creationId xmlns:a16="http://schemas.microsoft.com/office/drawing/2014/main" id="{B2828507-1687-BC2E-6473-567639FFE619}"/>
              </a:ext>
            </a:extLst>
          </p:cNvPr>
          <p:cNvSpPr>
            <a:spLocks noGrp="1"/>
          </p:cNvSpPr>
          <p:nvPr>
            <p:ph type="title"/>
          </p:nvPr>
        </p:nvSpPr>
        <p:spPr>
          <a:xfrm>
            <a:off x="4109014" y="504000"/>
            <a:ext cx="7615048" cy="387798"/>
          </a:xfrm>
        </p:spPr>
        <p:txBody>
          <a:bodyPr/>
          <a:lstStyle/>
          <a:p>
            <a:r>
              <a:rPr lang="en-US"/>
              <a:t>Terms and Conditions</a:t>
            </a:r>
          </a:p>
        </p:txBody>
      </p:sp>
    </p:spTree>
    <p:extLst>
      <p:ext uri="{BB962C8B-B14F-4D97-AF65-F5344CB8AC3E}">
        <p14:creationId xmlns:p14="http://schemas.microsoft.com/office/powerpoint/2010/main" val="404457691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How to apply</a:t>
            </a:r>
          </a:p>
        </p:txBody>
      </p:sp>
      <p:sp>
        <p:nvSpPr>
          <p:cNvPr id="5" name="TextBox 4">
            <a:extLst>
              <a:ext uri="{FF2B5EF4-FFF2-40B4-BE49-F238E27FC236}">
                <a16:creationId xmlns:a16="http://schemas.microsoft.com/office/drawing/2014/main" id="{EF6C60A0-C962-E741-9AD5-8CE5C91C093E}"/>
              </a:ext>
            </a:extLst>
          </p:cNvPr>
          <p:cNvSpPr txBox="1"/>
          <p:nvPr/>
        </p:nvSpPr>
        <p:spPr>
          <a:xfrm>
            <a:off x="467067" y="1591979"/>
            <a:ext cx="10999113" cy="5570756"/>
          </a:xfrm>
          <a:prstGeom prst="rect">
            <a:avLst/>
          </a:prstGeom>
          <a:noFill/>
        </p:spPr>
        <p:txBody>
          <a:bodyPr wrap="square" rtlCol="0">
            <a:spAutoFit/>
          </a:bodyPr>
          <a:lstStyle/>
          <a:p>
            <a:pPr>
              <a:defRPr/>
            </a:pPr>
            <a:r>
              <a:rPr lang="en-GB" sz="1300" kern="0">
                <a:latin typeface="Arial"/>
                <a:cs typeface="Arial"/>
              </a:rPr>
              <a:t>The new Public Appointments website is open for this vacancy and candidates will need to apply for this role using the </a:t>
            </a:r>
            <a:r>
              <a:rPr lang="en-GB" sz="1300" kern="0">
                <a:latin typeface="Arial"/>
                <a:cs typeface="Arial"/>
                <a:hlinkClick r:id="rId2"/>
              </a:rPr>
              <a:t>Public Appointments website</a:t>
            </a:r>
            <a:r>
              <a:rPr lang="en-GB" sz="1300" kern="0">
                <a:latin typeface="Arial"/>
                <a:cs typeface="Arial"/>
              </a:rPr>
              <a:t>.</a:t>
            </a:r>
            <a:endParaRPr lang="en-US" sz="1300"/>
          </a:p>
          <a:p>
            <a:pPr>
              <a:defRPr/>
            </a:pPr>
            <a:r>
              <a:rPr lang="en-GB" sz="1300" kern="0">
                <a:latin typeface="Arial"/>
                <a:cs typeface="Arial"/>
              </a:rPr>
              <a:t>To apply you will need to </a:t>
            </a:r>
            <a:r>
              <a:rPr lang="en-GB" sz="1300" kern="0">
                <a:latin typeface="Arial"/>
                <a:cs typeface="Arial"/>
                <a:hlinkClick r:id="rId3"/>
              </a:rPr>
              <a:t>create an account</a:t>
            </a:r>
            <a:r>
              <a:rPr lang="en-GB" sz="1300" kern="0">
                <a:latin typeface="Arial"/>
                <a:cs typeface="Arial"/>
              </a:rPr>
              <a:t> or </a:t>
            </a:r>
            <a:r>
              <a:rPr lang="en-GB" sz="1300" kern="0">
                <a:latin typeface="Arial"/>
                <a:cs typeface="Arial"/>
                <a:hlinkClick r:id="rId4"/>
              </a:rPr>
              <a:t>sign in</a:t>
            </a:r>
            <a:r>
              <a:rPr lang="en-GB" sz="1300" kern="0">
                <a:latin typeface="Arial"/>
                <a:cs typeface="Arial"/>
              </a:rPr>
              <a:t>.</a:t>
            </a:r>
            <a:endParaRPr lang="en-US" sz="1300">
              <a:latin typeface="Arial"/>
              <a:cs typeface="Arial"/>
            </a:endParaRPr>
          </a:p>
          <a:p>
            <a:pPr>
              <a:defRPr/>
            </a:pPr>
            <a:r>
              <a:rPr lang="en-GB" sz="1300" kern="0">
                <a:latin typeface="Arial"/>
                <a:cs typeface="Arial"/>
              </a:rPr>
              <a:t>Once you are logged into your account, click on 'apply for this role' and follow the on-screen instructions. To apply, all candidates are required to provide:</a:t>
            </a:r>
            <a:endParaRPr lang="en-GB" sz="1300">
              <a:latin typeface="Arial"/>
              <a:cs typeface="Arial"/>
            </a:endParaRPr>
          </a:p>
          <a:p>
            <a:pPr>
              <a:defRPr/>
            </a:pPr>
            <a:endParaRPr lang="en-GB" sz="1300" kern="0">
              <a:latin typeface="Arial"/>
              <a:cs typeface="Arial"/>
            </a:endParaRPr>
          </a:p>
          <a:p>
            <a:pPr marL="342900" indent="-342900">
              <a:buAutoNum type="arabicPeriod"/>
              <a:defRPr/>
            </a:pPr>
            <a:r>
              <a:rPr kumimoji="0" lang="en-GB" sz="1300" b="1" i="0" u="none" strike="noStrike" kern="0" cap="none" spc="0" normalizeH="0" baseline="0" noProof="0">
                <a:ln>
                  <a:noFill/>
                </a:ln>
                <a:effectLst/>
                <a:uLnTx/>
                <a:uFillTx/>
                <a:latin typeface="Arial"/>
                <a:cs typeface="Arial"/>
              </a:rPr>
              <a:t>Curriculum Vitae</a:t>
            </a:r>
            <a:r>
              <a:rPr lang="en-GB" sz="1300" b="1" kern="0">
                <a:latin typeface="Arial"/>
                <a:cs typeface="Arial"/>
              </a:rPr>
              <a:t> </a:t>
            </a:r>
            <a:r>
              <a:rPr kumimoji="0" lang="en-GB" sz="1300" b="1" i="0" u="none" strike="noStrike" kern="0" cap="none" spc="0" normalizeH="0" baseline="0" noProof="0">
                <a:ln>
                  <a:noFill/>
                </a:ln>
                <a:effectLst/>
                <a:uLnTx/>
                <a:uFillTx/>
                <a:latin typeface="Arial"/>
                <a:cs typeface="Arial"/>
              </a:rPr>
              <a:t> </a:t>
            </a:r>
            <a:r>
              <a:rPr kumimoji="0" lang="en-GB" sz="1300" b="0" i="1" u="none" strike="noStrike" kern="0" cap="none" spc="0" normalizeH="0" baseline="0" noProof="0">
                <a:ln>
                  <a:noFill/>
                </a:ln>
                <a:effectLst/>
                <a:uLnTx/>
                <a:uFillTx/>
                <a:latin typeface="Arial"/>
                <a:cs typeface="Arial"/>
              </a:rPr>
              <a:t>(maximum 2 pages). </a:t>
            </a:r>
            <a:r>
              <a:rPr kumimoji="0" lang="en-GB" sz="1300" b="0" i="0" u="none" strike="noStrike" kern="0" cap="none" spc="0" normalizeH="0" baseline="0" noProof="0">
                <a:ln>
                  <a:noFill/>
                </a:ln>
                <a:effectLst/>
                <a:uLnTx/>
                <a:uFillTx/>
                <a:latin typeface="Arial"/>
                <a:cs typeface="Arial"/>
              </a:rPr>
              <a:t>Include</a:t>
            </a:r>
            <a:r>
              <a:rPr kumimoji="0" lang="en-GB" sz="1300" b="0" i="1" u="none" strike="noStrike" kern="0" cap="none" spc="0" normalizeH="0" baseline="0" noProof="0">
                <a:ln>
                  <a:noFill/>
                </a:ln>
                <a:effectLst/>
                <a:uLnTx/>
                <a:uFillTx/>
                <a:latin typeface="Arial"/>
                <a:cs typeface="Arial"/>
              </a:rPr>
              <a:t> </a:t>
            </a:r>
            <a:r>
              <a:rPr kumimoji="0" lang="en-GB" sz="1300" b="0" i="0" u="none" strike="noStrike" kern="0" cap="none" spc="0" normalizeH="0" baseline="0" noProof="0">
                <a:ln>
                  <a:noFill/>
                </a:ln>
                <a:effectLst/>
                <a:uLnTx/>
                <a:uFillTx/>
                <a:latin typeface="Arial"/>
                <a:cs typeface="Arial"/>
              </a:rPr>
              <a:t>your education, professional qualifications and full employment history</a:t>
            </a:r>
            <a:r>
              <a:rPr kumimoji="0" lang="en-GB" sz="1300" b="0" i="0" u="none" strike="noStrike" kern="0" cap="none" spc="0" normalizeH="0" baseline="0" noProof="0">
                <a:ln>
                  <a:noFill/>
                </a:ln>
                <a:solidFill>
                  <a:srgbClr val="0070C0"/>
                </a:solidFill>
                <a:effectLst/>
                <a:uLnTx/>
                <a:uFillTx/>
                <a:latin typeface="Arial"/>
                <a:cs typeface="Arial"/>
              </a:rPr>
              <a:t>.</a:t>
            </a:r>
            <a:r>
              <a:rPr lang="en-GB" sz="1300" kern="0">
                <a:solidFill>
                  <a:srgbClr val="0070C0"/>
                </a:solidFill>
                <a:latin typeface="Arial"/>
                <a:cs typeface="Arial"/>
              </a:rPr>
              <a:t> </a:t>
            </a:r>
            <a:endParaRPr lang="en-GB" sz="1300" kern="0">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Supporting</a:t>
            </a:r>
            <a:r>
              <a:rPr kumimoji="0" lang="en-GB" sz="1300" b="1" i="0" u="none" strike="noStrike" kern="0" cap="none" spc="0" normalizeH="0" baseline="0" noProof="0">
                <a:ln>
                  <a:noFill/>
                </a:ln>
                <a:effectLst/>
                <a:uLnTx/>
                <a:uFillTx/>
                <a:latin typeface="Arial"/>
                <a:cs typeface="Arial"/>
              </a:rPr>
              <a:t> </a:t>
            </a:r>
            <a:r>
              <a:rPr lang="en-GB" sz="1300" b="1" kern="0">
                <a:latin typeface="Arial"/>
                <a:cs typeface="Arial"/>
              </a:rPr>
              <a:t>Statement </a:t>
            </a:r>
            <a:r>
              <a:rPr kumimoji="0" lang="en-GB" sz="1300" b="0" i="1" u="none" strike="noStrike" kern="0" cap="none" spc="0" normalizeH="0" baseline="0" noProof="0">
                <a:ln>
                  <a:noFill/>
                </a:ln>
                <a:effectLst/>
                <a:uLnTx/>
                <a:uFillTx/>
                <a:latin typeface="Arial"/>
                <a:cs typeface="Arial"/>
              </a:rPr>
              <a:t>(maximum 2 pages)</a:t>
            </a:r>
            <a:r>
              <a:rPr kumimoji="0" lang="en-GB" sz="1300" b="0" i="0" u="none" strike="noStrike" kern="0" cap="none" spc="0" normalizeH="0" baseline="0" noProof="0">
                <a:ln>
                  <a:noFill/>
                </a:ln>
                <a:effectLst/>
                <a:uLnTx/>
                <a:uFillTx/>
                <a:latin typeface="Arial"/>
                <a:cs typeface="Arial"/>
              </a:rPr>
              <a:t>. Please tailor setting out your suitability for the role and how you meet the Selection Criteria. We suggest you use specific examples to demonstrate how you meet the Criteria. If you can offer the experience in more than one of the areas referenced above, </a:t>
            </a:r>
            <a:r>
              <a:rPr lang="en-GB" sz="1300" kern="0">
                <a:latin typeface="Arial"/>
                <a:cs typeface="Arial"/>
              </a:rPr>
              <a:t>please clearly</a:t>
            </a:r>
            <a:r>
              <a:rPr kumimoji="0" lang="en-GB" sz="1300" b="0" i="0" u="none" strike="noStrike" kern="0" cap="none" spc="0" normalizeH="0" baseline="0" noProof="0">
                <a:ln>
                  <a:noFill/>
                </a:ln>
                <a:effectLst/>
                <a:uLnTx/>
                <a:uFillTx/>
                <a:latin typeface="Arial"/>
                <a:cs typeface="Arial"/>
              </a:rPr>
              <a:t> reference and example those Criteria in a single supporting </a:t>
            </a:r>
            <a:r>
              <a:rPr lang="en-GB" sz="1300" kern="0">
                <a:latin typeface="Arial"/>
                <a:cs typeface="Arial"/>
              </a:rPr>
              <a:t>statement</a:t>
            </a:r>
            <a:r>
              <a:rPr kumimoji="0" lang="en-GB" sz="1300" b="0" i="0" u="none" strike="noStrike" kern="0" cap="none" spc="0" normalizeH="0" baseline="0" noProof="0">
                <a:ln>
                  <a:noFill/>
                </a:ln>
                <a:effectLst/>
                <a:uLnTx/>
                <a:uFillTx/>
                <a:latin typeface="Arial"/>
                <a:cs typeface="Arial"/>
              </a:rPr>
              <a:t>.</a:t>
            </a:r>
            <a:r>
              <a:rPr lang="en-GB" sz="1300" kern="0">
                <a:latin typeface="Arial"/>
                <a:cs typeface="Arial"/>
              </a:rPr>
              <a:t> </a:t>
            </a:r>
            <a:endParaRPr lang="en-GB" sz="1300" b="1" kern="0">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Equality Information </a:t>
            </a:r>
            <a:r>
              <a:rPr lang="en-GB" sz="1300" kern="0">
                <a:latin typeface="Arial"/>
                <a:cs typeface="Arial"/>
              </a:rPr>
              <a:t>The information you provide will not be used as part of the selection process and will not be seen by the interview panel.</a:t>
            </a:r>
            <a:endParaRPr lang="en-GB" sz="13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Information relating to any outside interests or reputational issues </a:t>
            </a:r>
            <a:r>
              <a:rPr kumimoji="0" lang="en-GB" sz="13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300" kern="0">
                <a:latin typeface="Arial"/>
                <a:cs typeface="Arial"/>
              </a:rPr>
              <a:t>EDC, Ministry for Housing, Communities and Local Government,</a:t>
            </a:r>
            <a:r>
              <a:rPr kumimoji="0" lang="en-GB" sz="1300" b="0" i="0" u="none" strike="noStrike" kern="0" cap="none" spc="0" normalizeH="0" baseline="0" noProof="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3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3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3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300" kern="0">
                <a:latin typeface="Arial"/>
                <a:cs typeface="Arial"/>
              </a:rPr>
              <a:t>  </a:t>
            </a:r>
            <a:endParaRPr lang="en-GB" sz="13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3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300" kern="0">
                <a:latin typeface="Arial"/>
                <a:cs typeface="Arial"/>
              </a:rPr>
              <a:t> </a:t>
            </a:r>
          </a:p>
          <a:p>
            <a:pPr>
              <a:defRPr/>
            </a:pPr>
            <a:endParaRPr lang="en-GB" sz="1300" kern="0">
              <a:latin typeface="Arial"/>
              <a:cs typeface="Arial"/>
            </a:endParaRPr>
          </a:p>
          <a:p>
            <a:pPr>
              <a:defRPr/>
            </a:pPr>
            <a:r>
              <a:rPr lang="en-GB" sz="1300" kern="0">
                <a:latin typeface="Arial"/>
                <a:cs typeface="Arial"/>
              </a:rPr>
              <a:t>We will ask you to check and confirm your personal details to ensure your application is accurate.</a:t>
            </a:r>
            <a:endParaRPr lang="en-GB" sz="1300"/>
          </a:p>
          <a:p>
            <a:pPr>
              <a:defRPr/>
            </a:pPr>
            <a:endParaRPr lang="en-GB" sz="1300" kern="0">
              <a:latin typeface="Arial"/>
              <a:cs typeface="Arial"/>
            </a:endParaRPr>
          </a:p>
          <a:p>
            <a:pPr>
              <a:defRPr/>
            </a:pPr>
            <a:r>
              <a:rPr lang="en-GB" sz="1300" kern="0">
                <a:latin typeface="Arial"/>
                <a:cs typeface="Arial"/>
              </a:rPr>
              <a:t>You will have the opportunity to make a reasonable adjustment request or apply under the disability confident scheme before you submit your application.</a:t>
            </a:r>
            <a:endParaRPr lang="en-GB" sz="1300">
              <a:cs typeface="Calibri" panose="020F0502020204030204"/>
            </a:endParaRPr>
          </a:p>
          <a:p>
            <a:endParaRPr lang="en-GB"/>
          </a:p>
        </p:txBody>
      </p:sp>
    </p:spTree>
    <p:extLst>
      <p:ext uri="{BB962C8B-B14F-4D97-AF65-F5344CB8AC3E}">
        <p14:creationId xmlns:p14="http://schemas.microsoft.com/office/powerpoint/2010/main" val="218519100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Assessment Process: Overview</a:t>
            </a:r>
          </a:p>
        </p:txBody>
      </p:sp>
      <p:sp>
        <p:nvSpPr>
          <p:cNvPr id="4" name="Content Placeholder 2">
            <a:extLst>
              <a:ext uri="{FF2B5EF4-FFF2-40B4-BE49-F238E27FC236}">
                <a16:creationId xmlns:a16="http://schemas.microsoft.com/office/drawing/2014/main" id="{FC185634-DFF0-13B6-FD04-6EEC67526536}"/>
              </a:ext>
            </a:extLst>
          </p:cNvPr>
          <p:cNvSpPr txBox="1">
            <a:spLocks/>
          </p:cNvSpPr>
          <p:nvPr/>
        </p:nvSpPr>
        <p:spPr>
          <a:xfrm>
            <a:off x="512530" y="1681525"/>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800" spc="1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None/>
            </a:pPr>
            <a:r>
              <a:rPr lang="en-GB" sz="1800" spc="10">
                <a:latin typeface="Arial"/>
                <a:cs typeface="Arial"/>
              </a:rPr>
              <a:t>The timeline provided is indicative and could be subject to change. If you are unable to meet these timeframes, please let us know by contacting PublicAppointments@communities.gov.uk.  </a:t>
            </a: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spc="10">
                <a:solidFill>
                  <a:schemeClr val="accent1">
                    <a:lumMod val="75000"/>
                  </a:schemeClr>
                </a:solidFill>
                <a:latin typeface="Arial"/>
                <a:cs typeface="Arial"/>
              </a:rPr>
              <a:t>The Advisory Assessment Panel will be:</a:t>
            </a:r>
          </a:p>
          <a:p>
            <a:pPr marL="285750" indent="-285750"/>
            <a:r>
              <a:rPr lang="en-GB" sz="1800" spc="10">
                <a:latin typeface="Calibri"/>
                <a:ea typeface="Calibri"/>
                <a:cs typeface="Calibri"/>
              </a:rPr>
              <a:t>Cathy Francis, MHCLG Director for New Towns, Infrastructure and Housing Delivery, as Panel Chair;  </a:t>
            </a:r>
            <a:endParaRPr lang="en-GB">
              <a:latin typeface="Calibri"/>
              <a:ea typeface="Calibri"/>
              <a:cs typeface="Calibri"/>
            </a:endParaRPr>
          </a:p>
          <a:p>
            <a:pPr marL="285750" indent="-285750"/>
            <a:r>
              <a:rPr lang="en-GB" sz="1800" spc="10">
                <a:latin typeface="Calibri"/>
                <a:ea typeface="Calibri"/>
                <a:cs typeface="Calibri"/>
              </a:rPr>
              <a:t>Lucy Wilkins, MHCLG Deputy Director for London and New Towns Implementation; and  </a:t>
            </a:r>
            <a:endParaRPr lang="en-GB">
              <a:ea typeface="Calibri" panose="020F0502020204030204"/>
              <a:cs typeface="Calibri" panose="020F0502020204030204"/>
            </a:endParaRPr>
          </a:p>
          <a:p>
            <a:pPr marL="285750" indent="-285750">
              <a:lnSpc>
                <a:spcPct val="100000"/>
              </a:lnSpc>
              <a:spcBef>
                <a:spcPts val="0"/>
              </a:spcBef>
            </a:pPr>
            <a:r>
              <a:rPr lang="en-GB" sz="1800" spc="10">
                <a:latin typeface="Calibri"/>
                <a:ea typeface="Calibri"/>
                <a:cs typeface="Calibri"/>
              </a:rPr>
              <a:t>Nick Scarles, Independent Panel Member</a:t>
            </a:r>
            <a:endParaRPr lang="en-GB" sz="1800">
              <a:ea typeface="Calibri" panose="020F0502020204030204"/>
              <a:cs typeface="Calibri" panose="020F0502020204030204"/>
            </a:endParaRPr>
          </a:p>
          <a:p>
            <a:pPr marL="0" indent="0">
              <a:lnSpc>
                <a:spcPct val="100000"/>
              </a:lnSpc>
              <a:spcBef>
                <a:spcPts val="0"/>
              </a:spcBef>
              <a:buNone/>
            </a:pPr>
            <a:endParaRPr lang="en-GB" sz="1800" spc="10">
              <a:solidFill>
                <a:srgbClr val="000000"/>
              </a:solidFill>
              <a:latin typeface="Arial"/>
              <a:cs typeface="Arial"/>
            </a:endParaRPr>
          </a:p>
          <a:p>
            <a:pPr marL="0" indent="0">
              <a:lnSpc>
                <a:spcPct val="100000"/>
              </a:lnSpc>
              <a:spcBef>
                <a:spcPts val="0"/>
              </a:spcBef>
              <a:buNone/>
            </a:pPr>
            <a:r>
              <a:rPr lang="en-GB" sz="1800" spc="10">
                <a:latin typeface="Arial"/>
                <a:cs typeface="Arial"/>
              </a:rPr>
              <a:t>Due to the high volume of applications we receive, we only provide feedback to candidates who reach the interview stage and will only be provided once the campaign has concluded.  </a:t>
            </a: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060318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Assessment Process: Indicative Timeline</a:t>
            </a:r>
          </a:p>
        </p:txBody>
      </p:sp>
      <p:sp>
        <p:nvSpPr>
          <p:cNvPr id="5" name="Content Placeholder 2">
            <a:extLst>
              <a:ext uri="{FF2B5EF4-FFF2-40B4-BE49-F238E27FC236}">
                <a16:creationId xmlns:a16="http://schemas.microsoft.com/office/drawing/2014/main" id="{439C73A8-8974-F35D-DA89-27AA621CE5FC}"/>
              </a:ext>
            </a:extLst>
          </p:cNvPr>
          <p:cNvSpPr txBox="1">
            <a:spLocks/>
          </p:cNvSpPr>
          <p:nvPr/>
        </p:nvSpPr>
        <p:spPr>
          <a:xfrm>
            <a:off x="622764" y="1624930"/>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PublicAppointments@communities.gov.uk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solidFill>
                  <a:srgbClr val="000000"/>
                </a:solidFill>
                <a:latin typeface="Arial"/>
                <a:cs typeface="Arial"/>
              </a:rPr>
              <a:t>20</a:t>
            </a:r>
            <a:r>
              <a:rPr lang="en-GB" sz="1600" spc="10" dirty="0">
                <a:latin typeface="Arial"/>
                <a:cs typeface="Arial"/>
              </a:rPr>
              <a:t> January 2025 at 12pm</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a:t>
            </a:r>
            <a:r>
              <a:rPr lang="en-GB" sz="1600" spc="10" dirty="0">
                <a:latin typeface="Arial"/>
                <a:cs typeface="Arial"/>
              </a:rPr>
              <a:t>  February 2025 </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 </a:t>
            </a:r>
            <a:r>
              <a:rPr lang="en-GB" sz="1600" spc="10" dirty="0">
                <a:latin typeface="Arial"/>
                <a:cs typeface="Arial"/>
              </a:rPr>
              <a:t>March 2025.</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Interviews</a:t>
            </a:r>
            <a:r>
              <a:rPr kumimoji="0" lang="en-GB" sz="1600" b="0" i="0" u="none" strike="noStrike" kern="1200" cap="none" spc="0" normalizeH="0" baseline="0" noProof="0" dirty="0">
                <a:ln>
                  <a:noFill/>
                </a:ln>
                <a:effectLst/>
                <a:uLnTx/>
                <a:uFillTx/>
                <a:latin typeface="Arial"/>
                <a:ea typeface="+mn-ea"/>
                <a:cs typeface="Arial"/>
              </a:rPr>
              <a:t>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remotely.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0" normalizeH="0" baseline="0" noProof="0" dirty="0">
                <a:ln>
                  <a:noFill/>
                </a:ln>
                <a:effectLst/>
                <a:uLnTx/>
                <a:uFillTx/>
                <a:latin typeface="Arial"/>
                <a:cs typeface="Arial"/>
              </a:rPr>
              <a:t>	</a:t>
            </a: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Should face to face interviews resume, please let us know if you have any accessibility issues.</a:t>
            </a:r>
            <a:endParaRPr lang="en-GB" sz="16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                  The Minister may choose to meet with these candidates before making a decision.</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 </a:t>
            </a:r>
            <a:r>
              <a:rPr lang="en-GB" sz="1600" spc="10" dirty="0">
                <a:solidFill>
                  <a:srgbClr val="000000"/>
                </a:solidFill>
                <a:latin typeface="Arial"/>
                <a:cs typeface="Arial"/>
              </a:rPr>
              <a:t>April 2025</a:t>
            </a:r>
            <a:r>
              <a:rPr lang="en-GB" sz="1600" spc="10" dirty="0">
                <a:solidFill>
                  <a:srgbClr val="FF0000"/>
                </a:solidFill>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6" name="Arrow: Chevron 5">
            <a:extLst>
              <a:ext uri="{FF2B5EF4-FFF2-40B4-BE49-F238E27FC236}">
                <a16:creationId xmlns:a16="http://schemas.microsoft.com/office/drawing/2014/main" id="{550DC298-25DE-B7C0-31C9-8E9B8AC644F4}"/>
              </a:ext>
            </a:extLst>
          </p:cNvPr>
          <p:cNvSpPr/>
          <p:nvPr/>
        </p:nvSpPr>
        <p:spPr>
          <a:xfrm rot="5400000">
            <a:off x="932562" y="2372141"/>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81E01092-4A4F-2C74-9649-1C2B2E7F5912}"/>
              </a:ext>
            </a:extLst>
          </p:cNvPr>
          <p:cNvSpPr/>
          <p:nvPr/>
        </p:nvSpPr>
        <p:spPr>
          <a:xfrm rot="5400000">
            <a:off x="925888" y="3015713"/>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1BF21CC4-48BE-2C94-1B66-F8D4EA55A9F7}"/>
              </a:ext>
            </a:extLst>
          </p:cNvPr>
          <p:cNvSpPr/>
          <p:nvPr/>
        </p:nvSpPr>
        <p:spPr>
          <a:xfrm rot="5400000">
            <a:off x="932562" y="3864356"/>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Arrow: Chevron 8">
            <a:extLst>
              <a:ext uri="{FF2B5EF4-FFF2-40B4-BE49-F238E27FC236}">
                <a16:creationId xmlns:a16="http://schemas.microsoft.com/office/drawing/2014/main" id="{345F9ACE-1ADC-70BC-64A1-AC97F82EB028}"/>
              </a:ext>
            </a:extLst>
          </p:cNvPr>
          <p:cNvSpPr/>
          <p:nvPr/>
        </p:nvSpPr>
        <p:spPr>
          <a:xfrm rot="5400000">
            <a:off x="945911" y="4898401"/>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69017630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Diversity and Equal Opportunities</a:t>
            </a:r>
          </a:p>
        </p:txBody>
      </p:sp>
      <p:sp>
        <p:nvSpPr>
          <p:cNvPr id="5" name="Content Placeholder 2">
            <a:extLst>
              <a:ext uri="{FF2B5EF4-FFF2-40B4-BE49-F238E27FC236}">
                <a16:creationId xmlns:a16="http://schemas.microsoft.com/office/drawing/2014/main" id="{09078126-4FEC-8C8E-79A1-4772CBC44ECA}"/>
              </a:ext>
            </a:extLst>
          </p:cNvPr>
          <p:cNvSpPr txBox="1">
            <a:spLocks/>
          </p:cNvSpPr>
          <p:nvPr/>
        </p:nvSpPr>
        <p:spPr>
          <a:xfrm>
            <a:off x="486029" y="1626435"/>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EDC is based in Ebbsfleet,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Disability Confident</a:t>
            </a:r>
          </a:p>
          <a:p>
            <a:pPr marL="0" indent="0">
              <a:buNone/>
            </a:pPr>
            <a:r>
              <a:rPr lang="en-GB" sz="16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118446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Further Information</a:t>
            </a:r>
          </a:p>
        </p:txBody>
      </p:sp>
      <p:sp>
        <p:nvSpPr>
          <p:cNvPr id="4" name="Content Placeholder 2">
            <a:extLst>
              <a:ext uri="{FF2B5EF4-FFF2-40B4-BE49-F238E27FC236}">
                <a16:creationId xmlns:a16="http://schemas.microsoft.com/office/drawing/2014/main" id="{62964C89-1F72-4E13-30FD-5717B468DE4F}"/>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PublicAppointments@communities.gov.uk</a:t>
            </a:r>
            <a:r>
              <a:rPr lang="en-GB" sz="1600">
                <a:latin typeface="Arial"/>
                <a:cs typeface="Arial"/>
              </a:rPr>
              <a:t>. Please put ‘EDC Chair</a:t>
            </a:r>
            <a:r>
              <a:rPr lang="en-GB" sz="1600" b="1">
                <a:latin typeface="Arial"/>
                <a:cs typeface="Arial"/>
              </a:rPr>
              <a:t>’ </a:t>
            </a:r>
            <a:r>
              <a:rPr lang="en-GB" sz="1600">
                <a:latin typeface="Arial"/>
                <a:cs typeface="Arial"/>
              </a:rPr>
              <a:t>as the subject line of your email. </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PublicAppointments@communities.gov.uk</a:t>
            </a:r>
            <a:r>
              <a:rPr lang="en-GB" sz="1600">
                <a:latin typeface="Arial"/>
                <a:cs typeface="Arial"/>
              </a:rPr>
              <a:t>.</a:t>
            </a: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3"/>
              </a:rPr>
              <a:t>PublicAppointments@communities.gov.uk</a:t>
            </a:r>
            <a:r>
              <a:rPr lang="en-GB" sz="1600">
                <a:latin typeface="Arial"/>
                <a:cs typeface="Arial"/>
              </a:rPr>
              <a:t>.</a:t>
            </a:r>
          </a:p>
          <a:p>
            <a:pPr marL="0" indent="0">
              <a:buFont typeface="Arial" panose="020B0604020202020204" pitchFamily="34" charset="0"/>
              <a:buNone/>
            </a:pPr>
            <a:r>
              <a:rPr lang="en-GB" sz="1600">
                <a:latin typeface="Arial"/>
                <a:cs typeface="Arial"/>
              </a:rPr>
              <a:t>If after investigation by the Ministry you remain dissatisfied, you may take your complaint to the Commissioner for Public Appointments at </a:t>
            </a:r>
            <a:r>
              <a:rPr lang="en-GB" sz="1600">
                <a:latin typeface="Arial"/>
                <a:cs typeface="Arial"/>
                <a:hlinkClick r:id="rId4"/>
              </a:rPr>
              <a:t>publicappointments@csc.gov.uk</a:t>
            </a:r>
            <a:r>
              <a:rPr lang="en-GB" sz="1600">
                <a:latin typeface="Arial"/>
                <a:cs typeface="Arial"/>
              </a:rPr>
              <a:t> details on how to make a complaint can be found on the Commissioner’s website at: </a:t>
            </a:r>
            <a:r>
              <a:rPr lang="en-GB" sz="1600">
                <a:latin typeface="Arial"/>
                <a:cs typeface="Arial"/>
                <a:hlinkClick r:id="rId5"/>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291726633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GDPR</a:t>
            </a:r>
          </a:p>
        </p:txBody>
      </p:sp>
      <p:sp>
        <p:nvSpPr>
          <p:cNvPr id="5" name="Content Placeholder 2">
            <a:extLst>
              <a:ext uri="{FF2B5EF4-FFF2-40B4-BE49-F238E27FC236}">
                <a16:creationId xmlns:a16="http://schemas.microsoft.com/office/drawing/2014/main" id="{5F1AE60C-2C2B-D804-3EA9-8875858E6B5D}"/>
              </a:ext>
            </a:extLst>
          </p:cNvPr>
          <p:cNvSpPr txBox="1">
            <a:spLocks/>
          </p:cNvSpPr>
          <p:nvPr/>
        </p:nvSpPr>
        <p:spPr>
          <a:xfrm>
            <a:off x="467206" y="1612141"/>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4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4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4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a:latin typeface="Arial"/>
                <a:cs typeface="Arial"/>
                <a:hlinkClick r:id="rId2"/>
              </a:rPr>
              <a:t>PublicAppointments@communities.gov.uk</a:t>
            </a:r>
            <a:r>
              <a:rPr lang="en-GB" sz="1400">
                <a:latin typeface="Arial"/>
                <a:cs typeface="Arial"/>
              </a:rPr>
              <a:t>. </a:t>
            </a:r>
          </a:p>
          <a:p>
            <a:pPr marL="0" indent="0">
              <a:lnSpc>
                <a:spcPct val="100000"/>
              </a:lnSpc>
              <a:spcBef>
                <a:spcPts val="0"/>
              </a:spcBef>
              <a:buFont typeface="Arial" panose="020B0604020202020204" pitchFamily="34" charset="0"/>
              <a:buNone/>
            </a:pPr>
            <a:r>
              <a:rPr lang="en-GB" sz="14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4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400">
                <a:latin typeface="Arial"/>
                <a:cs typeface="Arial"/>
              </a:rPr>
              <a:t>	Information Commissioners Office</a:t>
            </a:r>
          </a:p>
          <a:p>
            <a:pPr marL="0" indent="0">
              <a:lnSpc>
                <a:spcPct val="100000"/>
              </a:lnSpc>
              <a:spcBef>
                <a:spcPts val="0"/>
              </a:spcBef>
              <a:buFont typeface="Arial" panose="020B0604020202020204" pitchFamily="34" charset="0"/>
              <a:buNone/>
            </a:pPr>
            <a:r>
              <a:rPr lang="en-GB" sz="1400">
                <a:latin typeface="Arial"/>
                <a:cs typeface="Arial"/>
              </a:rPr>
              <a:t>	Wycliffe House</a:t>
            </a:r>
          </a:p>
          <a:p>
            <a:pPr marL="0" indent="0">
              <a:lnSpc>
                <a:spcPct val="100000"/>
              </a:lnSpc>
              <a:spcBef>
                <a:spcPts val="0"/>
              </a:spcBef>
              <a:buFont typeface="Arial" panose="020B0604020202020204" pitchFamily="34" charset="0"/>
              <a:buNone/>
            </a:pPr>
            <a:r>
              <a:rPr lang="en-GB" sz="1400">
                <a:latin typeface="Arial"/>
                <a:cs typeface="Arial"/>
              </a:rPr>
              <a:t>	Water Lane</a:t>
            </a:r>
          </a:p>
          <a:p>
            <a:pPr marL="0" indent="0">
              <a:lnSpc>
                <a:spcPct val="100000"/>
              </a:lnSpc>
              <a:spcBef>
                <a:spcPts val="0"/>
              </a:spcBef>
              <a:buFont typeface="Arial" panose="020B0604020202020204" pitchFamily="34" charset="0"/>
              <a:buNone/>
            </a:pPr>
            <a:r>
              <a:rPr lang="en-GB" sz="1400">
                <a:latin typeface="Arial"/>
                <a:cs typeface="Arial"/>
              </a:rPr>
              <a:t>	Wilmslow</a:t>
            </a:r>
          </a:p>
          <a:p>
            <a:pPr marL="0" indent="0">
              <a:lnSpc>
                <a:spcPct val="100000"/>
              </a:lnSpc>
              <a:spcBef>
                <a:spcPts val="0"/>
              </a:spcBef>
              <a:buFont typeface="Arial" panose="020B0604020202020204" pitchFamily="34" charset="0"/>
              <a:buNone/>
            </a:pPr>
            <a:r>
              <a:rPr lang="en-GB" sz="1400">
                <a:latin typeface="Arial"/>
                <a:cs typeface="Arial"/>
              </a:rPr>
              <a:t>	Cheshire</a:t>
            </a:r>
          </a:p>
          <a:p>
            <a:pPr marL="0" indent="0">
              <a:lnSpc>
                <a:spcPct val="100000"/>
              </a:lnSpc>
              <a:spcBef>
                <a:spcPts val="0"/>
              </a:spcBef>
              <a:buFont typeface="Arial" panose="020B0604020202020204" pitchFamily="34" charset="0"/>
              <a:buNone/>
            </a:pPr>
            <a:r>
              <a:rPr lang="en-GB" sz="1400">
                <a:latin typeface="Arial"/>
                <a:cs typeface="Arial"/>
              </a:rPr>
              <a:t>	SK9 5AF</a:t>
            </a:r>
          </a:p>
          <a:p>
            <a:pPr marL="0" indent="0">
              <a:lnSpc>
                <a:spcPct val="100000"/>
              </a:lnSpc>
              <a:spcBef>
                <a:spcPts val="0"/>
              </a:spcBef>
              <a:buFont typeface="Arial" panose="020B0604020202020204" pitchFamily="34" charset="0"/>
              <a:buNone/>
            </a:pPr>
            <a:r>
              <a:rPr lang="en-GB" sz="1400">
                <a:latin typeface="Arial"/>
                <a:cs typeface="Arial"/>
              </a:rPr>
              <a:t>0303 123 1113 email: </a:t>
            </a:r>
            <a:r>
              <a:rPr lang="en-GB" sz="1400">
                <a:latin typeface="Arial"/>
                <a:cs typeface="Arial"/>
                <a:hlinkClick r:id="rId3"/>
              </a:rPr>
              <a:t>casework@ico.org.uk</a:t>
            </a:r>
            <a:r>
              <a:rPr lang="en-GB" sz="1400">
                <a:latin typeface="Arial"/>
                <a:cs typeface="Arial"/>
              </a:rPr>
              <a:t>. </a:t>
            </a:r>
          </a:p>
          <a:p>
            <a:pPr marL="0" indent="0">
              <a:lnSpc>
                <a:spcPct val="100000"/>
              </a:lnSpc>
              <a:spcBef>
                <a:spcPts val="0"/>
              </a:spcBef>
              <a:buNone/>
            </a:pPr>
            <a:r>
              <a:rPr lang="en-GB" sz="1400">
                <a:latin typeface="Arial"/>
                <a:cs typeface="Arial"/>
              </a:rPr>
              <a:t>The data controller for Public Appointments is joint between MHCLG, OCPA and the Cabinet Office</a:t>
            </a:r>
            <a:endParaRPr lang="en-GB" sz="1400">
              <a:solidFill>
                <a:schemeClr val="bg1">
                  <a:lumMod val="50000"/>
                </a:schemeClr>
              </a:solidFill>
              <a:latin typeface="Arial"/>
              <a:cs typeface="Arial"/>
            </a:endParaRP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117552909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Seven Principles of Public Life</a:t>
            </a:r>
          </a:p>
        </p:txBody>
      </p:sp>
      <p:sp>
        <p:nvSpPr>
          <p:cNvPr id="4" name="Content Placeholder 2">
            <a:extLst>
              <a:ext uri="{FF2B5EF4-FFF2-40B4-BE49-F238E27FC236}">
                <a16:creationId xmlns:a16="http://schemas.microsoft.com/office/drawing/2014/main" id="{89463C00-8BBB-6A89-F302-3F2D7FEE97B4}"/>
              </a:ext>
            </a:extLst>
          </p:cNvPr>
          <p:cNvSpPr txBox="1">
            <a:spLocks/>
          </p:cNvSpPr>
          <p:nvPr/>
        </p:nvSpPr>
        <p:spPr>
          <a:xfrm>
            <a:off x="317890" y="1612904"/>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400">
                <a:latin typeface="Arial"/>
                <a:cs typeface="Arial"/>
                <a:hlinkClick r:id="rId2"/>
              </a:rPr>
              <a:t>PublicAppointments@communities.gov.uk</a:t>
            </a:r>
            <a:r>
              <a:rPr lang="en-GB" sz="1400">
                <a:latin typeface="Arial"/>
                <a:cs typeface="Arial"/>
              </a:rPr>
              <a:t> in the first instance.</a:t>
            </a:r>
          </a:p>
          <a:p>
            <a:pPr marL="0" indent="0">
              <a:buFont typeface="Arial" panose="020B0604020202020204" pitchFamily="34" charset="0"/>
              <a:buNone/>
            </a:pPr>
            <a:r>
              <a:rPr lang="en-GB" sz="1400" b="1">
                <a:solidFill>
                  <a:schemeClr val="accent1">
                    <a:lumMod val="75000"/>
                  </a:schemeClr>
                </a:solidFill>
                <a:latin typeface="Arial"/>
                <a:cs typeface="Arial"/>
              </a:rPr>
              <a:t>Selflessness</a:t>
            </a:r>
            <a:r>
              <a:rPr lang="en-GB" sz="1400">
                <a:latin typeface="Arial"/>
                <a:cs typeface="Arial"/>
              </a:rPr>
              <a:t> Holders of public office should act solely in terms of the public interest.</a:t>
            </a:r>
          </a:p>
          <a:p>
            <a:pPr marL="0" indent="0">
              <a:buFont typeface="Arial" panose="020B0604020202020204" pitchFamily="34" charset="0"/>
              <a:buNone/>
            </a:pPr>
            <a:r>
              <a:rPr lang="en-GB" sz="1400" b="1">
                <a:solidFill>
                  <a:schemeClr val="accent1">
                    <a:lumMod val="75000"/>
                  </a:schemeClr>
                </a:solidFill>
                <a:latin typeface="Arial"/>
                <a:cs typeface="Arial"/>
              </a:rPr>
              <a:t>Integrity</a:t>
            </a:r>
            <a:r>
              <a:rPr lang="en-GB" sz="14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400" b="1">
                <a:solidFill>
                  <a:schemeClr val="accent1">
                    <a:lumMod val="75000"/>
                  </a:schemeClr>
                </a:solidFill>
                <a:latin typeface="Arial"/>
                <a:cs typeface="Arial"/>
              </a:rPr>
              <a:t>Objectivity</a:t>
            </a:r>
            <a:r>
              <a:rPr lang="en-GB" sz="14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400" b="1">
                <a:solidFill>
                  <a:schemeClr val="accent1">
                    <a:lumMod val="75000"/>
                  </a:schemeClr>
                </a:solidFill>
                <a:latin typeface="Arial"/>
                <a:cs typeface="Arial"/>
              </a:rPr>
              <a:t>Accountability</a:t>
            </a:r>
            <a:r>
              <a:rPr lang="en-GB" sz="14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400" b="1">
                <a:solidFill>
                  <a:schemeClr val="accent1">
                    <a:lumMod val="75000"/>
                  </a:schemeClr>
                </a:solidFill>
                <a:latin typeface="Arial"/>
                <a:cs typeface="Arial"/>
              </a:rPr>
              <a:t>Openness</a:t>
            </a:r>
            <a:r>
              <a:rPr lang="en-GB" sz="1400">
                <a:solidFill>
                  <a:schemeClr val="accent1">
                    <a:lumMod val="75000"/>
                  </a:schemeClr>
                </a:solidFill>
                <a:latin typeface="Arial"/>
                <a:cs typeface="Arial"/>
              </a:rPr>
              <a:t> </a:t>
            </a:r>
            <a:r>
              <a:rPr lang="en-GB" sz="14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400" b="1">
                <a:solidFill>
                  <a:schemeClr val="accent1">
                    <a:lumMod val="75000"/>
                  </a:schemeClr>
                </a:solidFill>
                <a:latin typeface="Arial"/>
                <a:cs typeface="Arial"/>
              </a:rPr>
              <a:t>Honesty</a:t>
            </a:r>
            <a:r>
              <a:rPr lang="en-GB" sz="1400">
                <a:latin typeface="Arial"/>
                <a:cs typeface="Arial"/>
              </a:rPr>
              <a:t> Holders of public office should be truthful.</a:t>
            </a:r>
          </a:p>
          <a:p>
            <a:pPr marL="0" indent="0">
              <a:buFont typeface="Arial" panose="020B0604020202020204" pitchFamily="34" charset="0"/>
              <a:buNone/>
            </a:pPr>
            <a:r>
              <a:rPr lang="en-GB" sz="1400" b="1">
                <a:solidFill>
                  <a:schemeClr val="accent1">
                    <a:lumMod val="75000"/>
                  </a:schemeClr>
                </a:solidFill>
                <a:latin typeface="Arial"/>
                <a:cs typeface="Arial"/>
              </a:rPr>
              <a:t>Leadership</a:t>
            </a:r>
            <a:r>
              <a:rPr lang="en-GB" sz="1400">
                <a:solidFill>
                  <a:schemeClr val="accent1">
                    <a:lumMod val="75000"/>
                  </a:schemeClr>
                </a:solidFill>
                <a:latin typeface="Arial"/>
                <a:cs typeface="Arial"/>
              </a:rPr>
              <a:t> </a:t>
            </a:r>
            <a:r>
              <a:rPr lang="en-GB" sz="14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2717700111"/>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UserInfo>
        <DisplayName>Daniel Fawcett</DisplayName>
        <AccountId>2078</AccountId>
        <AccountType/>
      </UserInfo>
      <UserInfo>
        <DisplayName>Suzanne Kochanowski</DisplayName>
        <AccountId>588</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7701B93-BED6-4A10-8E61-7ED2BE6534F0}">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247d46da-5217-4778-863d-a406d1533580}" enabled="1" method="Privileged" siteId="{bf346810-9c7d-43de-a872-24a2ef3995a8}" contentBits="3" removed="0"/>
</clbl:labelList>
</file>

<file path=docProps/app.xml><?xml version="1.0" encoding="utf-8"?>
<Properties xmlns="http://schemas.openxmlformats.org/officeDocument/2006/extended-properties" xmlns:vt="http://schemas.openxmlformats.org/officeDocument/2006/docPropsVTypes">
  <Template/>
  <TotalTime>0</TotalTim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Custom Design</vt:lpstr>
      <vt:lpstr>Ebbsfleet Development Corporation Chair</vt:lpstr>
      <vt:lpstr>Introduction from the Chief Executive</vt:lpstr>
      <vt:lpstr>About EDC</vt:lpstr>
      <vt:lpstr>About the role</vt:lpstr>
      <vt:lpstr>EDC Chair Selection Criteria</vt:lpstr>
      <vt:lpstr>Terms and Conditions</vt:lpstr>
      <vt:lpstr>How to apply</vt:lpstr>
      <vt:lpstr>Assessment Process: Overview</vt:lpstr>
      <vt:lpstr>Assessment Process: Indicative Timeline</vt:lpstr>
      <vt:lpstr>Diversity and Equal Opportunities</vt:lpstr>
      <vt:lpstr>Further Information</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16</cp:revision>
  <dcterms:created xsi:type="dcterms:W3CDTF">2021-11-05T11:45:51Z</dcterms:created>
  <dcterms:modified xsi:type="dcterms:W3CDTF">2024-11-29T15:14:26Z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OFFICIAL-SENSITIVE</vt:lpwstr>
  </property>
  <property fmtid="{D5CDD505-2E9C-101B-9397-08002B2CF9AE}" pid="6" name="ClassificationContentMarkingHeaderLocations">
    <vt:lpwstr>Office Theme:9</vt:lpwstr>
  </property>
  <property fmtid="{D5CDD505-2E9C-101B-9397-08002B2CF9AE}" pid="7" name="ClassificationContentMarkingHeaderText">
    <vt:lpwstr>OFFICIAL-SENSITIVE</vt:lpwstr>
  </property>
</Properties>
</file>