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6" r:id="rId5"/>
    <p:sldId id="257" r:id="rId6"/>
    <p:sldId id="273" r:id="rId7"/>
    <p:sldId id="260" r:id="rId8"/>
    <p:sldId id="261" r:id="rId9"/>
    <p:sldId id="262" r:id="rId10"/>
    <p:sldId id="263" r:id="rId11"/>
    <p:sldId id="264" r:id="rId12"/>
    <p:sldId id="265" r:id="rId13"/>
    <p:sldId id="267" r:id="rId14"/>
    <p:sldId id="268" r:id="rId15"/>
    <p:sldId id="269" r:id="rId16"/>
    <p:sldId id="270" r:id="rId17"/>
    <p:sldId id="27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C250D06-3431-358F-D118-6276DDBE1B2F}" name="Kerry Broomfield" initials="KB" userId="S::kerry.broomfield@communities.gov.uk::d5ed4093-a12d-498f-8809-f8033df5846a" providerId="AD"/>
  <p188:author id="{D446C71A-9AC2-B480-CFE4-4BD11B2E9496}" name="Gabriella Onorati" initials="GO" userId="S::gabriella.onorati@communities.gov.uk::816bd84f-1023-41c9-8498-0fef32adeb7b" providerId="AD"/>
  <p188:author id="{8D5D7248-B3D4-67DD-D7A4-B4941C6DA753}" name="Emma Matthews" initials="EM" userId="S::EmmaM@arb.org.uk::966ab615-2154-4dad-b3c5-0676e3677207" providerId="AD"/>
  <p188:author id="{5F1F9848-3BEA-EB81-7BD9-A24789A478A7}" name="Gabriella Onorati" initials="GO" userId="S::Gabriella.Onorati@communities.gov.uk::816bd84f-1023-41c9-8498-0fef32adeb7b" providerId="AD"/>
  <p188:author id="{2FC2C09D-8865-5364-4FB9-105F70F21EA4}" name="Corinne Lancaster" initials="CL" userId="S::Corinne.Lancaster@communities.gov.uk::51531db5-8faa-40b4-9e32-6f418c4a7973" providerId="AD"/>
  <p188:author id="{F11936CE-F30F-0461-0A90-DBD96D316670}" name="Kerry Broomfield" initials="KB" userId="S::Kerry.Broomfield@communities.gov.uk::d5ed4093-a12d-498f-8809-f8033df5846a" providerId="AD"/>
  <p188:author id="{860ED7D7-9658-99F5-52B1-EC96373CFF87}" name="Christina Machado" initials="CM" userId="S::Christina.Machado@communities.gov.uk::71b5eb65-f8a9-4644-b4a6-6b3c9d9dac0d" providerId="AD"/>
  <p188:author id="{BE9001F1-6235-3636-5ADE-56EAE1FF3C51}" name="Alix Luddington" initials="AL" userId="S::alix.luddington@communities.gov.uk::fd0f7960-63a0-42bd-a60b-70929b5412ec"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F559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7475E12-0A2D-6104-ED5A-7DC6E75DE21A}" v="37" dt="2026-03-05T16:49:21.77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87B0F2-8DAC-484B-88B8-8D2C419F54B4}" type="datetimeFigureOut">
              <a:rPr lang="en-GB" smtClean="0"/>
              <a:t>05/03/2026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256DA3-B4D7-4A84-8AF0-1DE3245FF708}" type="slidenum">
              <a:rPr lang="en-GB" smtClean="0"/>
              <a:t>‹#›</a:t>
            </a:fld>
            <a:endParaRPr lang="en-GB"/>
          </a:p>
        </p:txBody>
      </p:sp>
    </p:spTree>
    <p:extLst>
      <p:ext uri="{BB962C8B-B14F-4D97-AF65-F5344CB8AC3E}">
        <p14:creationId xmlns:p14="http://schemas.microsoft.com/office/powerpoint/2010/main" val="30391267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4EA54C-A605-1944-859F-4E81378ECA9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24A8946-E170-1845-B0B0-DE000333ED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181C04FC-F7BE-2042-917E-6934DD81DAEE}"/>
              </a:ext>
            </a:extLst>
          </p:cNvPr>
          <p:cNvSpPr>
            <a:spLocks noGrp="1"/>
          </p:cNvSpPr>
          <p:nvPr>
            <p:ph type="dt" sz="half" idx="10"/>
          </p:nvPr>
        </p:nvSpPr>
        <p:spPr/>
        <p:txBody>
          <a:bodyPr/>
          <a:lstStyle/>
          <a:p>
            <a:fld id="{CC745064-EB49-48F7-8B79-B6800FA11900}" type="datetime1">
              <a:rPr lang="en-US" smtClean="0"/>
              <a:t>3/5/2026</a:t>
            </a:fld>
            <a:endParaRPr lang="en-US"/>
          </a:p>
        </p:txBody>
      </p:sp>
      <p:sp>
        <p:nvSpPr>
          <p:cNvPr id="5" name="Footer Placeholder 4">
            <a:extLst>
              <a:ext uri="{FF2B5EF4-FFF2-40B4-BE49-F238E27FC236}">
                <a16:creationId xmlns:a16="http://schemas.microsoft.com/office/drawing/2014/main" id="{2E623590-5DC5-AB44-B157-7D5D7D29EF5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D20FD-61FF-6341-8BC3-772568059436}"/>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203296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02A5B-20C4-504B-9583-E59A54C20520}"/>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8DC5B7D7-D4FA-BC4D-9309-703934BB646A}"/>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DEF822A-9CDD-3547-A773-E63113AD1955}"/>
              </a:ext>
            </a:extLst>
          </p:cNvPr>
          <p:cNvSpPr>
            <a:spLocks noGrp="1"/>
          </p:cNvSpPr>
          <p:nvPr>
            <p:ph type="dt" sz="half" idx="10"/>
          </p:nvPr>
        </p:nvSpPr>
        <p:spPr/>
        <p:txBody>
          <a:bodyPr/>
          <a:lstStyle/>
          <a:p>
            <a:fld id="{31E6D693-EE4C-4267-AA4A-950940C0DFC7}" type="datetime1">
              <a:rPr lang="en-US" smtClean="0"/>
              <a:t>3/5/2026</a:t>
            </a:fld>
            <a:endParaRPr lang="en-US"/>
          </a:p>
        </p:txBody>
      </p:sp>
      <p:sp>
        <p:nvSpPr>
          <p:cNvPr id="5" name="Footer Placeholder 4">
            <a:extLst>
              <a:ext uri="{FF2B5EF4-FFF2-40B4-BE49-F238E27FC236}">
                <a16:creationId xmlns:a16="http://schemas.microsoft.com/office/drawing/2014/main" id="{5B724007-A69B-A94A-8F01-9BA3BB0FD33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7D97436-32B8-CB49-9F66-68C05D9C87AC}"/>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1218436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7809-88B3-1346-800B-DA81302C49A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99600EF6-F25E-1F41-B21B-83333534C2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395A9A0F-D999-8B4E-A3CD-B573E3224D25}"/>
              </a:ext>
            </a:extLst>
          </p:cNvPr>
          <p:cNvSpPr>
            <a:spLocks noGrp="1"/>
          </p:cNvSpPr>
          <p:nvPr>
            <p:ph type="dt" sz="half" idx="10"/>
          </p:nvPr>
        </p:nvSpPr>
        <p:spPr/>
        <p:txBody>
          <a:bodyPr/>
          <a:lstStyle/>
          <a:p>
            <a:fld id="{0CA835FD-8A0B-4858-805F-064198294A39}" type="datetime1">
              <a:rPr lang="en-US" smtClean="0"/>
              <a:t>3/5/2026</a:t>
            </a:fld>
            <a:endParaRPr lang="en-US"/>
          </a:p>
        </p:txBody>
      </p:sp>
      <p:sp>
        <p:nvSpPr>
          <p:cNvPr id="5" name="Footer Placeholder 4">
            <a:extLst>
              <a:ext uri="{FF2B5EF4-FFF2-40B4-BE49-F238E27FC236}">
                <a16:creationId xmlns:a16="http://schemas.microsoft.com/office/drawing/2014/main" id="{FA725DAD-5C93-9544-9F57-72A81563EFD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62E75EC-2570-DD47-B251-FE3E2D21367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5692450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486F64-6252-EE47-B85E-0DE86C85210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294283A2-789A-014A-927B-D3CC39905820}"/>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492AC291-0D2A-AC4E-88A0-2DD33D8BE048}"/>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43997BE4-6FB3-1E4F-92C1-996007649346}"/>
              </a:ext>
            </a:extLst>
          </p:cNvPr>
          <p:cNvSpPr>
            <a:spLocks noGrp="1"/>
          </p:cNvSpPr>
          <p:nvPr>
            <p:ph type="dt" sz="half" idx="10"/>
          </p:nvPr>
        </p:nvSpPr>
        <p:spPr/>
        <p:txBody>
          <a:bodyPr/>
          <a:lstStyle/>
          <a:p>
            <a:fld id="{9A1929EB-715E-468E-B131-B582DA0CE797}" type="datetime1">
              <a:rPr lang="en-US" smtClean="0"/>
              <a:t>3/5/2026</a:t>
            </a:fld>
            <a:endParaRPr lang="en-US"/>
          </a:p>
        </p:txBody>
      </p:sp>
      <p:sp>
        <p:nvSpPr>
          <p:cNvPr id="6" name="Footer Placeholder 5">
            <a:extLst>
              <a:ext uri="{FF2B5EF4-FFF2-40B4-BE49-F238E27FC236}">
                <a16:creationId xmlns:a16="http://schemas.microsoft.com/office/drawing/2014/main" id="{91D88AA4-0877-9E47-8EB0-8380600354C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869D814-B797-3043-8586-AAB3C6026D7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4110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395DCE-75F1-B148-86EF-E3379937A89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A6B2650-51E7-8542-B45D-478ADB50F9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30187200-801C-8D44-8E54-D471B472833C}"/>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A3DFAA1-2277-3743-BF84-313EA55A788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1AED54E-BAC8-B749-AA59-D477564FBEA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59AE956-FD0C-704D-A2DD-8F81AECCD121}"/>
              </a:ext>
            </a:extLst>
          </p:cNvPr>
          <p:cNvSpPr>
            <a:spLocks noGrp="1"/>
          </p:cNvSpPr>
          <p:nvPr>
            <p:ph type="dt" sz="half" idx="10"/>
          </p:nvPr>
        </p:nvSpPr>
        <p:spPr/>
        <p:txBody>
          <a:bodyPr/>
          <a:lstStyle/>
          <a:p>
            <a:fld id="{552B518B-A2E2-4E12-80B1-C8CC54DCF66D}" type="datetime1">
              <a:rPr lang="en-US" smtClean="0"/>
              <a:t>3/5/2026</a:t>
            </a:fld>
            <a:endParaRPr lang="en-US"/>
          </a:p>
        </p:txBody>
      </p:sp>
      <p:sp>
        <p:nvSpPr>
          <p:cNvPr id="8" name="Footer Placeholder 7">
            <a:extLst>
              <a:ext uri="{FF2B5EF4-FFF2-40B4-BE49-F238E27FC236}">
                <a16:creationId xmlns:a16="http://schemas.microsoft.com/office/drawing/2014/main" id="{4CDF6F7B-C07F-824A-8CB2-A194ACBB7BB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9B1A40-AEF2-2349-A693-5088003D095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384127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DA1E6-9422-0143-9E5B-2078322057F7}"/>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1F922B3-8CDE-EE44-84BA-44C63BBE5CA4}"/>
              </a:ext>
            </a:extLst>
          </p:cNvPr>
          <p:cNvSpPr>
            <a:spLocks noGrp="1"/>
          </p:cNvSpPr>
          <p:nvPr>
            <p:ph type="dt" sz="half" idx="10"/>
          </p:nvPr>
        </p:nvSpPr>
        <p:spPr/>
        <p:txBody>
          <a:bodyPr/>
          <a:lstStyle/>
          <a:p>
            <a:fld id="{C9103A6E-2EAB-48A2-B436-84BD1EB41431}" type="datetime1">
              <a:rPr lang="en-US" smtClean="0"/>
              <a:t>3/5/2026</a:t>
            </a:fld>
            <a:endParaRPr lang="en-US"/>
          </a:p>
        </p:txBody>
      </p:sp>
      <p:sp>
        <p:nvSpPr>
          <p:cNvPr id="4" name="Footer Placeholder 3">
            <a:extLst>
              <a:ext uri="{FF2B5EF4-FFF2-40B4-BE49-F238E27FC236}">
                <a16:creationId xmlns:a16="http://schemas.microsoft.com/office/drawing/2014/main" id="{A849A7D4-B364-FE4F-B245-4FF56AD9DAC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F31C7F5-E1A6-B347-8D7C-D0534C19961B}"/>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26372535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0E10256-147C-DC4B-A5CD-78BAECAC7FA5}"/>
              </a:ext>
            </a:extLst>
          </p:cNvPr>
          <p:cNvSpPr>
            <a:spLocks noGrp="1"/>
          </p:cNvSpPr>
          <p:nvPr>
            <p:ph type="dt" sz="half" idx="10"/>
          </p:nvPr>
        </p:nvSpPr>
        <p:spPr/>
        <p:txBody>
          <a:bodyPr/>
          <a:lstStyle/>
          <a:p>
            <a:fld id="{22DE5A07-D1CC-4561-A6BC-F9250F2783D6}" type="datetime1">
              <a:rPr lang="en-US" smtClean="0"/>
              <a:t>3/5/2026</a:t>
            </a:fld>
            <a:endParaRPr lang="en-US"/>
          </a:p>
        </p:txBody>
      </p:sp>
      <p:sp>
        <p:nvSpPr>
          <p:cNvPr id="3" name="Footer Placeholder 2">
            <a:extLst>
              <a:ext uri="{FF2B5EF4-FFF2-40B4-BE49-F238E27FC236}">
                <a16:creationId xmlns:a16="http://schemas.microsoft.com/office/drawing/2014/main" id="{F1C5A252-B681-4D41-839A-4CAC51FA619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1ED5277-2AA6-3E4A-B0BE-F03855DCAF62}"/>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8389500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D10C4-29DF-494B-B258-A3211BD5F74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2AED36A2-CCD4-0A40-8D72-94F3CDF4088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8EF5D667-F0E2-F444-AAC3-C2E30E8F2B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DC288E69-7CEF-A24B-BB3A-537A09B4C9BD}"/>
              </a:ext>
            </a:extLst>
          </p:cNvPr>
          <p:cNvSpPr>
            <a:spLocks noGrp="1"/>
          </p:cNvSpPr>
          <p:nvPr>
            <p:ph type="dt" sz="half" idx="10"/>
          </p:nvPr>
        </p:nvSpPr>
        <p:spPr/>
        <p:txBody>
          <a:bodyPr/>
          <a:lstStyle/>
          <a:p>
            <a:fld id="{EE0023FC-7A59-46B7-B41D-B1ECAEEFFFF0}" type="datetime1">
              <a:rPr lang="en-US" smtClean="0"/>
              <a:t>3/5/2026</a:t>
            </a:fld>
            <a:endParaRPr lang="en-US"/>
          </a:p>
        </p:txBody>
      </p:sp>
      <p:sp>
        <p:nvSpPr>
          <p:cNvPr id="6" name="Footer Placeholder 5">
            <a:extLst>
              <a:ext uri="{FF2B5EF4-FFF2-40B4-BE49-F238E27FC236}">
                <a16:creationId xmlns:a16="http://schemas.microsoft.com/office/drawing/2014/main" id="{3E5A932B-955F-554F-B69C-0EA489906F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C0D37F-9813-CA42-ACDD-3E98839C4994}"/>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8899466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87056-FA1F-D94D-83E6-71282713F3A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D675B8D5-2578-D64C-88DB-5E2CD9E363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39C2BF2-3AC5-3949-B415-685C066A3C0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84F8234-98C8-014C-97C9-FFFE17D42632}"/>
              </a:ext>
            </a:extLst>
          </p:cNvPr>
          <p:cNvSpPr>
            <a:spLocks noGrp="1"/>
          </p:cNvSpPr>
          <p:nvPr>
            <p:ph type="dt" sz="half" idx="10"/>
          </p:nvPr>
        </p:nvSpPr>
        <p:spPr/>
        <p:txBody>
          <a:bodyPr/>
          <a:lstStyle/>
          <a:p>
            <a:fld id="{A871A34B-77CC-48DC-A709-A713D2EA735C}" type="datetime1">
              <a:rPr lang="en-US" smtClean="0"/>
              <a:t>3/5/2026</a:t>
            </a:fld>
            <a:endParaRPr lang="en-US"/>
          </a:p>
        </p:txBody>
      </p:sp>
      <p:sp>
        <p:nvSpPr>
          <p:cNvPr id="6" name="Footer Placeholder 5">
            <a:extLst>
              <a:ext uri="{FF2B5EF4-FFF2-40B4-BE49-F238E27FC236}">
                <a16:creationId xmlns:a16="http://schemas.microsoft.com/office/drawing/2014/main" id="{045105C7-15B7-4343-B7B2-13A7EFC1B4D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22CB60-72D6-7C44-9FCA-0E944149C3E1}"/>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9072910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D5DE0-A354-C649-AE78-369F54E54BF6}"/>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D9CBEBB7-1283-A344-9A65-E89723EED1E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A8A19C8-3E3B-E341-A22D-435605DF8178}"/>
              </a:ext>
            </a:extLst>
          </p:cNvPr>
          <p:cNvSpPr>
            <a:spLocks noGrp="1"/>
          </p:cNvSpPr>
          <p:nvPr>
            <p:ph type="dt" sz="half" idx="10"/>
          </p:nvPr>
        </p:nvSpPr>
        <p:spPr/>
        <p:txBody>
          <a:bodyPr/>
          <a:lstStyle/>
          <a:p>
            <a:fld id="{425B273C-0918-465E-A56F-B9290933F216}" type="datetime1">
              <a:rPr lang="en-US" smtClean="0"/>
              <a:t>3/5/2026</a:t>
            </a:fld>
            <a:endParaRPr lang="en-US"/>
          </a:p>
        </p:txBody>
      </p:sp>
      <p:sp>
        <p:nvSpPr>
          <p:cNvPr id="5" name="Footer Placeholder 4">
            <a:extLst>
              <a:ext uri="{FF2B5EF4-FFF2-40B4-BE49-F238E27FC236}">
                <a16:creationId xmlns:a16="http://schemas.microsoft.com/office/drawing/2014/main" id="{95EF849D-110E-8149-AC75-5FA9DC26DB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BE9080D-17DC-0E44-90F8-33593E952908}"/>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30560840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AEEE896-2988-7644-A5CF-BC0277FCA732}"/>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25ABF6A-AA14-9344-B00C-488C38D0428D}"/>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FDDD1D8-7635-A94B-BE79-234E5277D5D8}"/>
              </a:ext>
            </a:extLst>
          </p:cNvPr>
          <p:cNvSpPr>
            <a:spLocks noGrp="1"/>
          </p:cNvSpPr>
          <p:nvPr>
            <p:ph type="dt" sz="half" idx="10"/>
          </p:nvPr>
        </p:nvSpPr>
        <p:spPr/>
        <p:txBody>
          <a:bodyPr/>
          <a:lstStyle/>
          <a:p>
            <a:fld id="{8E460030-1CC0-4699-8C42-00D699725450}" type="datetime1">
              <a:rPr lang="en-US" smtClean="0"/>
              <a:t>3/5/2026</a:t>
            </a:fld>
            <a:endParaRPr lang="en-US"/>
          </a:p>
        </p:txBody>
      </p:sp>
      <p:sp>
        <p:nvSpPr>
          <p:cNvPr id="5" name="Footer Placeholder 4">
            <a:extLst>
              <a:ext uri="{FF2B5EF4-FFF2-40B4-BE49-F238E27FC236}">
                <a16:creationId xmlns:a16="http://schemas.microsoft.com/office/drawing/2014/main" id="{537C7C01-1DB4-904F-BB7A-98506BCE45B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FB77B4A-B910-DF41-AA57-6AA0414A7EF3}"/>
              </a:ext>
            </a:extLst>
          </p:cNvPr>
          <p:cNvSpPr>
            <a:spLocks noGrp="1"/>
          </p:cNvSpPr>
          <p:nvPr>
            <p:ph type="sldNum" sz="quarter" idx="12"/>
          </p:nvPr>
        </p:nvSpPr>
        <p:spPr/>
        <p:txBody>
          <a:bodyPr/>
          <a:lstStyle/>
          <a:p>
            <a:fld id="{B40F6008-2E59-B649-B193-1DAD0B033AC3}" type="slidenum">
              <a:rPr lang="en-US" smtClean="0"/>
              <a:t>‹#›</a:t>
            </a:fld>
            <a:endParaRPr lang="en-US"/>
          </a:p>
        </p:txBody>
      </p:sp>
    </p:spTree>
    <p:extLst>
      <p:ext uri="{BB962C8B-B14F-4D97-AF65-F5344CB8AC3E}">
        <p14:creationId xmlns:p14="http://schemas.microsoft.com/office/powerpoint/2010/main" val="10017882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45E64B-E9CF-1C4C-B7B7-D9E789F4F30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C7B914C1-62F8-134C-86D0-DCE267A8521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3650478-E95B-A245-AA08-EC32E3CABE0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875AE14-644B-447E-95E3-A1404397ACC0}" type="datetime1">
              <a:rPr lang="en-US" smtClean="0"/>
              <a:t>3/5/2026</a:t>
            </a:fld>
            <a:endParaRPr lang="en-US"/>
          </a:p>
        </p:txBody>
      </p:sp>
      <p:sp>
        <p:nvSpPr>
          <p:cNvPr id="5" name="Footer Placeholder 4">
            <a:extLst>
              <a:ext uri="{FF2B5EF4-FFF2-40B4-BE49-F238E27FC236}">
                <a16:creationId xmlns:a16="http://schemas.microsoft.com/office/drawing/2014/main" id="{760EA18C-DF9C-5E44-870F-8A2FBFED66E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F44A393-D6FA-064A-8B76-E1E5025F2F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0F6008-2E59-B649-B193-1DAD0B033AC3}" type="slidenum">
              <a:rPr lang="en-US" smtClean="0"/>
              <a:t>‹#›</a:t>
            </a:fld>
            <a:endParaRPr lang="en-US"/>
          </a:p>
        </p:txBody>
      </p:sp>
      <p:sp>
        <p:nvSpPr>
          <p:cNvPr id="9" name="TextBox 8">
            <a:extLst>
              <a:ext uri="{FF2B5EF4-FFF2-40B4-BE49-F238E27FC236}">
                <a16:creationId xmlns:a16="http://schemas.microsoft.com/office/drawing/2014/main" id="{7094C172-4C30-962D-116A-76EA018F91B1}"/>
              </a:ext>
            </a:extLst>
          </p:cNvPr>
          <p:cNvSpPr txBox="1"/>
          <p:nvPr>
            <p:extLst>
              <p:ext uri="{1162E1C5-73C7-4A58-AE30-91384D911F3F}">
                <p184:classification xmlns:p184="http://schemas.microsoft.com/office/powerpoint/2018/4/main" val="hdr"/>
              </p:ext>
            </p:extLst>
          </p:nvPr>
        </p:nvSpPr>
        <p:spPr>
          <a:xfrm>
            <a:off x="5865813" y="635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
        <p:nvSpPr>
          <p:cNvPr id="10" name="TextBox 9">
            <a:extLst>
              <a:ext uri="{FF2B5EF4-FFF2-40B4-BE49-F238E27FC236}">
                <a16:creationId xmlns:a16="http://schemas.microsoft.com/office/drawing/2014/main" id="{83BB9E45-95BA-55A6-BF71-A21687E745D6}"/>
              </a:ext>
            </a:extLst>
          </p:cNvPr>
          <p:cNvSpPr txBox="1"/>
          <p:nvPr>
            <p:extLst>
              <p:ext uri="{1162E1C5-73C7-4A58-AE30-91384D911F3F}">
                <p184:classification xmlns:p184="http://schemas.microsoft.com/office/powerpoint/2018/4/main" val="ftr"/>
              </p:ext>
            </p:extLst>
          </p:nvPr>
        </p:nvSpPr>
        <p:spPr>
          <a:xfrm>
            <a:off x="5865813" y="6642100"/>
            <a:ext cx="488950" cy="152400"/>
          </a:xfrm>
          <a:prstGeom prst="rect">
            <a:avLst/>
          </a:prstGeom>
        </p:spPr>
        <p:txBody>
          <a:bodyPr horzOverflow="overflow" lIns="0" tIns="0" rIns="0" bIns="0">
            <a:spAutoFit/>
          </a:bodyPr>
          <a:lstStyle/>
          <a:p>
            <a:pPr algn="l"/>
            <a:r>
              <a:rPr lang="en-GB" sz="1000">
                <a:solidFill>
                  <a:srgbClr val="000000"/>
                </a:solidFill>
                <a:latin typeface="Calibri" panose="020F0502020204030204" pitchFamily="34" charset="0"/>
                <a:cs typeface="Calibri" panose="020F0502020204030204" pitchFamily="34" charset="0"/>
              </a:rPr>
              <a:t>OFFICIAL</a:t>
            </a:r>
          </a:p>
        </p:txBody>
      </p:sp>
    </p:spTree>
    <p:extLst>
      <p:ext uri="{BB962C8B-B14F-4D97-AF65-F5344CB8AC3E}">
        <p14:creationId xmlns:p14="http://schemas.microsoft.com/office/powerpoint/2010/main" val="1400658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hyperlink" Target="https://www.gov.uk/government/organisations/ministry-of-housing-communities-local-government"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assets.publishing.service.gov.uk/government/uploads/system/uploads/attachment_data/file/609903/PU2077_code_of_practice_2017.pdf"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gov.uk/government/publications/the-7-principles-of-public-life" TargetMode="External"/><Relationship Id="rId2" Type="http://schemas.openxmlformats.org/officeDocument/2006/relationships/hyperlink" Target="https://assets.publishing.service.gov.uk/government/uploads/system/uploads/attachment_data/file/409604/code-of-conduct_tcm6-38901.pdf"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apply-for-public-appointment.service.gov.uk/create-account" TargetMode="External"/><Relationship Id="rId2" Type="http://schemas.openxmlformats.org/officeDocument/2006/relationships/hyperlink" Target="https://publicappointments.campaign.gov.uk/" TargetMode="External"/><Relationship Id="rId1" Type="http://schemas.openxmlformats.org/officeDocument/2006/relationships/slideLayout" Target="../slideLayouts/slideLayout2.xml"/><Relationship Id="rId4" Type="http://schemas.openxmlformats.org/officeDocument/2006/relationships/hyperlink" Target="https://apply-for-public-appointment.service.gov.uk/auth/sign-in" TargetMode="External"/></Relationships>
</file>

<file path=ppt/slides/_rels/slide9.xml.rels><?xml version="1.0" encoding="UTF-8" standalone="yes"?>
<Relationships xmlns="http://schemas.openxmlformats.org/package/2006/relationships"><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mailto:PublicAppointments@levellingup.gov.uk" TargetMode="External"/><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 Id="rId5" Type="http://schemas.openxmlformats.org/officeDocument/2006/relationships/hyperlink" Target="https://publicappointmentscommissioner.independent.gov.uk/regulating-appointments/investigating-complaints/" TargetMode="External"/><Relationship Id="rId4" Type="http://schemas.openxmlformats.org/officeDocument/2006/relationships/hyperlink" Target="mailto:publicappointments@csc.gov.uk"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mailto:casework@ico.org.uk" TargetMode="External"/><Relationship Id="rId2" Type="http://schemas.openxmlformats.org/officeDocument/2006/relationships/hyperlink" Target="mailto:PublicAppointments@levellingup.gov.uk"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hyperlink" Target="mailto:PublicAppointments@communities.gov.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hape, rectangle&#10;&#10;Description automatically generated">
            <a:extLst>
              <a:ext uri="{FF2B5EF4-FFF2-40B4-BE49-F238E27FC236}">
                <a16:creationId xmlns:a16="http://schemas.microsoft.com/office/drawing/2014/main" id="{9A042A56-6294-7746-8AB6-0B5D50712BDD}"/>
              </a:ext>
            </a:extLst>
          </p:cNvPr>
          <p:cNvPicPr>
            <a:picLocks noChangeAspect="1"/>
          </p:cNvPicPr>
          <p:nvPr/>
        </p:nvPicPr>
        <p:blipFill>
          <a:blip r:embed="rId2"/>
          <a:stretch>
            <a:fillRect/>
          </a:stretch>
        </p:blipFill>
        <p:spPr>
          <a:xfrm>
            <a:off x="365566" y="1152191"/>
            <a:ext cx="11293172" cy="3038361"/>
          </a:xfrm>
          <a:prstGeom prst="rect">
            <a:avLst/>
          </a:prstGeom>
        </p:spPr>
      </p:pic>
      <p:sp>
        <p:nvSpPr>
          <p:cNvPr id="10" name="Title 9">
            <a:extLst>
              <a:ext uri="{FF2B5EF4-FFF2-40B4-BE49-F238E27FC236}">
                <a16:creationId xmlns:a16="http://schemas.microsoft.com/office/drawing/2014/main" id="{2650AB53-102B-0C47-A901-ED77C84D3044}"/>
              </a:ext>
            </a:extLst>
          </p:cNvPr>
          <p:cNvSpPr>
            <a:spLocks noGrp="1"/>
          </p:cNvSpPr>
          <p:nvPr>
            <p:ph type="ctrTitle"/>
          </p:nvPr>
        </p:nvSpPr>
        <p:spPr>
          <a:xfrm>
            <a:off x="311426" y="881743"/>
            <a:ext cx="10787269" cy="4339615"/>
          </a:xfrm>
        </p:spPr>
        <p:txBody>
          <a:bodyPr>
            <a:normAutofit fontScale="90000"/>
          </a:bodyPr>
          <a:lstStyle/>
          <a:p>
            <a:br>
              <a:rPr lang="en-US" sz="3600" b="1">
                <a:latin typeface="Helvetica Neue"/>
              </a:rPr>
            </a:br>
            <a:br>
              <a:rPr lang="en-US" sz="3600" b="1">
                <a:latin typeface="Helvetica Neue"/>
              </a:rPr>
            </a:br>
            <a:br>
              <a:rPr lang="en-US" sz="3600" b="1">
                <a:latin typeface="Helvetica Neue"/>
              </a:rPr>
            </a:br>
            <a:br>
              <a:rPr lang="en-US" sz="3600" b="1">
                <a:latin typeface="Helvetica Neue"/>
              </a:rPr>
            </a:br>
            <a:br>
              <a:rPr lang="en-US" sz="3600" b="1">
                <a:latin typeface="Helvetica Neue"/>
              </a:rPr>
            </a:br>
            <a:br>
              <a:rPr lang="en-US" sz="3600" b="1">
                <a:latin typeface="Helvetica Neue"/>
              </a:rPr>
            </a:br>
            <a:br>
              <a:rPr lang="en-US" sz="3600" b="1">
                <a:ea typeface="+mj-lt"/>
                <a:cs typeface="+mj-lt"/>
              </a:rPr>
            </a:br>
            <a:br>
              <a:rPr lang="en-US" sz="3600" b="1">
                <a:ea typeface="+mj-lt"/>
                <a:cs typeface="+mj-lt"/>
              </a:rPr>
            </a:br>
            <a:br>
              <a:rPr lang="en-US" sz="3600" b="1">
                <a:ea typeface="+mj-lt"/>
                <a:cs typeface="+mj-lt"/>
              </a:rPr>
            </a:br>
            <a:br>
              <a:rPr lang="en-US" sz="3600" b="1">
                <a:ea typeface="+mj-lt"/>
                <a:cs typeface="+mj-lt"/>
              </a:rPr>
            </a:br>
            <a:br>
              <a:rPr lang="en-US" sz="3600" b="1">
                <a:ea typeface="+mj-lt"/>
                <a:cs typeface="+mj-lt"/>
              </a:rPr>
            </a:br>
            <a:br>
              <a:rPr lang="en-US" sz="3600" b="1">
                <a:ea typeface="+mj-lt"/>
                <a:cs typeface="+mj-lt"/>
              </a:rPr>
            </a:br>
            <a:r>
              <a:rPr lang="en-US" sz="3100" b="1">
                <a:solidFill>
                  <a:schemeClr val="bg1"/>
                </a:solidFill>
                <a:latin typeface="Arial"/>
                <a:ea typeface="Calibri Light"/>
                <a:cs typeface="Arial"/>
              </a:rPr>
              <a:t>Ministry of Housing, Communities and Local Government Departmental Board Lead Non-Executive Directors</a:t>
            </a:r>
            <a:br>
              <a:rPr lang="en-US" sz="3100" b="1">
                <a:latin typeface="Arial" panose="020B0604020202020204" pitchFamily="34" charset="0"/>
                <a:cs typeface="Arial" panose="020B0604020202020204" pitchFamily="34" charset="0"/>
              </a:rPr>
            </a:br>
            <a:br>
              <a:rPr lang="en-US" sz="3100" b="1">
                <a:latin typeface="Arial"/>
                <a:cs typeface="Arial"/>
              </a:rPr>
            </a:br>
            <a:r>
              <a:rPr lang="en-US" sz="3100" b="1">
                <a:solidFill>
                  <a:schemeClr val="bg1"/>
                </a:solidFill>
                <a:latin typeface="Arial"/>
                <a:cs typeface="Arial"/>
              </a:rPr>
              <a:t>Information Pack for Candidates</a:t>
            </a:r>
            <a:br>
              <a:rPr lang="en-US" sz="3100" b="1">
                <a:latin typeface="Arial" panose="020B0604020202020204" pitchFamily="34" charset="0"/>
                <a:cs typeface="Arial" panose="020B0604020202020204" pitchFamily="34" charset="0"/>
              </a:rPr>
            </a:br>
            <a:br>
              <a:rPr lang="en-US" sz="1600" b="1">
                <a:latin typeface="Helvetica Neue"/>
              </a:rPr>
            </a:br>
            <a:br>
              <a:rPr lang="en-US" b="1">
                <a:latin typeface="Helvetica Neue"/>
              </a:rPr>
            </a:br>
            <a:endParaRPr lang="en-US" b="1">
              <a:solidFill>
                <a:schemeClr val="bg1"/>
              </a:solidFill>
              <a:latin typeface="Helvetica Neue"/>
            </a:endParaRPr>
          </a:p>
        </p:txBody>
      </p:sp>
      <p:sp>
        <p:nvSpPr>
          <p:cNvPr id="8" name="Rectangle 5">
            <a:extLst>
              <a:ext uri="{FF2B5EF4-FFF2-40B4-BE49-F238E27FC236}">
                <a16:creationId xmlns:a16="http://schemas.microsoft.com/office/drawing/2014/main" id="{ED218957-91FE-4EFC-AF8F-6B468F857D2B}"/>
              </a:ext>
            </a:extLst>
          </p:cNvPr>
          <p:cNvSpPr>
            <a:spLocks noChangeArrowheads="1"/>
          </p:cNvSpPr>
          <p:nvPr/>
        </p:nvSpPr>
        <p:spPr bwMode="auto">
          <a:xfrm>
            <a:off x="438764" y="4894290"/>
            <a:ext cx="11146777" cy="1296648"/>
          </a:xfrm>
          <a:prstGeom prst="rect">
            <a:avLst/>
          </a:prstGeom>
          <a:noFill/>
          <a:ln w="9525">
            <a:solidFill>
              <a:srgbClr val="009999"/>
            </a:solidFill>
            <a:miter lim="800000"/>
            <a:headEnd/>
            <a:tailEnd/>
          </a:ln>
          <a:effectLst/>
        </p:spPr>
        <p:txBody>
          <a:bodyPr wrap="none" lIns="91440" tIns="45720" rIns="91440" bIns="4572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en-GB" sz="1800" b="1" dirty="0">
                <a:latin typeface="Arial"/>
                <a:cs typeface="Arial"/>
              </a:rPr>
              <a:t>Closing Date: 08:00am on 24 November 2025</a:t>
            </a:r>
            <a:endParaRPr lang="en-US" dirty="0">
              <a:cs typeface="Arial"/>
            </a:endParaRPr>
          </a:p>
        </p:txBody>
      </p:sp>
      <p:pic>
        <p:nvPicPr>
          <p:cNvPr id="3" name="Picture 2">
            <a:extLst>
              <a:ext uri="{FF2B5EF4-FFF2-40B4-BE49-F238E27FC236}">
                <a16:creationId xmlns:a16="http://schemas.microsoft.com/office/drawing/2014/main" id="{0A48CAE6-95AC-41C7-875E-96161DC7940E}"/>
              </a:ext>
            </a:extLst>
          </p:cNvPr>
          <p:cNvPicPr>
            <a:picLocks noChangeAspect="1"/>
          </p:cNvPicPr>
          <p:nvPr/>
        </p:nvPicPr>
        <p:blipFill>
          <a:blip r:embed="rId3"/>
          <a:stretch>
            <a:fillRect/>
          </a:stretch>
        </p:blipFill>
        <p:spPr>
          <a:xfrm>
            <a:off x="9757021" y="5029738"/>
            <a:ext cx="1585097" cy="762066"/>
          </a:xfrm>
          <a:prstGeom prst="rect">
            <a:avLst/>
          </a:prstGeom>
        </p:spPr>
      </p:pic>
      <p:sp>
        <p:nvSpPr>
          <p:cNvPr id="4" name="Slide Number Placeholder 3">
            <a:extLst>
              <a:ext uri="{FF2B5EF4-FFF2-40B4-BE49-F238E27FC236}">
                <a16:creationId xmlns:a16="http://schemas.microsoft.com/office/drawing/2014/main" id="{03D676D5-D81E-472E-B036-74C6965ACF18}"/>
              </a:ext>
            </a:extLst>
          </p:cNvPr>
          <p:cNvSpPr>
            <a:spLocks noGrp="1"/>
          </p:cNvSpPr>
          <p:nvPr>
            <p:ph type="sldNum" sz="quarter" idx="12"/>
          </p:nvPr>
        </p:nvSpPr>
        <p:spPr/>
        <p:txBody>
          <a:bodyPr/>
          <a:lstStyle/>
          <a:p>
            <a:fld id="{B40F6008-2E59-B649-B193-1DAD0B033AC3}" type="slidenum">
              <a:rPr lang="en-US" smtClean="0"/>
              <a:t>1</a:t>
            </a:fld>
            <a:endParaRPr lang="en-US"/>
          </a:p>
        </p:txBody>
      </p:sp>
      <p:pic>
        <p:nvPicPr>
          <p:cNvPr id="5" name="Picture 4">
            <a:extLst>
              <a:ext uri="{FF2B5EF4-FFF2-40B4-BE49-F238E27FC236}">
                <a16:creationId xmlns:a16="http://schemas.microsoft.com/office/drawing/2014/main" id="{E4E2B177-B0AD-95FD-BEE4-AC8088958611}"/>
              </a:ext>
            </a:extLst>
          </p:cNvPr>
          <p:cNvPicPr>
            <a:picLocks noChangeAspect="1"/>
          </p:cNvPicPr>
          <p:nvPr/>
        </p:nvPicPr>
        <p:blipFill>
          <a:blip r:embed="rId4"/>
          <a:stretch>
            <a:fillRect/>
          </a:stretch>
        </p:blipFill>
        <p:spPr>
          <a:xfrm>
            <a:off x="316302" y="-117655"/>
            <a:ext cx="2084719" cy="1270480"/>
          </a:xfrm>
          <a:prstGeom prst="rect">
            <a:avLst/>
          </a:prstGeom>
        </p:spPr>
      </p:pic>
    </p:spTree>
    <p:extLst>
      <p:ext uri="{BB962C8B-B14F-4D97-AF65-F5344CB8AC3E}">
        <p14:creationId xmlns:p14="http://schemas.microsoft.com/office/powerpoint/2010/main" val="28341801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3E04F2-1F0D-5C46-B9F1-B20A5B6A9226}"/>
              </a:ext>
            </a:extLst>
          </p:cNvPr>
          <p:cNvSpPr>
            <a:spLocks noGrp="1"/>
          </p:cNvSpPr>
          <p:nvPr>
            <p:ph idx="1"/>
          </p:nvPr>
        </p:nvSpPr>
        <p:spPr>
          <a:xfrm>
            <a:off x="530087" y="1694327"/>
            <a:ext cx="11188838" cy="4482636"/>
          </a:xfrm>
        </p:spPr>
        <p:txBody>
          <a:bodyPr vert="horz" lIns="91440" tIns="45720" rIns="91440" bIns="45720" rtlCol="0" anchor="t">
            <a:normAutofit fontScale="85000" lnSpcReduction="20000"/>
          </a:bodyPr>
          <a:lstStyle/>
          <a:p>
            <a:pPr marL="0" indent="0">
              <a:lnSpc>
                <a:spcPct val="100000"/>
              </a:lnSpc>
              <a:spcBef>
                <a:spcPts val="0"/>
              </a:spcBef>
              <a:buNone/>
              <a:defRPr/>
            </a:pPr>
            <a:r>
              <a:rPr kumimoji="0" lang="en-GB" sz="2000" b="1" i="0" u="none" strike="noStrike" kern="1200" cap="none" spc="0" normalizeH="0" baseline="0" noProof="0" dirty="0">
                <a:ln>
                  <a:noFill/>
                </a:ln>
                <a:solidFill>
                  <a:schemeClr val="accent1">
                    <a:lumMod val="75000"/>
                  </a:schemeClr>
                </a:solidFill>
                <a:effectLst/>
                <a:uLnTx/>
                <a:uFillTx/>
                <a:latin typeface="Arial"/>
                <a:cs typeface="Arial"/>
              </a:rPr>
              <a:t>Section							</a:t>
            </a:r>
            <a:r>
              <a:rPr lang="en-GB" sz="2000" b="1" dirty="0">
                <a:solidFill>
                  <a:schemeClr val="accent1">
                    <a:lumMod val="75000"/>
                  </a:schemeClr>
                </a:solidFill>
                <a:latin typeface="Arial"/>
                <a:cs typeface="Arial"/>
              </a:rPr>
              <a:t>      </a:t>
            </a:r>
            <a:r>
              <a:rPr kumimoji="0" lang="en-GB" sz="2000" b="1" i="0" u="none" strike="noStrike" kern="1200" cap="none" spc="0" normalizeH="0" baseline="0" noProof="0" dirty="0">
                <a:ln>
                  <a:noFill/>
                </a:ln>
                <a:solidFill>
                  <a:schemeClr val="accent1">
                    <a:lumMod val="75000"/>
                  </a:schemeClr>
                </a:solidFill>
                <a:effectLst/>
                <a:uLnTx/>
                <a:uFillTx/>
                <a:latin typeface="Arial"/>
                <a:cs typeface="Arial"/>
              </a:rPr>
              <a:t> Page no.</a:t>
            </a:r>
            <a:r>
              <a:rPr kumimoji="0" lang="en-GB" sz="2000" b="1" i="0" u="none" strike="noStrike" kern="1200" cap="none" spc="0" normalizeH="0" baseline="0" noProof="0" dirty="0">
                <a:ln>
                  <a:noFill/>
                </a:ln>
                <a:solidFill>
                  <a:srgbClr val="009999"/>
                </a:solidFill>
                <a:effectLst/>
                <a:uLnTx/>
                <a:uFillTx/>
                <a:latin typeface="Arial"/>
                <a:cs typeface="Arial"/>
              </a:rPr>
              <a:t>	</a:t>
            </a:r>
            <a:r>
              <a:rPr lang="en-GB" sz="1700" b="1" dirty="0">
                <a:solidFill>
                  <a:schemeClr val="accent1">
                    <a:lumMod val="75000"/>
                  </a:schemeClr>
                </a:solidFill>
                <a:latin typeface="Arial"/>
                <a:cs typeface="Arial"/>
              </a:rPr>
              <a:t>                  </a:t>
            </a: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a:t>
            </a:r>
            <a:r>
              <a:rPr lang="en-GB" sz="1700" b="1" dirty="0">
                <a:solidFill>
                  <a:schemeClr val="accent1">
                    <a:lumMod val="75000"/>
                  </a:schemeClr>
                </a:solidFill>
                <a:latin typeface="Arial"/>
                <a:cs typeface="Arial"/>
              </a:rPr>
              <a:t>  </a:t>
            </a:r>
            <a:endParaRPr lang="en-GB" sz="1200"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lang="en-GB" sz="1700" b="1" dirty="0">
                <a:solidFill>
                  <a:srgbClr val="2F5597"/>
                </a:solidFill>
                <a:latin typeface="Arial"/>
                <a:cs typeface="Arial"/>
              </a:rPr>
              <a:t>Introduction from the Secretary of State</a:t>
            </a:r>
          </a:p>
          <a:p>
            <a:pPr marL="0" indent="0">
              <a:lnSpc>
                <a:spcPct val="100000"/>
              </a:lnSpc>
              <a:spcBef>
                <a:spcPts val="0"/>
              </a:spcBef>
              <a:buNone/>
              <a:defRPr/>
            </a:pPr>
            <a:endParaRPr lang="en-GB" sz="1700" b="1">
              <a:solidFill>
                <a:schemeClr val="accent1">
                  <a:lumMod val="75000"/>
                </a:schemeClr>
              </a:solidFill>
              <a:latin typeface="Arial"/>
              <a:cs typeface="Arial"/>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About the Role</a:t>
            </a:r>
            <a:r>
              <a:rPr lang="en-GB" sz="1700" b="1" dirty="0">
                <a:solidFill>
                  <a:schemeClr val="accent1">
                    <a:lumMod val="75000"/>
                  </a:schemeClr>
                </a:solidFill>
                <a:latin typeface="Arial"/>
                <a:cs typeface="Arial"/>
              </a:rPr>
              <a:t>                                                                                                                           3</a:t>
            </a:r>
            <a:endParaRPr lang="en-GB" dirty="0">
              <a:solidFill>
                <a:schemeClr val="accent1">
                  <a:lumMod val="75000"/>
                </a:schemeClr>
              </a:solidFill>
            </a:endParaRPr>
          </a:p>
          <a:p>
            <a:pPr marL="0" indent="0">
              <a:lnSpc>
                <a:spcPct val="100000"/>
              </a:lnSpc>
              <a:spcBef>
                <a:spcPts val="0"/>
              </a:spcBef>
              <a:buNone/>
              <a:defRPr/>
            </a:pPr>
            <a:endParaRPr lang="en-GB" sz="1700" b="1">
              <a:solidFill>
                <a:schemeClr val="accent1">
                  <a:lumMod val="75000"/>
                </a:schemeClr>
              </a:solidFill>
              <a:latin typeface="Arial"/>
              <a:cs typeface="Arial"/>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Key Responsibilities</a:t>
            </a:r>
            <a:r>
              <a:rPr lang="en-GB" sz="1700" b="1" dirty="0">
                <a:solidFill>
                  <a:schemeClr val="accent1">
                    <a:lumMod val="75000"/>
                  </a:schemeClr>
                </a:solidFill>
                <a:latin typeface="Arial"/>
                <a:cs typeface="Arial"/>
              </a:rPr>
              <a:t>                                                                                                       4</a:t>
            </a:r>
            <a:endParaRPr lang="en-GB" sz="1700" b="1" i="0" u="none" strike="noStrike" kern="1200" cap="none" spc="0" normalizeH="0" baseline="0" noProof="0" dirty="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Selection Criteria</a:t>
            </a:r>
            <a:r>
              <a:rPr lang="en-GB" sz="1700" b="1" dirty="0">
                <a:solidFill>
                  <a:schemeClr val="accent1">
                    <a:lumMod val="75000"/>
                  </a:schemeClr>
                </a:solidFill>
                <a:latin typeface="Arial"/>
                <a:cs typeface="Arial"/>
              </a:rPr>
              <a:t>                                                                                                                       5</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Outline Terms and Conditions                                                                                                 </a:t>
            </a:r>
            <a:r>
              <a:rPr lang="en-GB" sz="1700" b="1" dirty="0">
                <a:solidFill>
                  <a:schemeClr val="accent1">
                    <a:lumMod val="75000"/>
                  </a:schemeClr>
                </a:solidFill>
                <a:latin typeface="Arial"/>
                <a:cs typeface="Arial"/>
              </a:rPr>
              <a:t> 6</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How to Apply</a:t>
            </a:r>
            <a:r>
              <a:rPr lang="en-GB" sz="1700" b="1" dirty="0">
                <a:solidFill>
                  <a:schemeClr val="accent1">
                    <a:lumMod val="75000"/>
                  </a:schemeClr>
                </a:solidFill>
                <a:latin typeface="Arial"/>
                <a:cs typeface="Arial"/>
              </a:rPr>
              <a:t>                                                                                                                              7</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Assessment Process: Overview</a:t>
            </a:r>
            <a:r>
              <a:rPr lang="en-GB" sz="1700" b="1" dirty="0">
                <a:solidFill>
                  <a:schemeClr val="accent1">
                    <a:lumMod val="75000"/>
                  </a:schemeClr>
                </a:solidFill>
                <a:latin typeface="Arial"/>
                <a:cs typeface="Arial"/>
              </a:rPr>
              <a:t>                                                                                               8</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		</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indent="0">
              <a:lnSpc>
                <a:spcPct val="100000"/>
              </a:lnSpc>
              <a:spcBef>
                <a:spcPts val="0"/>
              </a:spcBef>
              <a:buNone/>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Assessment Process: Indicative Timeline</a:t>
            </a:r>
            <a:r>
              <a:rPr lang="en-GB" sz="1700" b="1" dirty="0">
                <a:solidFill>
                  <a:schemeClr val="accent1">
                    <a:lumMod val="75000"/>
                  </a:schemeClr>
                </a:solidFill>
                <a:latin typeface="Arial"/>
                <a:cs typeface="Arial"/>
              </a:rPr>
              <a:t>                                                                               9</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Diversity and Equal Opportunities				</a:t>
            </a:r>
            <a:r>
              <a:rPr lang="en-GB" sz="1700" b="1" dirty="0">
                <a:solidFill>
                  <a:schemeClr val="accent1">
                    <a:lumMod val="75000"/>
                  </a:schemeClr>
                </a:solidFill>
                <a:latin typeface="Arial"/>
                <a:cs typeface="Arial"/>
              </a:rPr>
              <a:t>                  10</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Further Information 							</a:t>
            </a:r>
            <a:r>
              <a:rPr lang="en-GB" sz="1700" b="1" dirty="0">
                <a:solidFill>
                  <a:schemeClr val="accent1">
                    <a:lumMod val="75000"/>
                  </a:schemeClr>
                </a:solidFill>
                <a:latin typeface="Arial"/>
                <a:cs typeface="Arial"/>
              </a:rPr>
              <a:t>11</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GDPR								</a:t>
            </a:r>
            <a:r>
              <a:rPr lang="en-GB" sz="1700" b="1" dirty="0">
                <a:solidFill>
                  <a:schemeClr val="accent1">
                    <a:lumMod val="75000"/>
                  </a:schemeClr>
                </a:solidFill>
                <a:latin typeface="Arial"/>
                <a:cs typeface="Arial"/>
              </a:rPr>
              <a:t>12</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700" b="1" i="0" u="none" strike="noStrike" kern="1200" cap="none" spc="0" normalizeH="0" baseline="0" noProof="0">
              <a:ln>
                <a:noFill/>
              </a:ln>
              <a:solidFill>
                <a:schemeClr val="accent1">
                  <a:lumMod val="75000"/>
                </a:schemeClr>
              </a:solidFill>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700" b="1" i="0" u="none" strike="noStrike" kern="1200" cap="none" spc="0" normalizeH="0" baseline="0" noProof="0" dirty="0">
                <a:ln>
                  <a:noFill/>
                </a:ln>
                <a:solidFill>
                  <a:schemeClr val="accent1">
                    <a:lumMod val="75000"/>
                  </a:schemeClr>
                </a:solidFill>
                <a:effectLst/>
                <a:uLnTx/>
                <a:uFillTx/>
                <a:latin typeface="Arial"/>
                <a:cs typeface="Arial"/>
              </a:rPr>
              <a:t>Seven Principles of Public Life						</a:t>
            </a:r>
            <a:r>
              <a:rPr lang="en-GB" sz="1700" b="1" dirty="0">
                <a:solidFill>
                  <a:schemeClr val="accent1">
                    <a:lumMod val="75000"/>
                  </a:schemeClr>
                </a:solidFill>
                <a:latin typeface="Arial"/>
                <a:cs typeface="Arial"/>
              </a:rPr>
              <a:t>13</a:t>
            </a:r>
            <a:endParaRPr lang="en-GB" sz="1700" b="1" i="0" u="none" strike="noStrike" kern="1200" cap="none" spc="0" normalizeH="0" baseline="0" noProof="0" dirty="0">
              <a:ln>
                <a:noFill/>
              </a:ln>
              <a:solidFill>
                <a:schemeClr val="accent1">
                  <a:lumMod val="75000"/>
                </a:schemeClr>
              </a:solidFill>
              <a:effectLst/>
              <a:uLnTx/>
              <a:uFillTx/>
              <a:latin typeface="Arial"/>
              <a:cs typeface="Arial"/>
            </a:endParaRPr>
          </a:p>
          <a:p>
            <a:pPr marL="0" indent="0">
              <a:buNone/>
            </a:pPr>
            <a:endParaRPr lang="en-US"/>
          </a:p>
          <a:p>
            <a:pPr marL="0" indent="0">
              <a:buNone/>
            </a:pPr>
            <a:endParaRPr lang="en-US"/>
          </a:p>
        </p:txBody>
      </p:sp>
      <p:sp>
        <p:nvSpPr>
          <p:cNvPr id="5" name="Title 1">
            <a:extLst>
              <a:ext uri="{FF2B5EF4-FFF2-40B4-BE49-F238E27FC236}">
                <a16:creationId xmlns:a16="http://schemas.microsoft.com/office/drawing/2014/main" id="{694A599D-A08D-4433-9217-58800F5C7F99}"/>
              </a:ext>
            </a:extLst>
          </p:cNvPr>
          <p:cNvSpPr txBox="1">
            <a:spLocks/>
          </p:cNvSpPr>
          <p:nvPr/>
        </p:nvSpPr>
        <p:spPr>
          <a:xfrm>
            <a:off x="530087" y="1090997"/>
            <a:ext cx="10592250" cy="480131"/>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800" b="1">
                <a:solidFill>
                  <a:schemeClr val="accent1">
                    <a:lumMod val="75000"/>
                  </a:schemeClr>
                </a:solidFill>
                <a:cs typeface="Arial" panose="020B0604020202020204" pitchFamily="34" charset="0"/>
              </a:rPr>
              <a:t>Contents</a:t>
            </a:r>
          </a:p>
        </p:txBody>
      </p:sp>
      <p:sp>
        <p:nvSpPr>
          <p:cNvPr id="2" name="Slide Number Placeholder 1">
            <a:extLst>
              <a:ext uri="{FF2B5EF4-FFF2-40B4-BE49-F238E27FC236}">
                <a16:creationId xmlns:a16="http://schemas.microsoft.com/office/drawing/2014/main" id="{DE32C538-A37B-4CEA-B4EB-C41A60AE674E}"/>
              </a:ext>
            </a:extLst>
          </p:cNvPr>
          <p:cNvSpPr>
            <a:spLocks noGrp="1"/>
          </p:cNvSpPr>
          <p:nvPr>
            <p:ph type="sldNum" sz="quarter" idx="12"/>
          </p:nvPr>
        </p:nvSpPr>
        <p:spPr/>
        <p:txBody>
          <a:bodyPr/>
          <a:lstStyle/>
          <a:p>
            <a:fld id="{B40F6008-2E59-B649-B193-1DAD0B033AC3}" type="slidenum">
              <a:rPr lang="en-US" smtClean="0"/>
              <a:t>2</a:t>
            </a:fld>
            <a:endParaRPr lang="en-US"/>
          </a:p>
        </p:txBody>
      </p:sp>
    </p:spTree>
    <p:extLst>
      <p:ext uri="{BB962C8B-B14F-4D97-AF65-F5344CB8AC3E}">
        <p14:creationId xmlns:p14="http://schemas.microsoft.com/office/powerpoint/2010/main" val="13371046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F23E05-E5C5-497C-A842-7BD21B2076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9350B63-8F3B-F956-2FD5-4991E9D14355}"/>
              </a:ext>
            </a:extLst>
          </p:cNvPr>
          <p:cNvSpPr>
            <a:spLocks noGrp="1"/>
          </p:cNvSpPr>
          <p:nvPr>
            <p:ph type="title"/>
          </p:nvPr>
        </p:nvSpPr>
        <p:spPr>
          <a:xfrm>
            <a:off x="838200" y="365126"/>
            <a:ext cx="10515600" cy="1306440"/>
          </a:xfrm>
        </p:spPr>
        <p:txBody>
          <a:bodyPr>
            <a:normAutofit/>
          </a:bodyPr>
          <a:lstStyle/>
          <a:p>
            <a:r>
              <a:rPr lang="en-US" sz="4000" b="1">
                <a:latin typeface="Arial"/>
                <a:ea typeface="Calibri Light"/>
                <a:cs typeface="Calibri Light"/>
              </a:rPr>
              <a:t>Introduction from the Secretary of State </a:t>
            </a:r>
            <a:endParaRPr lang="en-US" sz="4000" b="1">
              <a:latin typeface="Arial"/>
              <a:cs typeface="Arial"/>
            </a:endParaRPr>
          </a:p>
        </p:txBody>
      </p:sp>
      <p:sp>
        <p:nvSpPr>
          <p:cNvPr id="8" name="Content Placeholder 7">
            <a:extLst>
              <a:ext uri="{FF2B5EF4-FFF2-40B4-BE49-F238E27FC236}">
                <a16:creationId xmlns:a16="http://schemas.microsoft.com/office/drawing/2014/main" id="{1B2556F6-97C2-116F-DCE0-0DEA65304910}"/>
              </a:ext>
            </a:extLst>
          </p:cNvPr>
          <p:cNvSpPr>
            <a:spLocks noGrp="1"/>
          </p:cNvSpPr>
          <p:nvPr>
            <p:ph idx="1"/>
          </p:nvPr>
        </p:nvSpPr>
        <p:spPr>
          <a:xfrm>
            <a:off x="838200" y="1825625"/>
            <a:ext cx="6714066" cy="4301437"/>
          </a:xfrm>
        </p:spPr>
        <p:txBody>
          <a:bodyPr vert="horz" lIns="91440" tIns="45720" rIns="91440" bIns="45720" rtlCol="0" anchor="t">
            <a:normAutofit/>
          </a:bodyPr>
          <a:lstStyle/>
          <a:p>
            <a:pPr marL="0" indent="0">
              <a:buNone/>
            </a:pPr>
            <a:r>
              <a:rPr lang="en-GB" sz="1000" dirty="0">
                <a:latin typeface="Arial"/>
                <a:cs typeface="Arial"/>
              </a:rPr>
              <a:t>Thank you for your interest in the position of </a:t>
            </a:r>
            <a:r>
              <a:rPr lang="en-GB" sz="1000" b="1" dirty="0">
                <a:latin typeface="Arial"/>
                <a:cs typeface="Arial"/>
              </a:rPr>
              <a:t>Lead Non-Executive Director</a:t>
            </a:r>
            <a:r>
              <a:rPr lang="en-GB" sz="1000" dirty="0">
                <a:latin typeface="Arial"/>
                <a:cs typeface="Arial"/>
              </a:rPr>
              <a:t> at the </a:t>
            </a:r>
            <a:r>
              <a:rPr lang="en-GB" sz="1000" b="1" dirty="0">
                <a:latin typeface="Arial"/>
                <a:cs typeface="Arial"/>
              </a:rPr>
              <a:t>Ministry of Housing, Communities and Local Government</a:t>
            </a:r>
            <a:r>
              <a:rPr lang="en-GB" sz="1000" dirty="0">
                <a:latin typeface="Arial"/>
                <a:cs typeface="Arial"/>
              </a:rPr>
              <a:t>.</a:t>
            </a:r>
          </a:p>
          <a:p>
            <a:pPr marL="0" indent="0">
              <a:buNone/>
            </a:pPr>
            <a:r>
              <a:rPr lang="en-GB" sz="1000">
                <a:latin typeface="Arial"/>
                <a:cs typeface="Arial"/>
              </a:rPr>
              <a:t>This is a pivotal moment for our department. We are advancing a bold and ambitious programme to address the </a:t>
            </a:r>
            <a:r>
              <a:rPr lang="en-GB" sz="1000" dirty="0">
                <a:latin typeface="Arial"/>
                <a:cs typeface="Arial"/>
              </a:rPr>
              <a:t>housing crisis, reform the planning system, and empower local government to better serve communities across the country. These priorities demand not only innovative policy solutions, but also exceptional leadership, strategic clarity, and rigorous governance.</a:t>
            </a:r>
          </a:p>
          <a:p>
            <a:pPr marL="0" indent="0">
              <a:buNone/>
            </a:pPr>
            <a:r>
              <a:rPr lang="en-GB" sz="1000" dirty="0">
                <a:latin typeface="Arial"/>
                <a:cs typeface="Arial"/>
              </a:rPr>
              <a:t>Our Non-Executive Directors are instrumental in helping us meet these challenges. As Lead NED, you will provide independent oversight and constructive challenge to the executive team, help shape our strategic direction, and ensure we remain focused on delivering for the public. Your leadership across the NED cohort will be vital in enhancing board-level effectiveness and supporting the department’s senior leadership.</a:t>
            </a:r>
          </a:p>
          <a:p>
            <a:pPr marL="0" indent="0">
              <a:buNone/>
            </a:pPr>
            <a:r>
              <a:rPr lang="en-GB" sz="1000" dirty="0">
                <a:latin typeface="Arial"/>
                <a:cs typeface="Arial"/>
              </a:rPr>
              <a:t>We are seeking a candidate with substantial experience in leadership, governance, risk management, finance, and strategic transformation. We welcome applications from individuals with diverse backgrounds and perspectives, who can bring fresh thinking and a collaborative spirit to our work. A genuine passion for MHCLG’s mission, and a commitment to public service, are essential.</a:t>
            </a:r>
          </a:p>
          <a:p>
            <a:pPr marL="0" indent="0">
              <a:buNone/>
            </a:pPr>
            <a:r>
              <a:rPr lang="en-GB" sz="1000" dirty="0">
                <a:latin typeface="Arial"/>
                <a:cs typeface="Arial"/>
              </a:rPr>
              <a:t>Further details about the department, the role, and the qualities we are seeking are included in this information pack. Should you have any questions about the role or the application process, please contact: </a:t>
            </a:r>
            <a:r>
              <a:rPr lang="en-GB" sz="1000" b="1" u="sng" dirty="0">
                <a:latin typeface="Arial"/>
                <a:cs typeface="Arial"/>
                <a:hlinkClick r:id="rId2"/>
              </a:rPr>
              <a:t>PublicAppointments@communities.gov.uk</a:t>
            </a:r>
            <a:r>
              <a:rPr lang="en-GB" sz="1000" b="1" dirty="0">
                <a:latin typeface="Arial"/>
                <a:cs typeface="Arial"/>
              </a:rPr>
              <a:t> </a:t>
            </a:r>
            <a:r>
              <a:rPr lang="en-GB" sz="1000" dirty="0">
                <a:latin typeface="Arial"/>
                <a:cs typeface="Arial"/>
              </a:rPr>
              <a:t>.</a:t>
            </a:r>
          </a:p>
          <a:p>
            <a:pPr marL="0" indent="0">
              <a:buNone/>
            </a:pPr>
            <a:r>
              <a:rPr lang="en-GB" sz="1000" dirty="0">
                <a:latin typeface="Arial"/>
                <a:cs typeface="Arial"/>
              </a:rPr>
              <a:t>Thank you once again for considering this opportunity. I look forward to receiving your application and to the possibility of working together to shape the future of our communities.</a:t>
            </a:r>
          </a:p>
          <a:p>
            <a:endParaRPr lang="en-GB" sz="1000">
              <a:latin typeface="Arial"/>
              <a:cs typeface="Arial"/>
            </a:endParaRPr>
          </a:p>
          <a:p>
            <a:pPr marL="0" indent="0" algn="ctr">
              <a:buNone/>
            </a:pPr>
            <a:r>
              <a:rPr lang="en-GB" sz="1000" b="1">
                <a:latin typeface="Arial"/>
                <a:cs typeface="Arial"/>
              </a:rPr>
              <a:t>The Rt Hon Steve Reed OBE MP</a:t>
            </a:r>
            <a:br>
              <a:rPr lang="en-GB" sz="1000" b="1" dirty="0">
                <a:latin typeface="Arial"/>
              </a:rPr>
            </a:br>
            <a:r>
              <a:rPr lang="en-GB" sz="1000" b="1">
                <a:latin typeface="Arial"/>
                <a:cs typeface="Arial"/>
              </a:rPr>
              <a:t>Secretary of State for Housing, Communities and Local Government</a:t>
            </a:r>
            <a:endParaRPr lang="en-GB" sz="1000">
              <a:latin typeface="Arial"/>
              <a:cs typeface="Arial"/>
            </a:endParaRPr>
          </a:p>
          <a:p>
            <a:endParaRPr lang="en-GB" sz="1000">
              <a:ea typeface="Calibri"/>
              <a:cs typeface="Calibri"/>
            </a:endParaRPr>
          </a:p>
        </p:txBody>
      </p:sp>
      <p:pic>
        <p:nvPicPr>
          <p:cNvPr id="6" name="Picture 5" descr="A person in a suit and tie&#10;&#10;AI-generated content may be incorrect.">
            <a:extLst>
              <a:ext uri="{FF2B5EF4-FFF2-40B4-BE49-F238E27FC236}">
                <a16:creationId xmlns:a16="http://schemas.microsoft.com/office/drawing/2014/main" id="{4CEB9115-2395-FC85-A724-CDAB596355F0}"/>
              </a:ext>
            </a:extLst>
          </p:cNvPr>
          <p:cNvPicPr>
            <a:picLocks noChangeAspect="1"/>
          </p:cNvPicPr>
          <p:nvPr/>
        </p:nvPicPr>
        <p:blipFill>
          <a:blip r:embed="rId3"/>
          <a:srcRect l="5594" r="4171" b="-1"/>
          <a:stretch>
            <a:fillRect/>
          </a:stretch>
        </p:blipFill>
        <p:spPr>
          <a:xfrm>
            <a:off x="7989296" y="1843285"/>
            <a:ext cx="3364502" cy="3728611"/>
          </a:xfrm>
          <a:prstGeom prst="rect">
            <a:avLst/>
          </a:prstGeom>
        </p:spPr>
      </p:pic>
      <p:sp>
        <p:nvSpPr>
          <p:cNvPr id="4" name="Slide Number Placeholder 3">
            <a:extLst>
              <a:ext uri="{FF2B5EF4-FFF2-40B4-BE49-F238E27FC236}">
                <a16:creationId xmlns:a16="http://schemas.microsoft.com/office/drawing/2014/main" id="{7E1B213F-9857-CE29-F9CA-098B6FE14835}"/>
              </a:ext>
            </a:extLst>
          </p:cNvPr>
          <p:cNvSpPr>
            <a:spLocks noGrp="1"/>
          </p:cNvSpPr>
          <p:nvPr>
            <p:ph type="sldNum" sz="quarter" idx="12"/>
          </p:nvPr>
        </p:nvSpPr>
        <p:spPr>
          <a:xfrm>
            <a:off x="8610600" y="6356350"/>
            <a:ext cx="2743200" cy="365125"/>
          </a:xfrm>
        </p:spPr>
        <p:txBody>
          <a:bodyPr>
            <a:normAutofit/>
          </a:bodyPr>
          <a:lstStyle/>
          <a:p>
            <a:pPr>
              <a:spcAft>
                <a:spcPts val="600"/>
              </a:spcAft>
            </a:pPr>
            <a:fld id="{B40F6008-2E59-B649-B193-1DAD0B033AC3}" type="slidenum">
              <a:rPr lang="en-US" smtClean="0"/>
              <a:pPr>
                <a:spcAft>
                  <a:spcPts val="600"/>
                </a:spcAft>
              </a:pPr>
              <a:t>3</a:t>
            </a:fld>
            <a:endParaRPr lang="en-US"/>
          </a:p>
        </p:txBody>
      </p:sp>
    </p:spTree>
    <p:extLst>
      <p:ext uri="{BB962C8B-B14F-4D97-AF65-F5344CB8AC3E}">
        <p14:creationId xmlns:p14="http://schemas.microsoft.com/office/powerpoint/2010/main" val="21120343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C10D95E6-A3AC-45E2-8877-C59159CA706F}"/>
              </a:ext>
            </a:extLst>
          </p:cNvPr>
          <p:cNvSpPr txBox="1">
            <a:spLocks/>
          </p:cNvSpPr>
          <p:nvPr/>
        </p:nvSpPr>
        <p:spPr>
          <a:xfrm>
            <a:off x="492963" y="456017"/>
            <a:ext cx="2842200" cy="435427"/>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About the role</a:t>
            </a:r>
          </a:p>
        </p:txBody>
      </p:sp>
      <p:sp>
        <p:nvSpPr>
          <p:cNvPr id="2" name="Slide Number Placeholder 1">
            <a:extLst>
              <a:ext uri="{FF2B5EF4-FFF2-40B4-BE49-F238E27FC236}">
                <a16:creationId xmlns:a16="http://schemas.microsoft.com/office/drawing/2014/main" id="{57392CAE-33C0-43B4-B296-83943D68DE1A}"/>
              </a:ext>
            </a:extLst>
          </p:cNvPr>
          <p:cNvSpPr>
            <a:spLocks noGrp="1"/>
          </p:cNvSpPr>
          <p:nvPr>
            <p:ph type="sldNum" sz="quarter" idx="12"/>
          </p:nvPr>
        </p:nvSpPr>
        <p:spPr/>
        <p:txBody>
          <a:bodyPr/>
          <a:lstStyle/>
          <a:p>
            <a:fld id="{B40F6008-2E59-B649-B193-1DAD0B033AC3}" type="slidenum">
              <a:rPr lang="en-US" smtClean="0"/>
              <a:t>4</a:t>
            </a:fld>
            <a:endParaRPr lang="en-US"/>
          </a:p>
        </p:txBody>
      </p:sp>
      <p:sp>
        <p:nvSpPr>
          <p:cNvPr id="7" name="Content Placeholder 2">
            <a:extLst>
              <a:ext uri="{FF2B5EF4-FFF2-40B4-BE49-F238E27FC236}">
                <a16:creationId xmlns:a16="http://schemas.microsoft.com/office/drawing/2014/main" id="{B987E9A4-9387-4E35-A843-D4B68661A639}"/>
              </a:ext>
            </a:extLst>
          </p:cNvPr>
          <p:cNvSpPr txBox="1">
            <a:spLocks/>
          </p:cNvSpPr>
          <p:nvPr/>
        </p:nvSpPr>
        <p:spPr>
          <a:xfrm>
            <a:off x="526093" y="983902"/>
            <a:ext cx="10397280" cy="537575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a:buNone/>
            </a:pPr>
            <a:endParaRPr lang="en-US" sz="1600">
              <a:latin typeface="Arial"/>
              <a:ea typeface="+mn-lt"/>
              <a:cs typeface="Arial"/>
            </a:endParaRPr>
          </a:p>
          <a:p>
            <a:pPr marL="0">
              <a:buNone/>
            </a:pPr>
            <a:r>
              <a:rPr lang="en-US" sz="1600" dirty="0">
                <a:latin typeface="Arial"/>
                <a:ea typeface="+mn-lt"/>
                <a:cs typeface="Arial"/>
              </a:rPr>
              <a:t>The Ministry of Housing, Communities and Local Government (MHCLG) is seeking to appoint a Lead Non-Executive Director to its Departmental Board. This is a pivotal role at the heart of a mission-driven department, supporting the delivery of government priorities including housing, local government reform, and community empowerment.</a:t>
            </a:r>
            <a:r>
              <a:rPr lang="en-US" sz="1600" dirty="0">
                <a:latin typeface="Arial"/>
                <a:ea typeface="+mn-lt"/>
                <a:cs typeface="+mn-lt"/>
              </a:rPr>
              <a:t> </a:t>
            </a:r>
            <a:endParaRPr lang="en-US" sz="1600" dirty="0">
              <a:latin typeface="Arial"/>
              <a:cs typeface="Arial"/>
            </a:endParaRPr>
          </a:p>
          <a:p>
            <a:pPr marL="0">
              <a:buNone/>
            </a:pPr>
            <a:endParaRPr lang="en-US" sz="1600">
              <a:solidFill>
                <a:srgbClr val="000000"/>
              </a:solidFill>
              <a:latin typeface="Arial"/>
              <a:ea typeface="+mn-lt"/>
              <a:cs typeface="Calibri"/>
            </a:endParaRPr>
          </a:p>
          <a:p>
            <a:pPr marL="0">
              <a:buNone/>
            </a:pPr>
            <a:r>
              <a:rPr lang="en-US" sz="1600" dirty="0">
                <a:solidFill>
                  <a:srgbClr val="000000"/>
                </a:solidFill>
                <a:latin typeface="Arial"/>
                <a:ea typeface="+mn-lt"/>
                <a:cs typeface="Arial"/>
              </a:rPr>
              <a:t>MHCLG is central to the mission-driven government, from fixing the foundations of an affordable home to handing power back to communities and rebuilding local government</a:t>
            </a:r>
            <a:r>
              <a:rPr lang="en-US" sz="1600" dirty="0">
                <a:solidFill>
                  <a:srgbClr val="000000"/>
                </a:solidFill>
                <a:latin typeface="Arial"/>
                <a:ea typeface="+mn-lt"/>
                <a:cs typeface="Calibri"/>
              </a:rPr>
              <a:t>.</a:t>
            </a:r>
            <a:r>
              <a:rPr lang="en-US" sz="1600" dirty="0">
                <a:latin typeface="Arial"/>
                <a:ea typeface="+mn-lt"/>
                <a:cs typeface="+mn-lt"/>
              </a:rPr>
              <a:t> </a:t>
            </a:r>
            <a:r>
              <a:rPr lang="en-US" sz="1600" dirty="0">
                <a:latin typeface="Arial"/>
                <a:ea typeface="+mn-lt"/>
                <a:cs typeface="+mn-lt"/>
                <a:hlinkClick r:id="rId2"/>
              </a:rPr>
              <a:t>Further details of the department’s work are available here</a:t>
            </a:r>
            <a:r>
              <a:rPr lang="en-US" sz="1600" dirty="0">
                <a:latin typeface="Arial"/>
                <a:ea typeface="+mn-lt"/>
                <a:cs typeface="+mn-lt"/>
              </a:rPr>
              <a:t>. The department is supported by </a:t>
            </a:r>
            <a:r>
              <a:rPr lang="en-US" sz="1600" dirty="0">
                <a:solidFill>
                  <a:srgbClr val="000000"/>
                </a:solidFill>
                <a:latin typeface="Arial"/>
                <a:ea typeface="+mn-lt"/>
                <a:cs typeface="+mn-lt"/>
              </a:rPr>
              <a:t>18</a:t>
            </a:r>
            <a:r>
              <a:rPr lang="en-US" sz="1600" dirty="0">
                <a:solidFill>
                  <a:srgbClr val="FF0000"/>
                </a:solidFill>
                <a:latin typeface="Arial"/>
                <a:ea typeface="+mn-lt"/>
                <a:cs typeface="+mn-lt"/>
              </a:rPr>
              <a:t> </a:t>
            </a:r>
            <a:r>
              <a:rPr lang="en-US" sz="1600" dirty="0">
                <a:latin typeface="Arial"/>
                <a:ea typeface="+mn-lt"/>
                <a:cs typeface="+mn-lt"/>
              </a:rPr>
              <a:t>agencies and public bodies. </a:t>
            </a:r>
            <a:endParaRPr lang="en-US" sz="1600" dirty="0">
              <a:latin typeface="Arial"/>
              <a:cs typeface="Arial"/>
            </a:endParaRPr>
          </a:p>
          <a:p>
            <a:pPr marL="0" indent="0">
              <a:buNone/>
            </a:pPr>
            <a:endParaRPr lang="en-GB" sz="1600">
              <a:latin typeface="Arial"/>
              <a:ea typeface="+mn-lt"/>
              <a:cs typeface="+mn-lt"/>
            </a:endParaRPr>
          </a:p>
          <a:p>
            <a:pPr marL="0" indent="0">
              <a:buNone/>
            </a:pPr>
            <a:r>
              <a:rPr lang="en-GB" sz="1600" dirty="0">
                <a:latin typeface="Arial"/>
                <a:ea typeface="+mn-lt"/>
                <a:cs typeface="+mn-lt"/>
              </a:rPr>
              <a:t>The MHCLG Board is chaired by the Secretary of State, and includes ministers, senior officials (the Executive Team), and Non-Executive Board members.</a:t>
            </a:r>
            <a:r>
              <a:rPr lang="en-US" sz="1600" dirty="0">
                <a:latin typeface="Arial"/>
                <a:ea typeface="+mn-lt"/>
                <a:cs typeface="+mn-lt"/>
              </a:rPr>
              <a:t> </a:t>
            </a:r>
            <a:r>
              <a:rPr lang="en-US" sz="1600" dirty="0">
                <a:solidFill>
                  <a:srgbClr val="000000"/>
                </a:solidFill>
                <a:latin typeface="Arial"/>
                <a:ea typeface="+mn-lt"/>
                <a:cs typeface="Calibri"/>
              </a:rPr>
              <a:t>The board meets at least quarterly, with overarching responsibility for performance and delivery. As Lead Non-Executive Director, you will provide strategic leadership, independent challenge, and expert advice to the MHCLG Board. You will work closely with ministers, senior officials, and fellow non-executive directors to ensure the department is effectively governed and delivers on its objectives with transparency, accountability, and impact.</a:t>
            </a:r>
          </a:p>
          <a:p>
            <a:pPr>
              <a:buNone/>
            </a:pPr>
            <a:endParaRPr lang="en-US" sz="1600" u="sng">
              <a:latin typeface="Arial"/>
              <a:ea typeface="+mn-lt"/>
              <a:cs typeface="+mn-lt"/>
            </a:endParaRPr>
          </a:p>
        </p:txBody>
      </p:sp>
    </p:spTree>
    <p:extLst>
      <p:ext uri="{BB962C8B-B14F-4D97-AF65-F5344CB8AC3E}">
        <p14:creationId xmlns:p14="http://schemas.microsoft.com/office/powerpoint/2010/main" val="20238283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F85CFE-B2BC-49B4-B7FB-F8113FAE5E62}"/>
              </a:ext>
            </a:extLst>
          </p:cNvPr>
          <p:cNvSpPr>
            <a:spLocks noGrp="1"/>
          </p:cNvSpPr>
          <p:nvPr>
            <p:ph type="title"/>
          </p:nvPr>
        </p:nvSpPr>
        <p:spPr>
          <a:xfrm>
            <a:off x="520147" y="365125"/>
            <a:ext cx="10515600" cy="688423"/>
          </a:xfrm>
        </p:spPr>
        <p:txBody>
          <a:bodyPr>
            <a:normAutofit/>
          </a:bodyPr>
          <a:lstStyle/>
          <a:p>
            <a:r>
              <a:rPr lang="en-GB" sz="2000" b="1">
                <a:solidFill>
                  <a:schemeClr val="accent1">
                    <a:lumMod val="75000"/>
                  </a:schemeClr>
                </a:solidFill>
                <a:latin typeface="Arial"/>
                <a:cs typeface="Arial"/>
              </a:rPr>
              <a:t>Key</a:t>
            </a:r>
            <a:r>
              <a:rPr kumimoji="0" lang="en-GB" sz="2000" b="1" i="0" u="none" strike="noStrike" kern="1200" cap="none" spc="0" normalizeH="0" baseline="0" noProof="0">
                <a:ln>
                  <a:noFill/>
                </a:ln>
                <a:solidFill>
                  <a:schemeClr val="accent1">
                    <a:lumMod val="75000"/>
                  </a:schemeClr>
                </a:solidFill>
                <a:effectLst/>
                <a:uLnTx/>
                <a:uFillTx/>
                <a:latin typeface="Arial"/>
                <a:cs typeface="Arial"/>
              </a:rPr>
              <a:t> Responsibilities</a:t>
            </a:r>
            <a:endParaRPr lang="en-GB" sz="2000">
              <a:solidFill>
                <a:schemeClr val="accent1">
                  <a:lumMod val="75000"/>
                </a:schemeClr>
              </a:solidFill>
              <a:latin typeface="Arial"/>
              <a:cs typeface="Arial"/>
            </a:endParaRPr>
          </a:p>
        </p:txBody>
      </p:sp>
      <p:sp>
        <p:nvSpPr>
          <p:cNvPr id="3" name="Content Placeholder 2">
            <a:extLst>
              <a:ext uri="{FF2B5EF4-FFF2-40B4-BE49-F238E27FC236}">
                <a16:creationId xmlns:a16="http://schemas.microsoft.com/office/drawing/2014/main" id="{FABDB320-4EA0-4866-9756-E4FEDCBF9AE7}"/>
              </a:ext>
            </a:extLst>
          </p:cNvPr>
          <p:cNvSpPr>
            <a:spLocks noGrp="1"/>
          </p:cNvSpPr>
          <p:nvPr>
            <p:ph idx="1"/>
          </p:nvPr>
        </p:nvSpPr>
        <p:spPr>
          <a:xfrm>
            <a:off x="520147" y="1053547"/>
            <a:ext cx="11168269" cy="4989443"/>
          </a:xfrm>
        </p:spPr>
        <p:txBody>
          <a:bodyPr vert="horz" lIns="91440" tIns="45720" rIns="91440" bIns="45720" rtlCol="0" anchor="t">
            <a:normAutofit lnSpcReduction="10000"/>
          </a:bodyPr>
          <a:lstStyle/>
          <a:p>
            <a:pPr marL="0" indent="0" algn="just">
              <a:lnSpc>
                <a:spcPct val="114999"/>
              </a:lnSpc>
              <a:buNone/>
            </a:pPr>
            <a:endParaRPr lang="en-GB" sz="1800">
              <a:solidFill>
                <a:srgbClr val="000000"/>
              </a:solidFill>
              <a:latin typeface="Arial"/>
              <a:ea typeface="+mn-lt"/>
              <a:cs typeface="Calibri"/>
            </a:endParaRPr>
          </a:p>
          <a:p>
            <a:pPr marL="285750" indent="-285750" algn="just"/>
            <a:r>
              <a:rPr lang="en-GB" sz="1600" b="1" dirty="0">
                <a:solidFill>
                  <a:srgbClr val="000000"/>
                </a:solidFill>
                <a:latin typeface="Arial"/>
                <a:ea typeface="+mn-lt"/>
                <a:cs typeface="+mn-lt"/>
              </a:rPr>
              <a:t>Chair</a:t>
            </a:r>
            <a:r>
              <a:rPr lang="en-GB" sz="1600" dirty="0">
                <a:solidFill>
                  <a:srgbClr val="000000"/>
                </a:solidFill>
                <a:latin typeface="Arial"/>
                <a:ea typeface="+mn-lt"/>
                <a:cs typeface="+mn-lt"/>
              </a:rPr>
              <a:t> the Non-Executive team, ensuring effective collaboration and contribution to departmental governance.</a:t>
            </a:r>
            <a:endParaRPr lang="en-GB" sz="1600" dirty="0">
              <a:solidFill>
                <a:srgbClr val="000000"/>
              </a:solidFill>
              <a:latin typeface="Arial"/>
              <a:ea typeface="+mn-lt"/>
              <a:cs typeface="Arial"/>
            </a:endParaRPr>
          </a:p>
          <a:p>
            <a:pPr marL="285750" indent="-285750" algn="just"/>
            <a:r>
              <a:rPr lang="en-GB" sz="1600" dirty="0">
                <a:solidFill>
                  <a:srgbClr val="000000"/>
                </a:solidFill>
                <a:latin typeface="Arial"/>
                <a:ea typeface="+mn-lt"/>
                <a:cs typeface="Arial"/>
              </a:rPr>
              <a:t>Provide </a:t>
            </a:r>
            <a:r>
              <a:rPr lang="en-GB" sz="1600" b="1" dirty="0">
                <a:solidFill>
                  <a:srgbClr val="000000"/>
                </a:solidFill>
                <a:latin typeface="Arial"/>
                <a:ea typeface="+mn-lt"/>
                <a:cs typeface="Arial"/>
              </a:rPr>
              <a:t>independent scrutiny and challenge</a:t>
            </a:r>
            <a:r>
              <a:rPr lang="en-GB" sz="1600" dirty="0">
                <a:solidFill>
                  <a:srgbClr val="000000"/>
                </a:solidFill>
                <a:latin typeface="Arial"/>
                <a:ea typeface="+mn-lt"/>
                <a:cs typeface="Arial"/>
              </a:rPr>
              <a:t> on departmental performance, delivery, and risk management.</a:t>
            </a:r>
            <a:endParaRPr lang="en-GB" sz="1600">
              <a:latin typeface="Arial"/>
              <a:ea typeface="Calibri"/>
              <a:cs typeface="Calibri"/>
            </a:endParaRPr>
          </a:p>
          <a:p>
            <a:pPr marL="285750" indent="-285750" algn="just"/>
            <a:r>
              <a:rPr lang="en-GB" sz="1600" b="1" dirty="0">
                <a:solidFill>
                  <a:srgbClr val="000000"/>
                </a:solidFill>
                <a:latin typeface="Arial"/>
                <a:ea typeface="+mn-lt"/>
                <a:cs typeface="Arial"/>
              </a:rPr>
              <a:t>Support the Secretary of State and Permanent Secretary </a:t>
            </a:r>
            <a:r>
              <a:rPr lang="en-GB" sz="1600" dirty="0">
                <a:solidFill>
                  <a:srgbClr val="000000"/>
                </a:solidFill>
                <a:latin typeface="Arial"/>
                <a:ea typeface="+mn-lt"/>
                <a:cs typeface="Arial"/>
              </a:rPr>
              <a:t>in shaping the department’s strategic direction and priorities.</a:t>
            </a:r>
            <a:endParaRPr lang="en-GB" sz="1600">
              <a:latin typeface="Arial"/>
              <a:ea typeface="Calibri"/>
              <a:cs typeface="Calibri"/>
            </a:endParaRPr>
          </a:p>
          <a:p>
            <a:pPr marL="285750" indent="-285750" algn="just"/>
            <a:r>
              <a:rPr lang="en-GB" sz="1600" b="1" dirty="0">
                <a:solidFill>
                  <a:srgbClr val="000000"/>
                </a:solidFill>
                <a:latin typeface="Arial"/>
                <a:ea typeface="+mn-lt"/>
                <a:cs typeface="Arial"/>
              </a:rPr>
              <a:t>Lead engagement with the Audit and Risk Assurance Committee </a:t>
            </a:r>
            <a:r>
              <a:rPr lang="en-GB" sz="1600" dirty="0">
                <a:solidFill>
                  <a:srgbClr val="000000"/>
                </a:solidFill>
                <a:latin typeface="Arial"/>
                <a:ea typeface="+mn-lt"/>
                <a:cs typeface="Arial"/>
              </a:rPr>
              <a:t>(ARAC), ensuring robust oversight of financial controls, governance, and risk.</a:t>
            </a:r>
            <a:endParaRPr lang="en-GB" sz="1600">
              <a:latin typeface="Arial"/>
              <a:ea typeface="Calibri"/>
              <a:cs typeface="Calibri"/>
            </a:endParaRPr>
          </a:p>
          <a:p>
            <a:pPr marL="285750" indent="-285750" algn="just"/>
            <a:r>
              <a:rPr lang="en-GB" sz="1600" b="1" dirty="0">
                <a:solidFill>
                  <a:srgbClr val="000000"/>
                </a:solidFill>
                <a:latin typeface="Arial"/>
                <a:ea typeface="+mn-lt"/>
                <a:cs typeface="Arial"/>
              </a:rPr>
              <a:t>Champion best practice</a:t>
            </a:r>
            <a:r>
              <a:rPr lang="en-GB" sz="1600" dirty="0">
                <a:solidFill>
                  <a:srgbClr val="000000"/>
                </a:solidFill>
                <a:latin typeface="Arial"/>
                <a:ea typeface="+mn-lt"/>
                <a:cs typeface="Arial"/>
              </a:rPr>
              <a:t> in public sector governance, performance monitoring, and delivery assurance.</a:t>
            </a:r>
            <a:endParaRPr lang="en-GB" sz="1600">
              <a:latin typeface="Arial"/>
              <a:ea typeface="Calibri"/>
              <a:cs typeface="Calibri"/>
            </a:endParaRPr>
          </a:p>
          <a:p>
            <a:pPr marL="285750" indent="-285750" algn="just"/>
            <a:r>
              <a:rPr lang="en-GB" sz="1600" dirty="0">
                <a:solidFill>
                  <a:srgbClr val="000000"/>
                </a:solidFill>
                <a:latin typeface="Arial"/>
                <a:ea typeface="+mn-lt"/>
                <a:cs typeface="Arial"/>
              </a:rPr>
              <a:t>Act as a </a:t>
            </a:r>
            <a:r>
              <a:rPr lang="en-GB" sz="1600" b="1" dirty="0">
                <a:solidFill>
                  <a:srgbClr val="000000"/>
                </a:solidFill>
                <a:latin typeface="Arial"/>
                <a:ea typeface="+mn-lt"/>
                <a:cs typeface="Arial"/>
              </a:rPr>
              <a:t>sounding board and critical friend to the Executive Team</a:t>
            </a:r>
            <a:r>
              <a:rPr lang="en-GB" sz="1600" dirty="0">
                <a:solidFill>
                  <a:srgbClr val="000000"/>
                </a:solidFill>
                <a:latin typeface="Arial"/>
                <a:ea typeface="+mn-lt"/>
                <a:cs typeface="Arial"/>
              </a:rPr>
              <a:t>, offering insights from across sectors and industries.</a:t>
            </a:r>
            <a:endParaRPr lang="en-GB" sz="1600">
              <a:latin typeface="Arial"/>
              <a:ea typeface="Calibri" panose="020F0502020204030204"/>
              <a:cs typeface="Arial"/>
            </a:endParaRPr>
          </a:p>
          <a:p>
            <a:pPr marL="285750" indent="-285750" algn="just"/>
            <a:r>
              <a:rPr lang="en-GB" sz="1600" dirty="0">
                <a:solidFill>
                  <a:srgbClr val="000000"/>
                </a:solidFill>
                <a:latin typeface="Arial"/>
                <a:ea typeface="+mn-lt"/>
                <a:cs typeface="Arial"/>
              </a:rPr>
              <a:t>Engage with ministers and senior officials on the </a:t>
            </a:r>
            <a:r>
              <a:rPr lang="en-GB" sz="1600" b="1" dirty="0">
                <a:solidFill>
                  <a:srgbClr val="000000"/>
                </a:solidFill>
                <a:latin typeface="Arial"/>
                <a:ea typeface="+mn-lt"/>
                <a:cs typeface="Arial"/>
              </a:rPr>
              <a:t>implementation of the Single Departmental Plan,</a:t>
            </a:r>
            <a:r>
              <a:rPr lang="en-GB" sz="1600" dirty="0">
                <a:solidFill>
                  <a:srgbClr val="000000"/>
                </a:solidFill>
                <a:latin typeface="Arial"/>
                <a:ea typeface="+mn-lt"/>
                <a:cs typeface="Arial"/>
              </a:rPr>
              <a:t> ensuring alignment with government priorities</a:t>
            </a:r>
            <a:endParaRPr lang="en-GB" sz="1600" dirty="0">
              <a:solidFill>
                <a:srgbClr val="000000"/>
              </a:solidFill>
              <a:latin typeface="Calibri" panose="020F0502020204030204"/>
              <a:ea typeface="+mn-lt"/>
              <a:cs typeface="Calibri" panose="020F0502020204030204"/>
            </a:endParaRPr>
          </a:p>
          <a:p>
            <a:pPr marL="285750" indent="-285750" algn="just"/>
            <a:endParaRPr lang="en-GB" sz="1800">
              <a:solidFill>
                <a:srgbClr val="000000"/>
              </a:solidFill>
              <a:latin typeface="Arial"/>
              <a:ea typeface="+mn-lt"/>
              <a:cs typeface="Calibri"/>
            </a:endParaRPr>
          </a:p>
          <a:p>
            <a:pPr marL="0" indent="0" algn="just">
              <a:lnSpc>
                <a:spcPct val="114999"/>
              </a:lnSpc>
              <a:buNone/>
            </a:pPr>
            <a:endParaRPr lang="en-GB" sz="1800">
              <a:latin typeface="Arial"/>
              <a:ea typeface="Calibri" panose="020F0502020204030204"/>
              <a:cs typeface="Calibri"/>
            </a:endParaRPr>
          </a:p>
          <a:p>
            <a:pPr marL="0" indent="0" algn="just">
              <a:lnSpc>
                <a:spcPct val="114999"/>
              </a:lnSpc>
              <a:buNone/>
            </a:pPr>
            <a:r>
              <a:rPr lang="en-GB" sz="1800" dirty="0">
                <a:latin typeface="Arial"/>
                <a:cs typeface="Arial"/>
              </a:rPr>
              <a:t>More information about departmental boards and government non-executive board members please see </a:t>
            </a:r>
            <a:r>
              <a:rPr lang="en-GB" sz="1800" dirty="0">
                <a:latin typeface="Arial"/>
                <a:cs typeface="Arial"/>
                <a:hlinkClick r:id="rId2"/>
              </a:rPr>
              <a:t>Code of Practice on Corporate Governance in Central Government departments</a:t>
            </a:r>
            <a:r>
              <a:rPr lang="en-GB" sz="1800" dirty="0">
                <a:latin typeface="Arial"/>
                <a:cs typeface="Arial"/>
              </a:rPr>
              <a:t>.</a:t>
            </a:r>
            <a:endParaRPr lang="en-GB" dirty="0"/>
          </a:p>
          <a:p>
            <a:pPr marL="0" indent="0" algn="just">
              <a:lnSpc>
                <a:spcPct val="114999"/>
              </a:lnSpc>
              <a:buNone/>
            </a:pPr>
            <a:endParaRPr lang="en-GB" sz="1800">
              <a:latin typeface="Arial"/>
              <a:ea typeface="+mn-lt"/>
              <a:cs typeface="+mn-lt"/>
            </a:endParaRPr>
          </a:p>
        </p:txBody>
      </p:sp>
      <p:sp>
        <p:nvSpPr>
          <p:cNvPr id="4" name="Slide Number Placeholder 3">
            <a:extLst>
              <a:ext uri="{FF2B5EF4-FFF2-40B4-BE49-F238E27FC236}">
                <a16:creationId xmlns:a16="http://schemas.microsoft.com/office/drawing/2014/main" id="{AFFD588F-99A0-4405-8433-738AA60A1652}"/>
              </a:ext>
            </a:extLst>
          </p:cNvPr>
          <p:cNvSpPr>
            <a:spLocks noGrp="1"/>
          </p:cNvSpPr>
          <p:nvPr>
            <p:ph type="sldNum" sz="quarter" idx="12"/>
          </p:nvPr>
        </p:nvSpPr>
        <p:spPr/>
        <p:txBody>
          <a:bodyPr/>
          <a:lstStyle/>
          <a:p>
            <a:fld id="{B40F6008-2E59-B649-B193-1DAD0B033AC3}" type="slidenum">
              <a:rPr lang="en-US" smtClean="0"/>
              <a:t>5</a:t>
            </a:fld>
            <a:endParaRPr lang="en-US"/>
          </a:p>
        </p:txBody>
      </p:sp>
    </p:spTree>
    <p:extLst>
      <p:ext uri="{BB962C8B-B14F-4D97-AF65-F5344CB8AC3E}">
        <p14:creationId xmlns:p14="http://schemas.microsoft.com/office/powerpoint/2010/main" val="8602690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15E69E-6777-491C-A769-5FA452D5D245}"/>
              </a:ext>
            </a:extLst>
          </p:cNvPr>
          <p:cNvSpPr>
            <a:spLocks noGrp="1"/>
          </p:cNvSpPr>
          <p:nvPr>
            <p:ph type="title"/>
          </p:nvPr>
        </p:nvSpPr>
        <p:spPr>
          <a:xfrm>
            <a:off x="558800" y="1"/>
            <a:ext cx="10515600" cy="708301"/>
          </a:xfrm>
        </p:spPr>
        <p:txBody>
          <a:bodyPr>
            <a:normAutofit/>
          </a:bodyPr>
          <a:lstStyle/>
          <a:p>
            <a:r>
              <a:rPr lang="en-GB" sz="2000" b="1">
                <a:solidFill>
                  <a:schemeClr val="accent1">
                    <a:lumMod val="75000"/>
                  </a:schemeClr>
                </a:solidFill>
                <a:latin typeface="Arial"/>
                <a:cs typeface="Arial"/>
              </a:rPr>
              <a:t>Selection Criteria</a:t>
            </a:r>
          </a:p>
        </p:txBody>
      </p:sp>
      <p:sp>
        <p:nvSpPr>
          <p:cNvPr id="4" name="Slide Number Placeholder 3">
            <a:extLst>
              <a:ext uri="{FF2B5EF4-FFF2-40B4-BE49-F238E27FC236}">
                <a16:creationId xmlns:a16="http://schemas.microsoft.com/office/drawing/2014/main" id="{C516DAE2-A66D-4CF7-8EE2-19F7213E398A}"/>
              </a:ext>
            </a:extLst>
          </p:cNvPr>
          <p:cNvSpPr>
            <a:spLocks noGrp="1"/>
          </p:cNvSpPr>
          <p:nvPr>
            <p:ph type="sldNum" sz="quarter" idx="12"/>
          </p:nvPr>
        </p:nvSpPr>
        <p:spPr/>
        <p:txBody>
          <a:bodyPr/>
          <a:lstStyle/>
          <a:p>
            <a:fld id="{B40F6008-2E59-B649-B193-1DAD0B033AC3}" type="slidenum">
              <a:rPr lang="en-US" smtClean="0"/>
              <a:t>6</a:t>
            </a:fld>
            <a:endParaRPr lang="en-US"/>
          </a:p>
        </p:txBody>
      </p:sp>
      <p:sp>
        <p:nvSpPr>
          <p:cNvPr id="9" name="TextBox 8">
            <a:extLst>
              <a:ext uri="{FF2B5EF4-FFF2-40B4-BE49-F238E27FC236}">
                <a16:creationId xmlns:a16="http://schemas.microsoft.com/office/drawing/2014/main" id="{49F1945A-DCD5-4465-B404-7B0AABDC6471}"/>
              </a:ext>
            </a:extLst>
          </p:cNvPr>
          <p:cNvSpPr txBox="1"/>
          <p:nvPr/>
        </p:nvSpPr>
        <p:spPr>
          <a:xfrm>
            <a:off x="485364" y="679671"/>
            <a:ext cx="11218094" cy="6040077"/>
          </a:xfrm>
          <a:prstGeom prst="rect">
            <a:avLst/>
          </a:prstGeom>
          <a:noFill/>
          <a:ln>
            <a:solidFill>
              <a:schemeClr val="accent1">
                <a:lumMod val="50000"/>
              </a:schemeClr>
            </a:solidFill>
          </a:ln>
        </p:spPr>
        <p:txBody>
          <a:bodyPr wrap="square" lIns="91440" tIns="45720" rIns="91440" bIns="45720" numCol="1" spcCol="360000" rtlCol="0" anchor="t">
            <a:noAutofit/>
          </a:bodyPr>
          <a:lstStyle/>
          <a:p>
            <a:r>
              <a:rPr lang="en-GB" sz="1600" dirty="0">
                <a:latin typeface="Arial"/>
                <a:ea typeface="+mn-lt"/>
                <a:cs typeface="+mn-lt"/>
              </a:rPr>
              <a:t>MHCLG welcomes applications from candidates from all backgrounds. Successful candidates will have a track record of working in government, the wider public sector including local government, the business, or voluntary sectors. </a:t>
            </a:r>
            <a:endParaRPr lang="en-US" sz="1600" dirty="0">
              <a:latin typeface="Arial"/>
              <a:cs typeface="Arial"/>
            </a:endParaRPr>
          </a:p>
          <a:p>
            <a:pPr marL="342900" indent="-342900">
              <a:buAutoNum type="arabicPeriod"/>
            </a:pPr>
            <a:endParaRPr lang="en-GB" sz="1600" dirty="0">
              <a:latin typeface="Arial"/>
              <a:ea typeface="+mn-lt"/>
              <a:cs typeface="+mn-lt"/>
            </a:endParaRPr>
          </a:p>
          <a:p>
            <a:r>
              <a:rPr lang="en-GB" sz="1600" dirty="0">
                <a:latin typeface="Arial"/>
                <a:ea typeface="+mn-lt"/>
                <a:cs typeface="+mn-lt"/>
              </a:rPr>
              <a:t>You should demonstrate the following </a:t>
            </a:r>
            <a:r>
              <a:rPr lang="en-GB" sz="1600" b="1" dirty="0">
                <a:latin typeface="Arial"/>
                <a:ea typeface="+mn-lt"/>
                <a:cs typeface="+mn-lt"/>
              </a:rPr>
              <a:t>essential </a:t>
            </a:r>
            <a:r>
              <a:rPr lang="en-GB" sz="1600" dirty="0">
                <a:latin typeface="Arial"/>
                <a:ea typeface="+mn-lt"/>
                <a:cs typeface="+mn-lt"/>
              </a:rPr>
              <a:t>criteria: </a:t>
            </a:r>
          </a:p>
          <a:p>
            <a:pPr marL="342900" indent="-342900">
              <a:buAutoNum type="arabicPeriod"/>
              <a:tabLst>
                <a:tab pos="-457200" algn="l"/>
                <a:tab pos="457200" algn="l"/>
              </a:tabLst>
            </a:pPr>
            <a:r>
              <a:rPr lang="en-GB" sz="1600" dirty="0">
                <a:latin typeface="Arial"/>
                <a:ea typeface="+mn-lt"/>
                <a:cs typeface="+mn-lt"/>
              </a:rPr>
              <a:t>Extensive senior leadership experience in large organisations with a strong track record of strategic delivery, governance, and organisational performance including leading transformation to enhance efficiency and value for money.</a:t>
            </a:r>
          </a:p>
          <a:p>
            <a:pPr marL="342900" indent="-342900">
              <a:buAutoNum type="arabicPeriod"/>
              <a:tabLst>
                <a:tab pos="-457200" algn="l"/>
                <a:tab pos="457200" algn="l"/>
              </a:tabLst>
            </a:pPr>
            <a:r>
              <a:rPr lang="en-GB" sz="1600" dirty="0">
                <a:latin typeface="Arial"/>
                <a:ea typeface="+mn-lt"/>
                <a:cs typeface="+mn-lt"/>
              </a:rPr>
              <a:t>Ability to provide robust, independent challenge and support, including scrutinising advice and decision-making, and constructively holding senior leaders to account.</a:t>
            </a:r>
          </a:p>
          <a:p>
            <a:pPr marL="342900" indent="-342900">
              <a:buAutoNum type="arabicPeriod"/>
              <a:tabLst>
                <a:tab pos="-457200" algn="l"/>
                <a:tab pos="457200" algn="l"/>
              </a:tabLst>
            </a:pPr>
            <a:r>
              <a:rPr lang="en-GB" sz="1600" dirty="0">
                <a:latin typeface="Arial"/>
                <a:ea typeface="+mn-lt"/>
                <a:cs typeface="+mn-lt"/>
              </a:rPr>
              <a:t>A deep understanding of the public sector landscape, including the challenges facing central and local government, and the ability to bring an external, strategic perspective to help address them.</a:t>
            </a:r>
          </a:p>
          <a:p>
            <a:pPr marL="342900" indent="-342900">
              <a:buAutoNum type="arabicPeriod"/>
              <a:tabLst>
                <a:tab pos="-457200" algn="l"/>
                <a:tab pos="457200" algn="l"/>
              </a:tabLst>
            </a:pPr>
            <a:r>
              <a:rPr lang="en-GB" sz="1600" dirty="0">
                <a:latin typeface="Arial"/>
                <a:ea typeface="+mn-lt"/>
                <a:cs typeface="+mn-lt"/>
              </a:rPr>
              <a:t>An engaging, collaborative, and influential leadership style.</a:t>
            </a:r>
          </a:p>
          <a:p>
            <a:pPr marL="342900" indent="-342900">
              <a:buAutoNum type="arabicPeriod"/>
              <a:tabLst>
                <a:tab pos="-457200" algn="l"/>
                <a:tab pos="457200" algn="l"/>
              </a:tabLst>
            </a:pPr>
            <a:r>
              <a:rPr lang="en-GB" sz="1600" dirty="0">
                <a:latin typeface="Arial"/>
                <a:ea typeface="+mn-lt"/>
                <a:cs typeface="+mn-lt"/>
              </a:rPr>
              <a:t>Demonstrable expertise and passion for the department’s work in one of the following areas:  </a:t>
            </a:r>
          </a:p>
          <a:p>
            <a:pPr marL="742950" lvl="1" indent="-285750">
              <a:buFont typeface="Arial"/>
              <a:buChar char="•"/>
              <a:tabLst>
                <a:tab pos="-457200" algn="l"/>
                <a:tab pos="457200" algn="l"/>
              </a:tabLst>
            </a:pPr>
            <a:r>
              <a:rPr lang="en-GB" sz="1600" dirty="0">
                <a:latin typeface="Arial"/>
                <a:ea typeface="+mn-lt"/>
                <a:cs typeface="+mn-lt"/>
              </a:rPr>
              <a:t>Local Government and English devolution; </a:t>
            </a:r>
          </a:p>
          <a:p>
            <a:pPr marL="742950" lvl="1" indent="-285750">
              <a:buFont typeface="Arial"/>
              <a:buChar char="•"/>
              <a:tabLst>
                <a:tab pos="-457200" algn="l"/>
                <a:tab pos="457200" algn="l"/>
              </a:tabLst>
            </a:pPr>
            <a:r>
              <a:rPr lang="en-GB" sz="1600" dirty="0">
                <a:latin typeface="Arial"/>
                <a:ea typeface="+mn-lt"/>
                <a:cs typeface="+mn-lt"/>
              </a:rPr>
              <a:t>Regeneration, housing and planning; </a:t>
            </a:r>
          </a:p>
          <a:p>
            <a:pPr marL="742950" lvl="1" indent="-285750">
              <a:buFont typeface="Arial"/>
              <a:buChar char="•"/>
              <a:tabLst>
                <a:tab pos="-457200" algn="l"/>
                <a:tab pos="457200" algn="l"/>
              </a:tabLst>
            </a:pPr>
            <a:r>
              <a:rPr lang="en-GB" sz="1600" dirty="0">
                <a:latin typeface="Arial"/>
                <a:ea typeface="+mn-lt"/>
                <a:cs typeface="+mn-lt"/>
              </a:rPr>
              <a:t>Building safety, remediation and regulation;  </a:t>
            </a:r>
          </a:p>
          <a:p>
            <a:pPr marL="742950" lvl="1" indent="-285750">
              <a:buFont typeface="Arial"/>
              <a:buChar char="•"/>
              <a:tabLst>
                <a:tab pos="-457200" algn="l"/>
                <a:tab pos="457200" algn="l"/>
              </a:tabLst>
            </a:pPr>
            <a:r>
              <a:rPr lang="en-GB" sz="1600" dirty="0">
                <a:latin typeface="Arial"/>
                <a:ea typeface="+mn-lt"/>
                <a:cs typeface="+mn-lt"/>
              </a:rPr>
              <a:t>Communities, homelessness and resettlement.</a:t>
            </a:r>
          </a:p>
          <a:p>
            <a:pPr marL="285750" indent="-285750">
              <a:buAutoNum type="arabicPeriod"/>
              <a:tabLst>
                <a:tab pos="-457200" algn="l"/>
                <a:tab pos="457200" algn="l"/>
              </a:tabLst>
            </a:pPr>
            <a:endParaRPr lang="en-GB" sz="1600" dirty="0">
              <a:latin typeface="Arial"/>
              <a:ea typeface="+mn-lt"/>
              <a:cs typeface="Arial"/>
            </a:endParaRPr>
          </a:p>
          <a:p>
            <a:pPr algn="just">
              <a:tabLst>
                <a:tab pos="-457200" algn="l"/>
                <a:tab pos="457200" algn="l"/>
              </a:tabLst>
            </a:pPr>
            <a:endParaRPr lang="en-GB" sz="1600" dirty="0">
              <a:latin typeface="Arial"/>
              <a:ea typeface="+mn-lt"/>
              <a:cs typeface="+mn-lt"/>
            </a:endParaRPr>
          </a:p>
          <a:p>
            <a:pPr algn="just">
              <a:tabLst>
                <a:tab pos="-457200" algn="l"/>
                <a:tab pos="457200" algn="l"/>
              </a:tabLst>
            </a:pPr>
            <a:r>
              <a:rPr lang="en-GB" sz="1600" b="1" dirty="0">
                <a:latin typeface="Arial"/>
                <a:ea typeface="+mn-lt"/>
                <a:cs typeface="+mn-lt"/>
              </a:rPr>
              <a:t>Desirable criteria:</a:t>
            </a:r>
            <a:endParaRPr lang="en-GB" sz="1600" dirty="0">
              <a:latin typeface="Arial"/>
              <a:ea typeface="+mn-lt"/>
              <a:cs typeface="+mn-lt"/>
            </a:endParaRPr>
          </a:p>
          <a:p>
            <a:pPr marL="342900" indent="-342900">
              <a:buAutoNum type="arabicPeriod"/>
              <a:tabLst>
                <a:tab pos="-457200" algn="l"/>
                <a:tab pos="457200" algn="l"/>
              </a:tabLst>
            </a:pPr>
            <a:r>
              <a:rPr lang="en-GB" sz="1600" dirty="0">
                <a:latin typeface="Arial"/>
                <a:ea typeface="Calibri"/>
                <a:cs typeface="Arial"/>
              </a:rPr>
              <a:t>Experience of working with or within central government, arm’s-length bodies, or regulatory environments, with an understanding of how public policy is developed and delivered. </a:t>
            </a:r>
          </a:p>
          <a:p>
            <a:pPr marL="342900" indent="-342900">
              <a:buAutoNum type="arabicPeriod"/>
              <a:tabLst>
                <a:tab pos="-457200" algn="l"/>
                <a:tab pos="457200" algn="l"/>
              </a:tabLst>
            </a:pPr>
            <a:r>
              <a:rPr lang="en-GB" sz="1600" dirty="0">
                <a:latin typeface="Arial"/>
                <a:ea typeface="Calibri"/>
                <a:cs typeface="Arial"/>
              </a:rPr>
              <a:t>Experience of chairing boards or committees, mentoring senior leaders, or contributing to large scale organisational transformation.</a:t>
            </a:r>
          </a:p>
          <a:p>
            <a:pPr algn="just">
              <a:tabLst>
                <a:tab pos="-457200" algn="l"/>
                <a:tab pos="457200" algn="l"/>
              </a:tabLst>
            </a:pPr>
            <a:endParaRPr lang="en-GB" sz="1400">
              <a:latin typeface="Arial"/>
              <a:ea typeface="Calibri"/>
              <a:cs typeface="Calibri"/>
            </a:endParaRPr>
          </a:p>
          <a:p>
            <a:pPr marL="285750" indent="-285750" algn="just">
              <a:buAutoNum type="arabicPeriod"/>
              <a:tabLst>
                <a:tab pos="-457200" algn="l"/>
                <a:tab pos="457200" algn="l"/>
              </a:tabLst>
            </a:pPr>
            <a:endParaRPr lang="en-GB" sz="1400">
              <a:latin typeface="Arial"/>
              <a:ea typeface="Calibri"/>
              <a:cs typeface="Arial"/>
            </a:endParaRPr>
          </a:p>
          <a:p>
            <a:pPr marL="285750" indent="-285750" algn="just">
              <a:buAutoNum type="arabicPeriod"/>
              <a:tabLst>
                <a:tab pos="-457200" algn="l"/>
                <a:tab pos="457200" algn="l"/>
              </a:tabLst>
            </a:pPr>
            <a:endParaRPr lang="en-GB" sz="1400">
              <a:latin typeface="Arial" panose="020B0604020202020204" pitchFamily="34" charset="0"/>
              <a:ea typeface="Calibri"/>
              <a:cs typeface="Calibri"/>
            </a:endParaRPr>
          </a:p>
          <a:p>
            <a:pPr>
              <a:tabLst>
                <a:tab pos="-457200" algn="l"/>
                <a:tab pos="457200" algn="l"/>
              </a:tabLst>
            </a:pPr>
            <a:endParaRPr lang="en-GB" sz="1400">
              <a:latin typeface="Arial" panose="020B0604020202020204" pitchFamily="34" charset="0"/>
              <a:ea typeface="Calibri"/>
              <a:cs typeface="Arial" panose="020B0604020202020204" pitchFamily="34" charset="0"/>
            </a:endParaRPr>
          </a:p>
          <a:p>
            <a:pPr>
              <a:tabLst>
                <a:tab pos="-457200" algn="l"/>
                <a:tab pos="457200" algn="l"/>
              </a:tabLst>
            </a:pPr>
            <a:endParaRPr lang="en-GB" sz="140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42567477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C4FA36EE-3972-41FC-A516-6EBA04332E9F}"/>
              </a:ext>
            </a:extLst>
          </p:cNvPr>
          <p:cNvSpPr txBox="1">
            <a:spLocks/>
          </p:cNvSpPr>
          <p:nvPr/>
        </p:nvSpPr>
        <p:spPr>
          <a:xfrm>
            <a:off x="424059" y="218352"/>
            <a:ext cx="11530148" cy="369332"/>
          </a:xfrm>
          <a:prstGeom prst="rect">
            <a:avLst/>
          </a:prstGeom>
        </p:spPr>
        <p:txBody>
          <a:bodyPr vert="horz" wrap="square" lIns="91440" tIns="45720" rIns="91440" bIns="45720" rtlCol="0" anchor="ctr">
            <a:spAutoFit/>
          </a:bodyPr>
          <a:lstStyle>
            <a:lvl1pPr algn="l" defTabSz="914400" rtl="0" eaLnBrk="1" latinLnBrk="0" hangingPunct="1">
              <a:lnSpc>
                <a:spcPct val="90000"/>
              </a:lnSpc>
              <a:spcBef>
                <a:spcPct val="0"/>
              </a:spcBef>
              <a:buNone/>
              <a:defRPr sz="4350" kern="1200" baseline="0">
                <a:solidFill>
                  <a:schemeClr val="tx1"/>
                </a:solidFill>
                <a:latin typeface="Arial" panose="020B0604020202020204" pitchFamily="34" charset="0"/>
                <a:ea typeface="+mj-ea"/>
                <a:cs typeface="+mj-cs"/>
              </a:defRPr>
            </a:lvl1pPr>
          </a:lstStyle>
          <a:p>
            <a:r>
              <a:rPr lang="en-GB" sz="2000" b="1">
                <a:solidFill>
                  <a:schemeClr val="accent1">
                    <a:lumMod val="75000"/>
                  </a:schemeClr>
                </a:solidFill>
                <a:cs typeface="Arial" panose="020B0604020202020204" pitchFamily="34" charset="0"/>
              </a:rPr>
              <a:t>Outline Terms and Conditions</a:t>
            </a:r>
          </a:p>
        </p:txBody>
      </p:sp>
      <p:sp>
        <p:nvSpPr>
          <p:cNvPr id="9" name="object 5">
            <a:extLst>
              <a:ext uri="{FF2B5EF4-FFF2-40B4-BE49-F238E27FC236}">
                <a16:creationId xmlns:a16="http://schemas.microsoft.com/office/drawing/2014/main" id="{304998FB-6E12-43FC-B09C-11AEF9B3467D}"/>
              </a:ext>
            </a:extLst>
          </p:cNvPr>
          <p:cNvSpPr txBox="1"/>
          <p:nvPr/>
        </p:nvSpPr>
        <p:spPr>
          <a:xfrm>
            <a:off x="6095999" y="404586"/>
            <a:ext cx="5765074" cy="6111508"/>
          </a:xfrm>
          <a:prstGeom prst="rect">
            <a:avLst/>
          </a:prstGeom>
          <a:ln>
            <a:solidFill>
              <a:schemeClr val="accent1">
                <a:lumMod val="50000"/>
              </a:schemeClr>
            </a:solidFill>
          </a:ln>
        </p:spPr>
        <p:txBody>
          <a:bodyPr vert="horz" wrap="square" lIns="0" tIns="0" rIns="0" bIns="0" rtlCol="0" anchor="t">
            <a:noAutofit/>
          </a:bodyPr>
          <a:lstStyle/>
          <a:p>
            <a:pPr marL="12700" marR="21590">
              <a:lnSpc>
                <a:spcPct val="106100"/>
              </a:lnSpc>
              <a:spcBef>
                <a:spcPts val="100"/>
              </a:spcBef>
              <a:tabLst>
                <a:tab pos="139700" algn="l"/>
              </a:tabLst>
              <a:defRPr/>
            </a:pPr>
            <a:r>
              <a:rPr kumimoji="0" lang="en-GB" sz="1550" b="1" i="0" u="none" strike="noStrike" kern="1200" cap="none" normalizeH="0" baseline="0" noProof="0">
                <a:ln>
                  <a:noFill/>
                </a:ln>
                <a:solidFill>
                  <a:schemeClr val="accent1">
                    <a:lumMod val="75000"/>
                  </a:schemeClr>
                </a:solidFill>
                <a:effectLst/>
                <a:uLnTx/>
                <a:uFillTx/>
                <a:latin typeface="Arial"/>
                <a:cs typeface="Arial"/>
              </a:rPr>
              <a:t>Expenses and Subsistence:</a:t>
            </a:r>
            <a:r>
              <a:rPr lang="en-GB" sz="1550">
                <a:solidFill>
                  <a:schemeClr val="accent1">
                    <a:lumMod val="75000"/>
                  </a:schemeClr>
                </a:solidFill>
                <a:latin typeface="Arial"/>
                <a:cs typeface="Arial"/>
              </a:rPr>
              <a:t> </a:t>
            </a:r>
            <a:endParaRPr lang="en-US" sz="1550">
              <a:solidFill>
                <a:schemeClr val="accent1">
                  <a:lumMod val="75000"/>
                </a:schemeClr>
              </a:solidFill>
              <a:latin typeface="Arial"/>
              <a:cs typeface="Arial"/>
            </a:endParaRPr>
          </a:p>
          <a:p>
            <a:pPr marL="12700" marR="21590">
              <a:lnSpc>
                <a:spcPct val="106100"/>
              </a:lnSpc>
              <a:spcBef>
                <a:spcPts val="100"/>
              </a:spcBef>
              <a:tabLst>
                <a:tab pos="139700" algn="l"/>
              </a:tabLst>
              <a:defRPr/>
            </a:pPr>
            <a:r>
              <a:rPr kumimoji="0" lang="en-GB" sz="1550" b="0" i="0" u="none" strike="noStrike" kern="1200" cap="none" normalizeH="0" baseline="0" noProof="0">
                <a:ln>
                  <a:noFill/>
                </a:ln>
                <a:effectLst/>
                <a:uLnTx/>
                <a:uFillTx/>
                <a:latin typeface="Arial"/>
                <a:cs typeface="Arial"/>
              </a:rPr>
              <a:t>Reasonable travel and subsistence expenses incurred on </a:t>
            </a:r>
            <a:r>
              <a:rPr lang="en-GB" sz="1550">
                <a:latin typeface="Arial"/>
                <a:cs typeface="Arial"/>
              </a:rPr>
              <a:t>MHCLG business</a:t>
            </a:r>
            <a:r>
              <a:rPr kumimoji="0" lang="en-GB" sz="1550" b="0" i="0" u="none" strike="noStrike" kern="1200" cap="none" normalizeH="0" baseline="0" noProof="0">
                <a:ln>
                  <a:noFill/>
                </a:ln>
                <a:effectLst/>
                <a:uLnTx/>
                <a:uFillTx/>
                <a:latin typeface="Arial"/>
                <a:cs typeface="Arial"/>
              </a:rPr>
              <a:t> will be reimbursed in accordance with </a:t>
            </a:r>
            <a:r>
              <a:rPr lang="en-GB" sz="1550">
                <a:latin typeface="Arial"/>
                <a:cs typeface="Arial"/>
              </a:rPr>
              <a:t>MHCLG policies</a:t>
            </a:r>
            <a:r>
              <a:rPr kumimoji="0" lang="en-GB" sz="1550" b="0" i="0" u="none" strike="noStrike" kern="1200" cap="none" normalizeH="0" baseline="0" noProof="0">
                <a:ln>
                  <a:noFill/>
                </a:ln>
                <a:effectLst/>
                <a:uLnTx/>
                <a:uFillTx/>
                <a:latin typeface="Arial"/>
                <a:cs typeface="Arial"/>
              </a:rPr>
              <a:t>.​</a:t>
            </a:r>
            <a:endParaRPr lang="en-GB" sz="1550" b="0" i="0" u="none" strike="noStrike" kern="1200" cap="none" normalizeH="0" baseline="0" noProof="0">
              <a:ln>
                <a:noFill/>
              </a:ln>
              <a:effectLst/>
              <a:uLnTx/>
              <a:uFillTx/>
              <a:latin typeface="Arial"/>
              <a:cs typeface="Arial"/>
            </a:endParaRPr>
          </a:p>
          <a:p>
            <a:pPr marL="12700" marR="21590">
              <a:lnSpc>
                <a:spcPct val="106100"/>
              </a:lnSpc>
              <a:spcBef>
                <a:spcPts val="100"/>
              </a:spcBef>
              <a:tabLst>
                <a:tab pos="139700" algn="l"/>
              </a:tabLst>
            </a:pPr>
            <a:endParaRPr lang="en-GB" sz="155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b="1">
                <a:solidFill>
                  <a:schemeClr val="accent1">
                    <a:lumMod val="75000"/>
                  </a:schemeClr>
                </a:solidFill>
                <a:latin typeface="Arial"/>
                <a:cs typeface="Arial"/>
              </a:rPr>
              <a:t>Conduct:</a:t>
            </a:r>
            <a:r>
              <a:rPr lang="en-GB" sz="1550">
                <a:solidFill>
                  <a:schemeClr val="accent1">
                    <a:lumMod val="75000"/>
                  </a:schemeClr>
                </a:solidFill>
                <a:latin typeface="Arial"/>
                <a:cs typeface="Arial"/>
              </a:rPr>
              <a:t> </a:t>
            </a:r>
            <a:endParaRPr lang="en-GB" sz="1550">
              <a:solidFill>
                <a:schemeClr val="accent1">
                  <a:lumMod val="7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a:latin typeface="Arial"/>
                <a:cs typeface="Arial"/>
              </a:rPr>
              <a:t>The Lead Non-Executive Director will be expected to act in accordance with: </a:t>
            </a:r>
            <a:endParaRPr lang="en-GB" sz="155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550">
                <a:latin typeface="Arial"/>
                <a:cs typeface="Arial"/>
              </a:rPr>
              <a:t>The principles set out in </a:t>
            </a:r>
            <a:r>
              <a:rPr lang="en-GB" sz="1550">
                <a:latin typeface="Arial"/>
                <a:ea typeface="Times New Roman" panose="02020603050405020304" pitchFamily="18" charset="0"/>
                <a:cs typeface="Arial"/>
              </a:rPr>
              <a:t>the Cabinet Office’s </a:t>
            </a:r>
            <a:r>
              <a:rPr lang="en-GB" sz="1550" u="sng">
                <a:latin typeface="Arial"/>
                <a:ea typeface="Times New Roman" panose="02020603050405020304" pitchFamily="18" charset="0"/>
                <a:cs typeface="Arial"/>
                <a:hlinkClick r:id="rId2">
                  <a:extLst>
                    <a:ext uri="{A12FA001-AC4F-418D-AE19-62706E023703}">
                      <ahyp:hlinkClr xmlns:ahyp="http://schemas.microsoft.com/office/drawing/2018/hyperlinkcolor" val="tx"/>
                    </a:ext>
                  </a:extLst>
                </a:hlinkClick>
              </a:rPr>
              <a:t>Code of Conduct for Board Members of Public Bodies.</a:t>
            </a:r>
            <a:r>
              <a:rPr lang="en-GB" sz="1550">
                <a:latin typeface="Arial"/>
                <a:cs typeface="Arial"/>
              </a:rPr>
              <a:t> The Code sets out, clearly and openly, the standards expected from those who serve on the boards of UK public bodies and will form part of individual members’ terms and conditions of appointment; and</a:t>
            </a:r>
            <a:endParaRPr lang="en-GB" sz="155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r>
              <a:rPr lang="en-GB" sz="1550">
                <a:latin typeface="Arial"/>
                <a:cs typeface="Arial"/>
              </a:rPr>
              <a:t>The </a:t>
            </a:r>
            <a:r>
              <a:rPr lang="en-GB" sz="1550">
                <a:latin typeface="Arial"/>
                <a:cs typeface="Arial"/>
                <a:hlinkClick r:id="rId3"/>
              </a:rPr>
              <a:t>Seven Principles of Public Life</a:t>
            </a:r>
            <a:endParaRPr lang="en-GB" sz="1550">
              <a:latin typeface="Arial" panose="020B0604020202020204" pitchFamily="34" charset="0"/>
              <a:cs typeface="Arial" panose="020B0604020202020204" pitchFamily="34" charset="0"/>
            </a:endParaRPr>
          </a:p>
          <a:p>
            <a:pPr marL="298450" marR="21590" indent="-285750">
              <a:lnSpc>
                <a:spcPct val="106100"/>
              </a:lnSpc>
              <a:spcBef>
                <a:spcPts val="100"/>
              </a:spcBef>
              <a:buFont typeface="Arial" panose="020B0604020202020204" pitchFamily="34" charset="0"/>
              <a:buChar char="•"/>
              <a:tabLst>
                <a:tab pos="139700" algn="l"/>
              </a:tabLst>
            </a:pPr>
            <a:endParaRPr lang="en-GB" sz="155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b="1">
                <a:solidFill>
                  <a:schemeClr val="accent1">
                    <a:lumMod val="75000"/>
                  </a:schemeClr>
                </a:solidFill>
                <a:latin typeface="Arial"/>
                <a:cs typeface="Arial"/>
              </a:rPr>
              <a:t>Nationality: </a:t>
            </a:r>
            <a:endParaRPr lang="en-GB" sz="1550" b="1">
              <a:solidFill>
                <a:schemeClr val="accent1">
                  <a:lumMod val="7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a:latin typeface="Arial"/>
                <a:cs typeface="Arial"/>
              </a:rPr>
              <a:t>You must have a right to work in the UK, there must be no employment restrictions, or limit on your permitted stay in the UK.</a:t>
            </a:r>
          </a:p>
          <a:p>
            <a:pPr marL="12700" marR="21590">
              <a:lnSpc>
                <a:spcPct val="106100"/>
              </a:lnSpc>
              <a:spcBef>
                <a:spcPts val="100"/>
              </a:spcBef>
              <a:tabLst>
                <a:tab pos="139700" algn="l"/>
              </a:tabLst>
            </a:pPr>
            <a:endParaRPr lang="en-GB" sz="1550">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b="1">
                <a:solidFill>
                  <a:schemeClr val="accent1">
                    <a:lumMod val="75000"/>
                  </a:schemeClr>
                </a:solidFill>
                <a:latin typeface="Arial"/>
                <a:cs typeface="Arial"/>
              </a:rPr>
              <a:t>Annual Performance Review and Reappointment: </a:t>
            </a:r>
            <a:endParaRPr lang="en-GB" sz="1550" b="1">
              <a:solidFill>
                <a:schemeClr val="accent1">
                  <a:lumMod val="7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550">
                <a:latin typeface="Arial"/>
                <a:cs typeface="Arial"/>
              </a:rPr>
              <a:t>Annual performance reviews are expected to be undertaken. Reappointments are not automatic and will only be considered subject to satisfactory performance reviews</a:t>
            </a:r>
            <a:r>
              <a:rPr lang="en-GB" sz="1550" i="1">
                <a:solidFill>
                  <a:srgbClr val="00B050"/>
                </a:solidFill>
                <a:latin typeface="Arial"/>
                <a:cs typeface="Arial"/>
              </a:rPr>
              <a:t>.</a:t>
            </a:r>
          </a:p>
          <a:p>
            <a:pPr marL="12700" marR="21590">
              <a:lnSpc>
                <a:spcPct val="106100"/>
              </a:lnSpc>
              <a:spcBef>
                <a:spcPts val="100"/>
              </a:spcBef>
              <a:tabLst>
                <a:tab pos="139700" algn="l"/>
              </a:tabLst>
            </a:pPr>
            <a:endParaRPr lang="en-GB" sz="1550" i="1">
              <a:solidFill>
                <a:srgbClr val="00B050"/>
              </a:solidFill>
              <a:latin typeface="Arial"/>
              <a:cs typeface="Arial"/>
            </a:endParaRPr>
          </a:p>
        </p:txBody>
      </p:sp>
      <p:sp>
        <p:nvSpPr>
          <p:cNvPr id="5" name="object 3">
            <a:extLst>
              <a:ext uri="{FF2B5EF4-FFF2-40B4-BE49-F238E27FC236}">
                <a16:creationId xmlns:a16="http://schemas.microsoft.com/office/drawing/2014/main" id="{A9D993CA-6D33-4809-B947-26905188B99C}"/>
              </a:ext>
            </a:extLst>
          </p:cNvPr>
          <p:cNvSpPr txBox="1"/>
          <p:nvPr/>
        </p:nvSpPr>
        <p:spPr>
          <a:xfrm>
            <a:off x="368959" y="716427"/>
            <a:ext cx="5353360" cy="5828968"/>
          </a:xfrm>
          <a:prstGeom prst="rect">
            <a:avLst/>
          </a:prstGeom>
          <a:ln>
            <a:solidFill>
              <a:schemeClr val="accent1">
                <a:lumMod val="50000"/>
              </a:schemeClr>
            </a:solidFill>
          </a:ln>
        </p:spPr>
        <p:txBody>
          <a:bodyPr vert="horz" wrap="square" lIns="0" tIns="0" rIns="0" bIns="0" rtlCol="0" anchor="t">
            <a:spAutoFit/>
          </a:bodyPr>
          <a:lstStyle/>
          <a:p>
            <a:pPr marL="12700" marR="21590">
              <a:lnSpc>
                <a:spcPct val="106100"/>
              </a:lnSpc>
              <a:spcBef>
                <a:spcPts val="100"/>
              </a:spcBef>
              <a:tabLst>
                <a:tab pos="139700" algn="l"/>
              </a:tabLst>
            </a:pPr>
            <a:r>
              <a:rPr lang="en-GB" sz="1600" b="1" dirty="0">
                <a:solidFill>
                  <a:schemeClr val="accent1">
                    <a:lumMod val="75000"/>
                  </a:schemeClr>
                </a:solidFill>
                <a:latin typeface="Arial"/>
                <a:cs typeface="Arial"/>
              </a:rPr>
              <a:t>Remuneration:</a:t>
            </a:r>
            <a:r>
              <a:rPr lang="en-GB" sz="1600" b="1" dirty="0">
                <a:solidFill>
                  <a:srgbClr val="009999"/>
                </a:solidFill>
                <a:latin typeface="Arial"/>
                <a:cs typeface="Arial"/>
              </a:rPr>
              <a:t> </a:t>
            </a:r>
          </a:p>
          <a:p>
            <a:pPr marL="12700" marR="21590">
              <a:lnSpc>
                <a:spcPct val="106100"/>
              </a:lnSpc>
              <a:spcBef>
                <a:spcPts val="100"/>
              </a:spcBef>
              <a:tabLst>
                <a:tab pos="139700" algn="l"/>
              </a:tabLst>
            </a:pPr>
            <a:r>
              <a:rPr lang="en-GB" sz="1600" dirty="0">
                <a:latin typeface="Arial"/>
                <a:cs typeface="Arial"/>
              </a:rPr>
              <a:t>£20,000 per annum. This remuneration is treated as employment income and will be subject to tax and National Insurance contributions, both of which will be deducted at source under PAYE before you are paid.</a:t>
            </a:r>
            <a:endParaRPr lang="en-US" sz="1600" dirty="0">
              <a:latin typeface="Arial"/>
              <a:cs typeface="Arial"/>
            </a:endParaRPr>
          </a:p>
          <a:p>
            <a:pPr marL="12700" marR="21590">
              <a:lnSpc>
                <a:spcPct val="106100"/>
              </a:lnSpc>
              <a:spcBef>
                <a:spcPts val="100"/>
              </a:spcBef>
              <a:tabLst>
                <a:tab pos="139700" algn="l"/>
              </a:tabLst>
            </a:pPr>
            <a:endParaRPr lang="en-GB" sz="1600">
              <a:solidFill>
                <a:srgbClr val="000000"/>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600" b="1" spc="-70" dirty="0">
                <a:solidFill>
                  <a:schemeClr val="accent1">
                    <a:lumMod val="75000"/>
                  </a:schemeClr>
                </a:solidFill>
                <a:latin typeface="Arial"/>
                <a:cs typeface="Arial"/>
              </a:rPr>
              <a:t>Time Commitment: </a:t>
            </a:r>
          </a:p>
          <a:p>
            <a:pPr marL="12700" marR="21590">
              <a:lnSpc>
                <a:spcPct val="106100"/>
              </a:lnSpc>
              <a:spcBef>
                <a:spcPts val="100"/>
              </a:spcBef>
              <a:tabLst>
                <a:tab pos="139700" algn="l"/>
              </a:tabLst>
            </a:pPr>
            <a:r>
              <a:rPr lang="en-GB" sz="1600" dirty="0">
                <a:solidFill>
                  <a:schemeClr val="tx1">
                    <a:lumMod val="95000"/>
                    <a:lumOff val="5000"/>
                  </a:schemeClr>
                </a:solidFill>
                <a:latin typeface="Arial"/>
                <a:cs typeface="Arial"/>
              </a:rPr>
              <a:t>Your time commitment is expected to be a minimum 2 days per month, including attendance at approximately 4 Board meetings per year. You may be required to attend additional meetings subject to the requirements of the Board.</a:t>
            </a:r>
            <a:br>
              <a:rPr lang="en-GB" sz="1600" dirty="0">
                <a:latin typeface="Arial" panose="020B0604020202020204" pitchFamily="34" charset="0"/>
                <a:cs typeface="Arial" panose="020B0604020202020204" pitchFamily="34" charset="0"/>
              </a:rPr>
            </a:br>
            <a:endParaRPr lang="en-GB" sz="1600">
              <a:solidFill>
                <a:schemeClr val="tx1">
                  <a:lumMod val="95000"/>
                  <a:lumOff val="5000"/>
                </a:schemeClr>
              </a:solidFill>
              <a:latin typeface="Arial" panose="020B0604020202020204" pitchFamily="34" charset="0"/>
              <a:cs typeface="Arial" panose="020B0604020202020204" pitchFamily="34" charset="0"/>
            </a:endParaRPr>
          </a:p>
          <a:p>
            <a:pPr marL="12700" marR="21590">
              <a:lnSpc>
                <a:spcPct val="106100"/>
              </a:lnSpc>
              <a:spcBef>
                <a:spcPts val="100"/>
              </a:spcBef>
              <a:tabLst>
                <a:tab pos="139700" algn="l"/>
              </a:tabLst>
            </a:pPr>
            <a:r>
              <a:rPr lang="en-GB" sz="1600" b="1" spc="-70" dirty="0">
                <a:solidFill>
                  <a:schemeClr val="accent1">
                    <a:lumMod val="75000"/>
                  </a:schemeClr>
                </a:solidFill>
                <a:latin typeface="Arial"/>
                <a:cs typeface="Arial"/>
              </a:rPr>
              <a:t>Term: </a:t>
            </a:r>
          </a:p>
          <a:p>
            <a:pPr marL="12700" marR="21590">
              <a:lnSpc>
                <a:spcPct val="106100"/>
              </a:lnSpc>
              <a:spcBef>
                <a:spcPts val="100"/>
              </a:spcBef>
              <a:tabLst>
                <a:tab pos="139700" algn="l"/>
              </a:tabLst>
            </a:pPr>
            <a:r>
              <a:rPr lang="en-GB" sz="1600" spc="5" dirty="0">
                <a:latin typeface="Arial"/>
                <a:cs typeface="Arial"/>
              </a:rPr>
              <a:t>Appointments are made by Ministers for 3 years. </a:t>
            </a:r>
          </a:p>
          <a:p>
            <a:pPr marL="12700" marR="21590">
              <a:lnSpc>
                <a:spcPct val="106100"/>
              </a:lnSpc>
              <a:spcBef>
                <a:spcPts val="100"/>
              </a:spcBef>
              <a:tabLst>
                <a:tab pos="139700" algn="l"/>
              </a:tabLst>
            </a:pPr>
            <a:endParaRPr lang="en-GB" sz="1600" spc="5">
              <a:latin typeface="Arial"/>
              <a:cs typeface="Arial"/>
            </a:endParaRPr>
          </a:p>
          <a:p>
            <a:pPr marL="12700" marR="21590">
              <a:lnSpc>
                <a:spcPct val="106100"/>
              </a:lnSpc>
              <a:spcBef>
                <a:spcPts val="100"/>
              </a:spcBef>
              <a:tabLst>
                <a:tab pos="139700" algn="l"/>
              </a:tabLst>
            </a:pPr>
            <a:r>
              <a:rPr lang="en-GB" sz="1600" b="1" spc="5" dirty="0">
                <a:solidFill>
                  <a:schemeClr val="accent1">
                    <a:lumMod val="75000"/>
                  </a:schemeClr>
                </a:solidFill>
                <a:latin typeface="Arial"/>
                <a:cs typeface="Arial"/>
              </a:rPr>
              <a:t>Location: </a:t>
            </a:r>
          </a:p>
          <a:p>
            <a:pPr marL="12700" marR="21590">
              <a:lnSpc>
                <a:spcPct val="106100"/>
              </a:lnSpc>
              <a:spcBef>
                <a:spcPts val="100"/>
              </a:spcBef>
              <a:tabLst>
                <a:tab pos="139700" algn="l"/>
              </a:tabLst>
            </a:pPr>
            <a:r>
              <a:rPr lang="en-GB" sz="1600" spc="5" dirty="0">
                <a:latin typeface="Arial"/>
                <a:cs typeface="Arial"/>
              </a:rPr>
              <a:t>Board meetings are held face-to-face in different regional locations with the option of remote attendance. </a:t>
            </a:r>
            <a:endParaRPr lang="en-GB" sz="1600" spc="5" dirty="0">
              <a:solidFill>
                <a:srgbClr val="000000"/>
              </a:solidFill>
              <a:latin typeface="Arial"/>
              <a:ea typeface="+mn-lt"/>
              <a:cs typeface="Arial"/>
            </a:endParaRPr>
          </a:p>
          <a:p>
            <a:pPr marL="12700" marR="21590">
              <a:lnSpc>
                <a:spcPct val="106100"/>
              </a:lnSpc>
              <a:spcBef>
                <a:spcPts val="100"/>
              </a:spcBef>
              <a:tabLst>
                <a:tab pos="139700" algn="l"/>
              </a:tabLst>
            </a:pPr>
            <a:endParaRPr lang="en-GB" sz="1500" spc="5">
              <a:solidFill>
                <a:srgbClr val="000000"/>
              </a:solidFill>
              <a:latin typeface="Arial"/>
              <a:ea typeface="+mn-lt"/>
              <a:cs typeface="Arial"/>
            </a:endParaRPr>
          </a:p>
          <a:p>
            <a:pPr marL="12700" marR="21590">
              <a:lnSpc>
                <a:spcPct val="106100"/>
              </a:lnSpc>
              <a:spcBef>
                <a:spcPts val="100"/>
              </a:spcBef>
              <a:tabLst>
                <a:tab pos="139700" algn="l"/>
              </a:tabLst>
            </a:pPr>
            <a:endParaRPr lang="en-GB" sz="1500" spc="5">
              <a:solidFill>
                <a:srgbClr val="000000"/>
              </a:solidFill>
              <a:latin typeface="Arial"/>
              <a:ea typeface="+mn-lt"/>
              <a:cs typeface="Arial"/>
            </a:endParaRPr>
          </a:p>
          <a:p>
            <a:pPr marL="12700" marR="21590">
              <a:lnSpc>
                <a:spcPct val="106100"/>
              </a:lnSpc>
              <a:spcBef>
                <a:spcPts val="100"/>
              </a:spcBef>
              <a:tabLst>
                <a:tab pos="139700" algn="l"/>
              </a:tabLst>
            </a:pPr>
            <a:endParaRPr lang="en-GB" sz="1500" spc="-70">
              <a:solidFill>
                <a:srgbClr val="000000"/>
              </a:solidFill>
              <a:latin typeface="Arial"/>
              <a:ea typeface="+mn-lt"/>
              <a:cs typeface="Calibri"/>
            </a:endParaRPr>
          </a:p>
        </p:txBody>
      </p:sp>
    </p:spTree>
    <p:extLst>
      <p:ext uri="{BB962C8B-B14F-4D97-AF65-F5344CB8AC3E}">
        <p14:creationId xmlns:p14="http://schemas.microsoft.com/office/powerpoint/2010/main" val="11675257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818BA0-D5E7-4464-9DF0-2CF9030AEF01}"/>
              </a:ext>
            </a:extLst>
          </p:cNvPr>
          <p:cNvSpPr>
            <a:spLocks noGrp="1"/>
          </p:cNvSpPr>
          <p:nvPr>
            <p:ph type="title"/>
          </p:nvPr>
        </p:nvSpPr>
        <p:spPr>
          <a:xfrm>
            <a:off x="258597" y="0"/>
            <a:ext cx="10515600" cy="635413"/>
          </a:xfrm>
        </p:spPr>
        <p:txBody>
          <a:bodyPr>
            <a:normAutofit/>
          </a:bodyPr>
          <a:lstStyle/>
          <a:p>
            <a:r>
              <a:rPr lang="en-GB" sz="2000" b="1">
                <a:solidFill>
                  <a:schemeClr val="accent1">
                    <a:lumMod val="75000"/>
                  </a:schemeClr>
                </a:solidFill>
                <a:latin typeface="Arial" panose="020B0604020202020204" pitchFamily="34" charset="0"/>
                <a:cs typeface="Arial" panose="020B0604020202020204" pitchFamily="34" charset="0"/>
              </a:rPr>
              <a:t>How to Apply</a:t>
            </a:r>
          </a:p>
        </p:txBody>
      </p:sp>
      <p:sp>
        <p:nvSpPr>
          <p:cNvPr id="4" name="TextBox 3">
            <a:extLst>
              <a:ext uri="{FF2B5EF4-FFF2-40B4-BE49-F238E27FC236}">
                <a16:creationId xmlns:a16="http://schemas.microsoft.com/office/drawing/2014/main" id="{C33616FE-6DBA-4321-A064-22FC4DA4A697}"/>
              </a:ext>
            </a:extLst>
          </p:cNvPr>
          <p:cNvSpPr txBox="1"/>
          <p:nvPr/>
        </p:nvSpPr>
        <p:spPr>
          <a:xfrm>
            <a:off x="258597" y="638365"/>
            <a:ext cx="11685598" cy="7278916"/>
          </a:xfrm>
          <a:prstGeom prst="rect">
            <a:avLst/>
          </a:prstGeom>
          <a:noFill/>
          <a:ln>
            <a:noFill/>
          </a:ln>
        </p:spPr>
        <p:txBody>
          <a:bodyPr wrap="square" lIns="91440" tIns="45720" rIns="91440" bIns="45720" rtlCol="0" anchor="t">
            <a:spAutoFit/>
          </a:bodyPr>
          <a:lstStyle/>
          <a:p>
            <a:pPr algn="l" rtl="0" fontAlgn="base"/>
            <a:r>
              <a:rPr lang="en-GB" sz="1400">
                <a:solidFill>
                  <a:srgbClr val="000000"/>
                </a:solidFill>
                <a:latin typeface="Arial"/>
                <a:cs typeface="Arial"/>
              </a:rPr>
              <a:t>Candidates</a:t>
            </a:r>
            <a:r>
              <a:rPr lang="en-GB" sz="1400" b="0" i="0" u="none" strike="noStrike">
                <a:solidFill>
                  <a:srgbClr val="000000"/>
                </a:solidFill>
                <a:effectLst/>
                <a:latin typeface="Arial"/>
                <a:cs typeface="Arial"/>
              </a:rPr>
              <a:t> will need to apply for this role using the </a:t>
            </a:r>
            <a:r>
              <a:rPr lang="en-GB" sz="1400" b="0" i="0" u="sng" strike="noStrike">
                <a:solidFill>
                  <a:srgbClr val="0563C1"/>
                </a:solidFill>
                <a:effectLst/>
                <a:latin typeface="Arial"/>
                <a:cs typeface="Arial"/>
                <a:hlinkClick r:id="rId2"/>
              </a:rPr>
              <a:t>Public Appointments website</a:t>
            </a:r>
            <a:r>
              <a:rPr lang="en-GB" sz="1400" b="0" i="0" u="none" strike="noStrike">
                <a:solidFill>
                  <a:srgbClr val="000000"/>
                </a:solidFill>
                <a:effectLst/>
                <a:latin typeface="Arial"/>
                <a:cs typeface="Arial"/>
              </a:rPr>
              <a:t>:</a:t>
            </a:r>
            <a:r>
              <a:rPr lang="en-US" sz="1400" b="0" i="0">
                <a:solidFill>
                  <a:srgbClr val="000000"/>
                </a:solidFill>
                <a:effectLst/>
                <a:latin typeface="Arial"/>
                <a:cs typeface="Arial"/>
              </a:rPr>
              <a:t>​</a:t>
            </a:r>
          </a:p>
          <a:p>
            <a:pPr algn="l" rtl="0" fontAlgn="base"/>
            <a:r>
              <a:rPr lang="en-GB" sz="1400" b="0" i="0">
                <a:solidFill>
                  <a:srgbClr val="000000"/>
                </a:solidFill>
                <a:effectLst/>
                <a:latin typeface="Arial"/>
                <a:cs typeface="Arial"/>
              </a:rPr>
              <a:t>​</a:t>
            </a:r>
          </a:p>
          <a:p>
            <a:pPr algn="l" rtl="0" fontAlgn="base"/>
            <a:r>
              <a:rPr lang="en-GB" sz="1400" b="0" i="0" u="none" strike="noStrike">
                <a:solidFill>
                  <a:srgbClr val="000000"/>
                </a:solidFill>
                <a:effectLst/>
                <a:latin typeface="Arial"/>
                <a:cs typeface="Arial"/>
              </a:rPr>
              <a:t>To apply you will need to </a:t>
            </a:r>
            <a:r>
              <a:rPr lang="en-GB" sz="1400" b="0" i="0" u="sng" strike="noStrike">
                <a:solidFill>
                  <a:srgbClr val="0563C1"/>
                </a:solidFill>
                <a:effectLst/>
                <a:latin typeface="Arial"/>
                <a:cs typeface="Arial"/>
                <a:hlinkClick r:id="rId3"/>
              </a:rPr>
              <a:t>create an account</a:t>
            </a:r>
            <a:r>
              <a:rPr lang="en-GB" sz="1400" b="0" i="0" u="none" strike="noStrike">
                <a:solidFill>
                  <a:srgbClr val="000000"/>
                </a:solidFill>
                <a:effectLst/>
                <a:latin typeface="Arial"/>
                <a:cs typeface="Arial"/>
              </a:rPr>
              <a:t> or </a:t>
            </a:r>
            <a:r>
              <a:rPr lang="en-GB" sz="1400" b="0" i="0" u="sng" strike="noStrike">
                <a:solidFill>
                  <a:srgbClr val="0563C1"/>
                </a:solidFill>
                <a:effectLst/>
                <a:latin typeface="Arial"/>
                <a:cs typeface="Arial"/>
                <a:hlinkClick r:id="rId4"/>
              </a:rPr>
              <a:t>sign in</a:t>
            </a:r>
            <a:r>
              <a:rPr lang="en-GB" sz="1400" b="0" i="0" u="none" strike="noStrike">
                <a:solidFill>
                  <a:srgbClr val="000000"/>
                </a:solidFill>
                <a:effectLst/>
                <a:latin typeface="Arial"/>
                <a:cs typeface="Arial"/>
              </a:rPr>
              <a:t>.</a:t>
            </a:r>
            <a:r>
              <a:rPr lang="en-US" sz="1400" b="0" i="0">
                <a:solidFill>
                  <a:srgbClr val="000000"/>
                </a:solidFill>
                <a:effectLst/>
                <a:latin typeface="Arial"/>
                <a:cs typeface="Arial"/>
              </a:rPr>
              <a:t>​</a:t>
            </a:r>
          </a:p>
          <a:p>
            <a:pPr algn="l" rtl="0" fontAlgn="base"/>
            <a:r>
              <a:rPr lang="en-GB" sz="1400" b="0" i="0" u="none" strike="noStrike">
                <a:solidFill>
                  <a:srgbClr val="000000"/>
                </a:solidFill>
                <a:effectLst/>
                <a:latin typeface="Arial"/>
                <a:cs typeface="Arial"/>
              </a:rPr>
              <a:t>Once you are logged into your account, click on 'apply for this role' and follow the on-screen instructions. To apply, all candidates are required to provide:</a:t>
            </a:r>
          </a:p>
          <a:p>
            <a:pPr algn="l" rtl="0" fontAlgn="base"/>
            <a:endParaRPr lang="en-GB" sz="1400" b="0" i="0" u="none" strike="noStrike">
              <a:solidFill>
                <a:srgbClr val="000000"/>
              </a:solidFill>
              <a:effectLst/>
              <a:latin typeface="Arial" panose="020B0604020202020204" pitchFamily="34" charset="0"/>
              <a:cs typeface="Arial"/>
            </a:endParaRPr>
          </a:p>
          <a:p>
            <a:pPr marL="342900" indent="-342900" algn="l" rtl="0" fontAlgn="base">
              <a:spcAft>
                <a:spcPts val="600"/>
              </a:spcAft>
              <a:buFont typeface="+mj-lt"/>
              <a:buAutoNum type="arabicPeriod"/>
            </a:pPr>
            <a:r>
              <a:rPr lang="en-GB" sz="1400" b="1" i="0" u="none" strike="noStrike">
                <a:solidFill>
                  <a:srgbClr val="000000"/>
                </a:solidFill>
                <a:effectLst/>
                <a:latin typeface="Arial"/>
                <a:cs typeface="Arial"/>
              </a:rPr>
              <a:t>Curriculum Vitae</a:t>
            </a:r>
            <a:r>
              <a:rPr lang="en-GB" sz="1400" b="0" i="1" u="none" strike="noStrike">
                <a:solidFill>
                  <a:srgbClr val="000000"/>
                </a:solidFill>
                <a:effectLst/>
                <a:latin typeface="Arial"/>
                <a:cs typeface="Arial"/>
              </a:rPr>
              <a:t>(maximum 2 pages): </a:t>
            </a:r>
            <a:r>
              <a:rPr lang="en-GB" sz="1400" b="0" i="0" u="none" strike="noStrike">
                <a:solidFill>
                  <a:srgbClr val="000000"/>
                </a:solidFill>
                <a:effectLst/>
                <a:latin typeface="Arial"/>
                <a:cs typeface="Arial"/>
              </a:rPr>
              <a:t>Include</a:t>
            </a:r>
            <a:r>
              <a:rPr lang="en-GB" sz="1400" b="0" i="1" u="none" strike="noStrike">
                <a:solidFill>
                  <a:srgbClr val="000000"/>
                </a:solidFill>
                <a:effectLst/>
                <a:latin typeface="Arial"/>
                <a:cs typeface="Arial"/>
              </a:rPr>
              <a:t> </a:t>
            </a:r>
            <a:r>
              <a:rPr lang="en-GB" sz="1400" b="0" i="0" u="none" strike="noStrike">
                <a:solidFill>
                  <a:srgbClr val="000000"/>
                </a:solidFill>
                <a:effectLst/>
                <a:latin typeface="Arial"/>
                <a:cs typeface="Arial"/>
              </a:rPr>
              <a:t>your education, professional qualifications and full employment history</a:t>
            </a:r>
            <a:r>
              <a:rPr lang="en-GB" sz="1400" b="0" i="0" u="none" strike="noStrike">
                <a:solidFill>
                  <a:srgbClr val="0070C0"/>
                </a:solidFill>
                <a:effectLst/>
                <a:latin typeface="Arial"/>
                <a:cs typeface="Arial"/>
              </a:rPr>
              <a:t>. </a:t>
            </a:r>
            <a:r>
              <a:rPr lang="en-GB" sz="1400" b="0" i="0">
                <a:solidFill>
                  <a:srgbClr val="0070C0"/>
                </a:solidFill>
                <a:effectLst/>
                <a:latin typeface="Arial"/>
                <a:cs typeface="Arial"/>
              </a:rPr>
              <a:t>​</a:t>
            </a:r>
            <a:endParaRPr lang="en-GB" sz="1400" b="0" i="0">
              <a:solidFill>
                <a:srgbClr val="000000"/>
              </a:solidFill>
              <a:effectLst/>
              <a:latin typeface="Arial"/>
              <a:cs typeface="Arial"/>
            </a:endParaRPr>
          </a:p>
          <a:p>
            <a:pPr marL="342900" indent="-342900" fontAlgn="base">
              <a:spcAft>
                <a:spcPts val="600"/>
              </a:spcAft>
              <a:buFont typeface="+mj-lt"/>
              <a:buAutoNum type="arabicPeriod"/>
            </a:pPr>
            <a:r>
              <a:rPr lang="en-GB" sz="1400" b="1" i="0" u="none" strike="noStrike">
                <a:solidFill>
                  <a:srgbClr val="000000"/>
                </a:solidFill>
                <a:effectLst/>
                <a:latin typeface="Arial"/>
                <a:cs typeface="Arial"/>
              </a:rPr>
              <a:t>Supporting Statement </a:t>
            </a:r>
            <a:r>
              <a:rPr lang="en-GB" sz="1400" b="0" i="1" u="none" strike="noStrike">
                <a:solidFill>
                  <a:srgbClr val="000000"/>
                </a:solidFill>
                <a:effectLst/>
                <a:latin typeface="Arial"/>
                <a:cs typeface="Arial"/>
              </a:rPr>
              <a:t>(maximum 2 pages)</a:t>
            </a:r>
            <a:r>
              <a:rPr lang="en-GB" sz="1400" b="0" i="0" u="none" strike="noStrike">
                <a:solidFill>
                  <a:srgbClr val="000000"/>
                </a:solidFill>
                <a:effectLst/>
                <a:latin typeface="Arial"/>
                <a:cs typeface="Arial"/>
              </a:rPr>
              <a:t>. </a:t>
            </a:r>
            <a:r>
              <a:rPr lang="en-GB" sz="1400" i="0">
                <a:solidFill>
                  <a:srgbClr val="000000"/>
                </a:solidFill>
                <a:effectLst/>
                <a:latin typeface="Arial"/>
                <a:cs typeface="Arial"/>
              </a:rPr>
              <a:t>Please </a:t>
            </a:r>
            <a:r>
              <a:rPr lang="en-GB" sz="1400">
                <a:solidFill>
                  <a:srgbClr val="000000"/>
                </a:solidFill>
                <a:latin typeface="Arial"/>
                <a:cs typeface="Arial"/>
              </a:rPr>
              <a:t>tailor</a:t>
            </a:r>
            <a:r>
              <a:rPr lang="en-GB" sz="1400" b="0" i="0" u="none" strike="noStrike">
                <a:solidFill>
                  <a:srgbClr val="000000"/>
                </a:solidFill>
                <a:effectLst/>
                <a:latin typeface="Arial"/>
                <a:cs typeface="Arial"/>
              </a:rPr>
              <a:t> the statement setting out your suitability for the role and how you meet the Selection Criteria. We suggest you use specific examples to demonstrate how you meet the Criteria. If you can offer the experience in more than one of the areas referenced above, please clearly reference and example those Criteria in a single supporting statement. </a:t>
            </a:r>
            <a:r>
              <a:rPr lang="en-US" sz="1400" b="0" i="0">
                <a:solidFill>
                  <a:srgbClr val="000000"/>
                </a:solidFill>
                <a:effectLst/>
                <a:latin typeface="Arial"/>
                <a:cs typeface="Arial"/>
              </a:rPr>
              <a:t>​</a:t>
            </a:r>
          </a:p>
          <a:p>
            <a:pPr marL="342900" indent="-342900" algn="l" rtl="0" fontAlgn="base">
              <a:spcAft>
                <a:spcPts val="600"/>
              </a:spcAft>
              <a:buFont typeface="+mj-lt"/>
              <a:buAutoNum type="arabicPeriod"/>
            </a:pPr>
            <a:r>
              <a:rPr lang="en-GB" sz="1400" b="1" i="0" u="none" strike="noStrike">
                <a:solidFill>
                  <a:srgbClr val="000000"/>
                </a:solidFill>
                <a:effectLst/>
                <a:latin typeface="Arial"/>
                <a:cs typeface="Arial"/>
              </a:rPr>
              <a:t>Equality Information: </a:t>
            </a:r>
            <a:r>
              <a:rPr lang="en-GB" sz="1400" b="0" i="0" u="none" strike="noStrike">
                <a:solidFill>
                  <a:srgbClr val="000000"/>
                </a:solidFill>
                <a:effectLst/>
                <a:latin typeface="Arial"/>
                <a:cs typeface="Arial"/>
              </a:rPr>
              <a:t>The information you provide will not be used as part of the selection process and will not be seen by the interview panel.</a:t>
            </a:r>
            <a:r>
              <a:rPr lang="en-US" sz="1400" b="0" i="0">
                <a:solidFill>
                  <a:srgbClr val="000000"/>
                </a:solidFill>
                <a:effectLst/>
                <a:latin typeface="Arial"/>
                <a:cs typeface="Arial"/>
              </a:rPr>
              <a:t>​</a:t>
            </a:r>
          </a:p>
          <a:p>
            <a:pPr marL="342900" indent="-342900">
              <a:buAutoNum type="arabicPeriod"/>
            </a:pPr>
            <a:r>
              <a:rPr lang="en-GB" sz="1400" b="1" i="0" u="none" strike="noStrike">
                <a:effectLst/>
                <a:latin typeface="Arial"/>
                <a:cs typeface="Arial"/>
              </a:rPr>
              <a:t>Information relating to any outside interests or reputational issues </a:t>
            </a:r>
            <a:r>
              <a:rPr lang="en-GB" sz="1400" b="0" i="0" u="none" strike="noStrike">
                <a:effectLst/>
                <a:latin typeface="Arial"/>
                <a:cs typeface="Arial"/>
              </a:rPr>
              <a:t>You should declare any potential issues including conflicts of</a:t>
            </a:r>
            <a:r>
              <a:rPr lang="en-GB" sz="1400">
                <a:latin typeface="Arial"/>
                <a:cs typeface="Arial"/>
              </a:rPr>
              <a:t> </a:t>
            </a:r>
            <a:r>
              <a:rPr lang="en-GB" sz="1400" b="0" i="0" u="none" strike="noStrike">
                <a:effectLst/>
                <a:latin typeface="Arial"/>
                <a:cs typeface="Arial"/>
              </a:rPr>
              <a:t>interest</a:t>
            </a:r>
            <a:r>
              <a:rPr lang="en-GB" sz="1400">
                <a:latin typeface="Arial"/>
                <a:cs typeface="Arial"/>
              </a:rPr>
              <a:t> </a:t>
            </a:r>
            <a:r>
              <a:rPr lang="en-GB" sz="1400" b="0" i="0" u="none" strike="noStrike">
                <a:effectLst/>
                <a:latin typeface="Arial"/>
                <a:cs typeface="Arial"/>
              </a:rPr>
              <a:t>(perceived, potential or actual), this includes your personal or professional history that could, if you were appointed, be</a:t>
            </a:r>
            <a:r>
              <a:rPr lang="en-GB" sz="1400">
                <a:latin typeface="Arial"/>
                <a:cs typeface="Arial"/>
              </a:rPr>
              <a:t> </a:t>
            </a:r>
            <a:r>
              <a:rPr lang="en-GB" sz="1400" b="0" i="0" u="none" strike="noStrike">
                <a:effectLst/>
                <a:latin typeface="Arial"/>
                <a:cs typeface="Arial"/>
              </a:rPr>
              <a:t>misconstrued, cause</a:t>
            </a:r>
            <a:r>
              <a:rPr lang="en-GB" sz="1400">
                <a:latin typeface="Arial"/>
                <a:cs typeface="Arial"/>
              </a:rPr>
              <a:t> </a:t>
            </a:r>
            <a:r>
              <a:rPr lang="en-GB" sz="1400" b="0" i="0" u="none" strike="noStrike">
                <a:effectLst/>
                <a:latin typeface="Arial"/>
                <a:cs typeface="Arial"/>
              </a:rPr>
              <a:t>embarrassment to </a:t>
            </a:r>
            <a:r>
              <a:rPr lang="en-GB" sz="1400">
                <a:latin typeface="Arial"/>
                <a:cs typeface="Arial"/>
              </a:rPr>
              <a:t>MHCLG or </a:t>
            </a:r>
            <a:r>
              <a:rPr lang="en-GB" sz="1400" b="0" i="0" u="none" strike="noStrike">
                <a:effectLst/>
                <a:latin typeface="Arial"/>
                <a:cs typeface="Arial"/>
              </a:rPr>
              <a:t>HM Government, or cause public confidence in the appointment to be</a:t>
            </a:r>
            <a:r>
              <a:rPr lang="en-GB" sz="1400">
                <a:latin typeface="Arial"/>
                <a:cs typeface="Arial"/>
              </a:rPr>
              <a:t> </a:t>
            </a:r>
            <a:r>
              <a:rPr lang="en-GB" sz="1400" b="0" i="0" u="none" strike="noStrike">
                <a:effectLst/>
                <a:latin typeface="Arial"/>
                <a:cs typeface="Arial"/>
              </a:rPr>
              <a:t>jeopardised. The Panel</a:t>
            </a:r>
            <a:r>
              <a:rPr lang="en-GB" sz="1400">
                <a:latin typeface="Arial"/>
                <a:cs typeface="Arial"/>
              </a:rPr>
              <a:t> </a:t>
            </a:r>
            <a:r>
              <a:rPr lang="en-GB" sz="1400" b="0" i="0" u="none" strike="noStrike">
                <a:effectLst/>
                <a:latin typeface="Arial"/>
                <a:cs typeface="Arial"/>
              </a:rPr>
              <a:t>will explore your declarations during the interview process.  Failure to disclose such information could result in</a:t>
            </a:r>
            <a:r>
              <a:rPr lang="en-GB" sz="1400">
                <a:latin typeface="Arial"/>
                <a:cs typeface="Arial"/>
              </a:rPr>
              <a:t> </a:t>
            </a:r>
            <a:r>
              <a:rPr lang="en-GB" sz="1400" b="0" i="0" u="none" strike="noStrike">
                <a:effectLst/>
                <a:latin typeface="Arial"/>
                <a:cs typeface="Arial"/>
              </a:rPr>
              <a:t>an appointment either not</a:t>
            </a:r>
            <a:r>
              <a:rPr lang="en-GB" sz="1400">
                <a:latin typeface="Arial"/>
                <a:ea typeface="Calibri"/>
                <a:cs typeface="Arial"/>
              </a:rPr>
              <a:t> </a:t>
            </a:r>
            <a:r>
              <a:rPr lang="en-GB" sz="1400" b="0" i="0" u="none" strike="noStrike">
                <a:effectLst/>
                <a:latin typeface="Arial"/>
                <a:cs typeface="Arial"/>
              </a:rPr>
              <a:t>being made or being terminated.</a:t>
            </a:r>
            <a:r>
              <a:rPr lang="en-GB" sz="1400">
                <a:latin typeface="Arial"/>
                <a:ea typeface="Calibri"/>
                <a:cs typeface="Arial"/>
              </a:rPr>
              <a:t> </a:t>
            </a:r>
          </a:p>
          <a:p>
            <a:pPr marL="342900" indent="-342900">
              <a:buAutoNum type="arabicPeriod"/>
            </a:pPr>
            <a:endParaRPr lang="en-GB" sz="1400">
              <a:latin typeface="Arial"/>
              <a:ea typeface="Calibri"/>
              <a:cs typeface="Arial"/>
            </a:endParaRPr>
          </a:p>
          <a:p>
            <a:pPr marL="285750" indent="-285750">
              <a:buFont typeface="Arial,Sans-Serif"/>
              <a:buChar char="•"/>
            </a:pPr>
            <a:r>
              <a:rPr lang="en-GB" sz="1400">
                <a:latin typeface="Arial"/>
                <a:ea typeface="Calibri"/>
                <a:cs typeface="Arial"/>
              </a:rPr>
              <a:t>Candidates should note that ‘due diligence’ will be carried out as part of the assessment process if you are called to interview and will be shared with the Panel and Ministers, this will include searches on social media, blogs and/or other publicly available information.  </a:t>
            </a:r>
            <a:endParaRPr lang="en-US" sz="1400">
              <a:latin typeface="Arial"/>
              <a:ea typeface="Calibri"/>
              <a:cs typeface="Arial"/>
            </a:endParaRPr>
          </a:p>
          <a:p>
            <a:pPr marL="285750" indent="-285750">
              <a:buFont typeface="Arial,Sans-Serif"/>
              <a:buChar char="•"/>
            </a:pPr>
            <a:r>
              <a:rPr lang="en-GB" sz="1400">
                <a:latin typeface="Arial"/>
                <a:ea typeface="Calibri"/>
                <a:cs typeface="Arial"/>
              </a:rPr>
              <a:t>Diversity data will be treated in confidence and is used for data gathering information only and will not affect your application.  </a:t>
            </a:r>
            <a:endParaRPr lang="en-US" sz="1400">
              <a:latin typeface="Arial"/>
              <a:ea typeface="Calibri"/>
              <a:cs typeface="Arial"/>
            </a:endParaRPr>
          </a:p>
          <a:p>
            <a:pPr marL="285750" indent="-285750">
              <a:buFont typeface="Arial,Sans-Serif"/>
              <a:buChar char="•"/>
            </a:pPr>
            <a:endParaRPr lang="en-GB" sz="1400">
              <a:latin typeface="Arial" panose="020B0604020202020204" pitchFamily="34" charset="0"/>
              <a:ea typeface="Calibri"/>
              <a:cs typeface="Arial" panose="020B0604020202020204" pitchFamily="34" charset="0"/>
            </a:endParaRPr>
          </a:p>
          <a:p>
            <a:pPr marL="285750" indent="-285750">
              <a:buFont typeface="Arial,Sans-Serif"/>
              <a:buChar char="•"/>
            </a:pPr>
            <a:r>
              <a:rPr lang="en-GB" sz="1400">
                <a:latin typeface="Arial"/>
                <a:ea typeface="Calibri"/>
                <a:cs typeface="Arial"/>
              </a:rPr>
              <a:t>We will ask you to check and confirm your personal details to ensure your application is accurate.</a:t>
            </a:r>
            <a:endParaRPr lang="en-US" sz="1400">
              <a:latin typeface="Arial"/>
              <a:ea typeface="Calibri"/>
              <a:cs typeface="Arial"/>
            </a:endParaRPr>
          </a:p>
          <a:p>
            <a:pPr marL="285750" indent="-285750">
              <a:buFont typeface="Arial,Sans-Serif"/>
              <a:buChar char="•"/>
            </a:pPr>
            <a:endParaRPr lang="en-GB" sz="1400">
              <a:latin typeface="Arial" panose="020B0604020202020204" pitchFamily="34" charset="0"/>
              <a:ea typeface="Calibri"/>
              <a:cs typeface="Arial" panose="020B0604020202020204" pitchFamily="34" charset="0"/>
            </a:endParaRPr>
          </a:p>
          <a:p>
            <a:pPr marL="285750" indent="-285750">
              <a:buFont typeface="Arial,Sans-Serif"/>
              <a:buChar char="•"/>
            </a:pPr>
            <a:r>
              <a:rPr lang="en-GB" sz="1400">
                <a:latin typeface="Arial"/>
                <a:ea typeface="Calibri"/>
                <a:cs typeface="Arial"/>
              </a:rPr>
              <a:t>You will have the opportunity to make a reasonable adjustment request or apply under the disability confident scheme before you submit your application.</a:t>
            </a:r>
            <a:endParaRPr lang="en-US" sz="1400">
              <a:latin typeface="Arial"/>
              <a:ea typeface="Calibri"/>
              <a:cs typeface="Arial"/>
            </a:endParaRPr>
          </a:p>
          <a:p>
            <a:pPr marL="342900" indent="-342900">
              <a:buAutoNum type="arabicPeriod"/>
            </a:pPr>
            <a:endParaRPr lang="en-GB" sz="1400">
              <a:latin typeface="Arial" panose="020B0604020202020204" pitchFamily="34" charset="0"/>
              <a:ea typeface="Calibri"/>
              <a:cs typeface="Arial" panose="020B0604020202020204" pitchFamily="34" charset="0"/>
            </a:endParaRPr>
          </a:p>
          <a:p>
            <a:pPr marL="285750" indent="-285750">
              <a:buFont typeface="Arial"/>
              <a:buChar char="•"/>
            </a:pPr>
            <a:endParaRPr lang="en-GB" sz="1600">
              <a:latin typeface="Arial" panose="020B0604020202020204" pitchFamily="34" charset="0"/>
              <a:ea typeface="Calibri"/>
              <a:cs typeface="Arial" panose="020B0604020202020204" pitchFamily="34" charset="0"/>
            </a:endParaRPr>
          </a:p>
          <a:p>
            <a:pPr marL="342900" indent="-342900">
              <a:buAutoNum type="arabicPeriod"/>
            </a:pPr>
            <a:endParaRPr lang="en-GB" sz="1400">
              <a:latin typeface="Arial" panose="020B0604020202020204" pitchFamily="34" charset="0"/>
              <a:ea typeface="Calibri"/>
              <a:cs typeface="Arial" panose="020B0604020202020204" pitchFamily="34" charset="0"/>
            </a:endParaRPr>
          </a:p>
          <a:p>
            <a:pPr marL="342900" indent="-342900">
              <a:buAutoNum type="arabicPeriod"/>
            </a:pPr>
            <a:endParaRPr lang="en-GB" sz="1400">
              <a:latin typeface="Arial" panose="020B0604020202020204" pitchFamily="34" charset="0"/>
              <a:ea typeface="Calibri"/>
              <a:cs typeface="Arial" panose="020B0604020202020204" pitchFamily="34" charset="0"/>
            </a:endParaRPr>
          </a:p>
          <a:p>
            <a:pPr marL="285750" indent="-285750">
              <a:buFont typeface="Arial"/>
              <a:buChar char="•"/>
            </a:pPr>
            <a:endParaRPr lang="en-GB" sz="1400">
              <a:latin typeface="Arial" panose="020B0604020202020204" pitchFamily="34" charset="0"/>
              <a:ea typeface="Calibri"/>
              <a:cs typeface="Arial" panose="020B0604020202020204" pitchFamily="34" charset="0"/>
            </a:endParaRPr>
          </a:p>
          <a:p>
            <a:pPr marL="342900" indent="-342900">
              <a:spcAft>
                <a:spcPts val="600"/>
              </a:spcAft>
              <a:buAutoNum type="arabicPeriod"/>
            </a:pPr>
            <a:endParaRPr lang="en-GB" sz="1600">
              <a:latin typeface="Arial" panose="020B0604020202020204" pitchFamily="34" charset="0"/>
              <a:ea typeface="Calibri"/>
              <a:cs typeface="Arial" panose="020B0604020202020204" pitchFamily="34" charset="0"/>
            </a:endParaRPr>
          </a:p>
        </p:txBody>
      </p:sp>
    </p:spTree>
    <p:extLst>
      <p:ext uri="{BB962C8B-B14F-4D97-AF65-F5344CB8AC3E}">
        <p14:creationId xmlns:p14="http://schemas.microsoft.com/office/powerpoint/2010/main" val="9944057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2ABED2-B6FB-4418-AF9C-2C146CE6641C}"/>
              </a:ext>
            </a:extLst>
          </p:cNvPr>
          <p:cNvSpPr>
            <a:spLocks noGrp="1"/>
          </p:cNvSpPr>
          <p:nvPr>
            <p:ph type="title"/>
          </p:nvPr>
        </p:nvSpPr>
        <p:spPr>
          <a:xfrm>
            <a:off x="538843" y="404382"/>
            <a:ext cx="10515600" cy="92696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Overview</a:t>
            </a:r>
            <a:endParaRPr lang="en-GB">
              <a:solidFill>
                <a:schemeClr val="accent1">
                  <a:lumMod val="75000"/>
                </a:schemeClr>
              </a:solidFill>
            </a:endParaRPr>
          </a:p>
        </p:txBody>
      </p:sp>
      <p:sp>
        <p:nvSpPr>
          <p:cNvPr id="5" name="Slide Number Placeholder 4">
            <a:extLst>
              <a:ext uri="{FF2B5EF4-FFF2-40B4-BE49-F238E27FC236}">
                <a16:creationId xmlns:a16="http://schemas.microsoft.com/office/drawing/2014/main" id="{5B549FDB-CCBC-473F-939B-0ACA974E7E91}"/>
              </a:ext>
            </a:extLst>
          </p:cNvPr>
          <p:cNvSpPr>
            <a:spLocks noGrp="1"/>
          </p:cNvSpPr>
          <p:nvPr>
            <p:ph type="sldNum" sz="quarter" idx="12"/>
          </p:nvPr>
        </p:nvSpPr>
        <p:spPr/>
        <p:txBody>
          <a:bodyPr/>
          <a:lstStyle/>
          <a:p>
            <a:fld id="{B40F6008-2E59-B649-B193-1DAD0B033AC3}" type="slidenum">
              <a:rPr lang="en-US" smtClean="0"/>
              <a:t>9</a:t>
            </a:fld>
            <a:endParaRPr lang="en-US"/>
          </a:p>
        </p:txBody>
      </p:sp>
      <p:sp>
        <p:nvSpPr>
          <p:cNvPr id="6" name="Content Placeholder 2">
            <a:extLst>
              <a:ext uri="{FF2B5EF4-FFF2-40B4-BE49-F238E27FC236}">
                <a16:creationId xmlns:a16="http://schemas.microsoft.com/office/drawing/2014/main" id="{26CC02EB-48BD-4CEE-8997-B4166EC12821}"/>
              </a:ext>
            </a:extLst>
          </p:cNvPr>
          <p:cNvSpPr txBox="1">
            <a:spLocks/>
          </p:cNvSpPr>
          <p:nvPr/>
        </p:nvSpPr>
        <p:spPr>
          <a:xfrm>
            <a:off x="538843" y="1331344"/>
            <a:ext cx="10996274" cy="5069131"/>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Font typeface="Arial" panose="020B0604020202020204" pitchFamily="34" charset="0"/>
              <a:buNone/>
            </a:pPr>
            <a:r>
              <a:rPr lang="en-GB" sz="1600" spc="10" dirty="0">
                <a:latin typeface="Arial"/>
                <a:cs typeface="Arial"/>
              </a:rPr>
              <a:t>Public appointments are made on the basis of merit, in accordance with the Cabinet Office Governance Code on Public Appointments. The decision on who to appoint is made by Ministers, who receive advice from the Advisory Assessment Panel on the suitability of candidates against the published selection criteria.</a:t>
            </a: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timetable provided is indicative and subject to change. If you are unable to meet these timeframes, please let us know by contacting </a:t>
            </a:r>
            <a:r>
              <a:rPr lang="en-GB" sz="1600" spc="10" dirty="0">
                <a:latin typeface="Arial"/>
                <a:cs typeface="Arial"/>
                <a:hlinkClick r:id="rId2"/>
              </a:rPr>
              <a:t>PublicAppointments@communities.gov.uk</a:t>
            </a:r>
            <a:r>
              <a:rPr lang="en-GB" sz="1600" spc="10" dirty="0">
                <a:latin typeface="Arial"/>
                <a:cs typeface="Arial"/>
              </a:rPr>
              <a:t>.  </a:t>
            </a:r>
            <a:endParaRPr lang="en-GB" sz="1600" spc="10" dirty="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None/>
            </a:pPr>
            <a:r>
              <a:rPr lang="en-GB" sz="1600" spc="10" dirty="0">
                <a:latin typeface="Arial"/>
                <a:cs typeface="Arial"/>
              </a:rPr>
              <a:t>The Advisory Assessment Panel will be:</a:t>
            </a:r>
            <a:endParaRPr lang="en-GB" sz="1600" spc="10" dirty="0">
              <a:latin typeface="Arial" panose="020B0604020202020204" pitchFamily="34" charset="0"/>
              <a:ea typeface="+mn-lt"/>
              <a:cs typeface="Arial" panose="020B0604020202020204" pitchFamily="34" charset="0"/>
            </a:endParaRPr>
          </a:p>
          <a:p>
            <a:pPr marL="0" indent="0">
              <a:lnSpc>
                <a:spcPct val="100000"/>
              </a:lnSpc>
              <a:spcBef>
                <a:spcPts val="0"/>
              </a:spcBef>
              <a:buNone/>
            </a:pPr>
            <a:endParaRPr lang="en-GB" sz="1600" spc="10">
              <a:latin typeface="Arial"/>
              <a:ea typeface="+mn-lt"/>
              <a:cs typeface="Arial"/>
            </a:endParaRPr>
          </a:p>
          <a:p>
            <a:pPr marL="285750" indent="-285750">
              <a:lnSpc>
                <a:spcPct val="100000"/>
              </a:lnSpc>
              <a:spcBef>
                <a:spcPts val="0"/>
              </a:spcBef>
            </a:pPr>
            <a:r>
              <a:rPr lang="en-US" sz="1600" b="1" dirty="0">
                <a:latin typeface="Arial"/>
                <a:ea typeface="Arial" panose="020B0604020202020204" pitchFamily="34" charset="0"/>
                <a:cs typeface="Arial"/>
              </a:rPr>
              <a:t>Matt Thurstan</a:t>
            </a:r>
            <a:r>
              <a:rPr lang="en-US" sz="1600" dirty="0">
                <a:latin typeface="Arial"/>
                <a:ea typeface="Arial" panose="020B0604020202020204" pitchFamily="34" charset="0"/>
                <a:cs typeface="Arial"/>
              </a:rPr>
              <a:t>, MHCLG Chief Finance Officer and Panel Chair</a:t>
            </a:r>
            <a:endParaRPr lang="en-GB" sz="1600" dirty="0">
              <a:latin typeface="Arial"/>
              <a:ea typeface="Arial" panose="020B0604020202020204" pitchFamily="34" charset="0"/>
              <a:cs typeface="Arial"/>
            </a:endParaRPr>
          </a:p>
          <a:p>
            <a:pPr marL="285750" indent="-285750">
              <a:lnSpc>
                <a:spcPct val="100000"/>
              </a:lnSpc>
              <a:spcBef>
                <a:spcPts val="0"/>
              </a:spcBef>
            </a:pPr>
            <a:r>
              <a:rPr lang="en-US" sz="1600" b="1" dirty="0">
                <a:latin typeface="Arial"/>
                <a:ea typeface="+mn-lt"/>
                <a:cs typeface="Arial"/>
              </a:rPr>
              <a:t>Baroness Casey of Blackstock</a:t>
            </a:r>
            <a:r>
              <a:rPr lang="en-US" sz="1600">
                <a:latin typeface="Arial"/>
                <a:ea typeface="+mn-lt"/>
                <a:cs typeface="Arial"/>
              </a:rPr>
              <a:t>, Government Lead Non-Executive. Baroness Casey is a cross-bench peer in the House of Lords</a:t>
            </a:r>
            <a:endParaRPr lang="en-GB" sz="1600" spc="10">
              <a:highlight>
                <a:srgbClr val="FFFF00"/>
              </a:highlight>
              <a:latin typeface="Arial"/>
              <a:ea typeface="+mn-lt"/>
              <a:cs typeface="Arial"/>
            </a:endParaRPr>
          </a:p>
          <a:p>
            <a:pPr marL="285750" indent="-285750">
              <a:lnSpc>
                <a:spcPct val="100000"/>
              </a:lnSpc>
              <a:spcBef>
                <a:spcPts val="0"/>
              </a:spcBef>
            </a:pPr>
            <a:r>
              <a:rPr lang="en-GB" sz="1600" b="1" spc="10" dirty="0">
                <a:latin typeface="Arial"/>
                <a:ea typeface="+mn-lt"/>
                <a:cs typeface="Arial"/>
              </a:rPr>
              <a:t>Dr Carly Jones,</a:t>
            </a:r>
            <a:r>
              <a:rPr lang="en-GB" sz="1600" spc="10" dirty="0">
                <a:latin typeface="Arial"/>
                <a:ea typeface="+mn-lt"/>
                <a:cs typeface="Arial"/>
              </a:rPr>
              <a:t> Independent Panel Member </a:t>
            </a:r>
            <a:endParaRPr lang="en-GB" sz="1600" spc="10" dirty="0">
              <a:highlight>
                <a:srgbClr val="FFFF00"/>
              </a:highlight>
              <a:latin typeface="Arial"/>
              <a:ea typeface="+mn-lt"/>
              <a:cs typeface="Arial"/>
            </a:endParaRPr>
          </a:p>
          <a:p>
            <a:pPr marL="0" indent="0">
              <a:lnSpc>
                <a:spcPct val="100000"/>
              </a:lnSpc>
              <a:spcBef>
                <a:spcPts val="0"/>
              </a:spcBef>
              <a:buNone/>
            </a:pPr>
            <a:endParaRPr lang="en-GB" sz="1600" spc="10">
              <a:latin typeface="Arial"/>
              <a:ea typeface="+mn-lt"/>
              <a:cs typeface="Arial"/>
            </a:endParaRPr>
          </a:p>
          <a:p>
            <a:pPr marL="0" indent="0">
              <a:lnSpc>
                <a:spcPct val="100000"/>
              </a:lnSpc>
              <a:spcBef>
                <a:spcPts val="0"/>
              </a:spcBef>
              <a:buNone/>
            </a:pPr>
            <a:endParaRPr lang="en-GB" sz="1600" spc="10">
              <a:latin typeface="Arial"/>
              <a:ea typeface="Calibri" panose="020F0502020204030204"/>
              <a:cs typeface="Arial"/>
            </a:endParaRPr>
          </a:p>
          <a:p>
            <a:pPr marL="0" indent="0">
              <a:lnSpc>
                <a:spcPct val="100000"/>
              </a:lnSpc>
              <a:spcBef>
                <a:spcPts val="0"/>
              </a:spcBef>
              <a:buNone/>
            </a:pPr>
            <a:r>
              <a:rPr lang="en-GB" sz="1600" spc="10" dirty="0">
                <a:latin typeface="Arial"/>
                <a:cs typeface="Arial"/>
              </a:rPr>
              <a:t>Due to the high volume of applications we receive, we only provide feedback to candidates who reach the interview stage and will only be provided once the campaign has concluded.  </a:t>
            </a:r>
          </a:p>
          <a:p>
            <a:pPr marL="0" indent="0">
              <a:lnSpc>
                <a:spcPct val="100000"/>
              </a:lnSpc>
              <a:spcBef>
                <a:spcPts val="0"/>
              </a:spcBef>
              <a:buNone/>
            </a:pPr>
            <a:endParaRPr lang="en-GB" sz="1600" spc="10">
              <a:latin typeface="Arial"/>
              <a:cs typeface="Arial"/>
            </a:endParaRPr>
          </a:p>
          <a:p>
            <a:pPr marL="0" indent="0">
              <a:lnSpc>
                <a:spcPct val="100000"/>
              </a:lnSpc>
              <a:spcBef>
                <a:spcPts val="0"/>
              </a:spcBef>
              <a:buNone/>
            </a:pPr>
            <a:endParaRPr lang="en-GB" sz="1600" spc="10">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991078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17F536-B169-4F61-890E-951919706704}"/>
              </a:ext>
            </a:extLst>
          </p:cNvPr>
          <p:cNvSpPr>
            <a:spLocks noGrp="1"/>
          </p:cNvSpPr>
          <p:nvPr>
            <p:ph type="title"/>
          </p:nvPr>
        </p:nvSpPr>
        <p:spPr>
          <a:xfrm>
            <a:off x="838200" y="365125"/>
            <a:ext cx="10515600" cy="860701"/>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Assessment Process: Indicative Timeline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6D36AB53-190C-4111-8C44-30578C026E33}"/>
              </a:ext>
            </a:extLst>
          </p:cNvPr>
          <p:cNvSpPr txBox="1">
            <a:spLocks/>
          </p:cNvSpPr>
          <p:nvPr/>
        </p:nvSpPr>
        <p:spPr>
          <a:xfrm>
            <a:off x="622764" y="1223717"/>
            <a:ext cx="10946472" cy="489661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cs typeface="Arial"/>
              </a:rPr>
              <a:t>The timeline provided is indicative and could be subject to change, potentially at short notice. If you are unable to meet these timeframes, please let us know by contacting </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PublicAppointments</a:t>
            </a:r>
            <a:r>
              <a:rPr lang="en-GB" sz="1600" spc="10" dirty="0">
                <a:latin typeface="Arial"/>
                <a:cs typeface="Arial"/>
                <a:hlinkClick r:id="rId2">
                  <a:extLst>
                    <a:ext uri="{A12FA001-AC4F-418D-AE19-62706E023703}">
                      <ahyp:hlinkClr xmlns:ahyp="http://schemas.microsoft.com/office/drawing/2018/hyperlinkcolor" val="tx"/>
                    </a:ext>
                  </a:extLst>
                </a:hlinkClick>
              </a:rPr>
              <a:t>@communities.</a:t>
            </a:r>
            <a:r>
              <a:rPr kumimoji="0" lang="en-GB" sz="1600" b="0" i="0" u="none" strike="noStrike" kern="1200" cap="none" spc="10" normalizeH="0" baseline="0" noProof="0" dirty="0">
                <a:ln>
                  <a:noFill/>
                </a:ln>
                <a:effectLst/>
                <a:uLnTx/>
                <a:uFillTx/>
                <a:latin typeface="Arial"/>
                <a:cs typeface="Arial"/>
                <a:hlinkClick r:id="rId2">
                  <a:extLst>
                    <a:ext uri="{A12FA001-AC4F-418D-AE19-62706E023703}">
                      <ahyp:hlinkClr xmlns:ahyp="http://schemas.microsoft.com/office/drawing/2018/hyperlinkcolor" val="tx"/>
                    </a:ext>
                  </a:extLst>
                </a:hlinkClick>
              </a:rPr>
              <a:t>gov.uk</a:t>
            </a:r>
            <a:r>
              <a:rPr kumimoji="0" lang="en-GB" sz="1600" b="0" i="0" u="none" strike="noStrike" kern="1200" cap="none" spc="10" normalizeH="0" baseline="0" noProof="0" dirty="0">
                <a:ln>
                  <a:noFill/>
                </a:ln>
                <a:effectLst/>
                <a:uLnTx/>
                <a:uFillTx/>
                <a:latin typeface="Arial"/>
                <a:cs typeface="Arial"/>
              </a:rPr>
              <a:t>.</a:t>
            </a:r>
            <a:r>
              <a:rPr lang="en-GB" sz="1600" spc="10" dirty="0">
                <a:latin typeface="Arial"/>
                <a:cs typeface="Arial"/>
              </a:rPr>
              <a:t>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kumimoji="0" lang="en-GB" sz="1600" b="0" i="0" u="none" strike="noStrike" kern="1200" cap="none" spc="10" normalizeH="0" baseline="0" noProof="0" dirty="0">
                <a:ln>
                  <a:noFill/>
                </a:ln>
                <a:solidFill>
                  <a:srgbClr val="FF0000"/>
                </a:solidFill>
                <a:effectLst/>
                <a:uLnTx/>
                <a:uFillTx/>
                <a:latin typeface="Arial"/>
                <a:ea typeface="+mn-ea"/>
                <a:cs typeface="Arial"/>
              </a:rPr>
              <a:t>  </a:t>
            </a:r>
            <a:r>
              <a:rPr kumimoji="0" lang="en-GB" sz="1600" b="0" i="0" u="none" strike="noStrike" kern="1200" cap="none" spc="10" normalizeH="0" baseline="0" noProof="0" dirty="0">
                <a:ln>
                  <a:noFill/>
                </a:ln>
                <a:effectLst/>
                <a:uLnTx/>
                <a:uFillTx/>
                <a:latin typeface="Arial"/>
                <a:ea typeface="+mn-ea"/>
                <a:cs typeface="Arial"/>
              </a:rPr>
              <a:t>Closing date:</a:t>
            </a:r>
            <a:r>
              <a:rPr lang="en-GB" sz="1600" spc="10" dirty="0">
                <a:latin typeface="Arial"/>
                <a:cs typeface="Arial"/>
              </a:rPr>
              <a:t> 24 November 2025, 08:00</a:t>
            </a:r>
            <a:endParaRPr lang="en-GB" sz="1600" b="0" i="0" u="none" strike="noStrike" kern="1200" cap="none" spc="10" normalizeH="0" baseline="0" noProof="0" dirty="0">
              <a:ln>
                <a:noFill/>
              </a:ln>
              <a:effectLst/>
              <a:highlight>
                <a:srgbClr val="FFFF00"/>
              </a:highligh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solidFill>
                <a:srgbClr val="FF0000"/>
              </a:solidFill>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kumimoji="0" lang="en-GB" sz="1600" b="0" i="0" u="none" strike="noStrike" kern="1200" cap="none" spc="10" normalizeH="0" baseline="0" noProof="0" dirty="0">
                <a:ln>
                  <a:noFill/>
                </a:ln>
                <a:solidFill>
                  <a:srgbClr val="FF0000"/>
                </a:solidFill>
                <a:effectLst/>
                <a:uLnTx/>
                <a:uFillTx/>
                <a:latin typeface="Arial"/>
                <a:ea typeface="+mn-ea"/>
                <a:cs typeface="Arial"/>
              </a:rPr>
              <a:t>                 </a:t>
            </a:r>
            <a:r>
              <a:rPr lang="en-GB" sz="1600" spc="10" dirty="0">
                <a:solidFill>
                  <a:srgbClr val="FF0000"/>
                </a:solidFill>
                <a:latin typeface="Arial"/>
                <a:cs typeface="Arial"/>
              </a:rPr>
              <a:t> </a:t>
            </a:r>
          </a:p>
          <a:p>
            <a:pPr marL="0" indent="0">
              <a:lnSpc>
                <a:spcPct val="100000"/>
              </a:lnSpc>
              <a:spcBef>
                <a:spcPts val="0"/>
              </a:spcBef>
              <a:buNone/>
              <a:defRPr/>
            </a:pPr>
            <a:r>
              <a:rPr lang="en-GB" sz="1600" spc="10" dirty="0">
                <a:solidFill>
                  <a:srgbClr val="FF0000"/>
                </a:solidFill>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Shortlisting:</a:t>
            </a:r>
            <a:r>
              <a:rPr lang="en-GB" sz="1600" spc="10" dirty="0">
                <a:latin typeface="Arial"/>
                <a:cs typeface="Arial"/>
              </a:rPr>
              <a:t> 11 December 2025</a:t>
            </a:r>
            <a:endParaRPr lang="en-GB" sz="1600" b="0" i="0" u="none" strike="noStrike" kern="1200" cap="none" spc="10" normalizeH="0" baseline="0" noProof="0" dirty="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Panel interviews:</a:t>
            </a:r>
            <a:r>
              <a:rPr lang="en-GB" sz="1600" spc="10" dirty="0">
                <a:latin typeface="Arial"/>
                <a:cs typeface="Arial"/>
              </a:rPr>
              <a:t> 22 January 2026</a:t>
            </a:r>
          </a:p>
          <a:p>
            <a:pPr marL="0" indent="0">
              <a:lnSpc>
                <a:spcPct val="100000"/>
              </a:lnSpc>
              <a:spcBef>
                <a:spcPts val="0"/>
              </a:spcBef>
              <a:buNone/>
              <a:defRPr/>
            </a:pPr>
            <a:endParaRPr lang="en-GB" sz="1600" spc="10">
              <a:latin typeface="Arial"/>
              <a:cs typeface="Arial"/>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ea typeface="+mn-ea"/>
                <a:cs typeface="Arial"/>
              </a:rPr>
              <a:t>Interviews </a:t>
            </a:r>
            <a:r>
              <a:rPr lang="en-GB" sz="1600" dirty="0">
                <a:latin typeface="Arial"/>
                <a:cs typeface="Arial"/>
              </a:rPr>
              <a:t>will be</a:t>
            </a:r>
            <a:r>
              <a:rPr kumimoji="0" lang="en-GB" sz="1600" b="0" i="0" u="none" strike="noStrike" kern="1200" cap="none" spc="0" normalizeH="0" baseline="0" noProof="0" dirty="0">
                <a:ln>
                  <a:noFill/>
                </a:ln>
                <a:effectLst/>
                <a:uLnTx/>
                <a:uFillTx/>
                <a:latin typeface="Arial"/>
                <a:ea typeface="+mn-ea"/>
                <a:cs typeface="Arial"/>
              </a:rPr>
              <a:t> </a:t>
            </a:r>
            <a:r>
              <a:rPr lang="en-GB" sz="1600" dirty="0">
                <a:latin typeface="Arial"/>
                <a:cs typeface="Arial"/>
              </a:rPr>
              <a:t>conducted remotely via Teams</a:t>
            </a:r>
            <a:r>
              <a:rPr kumimoji="0" lang="en-GB" sz="1600" b="0" i="0" u="none" strike="noStrike" kern="1200" cap="none" spc="0" normalizeH="0" baseline="0" noProof="0" dirty="0">
                <a:ln>
                  <a:noFill/>
                </a:ln>
                <a:effectLst/>
                <a:uLnTx/>
                <a:uFillTx/>
                <a:latin typeface="Arial"/>
                <a:ea typeface="+mn-ea"/>
                <a:cs typeface="Arial"/>
              </a:rPr>
              <a:t> conferencing.</a:t>
            </a:r>
            <a:endParaRPr lang="en-GB" sz="1600" dirty="0">
              <a:latin typeface="Arial"/>
              <a:cs typeface="Arial"/>
            </a:endParaRPr>
          </a:p>
          <a:p>
            <a:pPr marL="0" indent="0">
              <a:lnSpc>
                <a:spcPct val="100000"/>
              </a:lnSpc>
              <a:spcBef>
                <a:spcPts val="0"/>
              </a:spcBef>
              <a:buNone/>
              <a:defRPr/>
            </a:pPr>
            <a:r>
              <a:rPr lang="en-GB" sz="1600" dirty="0">
                <a:latin typeface="Arial"/>
                <a:cs typeface="Arial"/>
              </a:rPr>
              <a:t>                </a:t>
            </a:r>
            <a:r>
              <a:rPr kumimoji="0" lang="en-GB" sz="1600" b="0" i="0" u="none" strike="noStrike" kern="1200" cap="none" spc="0" normalizeH="0" baseline="0" noProof="0" dirty="0">
                <a:ln>
                  <a:noFill/>
                </a:ln>
                <a:effectLst/>
                <a:uLnTx/>
                <a:uFillTx/>
                <a:latin typeface="Arial"/>
                <a:cs typeface="Arial"/>
              </a:rPr>
              <a:t> Copies of passports will need to be provided prior to interview in order to check candidates’ identity.</a:t>
            </a:r>
            <a:endParaRPr lang="en-GB" sz="1600" b="0" i="0" u="none" strike="noStrike" kern="1200" cap="none" spc="0" normalizeH="0" baseline="0" noProof="0" dirty="0">
              <a:ln>
                <a:noFill/>
              </a:ln>
              <a:effectLst/>
              <a:uLnTx/>
              <a:uFillTx/>
              <a:latin typeface="Arial"/>
              <a:cs typeface="Arial"/>
            </a:endParaRPr>
          </a:p>
          <a:p>
            <a:pPr marL="0" indent="0">
              <a:lnSpc>
                <a:spcPct val="100000"/>
              </a:lnSpc>
              <a:spcBef>
                <a:spcPts val="0"/>
              </a:spcBef>
              <a:buNone/>
              <a:defRPr/>
            </a:pPr>
            <a:endParaRPr lang="en-GB" sz="1600" b="0" i="0" u="none" strike="noStrike" kern="1200" cap="none" spc="10" normalizeH="0" baseline="0" noProof="0">
              <a:ln>
                <a:noFill/>
              </a:ln>
              <a:effectLst/>
              <a:uLnTx/>
              <a:uFillTx/>
              <a:latin typeface="Arial" panose="020B0604020202020204" pitchFamily="34" charset="0"/>
              <a:cs typeface="Arial" panose="020B0604020202020204" pitchFamily="34" charset="0"/>
            </a:endParaRPr>
          </a:p>
          <a:p>
            <a:pPr marL="0" indent="0">
              <a:lnSpc>
                <a:spcPct val="100000"/>
              </a:lnSpc>
              <a:spcBef>
                <a:spcPts val="0"/>
              </a:spcBef>
              <a:buNone/>
              <a:defRPr/>
            </a:pPr>
            <a:endParaRPr lang="en-GB" sz="1600" spc="10" dirty="0">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a:t>
            </a:r>
            <a:r>
              <a:rPr lang="en-GB" sz="1600" spc="10" dirty="0">
                <a:latin typeface="Arial"/>
                <a:cs typeface="Arial"/>
              </a:rPr>
              <a:t> </a:t>
            </a:r>
            <a:r>
              <a:rPr kumimoji="0" lang="en-GB" sz="1600" b="0" i="0" u="none" strike="noStrike" kern="1200" cap="none" spc="10" normalizeH="0" baseline="0" noProof="0" dirty="0">
                <a:ln>
                  <a:noFill/>
                </a:ln>
                <a:effectLst/>
                <a:uLnTx/>
                <a:uFillTx/>
                <a:latin typeface="Arial"/>
                <a:ea typeface="+mn-ea"/>
                <a:cs typeface="Arial"/>
              </a:rPr>
              <a:t>The Minister may choose to meet with these candidates before making a decision.</a:t>
            </a:r>
            <a:endParaRPr lang="en-GB" sz="1600" spc="10" dirty="0">
              <a:latin typeface="Arial"/>
              <a:cs typeface="Arial"/>
            </a:endParaRPr>
          </a:p>
          <a:p>
            <a:pPr marL="0" indent="0">
              <a:lnSpc>
                <a:spcPct val="100000"/>
              </a:lnSpc>
              <a:spcBef>
                <a:spcPts val="0"/>
              </a:spcBef>
              <a:buNone/>
              <a:defRPr/>
            </a:pPr>
            <a:r>
              <a:rPr kumimoji="0" lang="en-GB" sz="1600" b="0" i="0" u="none" strike="noStrike" kern="1200" cap="none" spc="10" normalizeH="0" baseline="0" noProof="0" dirty="0">
                <a:ln>
                  <a:noFill/>
                </a:ln>
                <a:effectLst/>
                <a:uLnTx/>
                <a:uFillTx/>
                <a:latin typeface="Arial"/>
                <a:ea typeface="+mn-ea"/>
                <a:cs typeface="Arial"/>
              </a:rPr>
              <a:t>                  Provisional start date:</a:t>
            </a:r>
            <a:r>
              <a:rPr lang="en-GB" sz="1600" spc="10" dirty="0">
                <a:latin typeface="Arial"/>
                <a:cs typeface="Arial"/>
              </a:rPr>
              <a:t> February/March 2026 (TBC)</a:t>
            </a:r>
            <a:endParaRPr lang="en-GB" sz="1600" b="0" i="0" u="none" strike="noStrike" kern="1200" cap="none" spc="10" normalizeH="0" baseline="0" noProof="0" dirty="0">
              <a:ln>
                <a:noFill/>
              </a:ln>
              <a:effectLst/>
              <a:uLnTx/>
              <a:uFillTx/>
              <a:latin typeface="Arial"/>
              <a:cs typeface="Arial"/>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600" b="0" i="0" u="none" strike="noStrike" kern="1200" cap="none" spc="0" normalizeH="0" baseline="0" noProof="0">
              <a:ln>
                <a:noFill/>
              </a:ln>
              <a:effectLst/>
              <a:uLnTx/>
              <a:uFillTx/>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kumimoji="0" lang="en-GB" sz="1600" b="0" i="0" u="none" strike="noStrike" kern="1200" cap="none" spc="10" normalizeH="0" baseline="0" noProof="0" dirty="0">
                <a:ln>
                  <a:noFill/>
                </a:ln>
                <a:effectLst/>
                <a:uLnTx/>
                <a:uFillTx/>
                <a:latin typeface="Arial"/>
                <a:ea typeface="+mn-ea"/>
                <a:cs typeface="Arial"/>
              </a:rPr>
              <a:t>Please note: The time taken between interview and a final appointment decision being made can sometimes take a number of weeks. Candidates who have been interviewed will be kept informed of progress.  </a:t>
            </a:r>
            <a:endParaRPr kumimoji="0" lang="en-GB" sz="1600" b="0" i="0" u="none" strike="noStrike" kern="1200" cap="none" spc="10" normalizeH="0" baseline="0" noProof="0" dirty="0">
              <a:ln>
                <a:noFill/>
              </a:ln>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kumimoji="0" lang="en-GB" sz="1600" b="0" i="0" u="none" strike="noStrike" kern="1200" cap="none" spc="10" normalizeH="0" baseline="0" noProof="0">
              <a:ln>
                <a:noFill/>
              </a:ln>
              <a:solidFill>
                <a:sysClr val="windowText" lastClr="000000"/>
              </a:solidFill>
              <a:effectLst/>
              <a:uLnTx/>
              <a:uFillTx/>
              <a:latin typeface="Arial" panose="020B0604020202020204" pitchFamily="34" charset="0"/>
              <a:ea typeface="+mn-ea"/>
              <a:cs typeface="Arial" panose="020B0604020202020204" pitchFamily="34" charset="0"/>
            </a:endParaRPr>
          </a:p>
        </p:txBody>
      </p:sp>
      <p:sp>
        <p:nvSpPr>
          <p:cNvPr id="5" name="Arrow: Chevron 4">
            <a:extLst>
              <a:ext uri="{FF2B5EF4-FFF2-40B4-BE49-F238E27FC236}">
                <a16:creationId xmlns:a16="http://schemas.microsoft.com/office/drawing/2014/main" id="{708F1E9D-80E8-49C7-83D9-A2C7ACE00B6D}"/>
              </a:ext>
            </a:extLst>
          </p:cNvPr>
          <p:cNvSpPr/>
          <p:nvPr/>
        </p:nvSpPr>
        <p:spPr>
          <a:xfrm rot="5400000">
            <a:off x="909636" y="1753138"/>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6" name="Arrow: Chevron 5">
            <a:extLst>
              <a:ext uri="{FF2B5EF4-FFF2-40B4-BE49-F238E27FC236}">
                <a16:creationId xmlns:a16="http://schemas.microsoft.com/office/drawing/2014/main" id="{D4EBE404-9558-4E9D-8041-E2069B31D688}"/>
              </a:ext>
            </a:extLst>
          </p:cNvPr>
          <p:cNvSpPr/>
          <p:nvPr/>
        </p:nvSpPr>
        <p:spPr>
          <a:xfrm rot="5400000">
            <a:off x="922500" y="256923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8" name="Arrow: Chevron 7">
            <a:extLst>
              <a:ext uri="{FF2B5EF4-FFF2-40B4-BE49-F238E27FC236}">
                <a16:creationId xmlns:a16="http://schemas.microsoft.com/office/drawing/2014/main" id="{8EABFCBA-8F38-4793-9E25-AB37F2652259}"/>
              </a:ext>
            </a:extLst>
          </p:cNvPr>
          <p:cNvSpPr/>
          <p:nvPr/>
        </p:nvSpPr>
        <p:spPr>
          <a:xfrm rot="5400000">
            <a:off x="908192" y="3305686"/>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99102CF9-8FFE-4858-BCB0-B411CC438305}"/>
              </a:ext>
            </a:extLst>
          </p:cNvPr>
          <p:cNvSpPr>
            <a:spLocks noGrp="1"/>
          </p:cNvSpPr>
          <p:nvPr>
            <p:ph type="sldNum" sz="quarter" idx="12"/>
          </p:nvPr>
        </p:nvSpPr>
        <p:spPr/>
        <p:txBody>
          <a:bodyPr/>
          <a:lstStyle/>
          <a:p>
            <a:fld id="{B40F6008-2E59-B649-B193-1DAD0B033AC3}" type="slidenum">
              <a:rPr lang="en-US" smtClean="0"/>
              <a:t>10</a:t>
            </a:fld>
            <a:endParaRPr lang="en-US"/>
          </a:p>
        </p:txBody>
      </p:sp>
      <p:sp>
        <p:nvSpPr>
          <p:cNvPr id="10" name="Arrow: Chevron 9">
            <a:extLst>
              <a:ext uri="{FF2B5EF4-FFF2-40B4-BE49-F238E27FC236}">
                <a16:creationId xmlns:a16="http://schemas.microsoft.com/office/drawing/2014/main" id="{A8A88065-72C9-A787-CFE2-AEC5CE89832B}"/>
              </a:ext>
            </a:extLst>
          </p:cNvPr>
          <p:cNvSpPr/>
          <p:nvPr/>
        </p:nvSpPr>
        <p:spPr>
          <a:xfrm rot="5400000">
            <a:off x="919405" y="4866169"/>
            <a:ext cx="670786" cy="587352"/>
          </a:xfrm>
          <a:prstGeom prst="chevron">
            <a:avLst/>
          </a:prstGeom>
          <a:solidFill>
            <a:schemeClr val="accent1">
              <a:lumMod val="50000"/>
            </a:schemeClr>
          </a:solidFill>
          <a:ln w="12700" cap="flat" cmpd="sng" algn="ctr">
            <a:solidFill>
              <a:srgbClr val="4472C4">
                <a:shade val="50000"/>
              </a:srgbClr>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chemeClr val="accent1">
                  <a:lumMod val="75000"/>
                </a:schemeClr>
              </a:solidFill>
              <a:effectLst/>
              <a:highlight>
                <a:srgbClr val="009999"/>
              </a:highlight>
              <a:uLnTx/>
              <a:uFillTx/>
              <a:latin typeface="Calibri" panose="020F0502020204030204"/>
              <a:ea typeface="+mn-ea"/>
              <a:cs typeface="+mn-cs"/>
            </a:endParaRPr>
          </a:p>
        </p:txBody>
      </p:sp>
    </p:spTree>
    <p:extLst>
      <p:ext uri="{BB962C8B-B14F-4D97-AF65-F5344CB8AC3E}">
        <p14:creationId xmlns:p14="http://schemas.microsoft.com/office/powerpoint/2010/main" val="39710111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78B9AC-71BA-410A-8026-2AF484C7A63C}"/>
              </a:ext>
            </a:extLst>
          </p:cNvPr>
          <p:cNvSpPr>
            <a:spLocks noGrp="1"/>
          </p:cNvSpPr>
          <p:nvPr>
            <p:ph type="title"/>
          </p:nvPr>
        </p:nvSpPr>
        <p:spPr>
          <a:xfrm>
            <a:off x="597863" y="356659"/>
            <a:ext cx="10515600" cy="90045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Diversity and Equal Opportunities</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BC440BFB-D4DE-4E7F-B580-8A816C988162}"/>
              </a:ext>
            </a:extLst>
          </p:cNvPr>
          <p:cNvSpPr txBox="1">
            <a:spLocks/>
          </p:cNvSpPr>
          <p:nvPr/>
        </p:nvSpPr>
        <p:spPr>
          <a:xfrm>
            <a:off x="597863" y="1102974"/>
            <a:ext cx="10996274" cy="523156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solidFill>
                  <a:srgbClr val="000000"/>
                </a:solidFill>
                <a:latin typeface="Arial"/>
                <a:cs typeface="Arial"/>
              </a:rPr>
              <a:t>MHCLG is committed to the principle of Public Appointments on merit with independent assessment, openness and fairness of the process and providing equal opportunities. Applications are welcome from all, we particularly encourage applications from women, people from an ethnic minority background, people with disabilities and other under-represented groups. </a:t>
            </a:r>
            <a:endParaRPr lang="en-GB" sz="1600">
              <a:solidFill>
                <a:srgbClr val="000000"/>
              </a:solidFill>
              <a:highlight>
                <a:srgbClr val="FFFF00"/>
              </a:highlight>
              <a:latin typeface="Arial"/>
              <a:cs typeface="Arial"/>
            </a:endParaRPr>
          </a:p>
          <a:p>
            <a:pPr marL="0" indent="0">
              <a:buNone/>
            </a:pPr>
            <a:r>
              <a:rPr lang="en-GB" sz="1600">
                <a:solidFill>
                  <a:srgbClr val="000000"/>
                </a:solidFill>
                <a:latin typeface="Arial"/>
                <a:cs typeface="Arial"/>
              </a:rPr>
              <a:t>We are very interested in receiving applications from those based outside the London &amp; South East area. Board meetings are held in different locations across the country and there is the option for remote attendance. This position requires the postholder to undertake some travel across the UK and to work unsocial hours on occasion (including some weekend and overnight stays). </a:t>
            </a:r>
            <a:endParaRPr lang="en-GB"/>
          </a:p>
          <a:p>
            <a:pPr marL="0" indent="0">
              <a:buNone/>
            </a:pPr>
            <a:r>
              <a:rPr lang="en-GB" sz="1600">
                <a:solidFill>
                  <a:srgbClr val="000000"/>
                </a:solidFill>
                <a:latin typeface="Arial"/>
                <a:cs typeface="Arial"/>
              </a:rPr>
              <a:t>If you believe you have the experience and qualities we are seeking, we look forward to receiving your application.</a:t>
            </a:r>
          </a:p>
          <a:p>
            <a:pPr marL="0" indent="0">
              <a:buNone/>
            </a:pPr>
            <a:r>
              <a:rPr lang="en-GB" sz="1600" b="1">
                <a:solidFill>
                  <a:schemeClr val="accent1">
                    <a:lumMod val="75000"/>
                  </a:schemeClr>
                </a:solidFill>
                <a:latin typeface="Arial"/>
                <a:cs typeface="Arial"/>
              </a:rPr>
              <a:t>Disability Confident</a:t>
            </a:r>
            <a:endParaRPr lang="en-GB">
              <a:solidFill>
                <a:schemeClr val="accent1">
                  <a:lumMod val="75000"/>
                </a:schemeClr>
              </a:solidFill>
            </a:endParaRPr>
          </a:p>
          <a:p>
            <a:pPr marL="0" indent="0">
              <a:buNone/>
            </a:pPr>
            <a:r>
              <a:rPr lang="en-GB" sz="1600">
                <a:solidFill>
                  <a:srgbClr val="000000"/>
                </a:solidFill>
                <a:latin typeface="Arial"/>
                <a:cs typeface="Arial"/>
              </a:rPr>
              <a:t>As a Disability Confident employer, we will ensure that a fair and proportionate number of disabled applicants that meet the minimum criteria for this position will be offered an interview. By ‘minimum criteria,’ we mean that you must provide evidence in your application, which demonstrates that you meet the level of competence required under each of the essential criteria.  If you wish to apply under this scheme, please complete the declaration in the on-line application form. It is not necessary to state your disability. </a:t>
            </a:r>
            <a:endParaRPr lang="en-GB" sz="1600">
              <a:solidFill>
                <a:srgbClr val="009999"/>
              </a:solidFill>
              <a:latin typeface="Arial"/>
              <a:cs typeface="Arial"/>
            </a:endParaRPr>
          </a:p>
          <a:p>
            <a:pPr marL="0" indent="0">
              <a:buNone/>
            </a:pPr>
            <a:r>
              <a:rPr lang="en-GB" sz="1600" b="1">
                <a:solidFill>
                  <a:schemeClr val="accent1">
                    <a:lumMod val="75000"/>
                  </a:schemeClr>
                </a:solidFill>
                <a:latin typeface="Arial"/>
                <a:cs typeface="Arial"/>
              </a:rPr>
              <a:t>Reasonable Adjustments</a:t>
            </a:r>
            <a:endParaRPr lang="en-GB">
              <a:solidFill>
                <a:schemeClr val="accent1">
                  <a:lumMod val="75000"/>
                </a:schemeClr>
              </a:solidFill>
            </a:endParaRPr>
          </a:p>
          <a:p>
            <a:pPr marL="0" indent="0">
              <a:buNone/>
            </a:pPr>
            <a:r>
              <a:rPr lang="en-GB" sz="1600">
                <a:solidFill>
                  <a:srgbClr val="000000"/>
                </a:solidFill>
                <a:latin typeface="Arial"/>
                <a:cs typeface="Arial"/>
              </a:rPr>
              <a:t>If you would like a confidential discussion regarding any reasonable adjustments during the process, please contact </a:t>
            </a:r>
            <a:r>
              <a:rPr lang="en-GB" sz="1600" u="sng">
                <a:solidFill>
                  <a:srgbClr val="000000"/>
                </a:solidFill>
                <a:latin typeface="Arial"/>
                <a:cs typeface="Arial"/>
                <a:hlinkClick r:id="rId2">
                  <a:extLst>
                    <a:ext uri="{A12FA001-AC4F-418D-AE19-62706E023703}">
                      <ahyp:hlinkClr xmlns:ahyp="http://schemas.microsoft.com/office/drawing/2018/hyperlinkcolor" val="tx"/>
                    </a:ext>
                  </a:extLst>
                </a:hlinkClick>
              </a:rPr>
              <a:t>PublicAppointments@</a:t>
            </a:r>
            <a:r>
              <a:rPr lang="en-GB" sz="1600" u="sng">
                <a:solidFill>
                  <a:srgbClr val="000000"/>
                </a:solidFill>
                <a:latin typeface="Arial"/>
                <a:cs typeface="Arial"/>
              </a:rPr>
              <a:t>communities</a:t>
            </a:r>
            <a:r>
              <a:rPr lang="en-GB" sz="1600" u="sng">
                <a:solidFill>
                  <a:srgbClr val="000000"/>
                </a:solidFill>
                <a:latin typeface="Arial"/>
                <a:cs typeface="Arial"/>
                <a:hlinkClick r:id="rId2">
                  <a:extLst>
                    <a:ext uri="{A12FA001-AC4F-418D-AE19-62706E023703}">
                      <ahyp:hlinkClr xmlns:ahyp="http://schemas.microsoft.com/office/drawing/2018/hyperlinkcolor" val="tx"/>
                    </a:ext>
                  </a:extLst>
                </a:hlinkClick>
              </a:rPr>
              <a:t>.gov.uk</a:t>
            </a:r>
            <a:r>
              <a:rPr lang="en-GB" sz="1600" u="sng">
                <a:solidFill>
                  <a:srgbClr val="000000"/>
                </a:solidFill>
                <a:latin typeface="Arial"/>
                <a:cs typeface="Arial"/>
              </a:rPr>
              <a:t>. Y</a:t>
            </a:r>
            <a:r>
              <a:rPr lang="en-GB" sz="1600">
                <a:solidFill>
                  <a:srgbClr val="000000"/>
                </a:solidFill>
                <a:latin typeface="Arial"/>
                <a:cs typeface="Arial"/>
              </a:rPr>
              <a:t>ou do not need to apply under the Disability Confident Scheme to ask for a reasonable adjustment. </a:t>
            </a:r>
          </a:p>
          <a:p>
            <a:pPr marL="0" indent="0">
              <a:buNone/>
            </a:pPr>
            <a:endParaRPr lang="en-GB" sz="1600" spc="10">
              <a:solidFill>
                <a:srgbClr val="000000"/>
              </a:solidFill>
              <a:latin typeface="Arial"/>
              <a:cs typeface="Arial"/>
            </a:endParaRPr>
          </a:p>
          <a:p>
            <a:pPr marL="0" indent="0">
              <a:lnSpc>
                <a:spcPct val="100000"/>
              </a:lnSpc>
              <a:spcBef>
                <a:spcPts val="0"/>
              </a:spcBef>
              <a:buNone/>
            </a:pPr>
            <a:endParaRPr lang="en-GB" sz="1600" spc="10">
              <a:solidFill>
                <a:srgbClr val="000000"/>
              </a:solidFill>
              <a:latin typeface="Arial" panose="020B0604020202020204" pitchFamily="34" charset="0"/>
              <a:cs typeface="Arial" panose="020B0604020202020204" pitchFamily="34" charset="0"/>
            </a:endParaRPr>
          </a:p>
          <a:p>
            <a:pPr marL="0" indent="0">
              <a:lnSpc>
                <a:spcPct val="100000"/>
              </a:lnSpc>
              <a:spcBef>
                <a:spcPts val="0"/>
              </a:spcBef>
              <a:buFont typeface="Arial" panose="020B0604020202020204" pitchFamily="34" charset="0"/>
              <a:buNone/>
            </a:pPr>
            <a:endParaRPr lang="en-GB" sz="1600" spc="10">
              <a:latin typeface="Arial" panose="020B0604020202020204" pitchFamily="34" charset="0"/>
              <a:cs typeface="Arial" panose="020B0604020202020204" pitchFamily="34" charset="0"/>
            </a:endParaRPr>
          </a:p>
        </p:txBody>
      </p:sp>
      <p:sp>
        <p:nvSpPr>
          <p:cNvPr id="5" name="Slide Number Placeholder 4">
            <a:extLst>
              <a:ext uri="{FF2B5EF4-FFF2-40B4-BE49-F238E27FC236}">
                <a16:creationId xmlns:a16="http://schemas.microsoft.com/office/drawing/2014/main" id="{79B38AD2-2F6B-4366-B825-F5698CEDB6CC}"/>
              </a:ext>
            </a:extLst>
          </p:cNvPr>
          <p:cNvSpPr>
            <a:spLocks noGrp="1"/>
          </p:cNvSpPr>
          <p:nvPr>
            <p:ph type="sldNum" sz="quarter" idx="12"/>
          </p:nvPr>
        </p:nvSpPr>
        <p:spPr/>
        <p:txBody>
          <a:bodyPr/>
          <a:lstStyle/>
          <a:p>
            <a:fld id="{B40F6008-2E59-B649-B193-1DAD0B033AC3}" type="slidenum">
              <a:rPr lang="en-US" smtClean="0"/>
              <a:t>11</a:t>
            </a:fld>
            <a:endParaRPr lang="en-US"/>
          </a:p>
        </p:txBody>
      </p:sp>
    </p:spTree>
    <p:extLst>
      <p:ext uri="{BB962C8B-B14F-4D97-AF65-F5344CB8AC3E}">
        <p14:creationId xmlns:p14="http://schemas.microsoft.com/office/powerpoint/2010/main" val="40854227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622643-7F96-420E-AE55-597681EC8ABF}"/>
              </a:ext>
            </a:extLst>
          </p:cNvPr>
          <p:cNvSpPr>
            <a:spLocks noGrp="1"/>
          </p:cNvSpPr>
          <p:nvPr>
            <p:ph type="title"/>
          </p:nvPr>
        </p:nvSpPr>
        <p:spPr>
          <a:xfrm>
            <a:off x="619870" y="317036"/>
            <a:ext cx="10515600" cy="966718"/>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Further Information </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DED14AF3-CBDC-49E3-ABDC-34BAEA27B476}"/>
              </a:ext>
            </a:extLst>
          </p:cNvPr>
          <p:cNvSpPr txBox="1">
            <a:spLocks/>
          </p:cNvSpPr>
          <p:nvPr/>
        </p:nvSpPr>
        <p:spPr>
          <a:xfrm>
            <a:off x="619870" y="1603339"/>
            <a:ext cx="10983485" cy="4937625"/>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800" b="1" dirty="0">
                <a:solidFill>
                  <a:schemeClr val="accent1">
                    <a:lumMod val="75000"/>
                  </a:schemeClr>
                </a:solidFill>
                <a:latin typeface="Arial"/>
                <a:cs typeface="Arial"/>
              </a:rPr>
              <a:t>Contact: </a:t>
            </a:r>
            <a:r>
              <a:rPr lang="en-GB" sz="1800" dirty="0">
                <a:latin typeface="Arial"/>
                <a:cs typeface="Arial"/>
              </a:rPr>
              <a:t>For further information about the roles or application process please contact </a:t>
            </a:r>
            <a:r>
              <a:rPr lang="en-GB" sz="1800" dirty="0">
                <a:latin typeface="Arial"/>
                <a:cs typeface="Arial"/>
                <a:hlinkClick r:id="rId2"/>
              </a:rPr>
              <a:t>PublicAppointments@communities.gov.uk</a:t>
            </a:r>
            <a:r>
              <a:rPr lang="en-GB" sz="1800" dirty="0">
                <a:latin typeface="Arial"/>
                <a:cs typeface="Arial"/>
              </a:rPr>
              <a:t>. Please put 'MHCLG Lead NED' as the subject line of your email.</a:t>
            </a:r>
          </a:p>
          <a:p>
            <a:pPr marL="0" indent="0">
              <a:buNone/>
            </a:pPr>
            <a:endParaRPr lang="en-GB" sz="1800">
              <a:solidFill>
                <a:srgbClr val="FF0000"/>
              </a:solidFill>
              <a:latin typeface="Arial" panose="020B0604020202020204" pitchFamily="34" charset="0"/>
              <a:cs typeface="Arial" panose="020B0604020202020204" pitchFamily="34" charset="0"/>
            </a:endParaRPr>
          </a:p>
          <a:p>
            <a:pPr marL="0" indent="0">
              <a:buFont typeface="Arial" panose="020B0604020202020204" pitchFamily="34" charset="0"/>
              <a:buNone/>
            </a:pPr>
            <a:r>
              <a:rPr lang="en-GB" sz="1800" dirty="0">
                <a:latin typeface="Arial"/>
                <a:cs typeface="Arial"/>
              </a:rPr>
              <a:t>We aim to process all applications as quickly as possible and to treat all applicants with courtesy. If you have any complaints about the way your application has been handled, please contact </a:t>
            </a:r>
            <a:r>
              <a:rPr lang="en-GB" sz="1800" dirty="0">
                <a:latin typeface="Arial"/>
                <a:cs typeface="Arial"/>
                <a:hlinkClick r:id="rId2"/>
              </a:rPr>
              <a:t>PublicAppointments@communities.gov.uk</a:t>
            </a:r>
            <a:r>
              <a:rPr lang="en-GB" sz="1800" dirty="0">
                <a:latin typeface="Arial"/>
                <a:cs typeface="Arial"/>
              </a:rPr>
              <a:t>.</a:t>
            </a:r>
          </a:p>
          <a:p>
            <a:pPr marL="0" indent="0">
              <a:buFont typeface="Arial" panose="020B0604020202020204" pitchFamily="34" charset="0"/>
              <a:buNone/>
            </a:pPr>
            <a:endParaRPr lang="en-GB" sz="1800" b="1">
              <a:solidFill>
                <a:schemeClr val="accent1">
                  <a:lumMod val="75000"/>
                </a:schemeClr>
              </a:solidFill>
              <a:latin typeface="Arial"/>
              <a:cs typeface="Arial"/>
            </a:endParaRPr>
          </a:p>
          <a:p>
            <a:pPr marL="0" indent="0">
              <a:buFont typeface="Arial" panose="020B0604020202020204" pitchFamily="34" charset="0"/>
              <a:buNone/>
            </a:pPr>
            <a:r>
              <a:rPr lang="en-GB" sz="1800" b="1" dirty="0">
                <a:solidFill>
                  <a:schemeClr val="accent1">
                    <a:lumMod val="75000"/>
                  </a:schemeClr>
                </a:solidFill>
                <a:latin typeface="Arial"/>
                <a:cs typeface="Arial"/>
              </a:rPr>
              <a:t>Complaints: </a:t>
            </a:r>
            <a:r>
              <a:rPr lang="en-GB" sz="1800" dirty="0">
                <a:latin typeface="Arial"/>
                <a:cs typeface="Arial"/>
              </a:rPr>
              <a:t>If you feel this competition has not been conducted fairly and you wish to make a complaint, you should initially contact the Public Appointments Team at </a:t>
            </a:r>
            <a:r>
              <a:rPr lang="en-GB" sz="1800" dirty="0">
                <a:latin typeface="Arial"/>
                <a:cs typeface="Arial"/>
                <a:hlinkClick r:id="rId3"/>
              </a:rPr>
              <a:t>PublicAppointments@communities.gov.uk</a:t>
            </a:r>
            <a:r>
              <a:rPr lang="en-GB" sz="1800" dirty="0">
                <a:latin typeface="Arial"/>
                <a:cs typeface="Arial"/>
              </a:rPr>
              <a:t>.</a:t>
            </a:r>
          </a:p>
          <a:p>
            <a:pPr marL="0" indent="0">
              <a:buFont typeface="Arial" panose="020B0604020202020204" pitchFamily="34" charset="0"/>
              <a:buNone/>
            </a:pPr>
            <a:endParaRPr lang="en-GB" sz="1800">
              <a:latin typeface="Arial"/>
              <a:cs typeface="Arial"/>
            </a:endParaRPr>
          </a:p>
          <a:p>
            <a:pPr marL="0" indent="0">
              <a:buFont typeface="Arial" panose="020B0604020202020204" pitchFamily="34" charset="0"/>
              <a:buNone/>
            </a:pPr>
            <a:r>
              <a:rPr lang="en-GB" sz="1800" dirty="0">
                <a:latin typeface="Arial"/>
                <a:cs typeface="Arial"/>
              </a:rPr>
              <a:t>If after investigation by the Department you remain dissatisfied, you may take your complaint to the Commissioner for Public Appointments at </a:t>
            </a:r>
            <a:r>
              <a:rPr lang="en-GB" sz="1800" dirty="0">
                <a:latin typeface="Arial"/>
                <a:cs typeface="Arial"/>
                <a:hlinkClick r:id="rId4"/>
              </a:rPr>
              <a:t>publicappointments@csc.gov.uk</a:t>
            </a:r>
            <a:r>
              <a:rPr lang="en-GB" sz="1800" dirty="0">
                <a:latin typeface="Arial"/>
                <a:cs typeface="Arial"/>
              </a:rPr>
              <a:t>. Details on how to make a complaint can be found on the Commissioner’s website at: </a:t>
            </a:r>
            <a:r>
              <a:rPr lang="en-GB" sz="1800" dirty="0">
                <a:latin typeface="Arial"/>
                <a:cs typeface="Arial"/>
                <a:hlinkClick r:id="rId5"/>
              </a:rPr>
              <a:t>https://publicappointmentscommissioner.independent.gov.uk/regulating-appointments/investigating-complaints/</a:t>
            </a:r>
            <a:endParaRPr lang="en-GB" sz="1800">
              <a:latin typeface="Arial"/>
              <a:cs typeface="Arial"/>
            </a:endParaRPr>
          </a:p>
          <a:p>
            <a:pPr marL="0" indent="0">
              <a:buFont typeface="Arial" panose="020B0604020202020204" pitchFamily="34" charset="0"/>
              <a:buNone/>
            </a:pPr>
            <a:endParaRPr lang="en-GB" sz="1800">
              <a:latin typeface="Arial"/>
              <a:cs typeface="Arial"/>
            </a:endParaRP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963D7C48-9BC4-4F98-8D03-FC4CDCB9AD85}"/>
              </a:ext>
            </a:extLst>
          </p:cNvPr>
          <p:cNvSpPr>
            <a:spLocks noGrp="1"/>
          </p:cNvSpPr>
          <p:nvPr>
            <p:ph type="sldNum" sz="quarter" idx="12"/>
          </p:nvPr>
        </p:nvSpPr>
        <p:spPr/>
        <p:txBody>
          <a:bodyPr/>
          <a:lstStyle/>
          <a:p>
            <a:fld id="{B40F6008-2E59-B649-B193-1DAD0B033AC3}" type="slidenum">
              <a:rPr lang="en-US" smtClean="0"/>
              <a:t>12</a:t>
            </a:fld>
            <a:endParaRPr lang="en-US"/>
          </a:p>
        </p:txBody>
      </p:sp>
    </p:spTree>
    <p:extLst>
      <p:ext uri="{BB962C8B-B14F-4D97-AF65-F5344CB8AC3E}">
        <p14:creationId xmlns:p14="http://schemas.microsoft.com/office/powerpoint/2010/main" val="300295857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644AD-C50B-46BC-85F2-91AF361135FA}"/>
              </a:ext>
            </a:extLst>
          </p:cNvPr>
          <p:cNvSpPr>
            <a:spLocks noGrp="1"/>
          </p:cNvSpPr>
          <p:nvPr>
            <p:ph type="title"/>
          </p:nvPr>
        </p:nvSpPr>
        <p:spPr>
          <a:xfrm>
            <a:off x="414866" y="373593"/>
            <a:ext cx="10515600" cy="72155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GDPR</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90FCAF1A-9F49-4B95-AFC5-655279DEDB49}"/>
              </a:ext>
            </a:extLst>
          </p:cNvPr>
          <p:cNvSpPr txBox="1">
            <a:spLocks/>
          </p:cNvSpPr>
          <p:nvPr/>
        </p:nvSpPr>
        <p:spPr>
          <a:xfrm>
            <a:off x="486941" y="974036"/>
            <a:ext cx="10983485" cy="5510372"/>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550">
                <a:latin typeface="Arial"/>
                <a:cs typeface="Arial"/>
              </a:rPr>
              <a:t>We will process your application in accordance with the General Data Protection Regulations and Data Protection Act 2018. Your data will be held securely and processed for the purpose of the recruitment process. Access will be restricted to those dealing with your application or involved in the recruitment process, this will include Ministers and Special Advisers. </a:t>
            </a:r>
          </a:p>
          <a:p>
            <a:pPr marL="0" indent="0">
              <a:buNone/>
            </a:pPr>
            <a:r>
              <a:rPr lang="en-GB" sz="1550">
                <a:latin typeface="Arial"/>
                <a:cs typeface="Arial"/>
              </a:rPr>
              <a:t>Data may also be shared with Cabinet Office, in order to comply with the Public Appointments Governance Code, article 3.1 of the Public Appointments Order in Council 2019.  Data may also be shared with Cabinet Office and The Commissioner for Public Appointments in order to meet the public equality duty as set out in the Equality Act, s149. The Commissioner may also request access as part of a complaint investigation or review of the recruitment process. </a:t>
            </a:r>
          </a:p>
          <a:p>
            <a:pPr marL="0" indent="0">
              <a:buNone/>
            </a:pPr>
            <a:r>
              <a:rPr lang="en-GB" sz="1550">
                <a:latin typeface="Arial"/>
                <a:cs typeface="Arial"/>
              </a:rPr>
              <a:t>Your data will be stored for 2 years, if appointed your data will be stored for the duration of your tenure and may be shared with the organisation that you are appointed too, unless specifically requested otherwise. Should you wish your data to be removed from our records, please contact </a:t>
            </a:r>
            <a:r>
              <a:rPr lang="en-GB" sz="1550">
                <a:latin typeface="Arial"/>
                <a:cs typeface="Arial"/>
                <a:hlinkClick r:id="rId2"/>
              </a:rPr>
              <a:t>PublicAppointments@communities.gov.uk</a:t>
            </a:r>
            <a:r>
              <a:rPr lang="en-GB" sz="1550">
                <a:latin typeface="Arial"/>
                <a:cs typeface="Arial"/>
              </a:rPr>
              <a:t>. </a:t>
            </a:r>
          </a:p>
          <a:p>
            <a:pPr marL="0" indent="0">
              <a:lnSpc>
                <a:spcPct val="100000"/>
              </a:lnSpc>
              <a:spcBef>
                <a:spcPts val="0"/>
              </a:spcBef>
              <a:buNone/>
            </a:pPr>
            <a:endParaRPr lang="en-GB" sz="1550" b="1">
              <a:solidFill>
                <a:schemeClr val="accent1">
                  <a:lumMod val="75000"/>
                </a:schemeClr>
              </a:solidFill>
              <a:latin typeface="Arial"/>
              <a:cs typeface="Arial"/>
            </a:endParaRPr>
          </a:p>
          <a:p>
            <a:pPr marL="0" indent="0">
              <a:lnSpc>
                <a:spcPct val="100000"/>
              </a:lnSpc>
              <a:spcBef>
                <a:spcPts val="0"/>
              </a:spcBef>
              <a:buNone/>
            </a:pPr>
            <a:r>
              <a:rPr lang="en-GB" sz="1550" b="1">
                <a:solidFill>
                  <a:schemeClr val="accent1">
                    <a:lumMod val="75000"/>
                  </a:schemeClr>
                </a:solidFill>
                <a:latin typeface="Arial"/>
                <a:cs typeface="Arial"/>
              </a:rPr>
              <a:t>Complaints: </a:t>
            </a:r>
          </a:p>
          <a:p>
            <a:pPr marL="0" indent="0">
              <a:lnSpc>
                <a:spcPct val="100000"/>
              </a:lnSpc>
              <a:spcBef>
                <a:spcPts val="0"/>
              </a:spcBef>
              <a:buNone/>
            </a:pPr>
            <a:r>
              <a:rPr lang="en-GB" sz="1550">
                <a:latin typeface="Arial"/>
                <a:cs typeface="Arial"/>
              </a:rPr>
              <a:t>If you consider that your personal data has been misused or mishandled, you may make a complaint to the Information Commissioner who can be contacted at: </a:t>
            </a:r>
          </a:p>
          <a:p>
            <a:pPr marL="0" indent="0">
              <a:lnSpc>
                <a:spcPct val="100000"/>
              </a:lnSpc>
              <a:spcBef>
                <a:spcPts val="0"/>
              </a:spcBef>
              <a:buFont typeface="Arial" panose="020B0604020202020204" pitchFamily="34" charset="0"/>
              <a:buNone/>
            </a:pPr>
            <a:r>
              <a:rPr lang="en-GB" sz="1550">
                <a:latin typeface="Arial"/>
                <a:cs typeface="Arial"/>
              </a:rPr>
              <a:t>	Information Commissioners Office</a:t>
            </a:r>
          </a:p>
          <a:p>
            <a:pPr marL="0" indent="0">
              <a:lnSpc>
                <a:spcPct val="100000"/>
              </a:lnSpc>
              <a:spcBef>
                <a:spcPts val="0"/>
              </a:spcBef>
              <a:buFont typeface="Arial" panose="020B0604020202020204" pitchFamily="34" charset="0"/>
              <a:buNone/>
            </a:pPr>
            <a:r>
              <a:rPr lang="en-GB" sz="1550">
                <a:latin typeface="Arial"/>
                <a:cs typeface="Arial"/>
              </a:rPr>
              <a:t>	Wycliffe House</a:t>
            </a:r>
          </a:p>
          <a:p>
            <a:pPr marL="0" indent="0">
              <a:lnSpc>
                <a:spcPct val="100000"/>
              </a:lnSpc>
              <a:spcBef>
                <a:spcPts val="0"/>
              </a:spcBef>
              <a:buFont typeface="Arial" panose="020B0604020202020204" pitchFamily="34" charset="0"/>
              <a:buNone/>
            </a:pPr>
            <a:r>
              <a:rPr lang="en-GB" sz="1550">
                <a:latin typeface="Arial"/>
                <a:cs typeface="Arial"/>
              </a:rPr>
              <a:t>	Water Lane</a:t>
            </a:r>
          </a:p>
          <a:p>
            <a:pPr marL="0" indent="0">
              <a:lnSpc>
                <a:spcPct val="100000"/>
              </a:lnSpc>
              <a:spcBef>
                <a:spcPts val="0"/>
              </a:spcBef>
              <a:buFont typeface="Arial" panose="020B0604020202020204" pitchFamily="34" charset="0"/>
              <a:buNone/>
            </a:pPr>
            <a:r>
              <a:rPr lang="en-GB" sz="1550">
                <a:latin typeface="Arial"/>
                <a:cs typeface="Arial"/>
              </a:rPr>
              <a:t>	Wilmslow</a:t>
            </a:r>
          </a:p>
          <a:p>
            <a:pPr marL="0" indent="0">
              <a:lnSpc>
                <a:spcPct val="100000"/>
              </a:lnSpc>
              <a:spcBef>
                <a:spcPts val="0"/>
              </a:spcBef>
              <a:buFont typeface="Arial" panose="020B0604020202020204" pitchFamily="34" charset="0"/>
              <a:buNone/>
            </a:pPr>
            <a:r>
              <a:rPr lang="en-GB" sz="1550">
                <a:latin typeface="Arial"/>
                <a:cs typeface="Arial"/>
              </a:rPr>
              <a:t>	Cheshire</a:t>
            </a:r>
          </a:p>
          <a:p>
            <a:pPr marL="0" indent="0">
              <a:lnSpc>
                <a:spcPct val="100000"/>
              </a:lnSpc>
              <a:spcBef>
                <a:spcPts val="0"/>
              </a:spcBef>
              <a:buFont typeface="Arial" panose="020B0604020202020204" pitchFamily="34" charset="0"/>
              <a:buNone/>
            </a:pPr>
            <a:r>
              <a:rPr lang="en-GB" sz="1550">
                <a:latin typeface="Arial"/>
                <a:cs typeface="Arial"/>
              </a:rPr>
              <a:t>	SK9 5AF</a:t>
            </a:r>
          </a:p>
          <a:p>
            <a:pPr marL="0" indent="0">
              <a:lnSpc>
                <a:spcPct val="100000"/>
              </a:lnSpc>
              <a:spcBef>
                <a:spcPts val="0"/>
              </a:spcBef>
              <a:buNone/>
            </a:pPr>
            <a:r>
              <a:rPr lang="en-GB" sz="1550">
                <a:latin typeface="Arial"/>
                <a:cs typeface="Arial"/>
              </a:rPr>
              <a:t>0303 123 1113 email: </a:t>
            </a:r>
            <a:r>
              <a:rPr lang="en-GB" sz="1550">
                <a:latin typeface="Arial"/>
                <a:cs typeface="Arial"/>
                <a:hlinkClick r:id="rId3"/>
              </a:rPr>
              <a:t>casework@ico.org.uk</a:t>
            </a:r>
            <a:r>
              <a:rPr lang="en-GB" sz="1550">
                <a:latin typeface="Arial"/>
                <a:cs typeface="Arial"/>
              </a:rPr>
              <a:t>. </a:t>
            </a:r>
          </a:p>
          <a:p>
            <a:pPr marL="0" indent="0">
              <a:lnSpc>
                <a:spcPct val="100000"/>
              </a:lnSpc>
              <a:spcBef>
                <a:spcPts val="0"/>
              </a:spcBef>
              <a:buNone/>
            </a:pPr>
            <a:endParaRPr lang="en-GB" sz="1550">
              <a:latin typeface="Arial"/>
              <a:cs typeface="Arial"/>
            </a:endParaRPr>
          </a:p>
          <a:p>
            <a:pPr marL="0" indent="0">
              <a:lnSpc>
                <a:spcPct val="100000"/>
              </a:lnSpc>
              <a:spcBef>
                <a:spcPts val="0"/>
              </a:spcBef>
              <a:buNone/>
            </a:pPr>
            <a:r>
              <a:rPr lang="en-GB" sz="1550">
                <a:latin typeface="Arial"/>
                <a:cs typeface="Arial"/>
              </a:rPr>
              <a:t>The data controller for Public Appointments is joint between MHCLG, OCPA and the Cabinet Office.</a:t>
            </a:r>
          </a:p>
          <a:p>
            <a:pPr marL="0" indent="0">
              <a:buFont typeface="Arial" panose="020B0604020202020204" pitchFamily="34" charset="0"/>
              <a:buNone/>
            </a:pPr>
            <a:endParaRPr lang="en-GB" sz="1550">
              <a:latin typeface="Arial"/>
              <a:cs typeface="Arial"/>
            </a:endParaRPr>
          </a:p>
        </p:txBody>
      </p:sp>
      <p:sp>
        <p:nvSpPr>
          <p:cNvPr id="5" name="Slide Number Placeholder 4">
            <a:extLst>
              <a:ext uri="{FF2B5EF4-FFF2-40B4-BE49-F238E27FC236}">
                <a16:creationId xmlns:a16="http://schemas.microsoft.com/office/drawing/2014/main" id="{EA19652E-EE95-4D46-8AE0-78A6576C9A23}"/>
              </a:ext>
            </a:extLst>
          </p:cNvPr>
          <p:cNvSpPr>
            <a:spLocks noGrp="1"/>
          </p:cNvSpPr>
          <p:nvPr>
            <p:ph type="sldNum" sz="quarter" idx="12"/>
          </p:nvPr>
        </p:nvSpPr>
        <p:spPr/>
        <p:txBody>
          <a:bodyPr/>
          <a:lstStyle/>
          <a:p>
            <a:fld id="{B40F6008-2E59-B649-B193-1DAD0B033AC3}" type="slidenum">
              <a:rPr lang="en-US" smtClean="0"/>
              <a:t>13</a:t>
            </a:fld>
            <a:endParaRPr lang="en-US"/>
          </a:p>
        </p:txBody>
      </p:sp>
    </p:spTree>
    <p:extLst>
      <p:ext uri="{BB962C8B-B14F-4D97-AF65-F5344CB8AC3E}">
        <p14:creationId xmlns:p14="http://schemas.microsoft.com/office/powerpoint/2010/main" val="33569005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F60690-6D24-4949-94FA-F6552E88AE23}"/>
              </a:ext>
            </a:extLst>
          </p:cNvPr>
          <p:cNvSpPr>
            <a:spLocks noGrp="1"/>
          </p:cNvSpPr>
          <p:nvPr>
            <p:ph type="title"/>
          </p:nvPr>
        </p:nvSpPr>
        <p:spPr>
          <a:xfrm>
            <a:off x="319519" y="390526"/>
            <a:ext cx="10515600" cy="807692"/>
          </a:xfrm>
        </p:spPr>
        <p:txBody>
          <a:bodyPr/>
          <a:lstStyle/>
          <a:p>
            <a:r>
              <a:rPr kumimoji="0" lang="en-GB" sz="3600" b="1" i="0" u="none" strike="noStrike" kern="1200" cap="none" spc="0" normalizeH="0" baseline="0" noProof="0">
                <a:ln>
                  <a:noFill/>
                </a:ln>
                <a:solidFill>
                  <a:schemeClr val="accent1">
                    <a:lumMod val="75000"/>
                  </a:schemeClr>
                </a:solidFill>
                <a:effectLst/>
                <a:uLnTx/>
                <a:uFillTx/>
                <a:latin typeface="Arial" panose="020B0604020202020204" pitchFamily="34" charset="0"/>
                <a:ea typeface="+mj-ea"/>
                <a:cs typeface="Arial" panose="020B0604020202020204" pitchFamily="34" charset="0"/>
              </a:rPr>
              <a:t>Seven Principles of Public Life</a:t>
            </a:r>
            <a:endParaRPr lang="en-GB">
              <a:solidFill>
                <a:schemeClr val="accent1">
                  <a:lumMod val="75000"/>
                </a:schemeClr>
              </a:solidFill>
            </a:endParaRPr>
          </a:p>
        </p:txBody>
      </p:sp>
      <p:sp>
        <p:nvSpPr>
          <p:cNvPr id="4" name="Content Placeholder 2">
            <a:extLst>
              <a:ext uri="{FF2B5EF4-FFF2-40B4-BE49-F238E27FC236}">
                <a16:creationId xmlns:a16="http://schemas.microsoft.com/office/drawing/2014/main" id="{2973B065-04BF-4DC0-98BA-AAEB9615CB61}"/>
              </a:ext>
            </a:extLst>
          </p:cNvPr>
          <p:cNvSpPr txBox="1">
            <a:spLocks/>
          </p:cNvSpPr>
          <p:nvPr/>
        </p:nvSpPr>
        <p:spPr>
          <a:xfrm>
            <a:off x="319519" y="1080052"/>
            <a:ext cx="11647774" cy="5639453"/>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1600">
                <a:latin typeface="Arial"/>
                <a:cs typeface="Arial"/>
              </a:rPr>
              <a:t>In 1995 the Committee on Standards in Public Life defined seven principles which should underpin all who serve the public. It is important that members of public bodies maintain the confidence of Parliament and the public. Consistent with the Governance Code, applicants will be assessed on merit, and all candidates will need to uphold the standards of conduct set out in these principles that will be tested during the selection process. Failure to disclose such information could result in an appointment either not being made or being terminated. Should you wish to speak to someone concerning a potential conflict of interest or other issues please contact a member of the Public Appointments team at </a:t>
            </a:r>
            <a:r>
              <a:rPr lang="en-GB" sz="1600">
                <a:latin typeface="Arial"/>
                <a:cs typeface="Arial"/>
                <a:hlinkClick r:id="rId2"/>
              </a:rPr>
              <a:t>PublicAppointments@communities.gov.uk</a:t>
            </a:r>
            <a:r>
              <a:rPr lang="en-GB" sz="1600">
                <a:latin typeface="Arial"/>
                <a:cs typeface="Arial"/>
              </a:rPr>
              <a:t> in the first instance.</a:t>
            </a:r>
          </a:p>
          <a:p>
            <a:pPr marL="0" indent="0">
              <a:buFont typeface="Arial" panose="020B0604020202020204" pitchFamily="34" charset="0"/>
              <a:buNone/>
            </a:pPr>
            <a:r>
              <a:rPr lang="en-GB" sz="1600" b="1">
                <a:solidFill>
                  <a:schemeClr val="accent1">
                    <a:lumMod val="75000"/>
                  </a:schemeClr>
                </a:solidFill>
                <a:latin typeface="Arial"/>
                <a:cs typeface="Arial"/>
              </a:rPr>
              <a:t>Selflessness</a:t>
            </a:r>
            <a:r>
              <a:rPr lang="en-GB" sz="1600">
                <a:latin typeface="Arial"/>
                <a:cs typeface="Arial"/>
              </a:rPr>
              <a:t> Holders of public office should act solely in terms of the public interest.</a:t>
            </a:r>
          </a:p>
          <a:p>
            <a:pPr marL="0" indent="0">
              <a:buFont typeface="Arial" panose="020B0604020202020204" pitchFamily="34" charset="0"/>
              <a:buNone/>
            </a:pPr>
            <a:r>
              <a:rPr lang="en-GB" sz="1600" b="1">
                <a:solidFill>
                  <a:schemeClr val="accent1">
                    <a:lumMod val="75000"/>
                  </a:schemeClr>
                </a:solidFill>
                <a:latin typeface="Arial"/>
                <a:cs typeface="Arial"/>
              </a:rPr>
              <a:t>Integrity</a:t>
            </a:r>
            <a:r>
              <a:rPr lang="en-GB" sz="1600">
                <a:latin typeface="Arial"/>
                <a:cs typeface="Arial"/>
              </a:rPr>
              <a:t> Holders of public office must avoid placing themselves under any obligation to people or organisations that might try inappropriately to influence them in their work. They should not act or take decisions in order to gain financial or other benefits for themselves, their family or their friends. They must declare and resolve any interests and relationships</a:t>
            </a:r>
          </a:p>
          <a:p>
            <a:pPr marL="0" indent="0">
              <a:buFont typeface="Arial" panose="020B0604020202020204" pitchFamily="34" charset="0"/>
              <a:buNone/>
            </a:pPr>
            <a:r>
              <a:rPr lang="en-GB" sz="1600" b="1">
                <a:solidFill>
                  <a:schemeClr val="accent1">
                    <a:lumMod val="75000"/>
                  </a:schemeClr>
                </a:solidFill>
                <a:latin typeface="Arial"/>
                <a:cs typeface="Arial"/>
              </a:rPr>
              <a:t>Objectivity</a:t>
            </a:r>
            <a:r>
              <a:rPr lang="en-GB" sz="1600">
                <a:latin typeface="Arial"/>
                <a:cs typeface="Arial"/>
              </a:rPr>
              <a:t> Holders of public office must act and take decisions impartially, fairly and on merit, using best evidence and without discrimination or bias.</a:t>
            </a:r>
          </a:p>
          <a:p>
            <a:pPr marL="0" indent="0">
              <a:buFont typeface="Arial" panose="020B0604020202020204" pitchFamily="34" charset="0"/>
              <a:buNone/>
            </a:pPr>
            <a:r>
              <a:rPr lang="en-GB" sz="1600" b="1">
                <a:solidFill>
                  <a:schemeClr val="accent1">
                    <a:lumMod val="75000"/>
                  </a:schemeClr>
                </a:solidFill>
                <a:latin typeface="Arial"/>
                <a:cs typeface="Arial"/>
              </a:rPr>
              <a:t>Accountability</a:t>
            </a:r>
            <a:r>
              <a:rPr lang="en-GB" sz="1600">
                <a:latin typeface="Arial"/>
                <a:cs typeface="Arial"/>
              </a:rPr>
              <a:t> Holders of public office are accountable to the public for their decisions and actions and must submit themselves to the scrutiny necessary to ensure this.</a:t>
            </a:r>
          </a:p>
          <a:p>
            <a:pPr marL="0" indent="0">
              <a:buFont typeface="Arial" panose="020B0604020202020204" pitchFamily="34" charset="0"/>
              <a:buNone/>
            </a:pPr>
            <a:r>
              <a:rPr lang="en-GB" sz="1600" b="1">
                <a:solidFill>
                  <a:schemeClr val="accent1">
                    <a:lumMod val="75000"/>
                  </a:schemeClr>
                </a:solidFill>
                <a:latin typeface="Arial"/>
                <a:cs typeface="Arial"/>
              </a:rPr>
              <a:t>Openness</a:t>
            </a:r>
            <a:r>
              <a:rPr lang="en-GB" sz="1600">
                <a:solidFill>
                  <a:schemeClr val="accent1">
                    <a:lumMod val="75000"/>
                  </a:schemeClr>
                </a:solidFill>
                <a:latin typeface="Arial"/>
                <a:cs typeface="Arial"/>
              </a:rPr>
              <a:t> </a:t>
            </a:r>
            <a:r>
              <a:rPr lang="en-GB" sz="1600">
                <a:latin typeface="Arial"/>
                <a:cs typeface="Arial"/>
              </a:rPr>
              <a:t>Holders of public office should act and take decisions in an open and transparent manner. Information should not be withheld from the public unless there are clear and lawful reasons for doing so.</a:t>
            </a:r>
          </a:p>
          <a:p>
            <a:pPr marL="0" indent="0">
              <a:buFont typeface="Arial" panose="020B0604020202020204" pitchFamily="34" charset="0"/>
              <a:buNone/>
            </a:pPr>
            <a:r>
              <a:rPr lang="en-GB" sz="1600" b="1">
                <a:solidFill>
                  <a:schemeClr val="accent1">
                    <a:lumMod val="75000"/>
                  </a:schemeClr>
                </a:solidFill>
                <a:latin typeface="Arial"/>
                <a:cs typeface="Arial"/>
              </a:rPr>
              <a:t>Honesty</a:t>
            </a:r>
            <a:r>
              <a:rPr lang="en-GB" sz="1600">
                <a:latin typeface="Arial"/>
                <a:cs typeface="Arial"/>
              </a:rPr>
              <a:t> Holders of public office should be truthful.</a:t>
            </a:r>
          </a:p>
          <a:p>
            <a:pPr marL="0" indent="0">
              <a:buFont typeface="Arial" panose="020B0604020202020204" pitchFamily="34" charset="0"/>
              <a:buNone/>
            </a:pPr>
            <a:r>
              <a:rPr lang="en-GB" sz="1600" b="1">
                <a:solidFill>
                  <a:schemeClr val="accent1">
                    <a:lumMod val="75000"/>
                  </a:schemeClr>
                </a:solidFill>
                <a:latin typeface="Arial"/>
                <a:cs typeface="Arial"/>
              </a:rPr>
              <a:t>Leadership</a:t>
            </a:r>
            <a:r>
              <a:rPr lang="en-GB" sz="1600">
                <a:solidFill>
                  <a:schemeClr val="accent1">
                    <a:lumMod val="75000"/>
                  </a:schemeClr>
                </a:solidFill>
                <a:latin typeface="Arial"/>
                <a:cs typeface="Arial"/>
              </a:rPr>
              <a:t> </a:t>
            </a:r>
            <a:r>
              <a:rPr lang="en-GB" sz="1600">
                <a:latin typeface="Arial"/>
                <a:cs typeface="Arial"/>
              </a:rPr>
              <a:t>Holders of public office should exhibit these principles in their own behaviour. They should actively promote and robustly support the principles and be willing to challenge poor behaviour wherever it occurs.</a:t>
            </a:r>
          </a:p>
          <a:p>
            <a:pPr marL="0" indent="0">
              <a:buFont typeface="Arial" panose="020B0604020202020204" pitchFamily="34" charset="0"/>
              <a:buNone/>
            </a:pPr>
            <a:endParaRPr lang="en-GB" sz="1600">
              <a:latin typeface="Arial"/>
              <a:cs typeface="Arial"/>
            </a:endParaRPr>
          </a:p>
        </p:txBody>
      </p:sp>
      <p:sp>
        <p:nvSpPr>
          <p:cNvPr id="5" name="Slide Number Placeholder 4">
            <a:extLst>
              <a:ext uri="{FF2B5EF4-FFF2-40B4-BE49-F238E27FC236}">
                <a16:creationId xmlns:a16="http://schemas.microsoft.com/office/drawing/2014/main" id="{BFE0F893-4B86-4FF6-A83D-9A6F752197F3}"/>
              </a:ext>
            </a:extLst>
          </p:cNvPr>
          <p:cNvSpPr>
            <a:spLocks noGrp="1"/>
          </p:cNvSpPr>
          <p:nvPr>
            <p:ph type="sldNum" sz="quarter" idx="12"/>
          </p:nvPr>
        </p:nvSpPr>
        <p:spPr/>
        <p:txBody>
          <a:bodyPr/>
          <a:lstStyle/>
          <a:p>
            <a:fld id="{B40F6008-2E59-B649-B193-1DAD0B033AC3}" type="slidenum">
              <a:rPr lang="en-US" smtClean="0"/>
              <a:t>14</a:t>
            </a:fld>
            <a:endParaRPr lang="en-US"/>
          </a:p>
        </p:txBody>
      </p:sp>
    </p:spTree>
    <p:extLst>
      <p:ext uri="{BB962C8B-B14F-4D97-AF65-F5344CB8AC3E}">
        <p14:creationId xmlns:p14="http://schemas.microsoft.com/office/powerpoint/2010/main" val="218791884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LUHC PPT TEMPLATE v2" id="{FB4E30B9-066D-EE40-AD58-DE5A47170FBA}" vid="{7F13E64D-A194-4549-B78E-F7A0BC6DF62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2bf8cc3f-2dd4-46fc-bd57-e9d20c4f7845">
      <UserInfo>
        <DisplayName>Alix Luddington</DisplayName>
        <AccountId>975</AccountId>
        <AccountType/>
      </UserInfo>
    </SharedWithUsers>
    <lcf76f155ced4ddcb4097134ff3c332f xmlns="dd9fbe8f-b81d-48be-b625-331cabbad704">
      <Terms xmlns="http://schemas.microsoft.com/office/infopath/2007/PartnerControls"/>
    </lcf76f155ced4ddcb4097134ff3c332f>
    <TaxCatchAll xmlns="83a87e31-bf32-46ab-8e70-9fa18461fa4d" xsi:nil="true"/>
    <_ip_UnifiedCompliancePolicyUIAction xmlns="http://schemas.microsoft.com/sharepoint/v3" xsi:nil="true"/>
    <_ip_UnifiedCompliancePolicyProperties xmlns="http://schemas.microsoft.com/sharepoint/v3"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4907A398C0B46428B86695B1A3092D9" ma:contentTypeVersion="21" ma:contentTypeDescription="Create a new document." ma:contentTypeScope="" ma:versionID="aba6e3d9da5296c5e2228b1cd81c0859">
  <xsd:schema xmlns:xsd="http://www.w3.org/2001/XMLSchema" xmlns:xs="http://www.w3.org/2001/XMLSchema" xmlns:p="http://schemas.microsoft.com/office/2006/metadata/properties" xmlns:ns1="http://schemas.microsoft.com/sharepoint/v3" xmlns:ns2="dd9fbe8f-b81d-48be-b625-331cabbad704" xmlns:ns3="2bf8cc3f-2dd4-46fc-bd57-e9d20c4f7845" xmlns:ns4="83a87e31-bf32-46ab-8e70-9fa18461fa4d" targetNamespace="http://schemas.microsoft.com/office/2006/metadata/properties" ma:root="true" ma:fieldsID="8c9f77c1771d00a606766ce1007d5c48" ns1:_="" ns2:_="" ns3:_="" ns4:_="">
    <xsd:import namespace="http://schemas.microsoft.com/sharepoint/v3"/>
    <xsd:import namespace="dd9fbe8f-b81d-48be-b625-331cabbad704"/>
    <xsd:import namespace="2bf8cc3f-2dd4-46fc-bd57-e9d20c4f7845"/>
    <xsd:import namespace="83a87e31-bf32-46ab-8e70-9fa18461fa4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element ref="ns2:MediaLengthInSeconds" minOccurs="0"/>
                <xsd:element ref="ns2:lcf76f155ced4ddcb4097134ff3c332f" minOccurs="0"/>
                <xsd:element ref="ns4:TaxCatchAll" minOccurs="0"/>
                <xsd:element ref="ns2:MediaServiceObjectDetectorVersions" minOccurs="0"/>
                <xsd:element ref="ns2:MediaServiceSearchProperties" minOccurs="0"/>
                <xsd:element ref="ns1:_ip_UnifiedCompliancePolicyProperties" minOccurs="0"/>
                <xsd:element ref="ns1:_ip_UnifiedCompliancePolicyUIAc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6" nillable="true" ma:displayName="Unified Compliance Policy Properties" ma:hidden="true" ma:internalName="_ip_UnifiedCompliancePolicyProperties">
      <xsd:simpleType>
        <xsd:restriction base="dms:Note"/>
      </xsd:simpleType>
    </xsd:element>
    <xsd:element name="_ip_UnifiedCompliancePolicyUIAction" ma:index="27"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d9fbe8f-b81d-48be-b625-331cabbad70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756ca3a0-e5c0-40d7-8522-e7aae8be603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bf8cc3f-2dd4-46fc-bd57-e9d20c4f7845"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3a87e31-bf32-46ab-8e70-9fa18461fa4d"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22964800-9bbe-4033-ab98-1699c9ab3868}" ma:internalName="TaxCatchAll" ma:showField="CatchAllData" ma:web="2bf8cc3f-2dd4-46fc-bd57-e9d20c4f784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82DA017-9312-4D8E-80E3-69D500114230}">
  <ds:schemaRefs>
    <ds:schemaRef ds:uri="2bf8cc3f-2dd4-46fc-bd57-e9d20c4f7845"/>
    <ds:schemaRef ds:uri="83a87e31-bf32-46ab-8e70-9fa18461fa4d"/>
    <ds:schemaRef ds:uri="dd9fbe8f-b81d-48be-b625-331cabbad704"/>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048BA291-B884-4A1C-8D71-18ED0D378997}">
  <ds:schemaRefs>
    <ds:schemaRef ds:uri="http://schemas.microsoft.com/sharepoint/v3/contenttype/forms"/>
  </ds:schemaRefs>
</ds:datastoreItem>
</file>

<file path=customXml/itemProps3.xml><?xml version="1.0" encoding="utf-8"?>
<ds:datastoreItem xmlns:ds="http://schemas.openxmlformats.org/officeDocument/2006/customXml" ds:itemID="{B4CDE81A-9C98-4B67-9EBD-9EF778DB59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d9fbe8f-b81d-48be-b625-331cabbad704"/>
    <ds:schemaRef ds:uri="2bf8cc3f-2dd4-46fc-bd57-e9d20c4f7845"/>
    <ds:schemaRef ds:uri="83a87e31-bf32-46ab-8e70-9fa18461fa4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clbl:label id="{fbd41ebe-fca6-4f2c-aecb-bf3a17e72416}" enabled="1" method="Privileged" siteId="{bf346810-9c7d-43de-a872-24a2ef3995a8}" removed="0"/>
</clbl:labelList>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14</Slides>
  <Notes>0</Notes>
  <HiddenSlides>0</HiddenSlide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Office Theme</vt:lpstr>
      <vt:lpstr>            Ministry of Housing, Communities and Local Government Departmental Board Lead Non-Executive Directors  Information Pack for Candidates   </vt:lpstr>
      <vt:lpstr>PowerPoint Presentation</vt:lpstr>
      <vt:lpstr>Introduction from the Secretary of State </vt:lpstr>
      <vt:lpstr>PowerPoint Presentation</vt:lpstr>
      <vt:lpstr>Key Responsibilities</vt:lpstr>
      <vt:lpstr>Selection Criteria</vt:lpstr>
      <vt:lpstr>PowerPoint Presentation</vt:lpstr>
      <vt:lpstr>How to Apply</vt:lpstr>
      <vt:lpstr>Assessment Process: Overview</vt:lpstr>
      <vt:lpstr>Assessment Process: Indicative Timeline</vt:lpstr>
      <vt:lpstr>Diversity and Equal Opportunities</vt:lpstr>
      <vt:lpstr>Further Information </vt:lpstr>
      <vt:lpstr>GDPR</vt:lpstr>
      <vt:lpstr>Seven Principles of Public Life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Heading</dc:title>
  <dc:creator>Toby Hazelton</dc:creator>
  <cp:revision>111</cp:revision>
  <dcterms:created xsi:type="dcterms:W3CDTF">2021-11-05T11:45:51Z</dcterms:created>
  <dcterms:modified xsi:type="dcterms:W3CDTF">2026-03-05T16:49:46Z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0x010100D4907A398C0B46428B86695B1A3092D9</vt:lpwstr>
  </property>
  <property fmtid="{D5CDD505-2E9C-101B-9397-08002B2CF9AE}" pid="3" name="MediaServiceImageTags">
    <vt:lpwstr/>
  </property>
  <property fmtid="{D5CDD505-2E9C-101B-9397-08002B2CF9AE}" pid="4" name="ClassificationContentMarkingFooterLocations">
    <vt:lpwstr>Office Theme:10</vt:lpwstr>
  </property>
  <property fmtid="{D5CDD505-2E9C-101B-9397-08002B2CF9AE}" pid="5" name="ClassificationContentMarkingFooterText">
    <vt:lpwstr>OFFICIAL</vt:lpwstr>
  </property>
  <property fmtid="{D5CDD505-2E9C-101B-9397-08002B2CF9AE}" pid="6" name="ClassificationContentMarkingHeaderLocations">
    <vt:lpwstr>Office Theme:9</vt:lpwstr>
  </property>
  <property fmtid="{D5CDD505-2E9C-101B-9397-08002B2CF9AE}" pid="7" name="ClassificationContentMarkingHeaderText">
    <vt:lpwstr>OFFICIAL</vt:lpwstr>
  </property>
</Properties>
</file>