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2"/>
  </p:notesMasterIdLst>
  <p:sldIdLst>
    <p:sldId id="256" r:id="rId5"/>
    <p:sldId id="257" r:id="rId6"/>
    <p:sldId id="258" r:id="rId7"/>
    <p:sldId id="259" r:id="rId8"/>
    <p:sldId id="273" r:id="rId9"/>
    <p:sldId id="260" r:id="rId10"/>
    <p:sldId id="261" r:id="rId11"/>
    <p:sldId id="262" r:id="rId12"/>
    <p:sldId id="272" r:id="rId13"/>
    <p:sldId id="263" r:id="rId14"/>
    <p:sldId id="264" r:id="rId15"/>
    <p:sldId id="265" r:id="rId16"/>
    <p:sldId id="267" r:id="rId17"/>
    <p:sldId id="268" r:id="rId18"/>
    <p:sldId id="269" r:id="rId19"/>
    <p:sldId id="270" r:id="rId20"/>
    <p:sldId id="27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D5D7248-B3D4-67DD-D7A4-B4941C6DA753}" name="Emma Matthews" initials="EM" userId="S::EmmaM@arb.org.uk::966ab615-2154-4dad-b3c5-0676e3677207" providerId="AD"/>
  <p188:author id="{6E0BBD63-D24C-29D7-DAD5-BB1214E816F7}" name="Alice Wyatt" initials="AW" userId="S::alice.wyatt@communities.gov.uk::70622009-2a70-4524-bde4-1579002b7c8b" providerId="AD"/>
  <p188:author id="{17D43F6F-8852-97DD-2E0C-F180E79F5E56}" name="Lucy Worstenholme" initials="LW" userId="S::lucy.worstenholme@communities.gov.uk::eaf08b77-4686-4503-9273-b0498b54d33f" providerId="AD"/>
  <p188:author id="{860ED7D7-9658-99F5-52B1-EC96373CFF87}" name="Christina Machado" initials="CM" userId="S::Christina.Machado@communities.gov.uk::71b5eb65-f8a9-4644-b4a6-6b3c9d9dac0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E91D2B-8073-46AA-6E62-D9B1F16C494F}" v="4" dt="2024-11-05T09:43:30.433"/>
    <p1510:client id="{8DF12E3B-A339-9BE5-1C41-DD6919A857C1}" v="94" dt="2024-11-05T09:21:25.328"/>
    <p1510:client id="{C22D4E9B-26DD-C366-A18A-CDC1F9348769}" v="5" dt="2024-11-05T15:07:45.8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6" d="100"/>
          <a:sy n="96" d="100"/>
        </p:scale>
        <p:origin x="68" y="1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05/11/2024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11/5/2024</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20329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11/5/2024</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121843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11/5/2024</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56924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11/5/2024</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110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11/5/2024</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38412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11/5/2024</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63725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11/5/2024</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83895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11/5/2024</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889946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11/5/2024</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90729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11/5/2024</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056084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11/5/2024</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001788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11/5/2024</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
        <p:nvSpPr>
          <p:cNvPr id="9" name="TextBox 8">
            <a:extLst>
              <a:ext uri="{FF2B5EF4-FFF2-40B4-BE49-F238E27FC236}">
                <a16:creationId xmlns:a16="http://schemas.microsoft.com/office/drawing/2014/main" id="{0F2FF0B2-EDDC-BEFA-9C58-40D2CCDD9E14}"/>
              </a:ext>
            </a:extLst>
          </p:cNvPr>
          <p:cNvSpPr txBox="1"/>
          <p:nvPr>
            <p:extLst>
              <p:ext uri="{1162E1C5-73C7-4A58-AE30-91384D911F3F}">
                <p184:classification xmlns:p184="http://schemas.microsoft.com/office/powerpoint/2018/4/main" val="hdr"/>
              </p:ext>
            </p:extLst>
          </p:nvPr>
        </p:nvSpPr>
        <p:spPr>
          <a:xfrm>
            <a:off x="5586413" y="63500"/>
            <a:ext cx="1047750" cy="152400"/>
          </a:xfrm>
          <a:prstGeom prst="rect">
            <a:avLst/>
          </a:prstGeom>
        </p:spPr>
        <p:txBody>
          <a:bodyPr horzOverflow="overflow" lIns="0" tIns="0" rIns="0" bIns="0">
            <a:spAutoFit/>
          </a:bodyPr>
          <a:lstStyle/>
          <a:p>
            <a:pPr algn="l"/>
            <a:r>
              <a:rPr lang="en-US" sz="1000">
                <a:solidFill>
                  <a:srgbClr val="000000"/>
                </a:solidFill>
                <a:latin typeface="Calibri" panose="020F0502020204030204" pitchFamily="34" charset="0"/>
                <a:ea typeface="Calibri" panose="020F0502020204030204" pitchFamily="34" charset="0"/>
                <a:cs typeface="Calibri" panose="020F0502020204030204" pitchFamily="34" charset="0"/>
              </a:rPr>
              <a:t>OFFICIAL-SENSITIVE</a:t>
            </a:r>
          </a:p>
        </p:txBody>
      </p:sp>
      <p:sp>
        <p:nvSpPr>
          <p:cNvPr id="10" name="TextBox 9">
            <a:extLst>
              <a:ext uri="{FF2B5EF4-FFF2-40B4-BE49-F238E27FC236}">
                <a16:creationId xmlns:a16="http://schemas.microsoft.com/office/drawing/2014/main" id="{ADD29977-57FC-B267-6B98-990867B8C69D}"/>
              </a:ext>
            </a:extLst>
          </p:cNvPr>
          <p:cNvSpPr txBox="1"/>
          <p:nvPr>
            <p:extLst>
              <p:ext uri="{1162E1C5-73C7-4A58-AE30-91384D911F3F}">
                <p184:classification xmlns:p184="http://schemas.microsoft.com/office/powerpoint/2018/4/main" val="ftr"/>
              </p:ext>
            </p:extLst>
          </p:nvPr>
        </p:nvSpPr>
        <p:spPr>
          <a:xfrm>
            <a:off x="6096000" y="6484620"/>
            <a:ext cx="69850" cy="182880"/>
          </a:xfrm>
          <a:prstGeom prst="rect">
            <a:avLst/>
          </a:prstGeom>
        </p:spPr>
        <p:txBody>
          <a:bodyPr horzOverflow="overflow" lIns="0" tIns="0" rIns="0" bIns="0">
            <a:spAutoFit/>
          </a:bodyPr>
          <a:lstStyle/>
          <a:p>
            <a:pPr algn="l"/>
            <a:r>
              <a:rPr lang="en-GB" sz="1200">
                <a:solidFill>
                  <a:srgbClr val="0078D7"/>
                </a:solidFill>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1400658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5" Type="http://schemas.openxmlformats.org/officeDocument/2006/relationships/hyperlink" Target="https://assets.publishing.service.gov.uk/media/65d85b086efa83001ddcc55c/20231128_PDF_Board_Code_of_Conduct_Approved_Final.pdf" TargetMode="External"/><Relationship Id="rId4" Type="http://schemas.openxmlformats.org/officeDocument/2006/relationships/hyperlink" Target="https://apply-for-public-appointment.service.gov.uk/auth/sign-in"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publicappointments@csc.gov.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 Id="rId4" Type="http://schemas.openxmlformats.org/officeDocument/2006/relationships/hyperlink" Target="https://publicappointmentscommissioner.independent.gov.uk/regulating-appointments/investigating-complaints/"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9A042A56-6294-7746-8AB6-0B5D50712BDD}"/>
              </a:ext>
            </a:extLst>
          </p:cNvPr>
          <p:cNvPicPr>
            <a:picLocks noChangeAspect="1"/>
          </p:cNvPicPr>
          <p:nvPr/>
        </p:nvPicPr>
        <p:blipFill>
          <a:blip r:embed="rId2"/>
          <a:stretch>
            <a:fillRect/>
          </a:stretch>
        </p:blipFill>
        <p:spPr>
          <a:xfrm>
            <a:off x="369416" y="1318302"/>
            <a:ext cx="11293172" cy="3038361"/>
          </a:xfrm>
          <a:prstGeom prst="rect">
            <a:avLst/>
          </a:prstGeom>
        </p:spPr>
      </p:pic>
      <p:sp>
        <p:nvSpPr>
          <p:cNvPr id="10" name="Title 9">
            <a:extLst>
              <a:ext uri="{FF2B5EF4-FFF2-40B4-BE49-F238E27FC236}">
                <a16:creationId xmlns:a16="http://schemas.microsoft.com/office/drawing/2014/main" id="{2650AB53-102B-0C47-A901-ED77C84D3044}"/>
              </a:ext>
            </a:extLst>
          </p:cNvPr>
          <p:cNvSpPr>
            <a:spLocks noGrp="1"/>
          </p:cNvSpPr>
          <p:nvPr>
            <p:ph type="ctrTitle"/>
          </p:nvPr>
        </p:nvSpPr>
        <p:spPr>
          <a:xfrm>
            <a:off x="577260" y="1363801"/>
            <a:ext cx="10764858" cy="4384313"/>
          </a:xfrm>
        </p:spPr>
        <p:txBody>
          <a:bodyPr>
            <a:normAutofit fontScale="90000"/>
          </a:bodyPr>
          <a:lstStyle/>
          <a:p>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latin typeface="Helvetica Neue" panose="02000503000000020004" pitchFamily="2" charset="0"/>
                <a:ea typeface="Helvetica Neue" panose="02000503000000020004" pitchFamily="2" charset="0"/>
                <a:cs typeface="Helvetica Neue" panose="02000503000000020004" pitchFamily="2" charset="0"/>
              </a:rPr>
            </a:br>
            <a:br>
              <a:rPr lang="en-US" sz="3600" b="1">
                <a:ea typeface="+mj-lt"/>
                <a:cs typeface="+mj-lt"/>
              </a:rPr>
            </a:br>
            <a:br>
              <a:rPr lang="en-US" sz="3600" b="1">
                <a:ea typeface="+mj-lt"/>
                <a:cs typeface="+mj-lt"/>
              </a:rPr>
            </a:br>
            <a:r>
              <a:rPr lang="en-US" sz="3600" b="1">
                <a:solidFill>
                  <a:schemeClr val="bg1"/>
                </a:solidFill>
                <a:latin typeface="Arial"/>
                <a:ea typeface="+mj-lt"/>
                <a:cs typeface="+mj-lt"/>
              </a:rPr>
              <a:t>Regulator of Social Housing</a:t>
            </a:r>
            <a:br>
              <a:rPr lang="en-US" sz="3600" b="1">
                <a:latin typeface="Arial"/>
                <a:ea typeface="+mj-lt"/>
                <a:cs typeface="+mj-lt"/>
              </a:rPr>
            </a:br>
            <a:r>
              <a:rPr lang="en-US" sz="3600" b="1">
                <a:solidFill>
                  <a:schemeClr val="bg1"/>
                </a:solidFill>
                <a:latin typeface="Arial"/>
                <a:ea typeface="+mj-lt"/>
                <a:cs typeface="+mj-lt"/>
              </a:rPr>
              <a:t>Non-Executive Director recruitment: Generalist Housing roles and Finance role</a:t>
            </a:r>
            <a:br>
              <a:rPr lang="en-US" sz="3600" b="1">
                <a:latin typeface="Arial"/>
                <a:ea typeface="Helvetica Neue" panose="02000503000000020004" pitchFamily="2" charset="0"/>
                <a:cs typeface="Helvetica Neue" panose="02000503000000020004" pitchFamily="2" charset="0"/>
              </a:rPr>
            </a:br>
            <a:br>
              <a:rPr lang="en-US" b="1">
                <a:latin typeface="Arial"/>
                <a:ea typeface="Helvetica Neue" panose="02000503000000020004" pitchFamily="2" charset="0"/>
                <a:cs typeface="Helvetica Neue" panose="02000503000000020004" pitchFamily="2" charset="0"/>
              </a:rPr>
            </a:br>
            <a:r>
              <a:rPr lang="en-US" sz="3200" b="1">
                <a:solidFill>
                  <a:schemeClr val="bg1"/>
                </a:solidFill>
                <a:latin typeface="Arial"/>
                <a:ea typeface="Helvetica Neue" panose="02000503000000020004" pitchFamily="2" charset="0"/>
                <a:cs typeface="Arial"/>
              </a:rPr>
              <a:t>Information Pack for Candidates</a:t>
            </a:r>
            <a:br>
              <a:rPr lang="en-US" b="1">
                <a:latin typeface="Arial"/>
                <a:ea typeface="Helvetica Neue" panose="02000503000000020004" pitchFamily="2" charset="0"/>
                <a:cs typeface="Helvetica Neue" panose="02000503000000020004" pitchFamily="2" charset="0"/>
              </a:rPr>
            </a:br>
            <a:br>
              <a:rPr lang="en-US" sz="1600" b="1">
                <a:latin typeface="Helvetica Neue" panose="02000503000000020004" pitchFamily="2" charset="0"/>
                <a:ea typeface="Helvetica Neue" panose="02000503000000020004" pitchFamily="2" charset="0"/>
                <a:cs typeface="Helvetica Neue" panose="02000503000000020004" pitchFamily="2" charset="0"/>
              </a:rPr>
            </a:br>
            <a:br>
              <a:rPr lang="en-US" b="1">
                <a:latin typeface="Helvetica Neue" panose="02000503000000020004" pitchFamily="2" charset="0"/>
                <a:ea typeface="Helvetica Neue" panose="02000503000000020004" pitchFamily="2" charset="0"/>
                <a:cs typeface="Helvetica Neue" panose="02000503000000020004" pitchFamily="2" charset="0"/>
              </a:rPr>
            </a:br>
            <a:endParaRPr lang="en-US" b="1">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8" name="Rectangle 5">
            <a:extLst>
              <a:ext uri="{FF2B5EF4-FFF2-40B4-BE49-F238E27FC236}">
                <a16:creationId xmlns:a16="http://schemas.microsoft.com/office/drawing/2014/main" id="{ED218957-91FE-4EFC-AF8F-6B468F857D2B}"/>
              </a:ext>
            </a:extLst>
          </p:cNvPr>
          <p:cNvSpPr>
            <a:spLocks noChangeArrowheads="1"/>
          </p:cNvSpPr>
          <p:nvPr/>
        </p:nvSpPr>
        <p:spPr bwMode="auto">
          <a:xfrm>
            <a:off x="438764" y="4894290"/>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b="1" dirty="0">
                <a:solidFill>
                  <a:schemeClr val="accent1">
                    <a:lumMod val="75000"/>
                  </a:schemeClr>
                </a:solidFill>
                <a:latin typeface="Arial"/>
                <a:cs typeface="Arial"/>
              </a:rPr>
              <a:t>Closing Date: 4.00pm on 4 December 2024</a:t>
            </a:r>
          </a:p>
        </p:txBody>
      </p:sp>
      <p:pic>
        <p:nvPicPr>
          <p:cNvPr id="3" name="Picture 2">
            <a:extLst>
              <a:ext uri="{FF2B5EF4-FFF2-40B4-BE49-F238E27FC236}">
                <a16:creationId xmlns:a16="http://schemas.microsoft.com/office/drawing/2014/main" id="{0A48CAE6-95AC-41C7-875E-96161DC7940E}"/>
              </a:ext>
            </a:extLst>
          </p:cNvPr>
          <p:cNvPicPr>
            <a:picLocks noChangeAspect="1"/>
          </p:cNvPicPr>
          <p:nvPr/>
        </p:nvPicPr>
        <p:blipFill>
          <a:blip r:embed="rId3"/>
          <a:stretch>
            <a:fillRect/>
          </a:stretch>
        </p:blipFill>
        <p:spPr>
          <a:xfrm>
            <a:off x="9757021" y="5029738"/>
            <a:ext cx="1585097" cy="762066"/>
          </a:xfrm>
          <a:prstGeom prst="rect">
            <a:avLst/>
          </a:prstGeom>
        </p:spPr>
      </p:pic>
      <p:sp>
        <p:nvSpPr>
          <p:cNvPr id="4" name="Slide Number Placeholder 3">
            <a:extLst>
              <a:ext uri="{FF2B5EF4-FFF2-40B4-BE49-F238E27FC236}">
                <a16:creationId xmlns:a16="http://schemas.microsoft.com/office/drawing/2014/main" id="{03D676D5-D81E-472E-B036-74C6965ACF18}"/>
              </a:ext>
            </a:extLst>
          </p:cNvPr>
          <p:cNvSpPr>
            <a:spLocks noGrp="1"/>
          </p:cNvSpPr>
          <p:nvPr>
            <p:ph type="sldNum" sz="quarter" idx="12"/>
          </p:nvPr>
        </p:nvSpPr>
        <p:spPr/>
        <p:txBody>
          <a:bodyPr/>
          <a:lstStyle/>
          <a:p>
            <a:fld id="{B40F6008-2E59-B649-B193-1DAD0B033AC3}" type="slidenum">
              <a:rPr lang="en-US" smtClean="0"/>
              <a:t>1</a:t>
            </a:fld>
            <a:endParaRPr lang="en-US"/>
          </a:p>
        </p:txBody>
      </p:sp>
      <p:pic>
        <p:nvPicPr>
          <p:cNvPr id="9" name="Picture 11">
            <a:extLst>
              <a:ext uri="{FF2B5EF4-FFF2-40B4-BE49-F238E27FC236}">
                <a16:creationId xmlns:a16="http://schemas.microsoft.com/office/drawing/2014/main" id="{2C07A8B7-8507-9963-C3FA-6C25D108875C}"/>
              </a:ext>
            </a:extLst>
          </p:cNvPr>
          <p:cNvPicPr>
            <a:picLocks noChangeAspect="1"/>
          </p:cNvPicPr>
          <p:nvPr/>
        </p:nvPicPr>
        <p:blipFill rotWithShape="1">
          <a:blip r:embed="rId4"/>
          <a:srcRect t="19255" r="360" b="12230"/>
          <a:stretch/>
        </p:blipFill>
        <p:spPr>
          <a:xfrm>
            <a:off x="10121530" y="87757"/>
            <a:ext cx="1537917" cy="1065133"/>
          </a:xfrm>
          <a:prstGeom prst="rect">
            <a:avLst/>
          </a:prstGeom>
        </p:spPr>
      </p:pic>
      <p:pic>
        <p:nvPicPr>
          <p:cNvPr id="1026" name="Picture 2">
            <a:extLst>
              <a:ext uri="{FF2B5EF4-FFF2-40B4-BE49-F238E27FC236}">
                <a16:creationId xmlns:a16="http://schemas.microsoft.com/office/drawing/2014/main" id="{5B6DDFE2-9B04-2264-8FFE-9310A6DFA9A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566" y="83723"/>
            <a:ext cx="1802599" cy="938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4180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311402"/>
            <a:ext cx="10592250" cy="4801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a:solidFill>
                  <a:schemeClr val="accent1">
                    <a:lumMod val="75000"/>
                  </a:schemeClr>
                </a:solidFill>
                <a:cs typeface="Arial" panose="020B0604020202020204" pitchFamily="34" charset="0"/>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fld id="{B40F6008-2E59-B649-B193-1DAD0B033AC3}" type="slidenum">
              <a:rPr lang="en-US" smtClean="0"/>
              <a:t>2</a:t>
            </a:fld>
            <a:endParaRPr lang="en-US"/>
          </a:p>
        </p:txBody>
      </p:sp>
      <p:pic>
        <p:nvPicPr>
          <p:cNvPr id="7" name="Picture 11" descr="Graphical user interface, text, application&#10;&#10;Description automatically generated">
            <a:extLst>
              <a:ext uri="{FF2B5EF4-FFF2-40B4-BE49-F238E27FC236}">
                <a16:creationId xmlns:a16="http://schemas.microsoft.com/office/drawing/2014/main" id="{E84B0F53-F7FD-CE01-CC55-BA1257BD5A7F}"/>
              </a:ext>
            </a:extLst>
          </p:cNvPr>
          <p:cNvPicPr>
            <a:picLocks noChangeAspect="1"/>
          </p:cNvPicPr>
          <p:nvPr/>
        </p:nvPicPr>
        <p:blipFill rotWithShape="1">
          <a:blip r:embed="rId2"/>
          <a:srcRect t="19255" r="360" b="12230"/>
          <a:stretch/>
        </p:blipFill>
        <p:spPr>
          <a:xfrm>
            <a:off x="10182823" y="224392"/>
            <a:ext cx="1537917" cy="1065133"/>
          </a:xfrm>
          <a:prstGeom prst="rect">
            <a:avLst/>
          </a:prstGeom>
        </p:spPr>
      </p:pic>
      <p:sp>
        <p:nvSpPr>
          <p:cNvPr id="9" name="TextBox 8">
            <a:extLst>
              <a:ext uri="{FF2B5EF4-FFF2-40B4-BE49-F238E27FC236}">
                <a16:creationId xmlns:a16="http://schemas.microsoft.com/office/drawing/2014/main" id="{F24DCEB4-8382-AA4C-7F06-23C991A14A73}"/>
              </a:ext>
            </a:extLst>
          </p:cNvPr>
          <p:cNvSpPr txBox="1"/>
          <p:nvPr/>
        </p:nvSpPr>
        <p:spPr>
          <a:xfrm>
            <a:off x="530087" y="1678452"/>
            <a:ext cx="11125199" cy="8903912"/>
          </a:xfrm>
          <a:prstGeom prst="rect">
            <a:avLst/>
          </a:prstGeom>
          <a:noFill/>
        </p:spPr>
        <p:txBody>
          <a:bodyPr rot="0" spcFirstLastPara="0" vertOverflow="overflow" horzOverflow="overflow" vert="horz" wrap="square" lIns="91440" tIns="45720" rIns="91440" bIns="45720" numCol="2" spcCol="0" rtlCol="0" fromWordArt="0" anchor="t" anchorCtr="0" forceAA="0" compatLnSpc="1">
            <a:prstTxWarp prst="textNoShape">
              <a:avLst/>
            </a:prstTxWarp>
            <a:spAutoFit/>
          </a:bodyPr>
          <a:lstStyle/>
          <a:p>
            <a:pPr>
              <a:lnSpc>
                <a:spcPct val="150000"/>
              </a:lnSpc>
            </a:pPr>
            <a:r>
              <a:rPr lang="en-GB" sz="2000" b="1">
                <a:solidFill>
                  <a:schemeClr val="accent1"/>
                </a:solidFill>
                <a:latin typeface="Arial"/>
                <a:cs typeface="Arial"/>
              </a:rPr>
              <a:t>Section</a:t>
            </a:r>
            <a:endParaRPr lang="en-GB">
              <a:cs typeface="Calibri" panose="020F0502020204030204"/>
            </a:endParaRPr>
          </a:p>
          <a:p>
            <a:pPr>
              <a:lnSpc>
                <a:spcPct val="150000"/>
              </a:lnSpc>
            </a:pPr>
            <a:r>
              <a:rPr lang="en-GB" sz="1300" b="1">
                <a:solidFill>
                  <a:schemeClr val="accent1"/>
                </a:solidFill>
                <a:latin typeface="Arial"/>
                <a:cs typeface="Arial"/>
              </a:rPr>
              <a:t>Welcome to the Regulator of Social Housing    	</a:t>
            </a:r>
            <a:r>
              <a:rPr lang="en-GB" sz="1300">
                <a:solidFill>
                  <a:schemeClr val="accent1"/>
                </a:solidFill>
                <a:latin typeface="Arial"/>
                <a:cs typeface="Arial"/>
              </a:rPr>
              <a:t> </a:t>
            </a:r>
          </a:p>
          <a:p>
            <a:pPr>
              <a:lnSpc>
                <a:spcPct val="150000"/>
              </a:lnSpc>
            </a:pPr>
            <a:r>
              <a:rPr lang="en-GB" sz="1300" b="1">
                <a:solidFill>
                  <a:schemeClr val="accent1"/>
                </a:solidFill>
                <a:latin typeface="Arial"/>
                <a:cs typeface="Arial"/>
              </a:rPr>
              <a:t>About the RSH                                          </a:t>
            </a:r>
          </a:p>
          <a:p>
            <a:pPr>
              <a:lnSpc>
                <a:spcPct val="150000"/>
              </a:lnSpc>
            </a:pPr>
            <a:r>
              <a:rPr lang="en-GB" sz="1300" b="1">
                <a:solidFill>
                  <a:schemeClr val="accent1"/>
                </a:solidFill>
                <a:latin typeface="Arial"/>
                <a:cs typeface="Arial"/>
              </a:rPr>
              <a:t>About the Roles                       </a:t>
            </a:r>
          </a:p>
          <a:p>
            <a:pPr>
              <a:lnSpc>
                <a:spcPct val="150000"/>
              </a:lnSpc>
            </a:pPr>
            <a:r>
              <a:rPr lang="en-GB" sz="1300" b="1">
                <a:solidFill>
                  <a:schemeClr val="accent1"/>
                </a:solidFill>
                <a:latin typeface="Arial"/>
                <a:cs typeface="Arial"/>
              </a:rPr>
              <a:t>Role Description and Key Responsibilities</a:t>
            </a:r>
          </a:p>
          <a:p>
            <a:pPr>
              <a:lnSpc>
                <a:spcPct val="150000"/>
              </a:lnSpc>
            </a:pPr>
            <a:r>
              <a:rPr lang="en-GB" sz="1300" b="1">
                <a:solidFill>
                  <a:schemeClr val="accent1"/>
                </a:solidFill>
                <a:latin typeface="Arial"/>
                <a:cs typeface="Arial"/>
              </a:rPr>
              <a:t>Selection Criteria (Generalist Housing NED)</a:t>
            </a:r>
          </a:p>
          <a:p>
            <a:pPr>
              <a:lnSpc>
                <a:spcPct val="150000"/>
              </a:lnSpc>
            </a:pPr>
            <a:r>
              <a:rPr lang="en-GB" sz="1300" b="1">
                <a:solidFill>
                  <a:schemeClr val="accent1"/>
                </a:solidFill>
                <a:latin typeface="Arial"/>
                <a:cs typeface="Arial"/>
              </a:rPr>
              <a:t>Selection Criteria (Finance NED)                                                      </a:t>
            </a:r>
          </a:p>
          <a:p>
            <a:pPr>
              <a:lnSpc>
                <a:spcPct val="150000"/>
              </a:lnSpc>
            </a:pPr>
            <a:r>
              <a:rPr lang="en-GB" sz="1300" b="1">
                <a:solidFill>
                  <a:schemeClr val="accent1"/>
                </a:solidFill>
                <a:latin typeface="Arial"/>
                <a:cs typeface="Arial"/>
              </a:rPr>
              <a:t>Outline Terms and Conditions</a:t>
            </a:r>
          </a:p>
          <a:p>
            <a:pPr>
              <a:lnSpc>
                <a:spcPct val="150000"/>
              </a:lnSpc>
            </a:pPr>
            <a:r>
              <a:rPr lang="en-GB" sz="1300" b="1">
                <a:solidFill>
                  <a:schemeClr val="accent1"/>
                </a:solidFill>
                <a:latin typeface="Arial"/>
                <a:cs typeface="Arial"/>
              </a:rPr>
              <a:t>How to Apply                                                             </a:t>
            </a:r>
          </a:p>
          <a:p>
            <a:pPr>
              <a:lnSpc>
                <a:spcPct val="150000"/>
              </a:lnSpc>
            </a:pPr>
            <a:r>
              <a:rPr lang="en-GB" sz="1300" b="1">
                <a:solidFill>
                  <a:schemeClr val="accent1"/>
                </a:solidFill>
                <a:latin typeface="Arial"/>
                <a:cs typeface="Arial"/>
              </a:rPr>
              <a:t>Assessment Process: Overview</a:t>
            </a:r>
          </a:p>
          <a:p>
            <a:pPr>
              <a:lnSpc>
                <a:spcPct val="150000"/>
              </a:lnSpc>
            </a:pPr>
            <a:r>
              <a:rPr lang="en-GB" sz="1300" b="1">
                <a:solidFill>
                  <a:schemeClr val="accent1"/>
                </a:solidFill>
                <a:latin typeface="Arial"/>
                <a:cs typeface="Arial"/>
              </a:rPr>
              <a:t>Assessment Process: Indicative Timeline</a:t>
            </a:r>
          </a:p>
          <a:p>
            <a:pPr>
              <a:lnSpc>
                <a:spcPct val="150000"/>
              </a:lnSpc>
            </a:pPr>
            <a:r>
              <a:rPr lang="en-GB" sz="1300" b="1">
                <a:solidFill>
                  <a:schemeClr val="accent1"/>
                </a:solidFill>
                <a:latin typeface="Arial"/>
                <a:cs typeface="Arial"/>
              </a:rPr>
              <a:t>Diversity and Equal Opportunities</a:t>
            </a:r>
          </a:p>
          <a:p>
            <a:pPr>
              <a:lnSpc>
                <a:spcPct val="150000"/>
              </a:lnSpc>
            </a:pPr>
            <a:r>
              <a:rPr lang="en-GB" sz="1300" b="1">
                <a:solidFill>
                  <a:schemeClr val="accent1"/>
                </a:solidFill>
                <a:latin typeface="Arial"/>
                <a:cs typeface="Arial"/>
              </a:rPr>
              <a:t>Further Information 		</a:t>
            </a:r>
          </a:p>
          <a:p>
            <a:pPr>
              <a:lnSpc>
                <a:spcPct val="150000"/>
              </a:lnSpc>
            </a:pPr>
            <a:r>
              <a:rPr lang="en-GB" sz="1300" b="1">
                <a:solidFill>
                  <a:schemeClr val="accent1"/>
                </a:solidFill>
                <a:latin typeface="Arial"/>
                <a:cs typeface="Arial"/>
              </a:rPr>
              <a:t>GDPR					</a:t>
            </a:r>
          </a:p>
          <a:p>
            <a:pPr>
              <a:lnSpc>
                <a:spcPct val="150000"/>
              </a:lnSpc>
            </a:pPr>
            <a:r>
              <a:rPr lang="en-GB" sz="1300" b="1">
                <a:solidFill>
                  <a:schemeClr val="accent1"/>
                </a:solidFill>
                <a:latin typeface="Arial"/>
                <a:cs typeface="Arial"/>
              </a:rPr>
              <a:t>Seven Principles of Public Life</a:t>
            </a:r>
          </a:p>
          <a:p>
            <a:pPr>
              <a:lnSpc>
                <a:spcPct val="150000"/>
              </a:lnSpc>
            </a:pPr>
            <a:endParaRPr lang="en-GB" sz="2000" b="1">
              <a:solidFill>
                <a:srgbClr val="2F5597"/>
              </a:solidFill>
              <a:latin typeface="Arial"/>
              <a:cs typeface="Arial"/>
            </a:endParaRPr>
          </a:p>
          <a:p>
            <a:pPr>
              <a:lnSpc>
                <a:spcPct val="150000"/>
              </a:lnSpc>
            </a:pPr>
            <a:endParaRPr lang="en-GB" sz="2000" b="1">
              <a:solidFill>
                <a:srgbClr val="2F5597"/>
              </a:solidFill>
              <a:latin typeface="Arial"/>
              <a:cs typeface="Arial"/>
            </a:endParaRPr>
          </a:p>
          <a:p>
            <a:pPr>
              <a:lnSpc>
                <a:spcPct val="150000"/>
              </a:lnSpc>
            </a:pPr>
            <a:endParaRPr lang="en-GB" sz="2000" b="1">
              <a:solidFill>
                <a:srgbClr val="2F5597"/>
              </a:solidFill>
              <a:latin typeface="Arial"/>
              <a:cs typeface="Arial"/>
            </a:endParaRPr>
          </a:p>
          <a:p>
            <a:pPr>
              <a:lnSpc>
                <a:spcPct val="150000"/>
              </a:lnSpc>
            </a:pPr>
            <a:endParaRPr lang="en-GB" sz="2000" b="1">
              <a:solidFill>
                <a:srgbClr val="2F5597"/>
              </a:solidFill>
              <a:latin typeface="Arial"/>
              <a:cs typeface="Arial"/>
            </a:endParaRPr>
          </a:p>
          <a:p>
            <a:pPr>
              <a:lnSpc>
                <a:spcPct val="150000"/>
              </a:lnSpc>
            </a:pPr>
            <a:endParaRPr lang="en-GB" sz="2000" b="1">
              <a:solidFill>
                <a:srgbClr val="2F5597"/>
              </a:solidFill>
              <a:latin typeface="Arial"/>
              <a:cs typeface="Arial"/>
            </a:endParaRPr>
          </a:p>
          <a:p>
            <a:pPr>
              <a:lnSpc>
                <a:spcPct val="150000"/>
              </a:lnSpc>
            </a:pPr>
            <a:endParaRPr lang="en-GB" sz="2000" b="1">
              <a:solidFill>
                <a:srgbClr val="2F5597"/>
              </a:solidFill>
              <a:latin typeface="Arial"/>
              <a:cs typeface="Arial"/>
            </a:endParaRPr>
          </a:p>
          <a:p>
            <a:pPr>
              <a:lnSpc>
                <a:spcPct val="150000"/>
              </a:lnSpc>
            </a:pPr>
            <a:endParaRPr lang="en-GB" sz="2000" b="1">
              <a:solidFill>
                <a:srgbClr val="2F5597"/>
              </a:solidFill>
              <a:latin typeface="Arial"/>
              <a:cs typeface="Arial"/>
            </a:endParaRPr>
          </a:p>
          <a:p>
            <a:pPr>
              <a:lnSpc>
                <a:spcPct val="150000"/>
              </a:lnSpc>
            </a:pPr>
            <a:endParaRPr lang="en-GB" sz="2000" b="1">
              <a:solidFill>
                <a:srgbClr val="2F5597"/>
              </a:solidFill>
              <a:latin typeface="Arial"/>
              <a:cs typeface="Arial"/>
            </a:endParaRPr>
          </a:p>
          <a:p>
            <a:pPr>
              <a:lnSpc>
                <a:spcPct val="150000"/>
              </a:lnSpc>
            </a:pPr>
            <a:endParaRPr lang="en-GB" sz="2000" b="1">
              <a:solidFill>
                <a:srgbClr val="2F5597"/>
              </a:solidFill>
              <a:latin typeface="Arial"/>
              <a:cs typeface="Arial"/>
            </a:endParaRPr>
          </a:p>
          <a:p>
            <a:pPr>
              <a:lnSpc>
                <a:spcPct val="150000"/>
              </a:lnSpc>
            </a:pPr>
            <a:r>
              <a:rPr lang="en-GB" sz="2000" b="1">
                <a:solidFill>
                  <a:srgbClr val="2F5597"/>
                </a:solidFill>
                <a:latin typeface="Arial"/>
                <a:cs typeface="Arial"/>
              </a:rPr>
              <a:t>Page number</a:t>
            </a:r>
          </a:p>
          <a:p>
            <a:pPr>
              <a:lnSpc>
                <a:spcPct val="150000"/>
              </a:lnSpc>
            </a:pPr>
            <a:r>
              <a:rPr lang="en-GB" sz="1300" b="1">
                <a:solidFill>
                  <a:schemeClr val="accent1"/>
                </a:solidFill>
                <a:latin typeface="Arial"/>
                <a:cs typeface="Arial"/>
              </a:rPr>
              <a:t>3</a:t>
            </a:r>
          </a:p>
          <a:p>
            <a:pPr>
              <a:lnSpc>
                <a:spcPct val="150000"/>
              </a:lnSpc>
            </a:pPr>
            <a:r>
              <a:rPr lang="en-GB" sz="1300" b="1">
                <a:solidFill>
                  <a:schemeClr val="accent1"/>
                </a:solidFill>
                <a:latin typeface="Arial"/>
                <a:cs typeface="Arial"/>
              </a:rPr>
              <a:t>4-5</a:t>
            </a:r>
          </a:p>
          <a:p>
            <a:pPr>
              <a:lnSpc>
                <a:spcPct val="150000"/>
              </a:lnSpc>
            </a:pPr>
            <a:r>
              <a:rPr lang="en-GB" sz="1300" b="1">
                <a:solidFill>
                  <a:schemeClr val="accent1"/>
                </a:solidFill>
                <a:latin typeface="Arial"/>
                <a:cs typeface="Arial"/>
              </a:rPr>
              <a:t>6</a:t>
            </a:r>
          </a:p>
          <a:p>
            <a:pPr>
              <a:lnSpc>
                <a:spcPct val="150000"/>
              </a:lnSpc>
            </a:pPr>
            <a:r>
              <a:rPr lang="en-GB" sz="1300" b="1">
                <a:solidFill>
                  <a:schemeClr val="accent1"/>
                </a:solidFill>
                <a:latin typeface="Arial"/>
                <a:cs typeface="Arial"/>
              </a:rPr>
              <a:t>7</a:t>
            </a:r>
          </a:p>
          <a:p>
            <a:pPr>
              <a:lnSpc>
                <a:spcPct val="150000"/>
              </a:lnSpc>
            </a:pPr>
            <a:r>
              <a:rPr lang="en-GB" sz="1300" b="1">
                <a:solidFill>
                  <a:schemeClr val="accent1"/>
                </a:solidFill>
                <a:latin typeface="Arial"/>
                <a:cs typeface="Arial"/>
              </a:rPr>
              <a:t>8</a:t>
            </a:r>
          </a:p>
          <a:p>
            <a:pPr>
              <a:lnSpc>
                <a:spcPct val="150000"/>
              </a:lnSpc>
            </a:pPr>
            <a:r>
              <a:rPr lang="en-GB" sz="1300" b="1">
                <a:solidFill>
                  <a:schemeClr val="accent1"/>
                </a:solidFill>
                <a:latin typeface="Arial"/>
                <a:cs typeface="Arial"/>
              </a:rPr>
              <a:t>9</a:t>
            </a:r>
          </a:p>
          <a:p>
            <a:pPr>
              <a:lnSpc>
                <a:spcPct val="150000"/>
              </a:lnSpc>
            </a:pPr>
            <a:r>
              <a:rPr lang="en-GB" sz="1300" b="1">
                <a:solidFill>
                  <a:schemeClr val="accent1"/>
                </a:solidFill>
                <a:latin typeface="Arial"/>
                <a:cs typeface="Arial"/>
              </a:rPr>
              <a:t>10</a:t>
            </a:r>
          </a:p>
          <a:p>
            <a:pPr>
              <a:lnSpc>
                <a:spcPct val="150000"/>
              </a:lnSpc>
            </a:pPr>
            <a:r>
              <a:rPr lang="en-GB" sz="1300" b="1">
                <a:solidFill>
                  <a:schemeClr val="accent1"/>
                </a:solidFill>
                <a:latin typeface="Arial"/>
                <a:cs typeface="Arial"/>
              </a:rPr>
              <a:t>11</a:t>
            </a:r>
          </a:p>
          <a:p>
            <a:pPr>
              <a:lnSpc>
                <a:spcPct val="150000"/>
              </a:lnSpc>
            </a:pPr>
            <a:r>
              <a:rPr lang="en-GB" sz="1300" b="1">
                <a:solidFill>
                  <a:schemeClr val="accent1"/>
                </a:solidFill>
                <a:latin typeface="Arial"/>
                <a:cs typeface="Arial"/>
              </a:rPr>
              <a:t>12</a:t>
            </a:r>
          </a:p>
          <a:p>
            <a:pPr>
              <a:lnSpc>
                <a:spcPct val="150000"/>
              </a:lnSpc>
            </a:pPr>
            <a:r>
              <a:rPr lang="en-GB" sz="1300" b="1">
                <a:solidFill>
                  <a:schemeClr val="accent1"/>
                </a:solidFill>
                <a:latin typeface="Arial"/>
                <a:cs typeface="Arial"/>
              </a:rPr>
              <a:t>13</a:t>
            </a:r>
          </a:p>
          <a:p>
            <a:pPr>
              <a:lnSpc>
                <a:spcPct val="150000"/>
              </a:lnSpc>
            </a:pPr>
            <a:r>
              <a:rPr lang="en-GB" sz="1300" b="1">
                <a:solidFill>
                  <a:schemeClr val="accent1"/>
                </a:solidFill>
                <a:latin typeface="Arial"/>
                <a:cs typeface="Arial"/>
              </a:rPr>
              <a:t>14</a:t>
            </a:r>
          </a:p>
          <a:p>
            <a:pPr>
              <a:lnSpc>
                <a:spcPct val="150000"/>
              </a:lnSpc>
            </a:pPr>
            <a:r>
              <a:rPr lang="en-GB" sz="1300" b="1">
                <a:solidFill>
                  <a:schemeClr val="accent1"/>
                </a:solidFill>
                <a:latin typeface="Arial"/>
                <a:cs typeface="Arial"/>
              </a:rPr>
              <a:t>15</a:t>
            </a:r>
          </a:p>
          <a:p>
            <a:pPr>
              <a:lnSpc>
                <a:spcPct val="150000"/>
              </a:lnSpc>
            </a:pPr>
            <a:r>
              <a:rPr lang="en-GB" sz="1300" b="1">
                <a:solidFill>
                  <a:schemeClr val="accent1"/>
                </a:solidFill>
                <a:latin typeface="Arial"/>
                <a:cs typeface="Arial"/>
              </a:rPr>
              <a:t>16</a:t>
            </a:r>
          </a:p>
          <a:p>
            <a:pPr>
              <a:lnSpc>
                <a:spcPct val="150000"/>
              </a:lnSpc>
            </a:pPr>
            <a:r>
              <a:rPr lang="en-GB" sz="1300" b="1">
                <a:solidFill>
                  <a:schemeClr val="accent1"/>
                </a:solidFill>
                <a:latin typeface="Arial"/>
                <a:cs typeface="Arial"/>
              </a:rPr>
              <a:t>17</a:t>
            </a:r>
          </a:p>
        </p:txBody>
      </p:sp>
      <p:pic>
        <p:nvPicPr>
          <p:cNvPr id="3" name="Picture 2">
            <a:extLst>
              <a:ext uri="{FF2B5EF4-FFF2-40B4-BE49-F238E27FC236}">
                <a16:creationId xmlns:a16="http://schemas.microsoft.com/office/drawing/2014/main" id="{71BA5160-E6A2-1D34-18E3-36F8040E9C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097" y="224392"/>
            <a:ext cx="1802599" cy="938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B320577-4566-41F2-B345-AE259571996C}"/>
              </a:ext>
            </a:extLst>
          </p:cNvPr>
          <p:cNvSpPr txBox="1">
            <a:spLocks/>
          </p:cNvSpPr>
          <p:nvPr/>
        </p:nvSpPr>
        <p:spPr>
          <a:xfrm>
            <a:off x="294861" y="1207453"/>
            <a:ext cx="10515600" cy="477078"/>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US" sz="3500" b="1">
                <a:solidFill>
                  <a:schemeClr val="accent1">
                    <a:lumMod val="75000"/>
                  </a:schemeClr>
                </a:solidFill>
                <a:latin typeface="Arial"/>
                <a:cs typeface="Arial"/>
              </a:rPr>
              <a:t>Welcome</a:t>
            </a:r>
          </a:p>
        </p:txBody>
      </p:sp>
      <p:sp>
        <p:nvSpPr>
          <p:cNvPr id="6" name="TextBox 5">
            <a:extLst>
              <a:ext uri="{FF2B5EF4-FFF2-40B4-BE49-F238E27FC236}">
                <a16:creationId xmlns:a16="http://schemas.microsoft.com/office/drawing/2014/main" id="{96C9FC0E-1940-412A-AF21-1D48DE29733E}"/>
              </a:ext>
            </a:extLst>
          </p:cNvPr>
          <p:cNvSpPr txBox="1"/>
          <p:nvPr/>
        </p:nvSpPr>
        <p:spPr>
          <a:xfrm>
            <a:off x="360191" y="4255673"/>
            <a:ext cx="2040835"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lang="en-US" sz="1600" b="1" kern="0">
                <a:solidFill>
                  <a:schemeClr val="accent1">
                    <a:lumMod val="75000"/>
                  </a:schemeClr>
                </a:solidFill>
                <a:latin typeface="Arial"/>
                <a:cs typeface="Arial"/>
              </a:rPr>
              <a:t>Bernadette Conroy </a:t>
            </a:r>
            <a:endParaRPr lang="en-US" sz="1600" kern="0">
              <a:solidFill>
                <a:schemeClr val="accent1">
                  <a:lumMod val="75000"/>
                </a:schemeClr>
              </a:solidFill>
              <a:latin typeface="Arial"/>
              <a:cs typeface="Arial"/>
            </a:endParaRPr>
          </a:p>
          <a:p>
            <a:pPr>
              <a:defRPr/>
            </a:pPr>
            <a:r>
              <a:rPr lang="en-US" sz="1600" kern="0">
                <a:solidFill>
                  <a:schemeClr val="accent1">
                    <a:lumMod val="75000"/>
                  </a:schemeClr>
                </a:solidFill>
                <a:latin typeface="Arial"/>
                <a:cs typeface="Arial"/>
              </a:rPr>
              <a:t>Chair</a:t>
            </a:r>
            <a:r>
              <a:rPr kumimoji="0" lang="en-US" sz="1600" i="0" u="none" strike="noStrike" kern="0" cap="none" spc="0" normalizeH="0" baseline="0" noProof="0">
                <a:ln>
                  <a:noFill/>
                </a:ln>
                <a:solidFill>
                  <a:schemeClr val="accent1">
                    <a:lumMod val="75000"/>
                  </a:schemeClr>
                </a:solidFill>
                <a:effectLst/>
                <a:uLnTx/>
                <a:uFillTx/>
                <a:latin typeface="Arial"/>
                <a:cs typeface="Arial"/>
              </a:rPr>
              <a:t>, </a:t>
            </a:r>
            <a:r>
              <a:rPr lang="en-US" sz="1600" kern="0">
                <a:solidFill>
                  <a:schemeClr val="accent1">
                    <a:lumMod val="75000"/>
                  </a:schemeClr>
                </a:solidFill>
                <a:latin typeface="Arial"/>
                <a:cs typeface="Arial"/>
              </a:rPr>
              <a:t>Regulator of Social Housing</a:t>
            </a:r>
            <a:endParaRPr lang="en-US" sz="1600" i="0" u="none" strike="noStrike" kern="0" cap="none" spc="0" normalizeH="0" baseline="0" noProof="0">
              <a:ln>
                <a:noFill/>
              </a:ln>
              <a:solidFill>
                <a:schemeClr val="accent1">
                  <a:lumMod val="75000"/>
                </a:schemeClr>
              </a:solidFill>
              <a:effectLst/>
              <a:uLnTx/>
              <a:uFillTx/>
              <a:latin typeface="Arial"/>
              <a:cs typeface="Arial"/>
            </a:endParaRPr>
          </a:p>
        </p:txBody>
      </p:sp>
      <p:sp>
        <p:nvSpPr>
          <p:cNvPr id="7" name="Rectangle 6">
            <a:extLst>
              <a:ext uri="{FF2B5EF4-FFF2-40B4-BE49-F238E27FC236}">
                <a16:creationId xmlns:a16="http://schemas.microsoft.com/office/drawing/2014/main" id="{9D50C1CB-5220-4D3E-B2BF-7C11CF819BC4}"/>
              </a:ext>
            </a:extLst>
          </p:cNvPr>
          <p:cNvSpPr/>
          <p:nvPr/>
        </p:nvSpPr>
        <p:spPr>
          <a:xfrm>
            <a:off x="2296938" y="549354"/>
            <a:ext cx="9731271" cy="6032421"/>
          </a:xfrm>
          <a:prstGeom prst="rect">
            <a:avLst/>
          </a:prstGeom>
        </p:spPr>
        <p:txBody>
          <a:bodyPr wrap="square" lIns="91440" tIns="45720" rIns="91440" bIns="45720" anchor="t">
            <a:spAutoFit/>
          </a:bodyPr>
          <a:lstStyle/>
          <a:p>
            <a:r>
              <a:rPr lang="en-GB" sz="1200">
                <a:latin typeface="Arial"/>
                <a:cs typeface="Arial"/>
              </a:rPr>
              <a:t>Dear Candidate,</a:t>
            </a:r>
            <a:endParaRPr lang="en-US" sz="1200"/>
          </a:p>
          <a:p>
            <a:pPr marL="0" indent="0">
              <a:lnSpc>
                <a:spcPct val="100000"/>
              </a:lnSpc>
              <a:spcBef>
                <a:spcPts val="0"/>
              </a:spcBef>
              <a:buNone/>
            </a:pPr>
            <a:endParaRPr lang="en-GB" sz="1400">
              <a:latin typeface="Arial"/>
              <a:cs typeface="Arial"/>
            </a:endParaRPr>
          </a:p>
          <a:p>
            <a:r>
              <a:rPr lang="en-GB" sz="1200">
                <a:latin typeface="Arial"/>
                <a:cs typeface="Arial"/>
              </a:rPr>
              <a:t>Thank you for your interest in these vacancies on the RSH Board.</a:t>
            </a:r>
          </a:p>
          <a:p>
            <a:pPr marL="0" indent="0">
              <a:lnSpc>
                <a:spcPct val="100000"/>
              </a:lnSpc>
              <a:spcBef>
                <a:spcPts val="0"/>
              </a:spcBef>
              <a:buNone/>
            </a:pPr>
            <a:endParaRPr lang="en-GB" sz="1200">
              <a:solidFill>
                <a:srgbClr val="000000"/>
              </a:solidFill>
              <a:latin typeface="Arial"/>
              <a:ea typeface="Calibri" panose="020F0502020204030204"/>
              <a:cs typeface="Calibri" panose="020F0502020204030204"/>
            </a:endParaRPr>
          </a:p>
          <a:p>
            <a:r>
              <a:rPr lang="en-GB" sz="1200">
                <a:latin typeface="Arial"/>
                <a:ea typeface="+mn-lt"/>
                <a:cs typeface="Arial"/>
              </a:rPr>
              <a:t>The Regulator of Social Housing (RSH) is responsible for the regulation of around 1,400 social housing landlords (often known as housing associations) and 200 local authorities who provide affordable homes. Together those 1,600 organisations provide a home to over four million households in England. The importance of safe, secure, affordable housing has been underlined like never before in recent years, including by the tragedy at Grenfell Tower. There is also a clear need to provide more social housing to meet the needs of future tenants. Social housing landlords can only provide good quality, secure housing and services if they are well governed and financially viable, able to withstand a range of financial pressures in delivery of their strategic objectives. </a:t>
            </a:r>
          </a:p>
          <a:p>
            <a:endParaRPr lang="en-GB" sz="1200">
              <a:latin typeface="Calibri" panose="020F0502020204030204"/>
              <a:ea typeface="+mn-lt"/>
              <a:cs typeface="Calibri" panose="020F0502020204030204"/>
            </a:endParaRPr>
          </a:p>
          <a:p>
            <a:r>
              <a:rPr lang="en-GB" sz="1200">
                <a:latin typeface="Arial"/>
                <a:ea typeface="+mn-lt"/>
                <a:cs typeface="Arial"/>
              </a:rPr>
              <a:t>The RSH has successfully delivered highly effective regulation of Registered Providers of social housing for many years. Our purpose is to promote a viable, efficient and well-governed social housing sector able to deliver quality homes that meet a wide range of needs. </a:t>
            </a:r>
            <a:endParaRPr lang="en-GB" sz="1200">
              <a:latin typeface="Calibri"/>
              <a:ea typeface="+mn-lt"/>
              <a:cs typeface="Calibri"/>
            </a:endParaRPr>
          </a:p>
          <a:p>
            <a:endParaRPr lang="en-GB" sz="1200">
              <a:latin typeface="Arial"/>
              <a:ea typeface="+mn-lt"/>
              <a:cs typeface="Arial"/>
            </a:endParaRPr>
          </a:p>
          <a:p>
            <a:r>
              <a:rPr lang="en-GB" sz="1200">
                <a:latin typeface="Arial"/>
                <a:ea typeface="+mn-lt"/>
                <a:cs typeface="Arial"/>
              </a:rPr>
              <a:t>Until 1 April 2024, our regulation largely focused on ensuring the housing associations we regulate are well governed and financially viable - to maintain lender confidence, protect social housing assets and the tenants who live in those homes. With the introduction of key changes made by the Social Housing Regulation Act, we now also undertake proactive regulation of our updated consumer standards for both Housing Associations and Local Authority social landlords. Our challenge now is to successfully deliver and embed integrated, holistic regulation, maintaining our strong track record of economic regulation (HAs), and driving all landlords to improve services and the quality of homes for tenants. That challenge makes the board of the RSH an exciting place to be in the coming years. </a:t>
            </a:r>
            <a:endParaRPr lang="en-GB" sz="1200">
              <a:latin typeface="Calibri" panose="020F0502020204030204"/>
              <a:ea typeface="+mn-lt"/>
              <a:cs typeface="Calibri" panose="020F0502020204030204"/>
            </a:endParaRPr>
          </a:p>
          <a:p>
            <a:endParaRPr lang="en-GB" sz="1200">
              <a:latin typeface="Arial"/>
              <a:ea typeface="Calibri"/>
              <a:cs typeface="Arial"/>
            </a:endParaRPr>
          </a:p>
          <a:p>
            <a:r>
              <a:rPr lang="en-GB" sz="1200">
                <a:latin typeface="Arial"/>
                <a:ea typeface="+mn-lt"/>
                <a:cs typeface="Arial"/>
              </a:rPr>
              <a:t>You will play a key role in supporting and holding the executive to account in ensuring the social housing sector remains viable and able to deliver good quality services to tenants, whilst making sure it can continue to actively develop new homes to address housing need across the country. </a:t>
            </a:r>
          </a:p>
          <a:p>
            <a:endParaRPr lang="en-GB" sz="1200"/>
          </a:p>
          <a:p>
            <a:r>
              <a:rPr lang="en-GB" sz="1200">
                <a:latin typeface="Arial"/>
                <a:ea typeface="+mn-lt"/>
                <a:cs typeface="Arial"/>
              </a:rPr>
              <a:t>I would like to encourage you to consider applying to join the board of the Regulator at this exciting and challenging time. Our role is an important one and our board is essential in establishing and taking forward the strategic aims and objectives of the organisation, consistent with its fundamental objectives, bringing a range of financial, housing, regulation and consumer expertise and experience. The Board roles and skills we are currently seeking to recruit are set out in the accompanying job descriptions. We are a diverse board and hope to receive applications from a wide range of individuals.</a:t>
            </a:r>
            <a:endParaRPr lang="en-GB" sz="1200">
              <a:latin typeface="Calibri" panose="020F0502020204030204"/>
              <a:ea typeface="+mn-lt"/>
              <a:cs typeface="Calibri" panose="020F0502020204030204"/>
            </a:endParaRPr>
          </a:p>
          <a:p>
            <a:endParaRPr lang="en-GB" sz="1200">
              <a:latin typeface="Arial"/>
              <a:ea typeface="Calibri"/>
              <a:cs typeface="Arial"/>
            </a:endParaRPr>
          </a:p>
          <a:p>
            <a:r>
              <a:rPr lang="en-GB" sz="1200">
                <a:latin typeface="Arial"/>
                <a:ea typeface="+mn-lt"/>
                <a:cs typeface="Arial"/>
              </a:rPr>
              <a:t>Full details of the roles and responsibilities are set out in this document, and I very much hope you will decide to apply.</a:t>
            </a:r>
            <a:endParaRPr lang="en-GB" sz="1200"/>
          </a:p>
        </p:txBody>
      </p:sp>
      <p:sp>
        <p:nvSpPr>
          <p:cNvPr id="9" name="Slide Number Placeholder 8">
            <a:extLst>
              <a:ext uri="{FF2B5EF4-FFF2-40B4-BE49-F238E27FC236}">
                <a16:creationId xmlns:a16="http://schemas.microsoft.com/office/drawing/2014/main" id="{AF450398-B498-433C-9426-528523511AFA}"/>
              </a:ext>
            </a:extLst>
          </p:cNvPr>
          <p:cNvSpPr>
            <a:spLocks noGrp="1"/>
          </p:cNvSpPr>
          <p:nvPr>
            <p:ph type="sldNum" sz="quarter" idx="12"/>
          </p:nvPr>
        </p:nvSpPr>
        <p:spPr>
          <a:xfrm>
            <a:off x="8916247" y="7877327"/>
            <a:ext cx="2743200" cy="365125"/>
          </a:xfrm>
        </p:spPr>
        <p:txBody>
          <a:bodyPr/>
          <a:lstStyle/>
          <a:p>
            <a:fld id="{B40F6008-2E59-B649-B193-1DAD0B033AC3}" type="slidenum">
              <a:rPr lang="en-US" smtClean="0"/>
              <a:t>3</a:t>
            </a:fld>
            <a:endParaRPr lang="en-US"/>
          </a:p>
        </p:txBody>
      </p:sp>
      <p:pic>
        <p:nvPicPr>
          <p:cNvPr id="3" name="Picture 11" descr="Graphical user interface, text, application&#10;&#10;Description automatically generated">
            <a:extLst>
              <a:ext uri="{FF2B5EF4-FFF2-40B4-BE49-F238E27FC236}">
                <a16:creationId xmlns:a16="http://schemas.microsoft.com/office/drawing/2014/main" id="{40F8FD33-47D8-3874-BBE8-B1960CAAEF96}"/>
              </a:ext>
            </a:extLst>
          </p:cNvPr>
          <p:cNvPicPr>
            <a:picLocks noChangeAspect="1"/>
          </p:cNvPicPr>
          <p:nvPr/>
        </p:nvPicPr>
        <p:blipFill rotWithShape="1">
          <a:blip r:embed="rId2"/>
          <a:srcRect t="19255" r="360" b="12230"/>
          <a:stretch/>
        </p:blipFill>
        <p:spPr>
          <a:xfrm>
            <a:off x="10121530" y="87757"/>
            <a:ext cx="1537917" cy="1065133"/>
          </a:xfrm>
          <a:prstGeom prst="rect">
            <a:avLst/>
          </a:prstGeom>
        </p:spPr>
      </p:pic>
      <p:pic>
        <p:nvPicPr>
          <p:cNvPr id="2" name="Picture 9">
            <a:extLst>
              <a:ext uri="{FF2B5EF4-FFF2-40B4-BE49-F238E27FC236}">
                <a16:creationId xmlns:a16="http://schemas.microsoft.com/office/drawing/2014/main" id="{1781D003-CAB2-AC80-0F80-F515FD883232}"/>
              </a:ext>
            </a:extLst>
          </p:cNvPr>
          <p:cNvPicPr>
            <a:picLocks noChangeAspect="1"/>
          </p:cNvPicPr>
          <p:nvPr/>
        </p:nvPicPr>
        <p:blipFill rotWithShape="1">
          <a:blip r:embed="rId3"/>
          <a:srcRect l="19751" r="20799"/>
          <a:stretch/>
        </p:blipFill>
        <p:spPr>
          <a:xfrm>
            <a:off x="360191" y="2012989"/>
            <a:ext cx="1630837" cy="1828800"/>
          </a:xfrm>
          <a:prstGeom prst="rect">
            <a:avLst/>
          </a:prstGeom>
        </p:spPr>
      </p:pic>
      <p:pic>
        <p:nvPicPr>
          <p:cNvPr id="8" name="Picture 2">
            <a:extLst>
              <a:ext uri="{FF2B5EF4-FFF2-40B4-BE49-F238E27FC236}">
                <a16:creationId xmlns:a16="http://schemas.microsoft.com/office/drawing/2014/main" id="{239F1303-EDA0-C93A-1325-5438331646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566" y="83723"/>
            <a:ext cx="1802599" cy="938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2344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E4B06D4-28A5-4359-BF87-9C65F2DF6464}"/>
              </a:ext>
            </a:extLst>
          </p:cNvPr>
          <p:cNvSpPr txBox="1">
            <a:spLocks noChangeAspect="1"/>
          </p:cNvSpPr>
          <p:nvPr/>
        </p:nvSpPr>
        <p:spPr>
          <a:xfrm>
            <a:off x="256370" y="543923"/>
            <a:ext cx="10973708" cy="478479"/>
          </a:xfrm>
          <a:prstGeom prst="rect">
            <a:avLst/>
          </a:prstGeom>
        </p:spPr>
        <p:txBody>
          <a:bodyPr vert="horz" wrap="none"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latin typeface="Arial"/>
                <a:cs typeface="Arial"/>
              </a:rPr>
              <a:t>About the Regulator of Social Housing</a:t>
            </a:r>
            <a:endParaRPr lang="en-GB" sz="2000" b="1">
              <a:solidFill>
                <a:schemeClr val="accent1">
                  <a:lumMod val="75000"/>
                </a:schemeClr>
              </a:solidFill>
              <a:cs typeface="Arial" panose="020B0604020202020204" pitchFamily="34" charset="0"/>
            </a:endParaRPr>
          </a:p>
        </p:txBody>
      </p:sp>
      <p:sp>
        <p:nvSpPr>
          <p:cNvPr id="6" name="Content Placeholder 2">
            <a:extLst>
              <a:ext uri="{FF2B5EF4-FFF2-40B4-BE49-F238E27FC236}">
                <a16:creationId xmlns:a16="http://schemas.microsoft.com/office/drawing/2014/main" id="{0E2A9A00-E218-4AC4-814A-6093541E5473}"/>
              </a:ext>
            </a:extLst>
          </p:cNvPr>
          <p:cNvSpPr txBox="1">
            <a:spLocks noChangeAspect="1"/>
          </p:cNvSpPr>
          <p:nvPr/>
        </p:nvSpPr>
        <p:spPr>
          <a:xfrm>
            <a:off x="4647057" y="1728634"/>
            <a:ext cx="7069526" cy="5049339"/>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en-GB" sz="1300">
              <a:latin typeface="Arial" panose="020B0604020202020204" pitchFamily="34" charset="0"/>
              <a:cs typeface="Arial" panose="020B0604020202020204" pitchFamily="34" charset="0"/>
            </a:endParaRPr>
          </a:p>
        </p:txBody>
      </p:sp>
      <p:sp>
        <p:nvSpPr>
          <p:cNvPr id="11" name="Slide Number Placeholder 10">
            <a:extLst>
              <a:ext uri="{FF2B5EF4-FFF2-40B4-BE49-F238E27FC236}">
                <a16:creationId xmlns:a16="http://schemas.microsoft.com/office/drawing/2014/main" id="{7AECE00B-B716-4A50-9696-4211092EEF9E}"/>
              </a:ext>
            </a:extLst>
          </p:cNvPr>
          <p:cNvSpPr>
            <a:spLocks noGrp="1"/>
          </p:cNvSpPr>
          <p:nvPr>
            <p:ph type="sldNum" sz="quarter" idx="12"/>
          </p:nvPr>
        </p:nvSpPr>
        <p:spPr/>
        <p:txBody>
          <a:bodyPr/>
          <a:lstStyle/>
          <a:p>
            <a:fld id="{B40F6008-2E59-B649-B193-1DAD0B033AC3}" type="slidenum">
              <a:rPr lang="en-US" smtClean="0"/>
              <a:t>4</a:t>
            </a:fld>
            <a:endParaRPr lang="en-US"/>
          </a:p>
        </p:txBody>
      </p:sp>
      <p:sp>
        <p:nvSpPr>
          <p:cNvPr id="7" name="Content Placeholder 2">
            <a:extLst>
              <a:ext uri="{FF2B5EF4-FFF2-40B4-BE49-F238E27FC236}">
                <a16:creationId xmlns:a16="http://schemas.microsoft.com/office/drawing/2014/main" id="{EF40AF70-0FD9-41A1-A3FF-AE443694B468}"/>
              </a:ext>
            </a:extLst>
          </p:cNvPr>
          <p:cNvSpPr txBox="1">
            <a:spLocks noChangeAspect="1"/>
          </p:cNvSpPr>
          <p:nvPr/>
        </p:nvSpPr>
        <p:spPr>
          <a:xfrm>
            <a:off x="256370" y="1022402"/>
            <a:ext cx="11312509" cy="4875545"/>
          </a:xfrm>
          <a:prstGeom prst="rect">
            <a:avLst/>
          </a:prstGeom>
        </p:spPr>
        <p:txBody>
          <a:bodyPr vert="horz" wrap="square"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300">
                <a:solidFill>
                  <a:srgbClr val="000000"/>
                </a:solidFill>
                <a:latin typeface="Arial"/>
                <a:cs typeface="Arial"/>
              </a:rPr>
              <a:t>The</a:t>
            </a:r>
            <a:r>
              <a:rPr lang="en-GB" sz="1300">
                <a:latin typeface="Arial"/>
                <a:ea typeface="+mn-lt"/>
                <a:cs typeface="Arial"/>
              </a:rPr>
              <a:t> Secretary of State for the Ministry of Housing, Communities and Local Government (MHCLG) is seeking to appoint Board Members of the Regulator of Social Housing (RSH). The Board will help guide and oversee the delivery of the organisation’s updated fundamental objectives, as the Regulator embeds the changes which came into force on 1 April 2024, while meeting the economic objectives (governance and viability) for private social landlords (principally Housing Associations) at a time of on-going financial pressures. We are open to applicants with a wide range of skills and backgrounds.</a:t>
            </a:r>
          </a:p>
          <a:p>
            <a:pPr marL="0" indent="0">
              <a:lnSpc>
                <a:spcPct val="100000"/>
              </a:lnSpc>
              <a:buNone/>
            </a:pPr>
            <a:r>
              <a:rPr lang="en-GB" sz="1300">
                <a:latin typeface="Arial"/>
                <a:ea typeface="+mn-lt"/>
                <a:cs typeface="Arial"/>
              </a:rPr>
              <a:t>This Government is committed to improving the quality of social housing and services to tenants whilst ensuring that the sector remains viable and well governed, able to invest in its existing stock and to deliver much needed new affordable homes. This will be an exciting and challenging time to join the organisation as it seeks to drive landlords to improve where that is needed to deliver the outcomes of the economic and consumer standards which apply. </a:t>
            </a:r>
          </a:p>
          <a:p>
            <a:pPr marL="0" indent="0">
              <a:lnSpc>
                <a:spcPct val="100000"/>
              </a:lnSpc>
              <a:buNone/>
            </a:pPr>
            <a:r>
              <a:rPr lang="en-GB" sz="1300">
                <a:latin typeface="Arial"/>
                <a:ea typeface="+mn-lt"/>
                <a:cs typeface="Arial"/>
              </a:rPr>
              <a:t>The Regulator is one of MHCLG’s key arm’s length bodies, ensuring that providers are well-run, financially viable and able to deliver the homes that are needed, and that existing and new tenants have landlords that provide homes that are safe and deliver a good service. </a:t>
            </a:r>
          </a:p>
          <a:p>
            <a:pPr marL="0" indent="0">
              <a:lnSpc>
                <a:spcPct val="100000"/>
              </a:lnSpc>
              <a:buNone/>
            </a:pPr>
            <a:r>
              <a:rPr lang="en-GB" sz="1300">
                <a:latin typeface="Arial"/>
                <a:ea typeface="+mn-lt"/>
                <a:cs typeface="Arial"/>
              </a:rPr>
              <a:t>The Sector and the Regulator is currently operating within a challenging economic environment. These challenges and financial pressures are set to continue and ensuring the financial stability of the sector and overseeing the response of landlords to on-going financial pressures will continue to be crucial for the Regulator. As an economic regulator overseeing a sector with access to over £130bn of private finance the regulation and understanding of the sector is key in building market confidence and identifying financial issues before they arise.</a:t>
            </a:r>
          </a:p>
          <a:p>
            <a:pPr marL="0" indent="0">
              <a:lnSpc>
                <a:spcPct val="100000"/>
              </a:lnSpc>
              <a:buNone/>
            </a:pPr>
            <a:r>
              <a:rPr lang="en-GB" sz="1300">
                <a:latin typeface="Arial"/>
                <a:ea typeface="+mn-lt"/>
                <a:cs typeface="Arial"/>
              </a:rPr>
              <a:t>The Regulator of Social Housing’s role is key in regulating a sector delivering services to the 4 million households who live in social housing. Not only does Social housing accounts for 17% of households in England and social landlords (mainly housing associations) are on average responsible for over 20% of all new housing delivery in England in any given year. </a:t>
            </a:r>
          </a:p>
          <a:p>
            <a:pPr marL="0" indent="0">
              <a:lnSpc>
                <a:spcPct val="100000"/>
              </a:lnSpc>
              <a:buNone/>
            </a:pPr>
            <a:r>
              <a:rPr lang="en-GB" sz="1300">
                <a:latin typeface="Arial"/>
                <a:ea typeface="+mn-lt"/>
                <a:cs typeface="Arial"/>
              </a:rPr>
              <a:t>The role of the Board of the Regulator is a challenging and important one, to ensure the organisation continues to deliver in challenging times, whilst ensuring that it can respond and evolve in relation to future policy changes.</a:t>
            </a:r>
            <a:endParaRPr lang="en-GB" sz="1300">
              <a:latin typeface="Arial"/>
              <a:cs typeface="Arial"/>
            </a:endParaRPr>
          </a:p>
        </p:txBody>
      </p:sp>
    </p:spTree>
    <p:extLst>
      <p:ext uri="{BB962C8B-B14F-4D97-AF65-F5344CB8AC3E}">
        <p14:creationId xmlns:p14="http://schemas.microsoft.com/office/powerpoint/2010/main" val="3444022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5C89E10-A93D-FAA3-245B-8AC687F4F3C0}"/>
              </a:ext>
            </a:extLst>
          </p:cNvPr>
          <p:cNvSpPr>
            <a:spLocks noGrp="1"/>
          </p:cNvSpPr>
          <p:nvPr>
            <p:ph type="sldNum" sz="quarter" idx="12"/>
          </p:nvPr>
        </p:nvSpPr>
        <p:spPr/>
        <p:txBody>
          <a:bodyPr/>
          <a:lstStyle/>
          <a:p>
            <a:fld id="{B40F6008-2E59-B649-B193-1DAD0B033AC3}" type="slidenum">
              <a:rPr lang="en-US" smtClean="0"/>
              <a:t>5</a:t>
            </a:fld>
            <a:endParaRPr lang="en-US"/>
          </a:p>
        </p:txBody>
      </p:sp>
      <p:sp>
        <p:nvSpPr>
          <p:cNvPr id="5" name="Content Placeholder 2">
            <a:extLst>
              <a:ext uri="{FF2B5EF4-FFF2-40B4-BE49-F238E27FC236}">
                <a16:creationId xmlns:a16="http://schemas.microsoft.com/office/drawing/2014/main" id="{0BE65411-FE4C-E41C-7846-EEB97FBBC108}"/>
              </a:ext>
            </a:extLst>
          </p:cNvPr>
          <p:cNvSpPr>
            <a:spLocks noGrp="1"/>
          </p:cNvSpPr>
          <p:nvPr/>
        </p:nvSpPr>
        <p:spPr>
          <a:xfrm>
            <a:off x="435302" y="1112725"/>
            <a:ext cx="11262711" cy="496444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dirty="0">
                <a:latin typeface="Arial"/>
                <a:cs typeface="Arial"/>
              </a:rPr>
              <a:t>The Regulator has two distinct roles set out in statute – these are in relation to (</a:t>
            </a:r>
            <a:r>
              <a:rPr lang="en-GB" sz="1600" dirty="0" err="1">
                <a:latin typeface="Arial"/>
                <a:cs typeface="Arial"/>
              </a:rPr>
              <a:t>i</a:t>
            </a:r>
            <a:r>
              <a:rPr lang="en-GB" sz="1600" dirty="0">
                <a:latin typeface="Arial"/>
                <a:cs typeface="Arial"/>
              </a:rPr>
              <a:t>) economic and (ii) consumer regulation. </a:t>
            </a:r>
          </a:p>
          <a:p>
            <a:pPr marL="0" indent="0">
              <a:buNone/>
            </a:pPr>
            <a:r>
              <a:rPr lang="en-GB" sz="1600">
                <a:latin typeface="Arial"/>
                <a:cs typeface="Arial"/>
              </a:rPr>
              <a:t>The Regulator’s statutory economic regulation objectives applies to Private Registered Providers (commonly known as Housing Associations), with the Rent Standard also applying to local authorities from 2020. The aim of economic regulation, in summary, is to ensure that those providers deliver the outcomes of standards set by the Regulator in relation to matters such as their financial viability, governance and value for money. This work has ensured that the social housing sector has been able to raise over £130bn of private finance to invest in both new and existing homes. Investors take confidence from the RSH’s work to ensure the sector is efficient and effective sector and manages its risks well. </a:t>
            </a:r>
          </a:p>
          <a:p>
            <a:pPr marL="0" indent="0">
              <a:buNone/>
            </a:pPr>
            <a:r>
              <a:rPr lang="en-GB" sz="1600">
                <a:latin typeface="Arial"/>
                <a:cs typeface="Arial"/>
              </a:rPr>
              <a:t>The Regulator’s statutory consumer regulation objective extends to all registered providers, both Private Registered Providers and stock owning local authorities. The Regulator sets standards related to consumer regulation matters, in relation to health and safety and quality of homes, transparency and tenant involvement and influence and services to tenants. </a:t>
            </a:r>
          </a:p>
          <a:p>
            <a:pPr marL="0" indent="0">
              <a:buNone/>
            </a:pPr>
            <a:r>
              <a:rPr lang="en-GB" sz="1600">
                <a:latin typeface="Arial"/>
                <a:cs typeface="Arial"/>
              </a:rPr>
              <a:t>Our challenge now is to deliver and embed an integrated regulatory approach to gain a holistic understanding of a provider’s performance across our economic (where applicable) and consumer objectives. </a:t>
            </a:r>
          </a:p>
          <a:p>
            <a:pPr marL="0" indent="0">
              <a:buNone/>
            </a:pPr>
            <a:r>
              <a:rPr lang="en-GB" sz="1600">
                <a:latin typeface="Arial"/>
                <a:cs typeface="Arial"/>
              </a:rPr>
              <a:t>The Economic and Consumer regulation standards are reflected in the current regulatory framework for social housing. The regulatory framework sets out the requirements that providers must meet and the way in which the Regulator carries out its functions. </a:t>
            </a:r>
          </a:p>
          <a:p>
            <a:pPr marL="0" indent="0">
              <a:buNone/>
            </a:pPr>
            <a:r>
              <a:rPr lang="en-GB" sz="1600">
                <a:latin typeface="Arial"/>
                <a:cs typeface="Arial"/>
              </a:rPr>
              <a:t>The Regulator’s approach recognises that boards and, in the case of local authorities, councillors, are responsible for their organisation’s performance, meeting the outcomes of regulatory standards and adherence to their own selected code of governance. This is commonly referred to as a co-regulatory approach. The Regulator also has a statutory duty to exercise its functions in a way that minimises interference and in so far as possible is proportionate, consistent, transparent and accountable. </a:t>
            </a:r>
          </a:p>
          <a:p>
            <a:pPr marL="0" indent="0">
              <a:buNone/>
            </a:pPr>
            <a:endParaRPr lang="en-GB" sz="1300">
              <a:latin typeface="Arial"/>
              <a:cs typeface="Arial"/>
            </a:endParaRPr>
          </a:p>
        </p:txBody>
      </p:sp>
      <p:sp>
        <p:nvSpPr>
          <p:cNvPr id="6" name="Slide Number Placeholder 3">
            <a:extLst>
              <a:ext uri="{FF2B5EF4-FFF2-40B4-BE49-F238E27FC236}">
                <a16:creationId xmlns:a16="http://schemas.microsoft.com/office/drawing/2014/main" id="{45FC2475-098F-B739-69A5-3013B9E1E3FA}"/>
              </a:ext>
            </a:extLst>
          </p:cNvPr>
          <p:cNvSpPr>
            <a:spLocks noGrp="1"/>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40F6008-2E59-B649-B193-1DAD0B033AC3}" type="slidenum">
              <a:rPr lang="en-US" dirty="0" smtClean="0"/>
              <a:pPr/>
              <a:t>5</a:t>
            </a:fld>
            <a:endParaRPr lang="en-US"/>
          </a:p>
        </p:txBody>
      </p:sp>
      <p:sp>
        <p:nvSpPr>
          <p:cNvPr id="7" name="Title 1">
            <a:extLst>
              <a:ext uri="{FF2B5EF4-FFF2-40B4-BE49-F238E27FC236}">
                <a16:creationId xmlns:a16="http://schemas.microsoft.com/office/drawing/2014/main" id="{0978935B-6005-2B9E-FD2B-5EC7D6CFFA90}"/>
              </a:ext>
            </a:extLst>
          </p:cNvPr>
          <p:cNvSpPr txBox="1">
            <a:spLocks noChangeAspect="1"/>
          </p:cNvSpPr>
          <p:nvPr/>
        </p:nvSpPr>
        <p:spPr>
          <a:xfrm>
            <a:off x="435303" y="594301"/>
            <a:ext cx="10973708" cy="478479"/>
          </a:xfrm>
          <a:prstGeom prst="rect">
            <a:avLst/>
          </a:prstGeom>
        </p:spPr>
        <p:txBody>
          <a:bodyPr vert="horz" wrap="none" lIns="91440" tIns="45720" rIns="91440" bIns="4572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000" b="1">
                <a:solidFill>
                  <a:schemeClr val="accent1">
                    <a:lumMod val="75000"/>
                  </a:schemeClr>
                </a:solidFill>
                <a:latin typeface="Arial"/>
                <a:cs typeface="Arial"/>
              </a:rPr>
              <a:t>Aims and Objectives of the Regulator of Social Housing</a:t>
            </a:r>
            <a:endParaRPr lang="en-GB" sz="2000" b="1">
              <a:solidFill>
                <a:schemeClr val="accent1">
                  <a:lumMod val="75000"/>
                </a:schemeClr>
              </a:solidFill>
              <a:cs typeface="Arial" panose="020B0604020202020204" pitchFamily="34" charset="0"/>
            </a:endParaRPr>
          </a:p>
        </p:txBody>
      </p:sp>
    </p:spTree>
    <p:extLst>
      <p:ext uri="{BB962C8B-B14F-4D97-AF65-F5344CB8AC3E}">
        <p14:creationId xmlns:p14="http://schemas.microsoft.com/office/powerpoint/2010/main" val="39795285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0D95E6-A3AC-45E2-8877-C59159CA706F}"/>
              </a:ext>
            </a:extLst>
          </p:cNvPr>
          <p:cNvSpPr txBox="1">
            <a:spLocks/>
          </p:cNvSpPr>
          <p:nvPr/>
        </p:nvSpPr>
        <p:spPr>
          <a:xfrm>
            <a:off x="272060" y="406260"/>
            <a:ext cx="2842200" cy="4354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About the roles</a:t>
            </a:r>
          </a:p>
        </p:txBody>
      </p:sp>
      <p:sp>
        <p:nvSpPr>
          <p:cNvPr id="2" name="Slide Number Placeholder 1">
            <a:extLst>
              <a:ext uri="{FF2B5EF4-FFF2-40B4-BE49-F238E27FC236}">
                <a16:creationId xmlns:a16="http://schemas.microsoft.com/office/drawing/2014/main" id="{57392CAE-33C0-43B4-B296-83943D68DE1A}"/>
              </a:ext>
            </a:extLst>
          </p:cNvPr>
          <p:cNvSpPr>
            <a:spLocks noGrp="1"/>
          </p:cNvSpPr>
          <p:nvPr>
            <p:ph type="sldNum" sz="quarter" idx="12"/>
          </p:nvPr>
        </p:nvSpPr>
        <p:spPr/>
        <p:txBody>
          <a:bodyPr/>
          <a:lstStyle/>
          <a:p>
            <a:fld id="{B40F6008-2E59-B649-B193-1DAD0B033AC3}" type="slidenum">
              <a:rPr lang="en-US" smtClean="0"/>
              <a:t>6</a:t>
            </a:fld>
            <a:endParaRPr lang="en-US"/>
          </a:p>
        </p:txBody>
      </p:sp>
      <p:sp>
        <p:nvSpPr>
          <p:cNvPr id="7" name="Content Placeholder 2">
            <a:extLst>
              <a:ext uri="{FF2B5EF4-FFF2-40B4-BE49-F238E27FC236}">
                <a16:creationId xmlns:a16="http://schemas.microsoft.com/office/drawing/2014/main" id="{B987E9A4-9387-4E35-A843-D4B68661A639}"/>
              </a:ext>
            </a:extLst>
          </p:cNvPr>
          <p:cNvSpPr txBox="1">
            <a:spLocks/>
          </p:cNvSpPr>
          <p:nvPr/>
        </p:nvSpPr>
        <p:spPr>
          <a:xfrm>
            <a:off x="261037" y="986644"/>
            <a:ext cx="10978771" cy="438009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GB" sz="1600" dirty="0">
                <a:latin typeface="Arial"/>
                <a:ea typeface="+mn-lt"/>
                <a:cs typeface="+mn-lt"/>
              </a:rPr>
              <a:t>We hope to recruit up to five general housing non-executive members, and at least one non-executive member with specific finance expertise. </a:t>
            </a:r>
          </a:p>
          <a:p>
            <a:pPr marL="0" indent="0">
              <a:lnSpc>
                <a:spcPct val="100000"/>
              </a:lnSpc>
              <a:spcBef>
                <a:spcPts val="0"/>
              </a:spcBef>
              <a:buNone/>
            </a:pPr>
            <a:endParaRPr lang="en-GB" sz="1600">
              <a:latin typeface="Arial"/>
              <a:ea typeface="+mn-lt"/>
              <a:cs typeface="+mn-lt"/>
            </a:endParaRPr>
          </a:p>
          <a:p>
            <a:pPr marL="0" indent="0">
              <a:lnSpc>
                <a:spcPct val="100000"/>
              </a:lnSpc>
              <a:spcBef>
                <a:spcPts val="0"/>
              </a:spcBef>
              <a:buNone/>
            </a:pPr>
            <a:r>
              <a:rPr lang="en-GB" sz="1600" dirty="0">
                <a:latin typeface="Arial"/>
                <a:ea typeface="+mn-lt"/>
                <a:cs typeface="+mn-lt"/>
              </a:rPr>
              <a:t>The role of the Board is to:</a:t>
            </a:r>
            <a:endParaRPr lang="en-US">
              <a:latin typeface="Arial"/>
              <a:ea typeface="+mn-lt"/>
              <a:cs typeface="+mn-lt"/>
            </a:endParaRPr>
          </a:p>
          <a:p>
            <a:pPr>
              <a:lnSpc>
                <a:spcPct val="100000"/>
              </a:lnSpc>
              <a:spcBef>
                <a:spcPts val="0"/>
              </a:spcBef>
            </a:pPr>
            <a:r>
              <a:rPr lang="en-GB" sz="1600" dirty="0">
                <a:latin typeface="Arial"/>
                <a:ea typeface="+mn-lt"/>
                <a:cs typeface="+mn-lt"/>
              </a:rPr>
              <a:t>Support the Chair to provide strategic leadership consistent with the Regulator’s statutory objectives and functions;</a:t>
            </a:r>
            <a:endParaRPr lang="en-US">
              <a:latin typeface="Arial"/>
              <a:ea typeface="+mn-lt"/>
              <a:cs typeface="+mn-lt"/>
            </a:endParaRPr>
          </a:p>
          <a:p>
            <a:pPr>
              <a:lnSpc>
                <a:spcPct val="100000"/>
              </a:lnSpc>
              <a:spcBef>
                <a:spcPts val="0"/>
              </a:spcBef>
            </a:pPr>
            <a:r>
              <a:rPr lang="en-GB" sz="1600" dirty="0">
                <a:latin typeface="Arial"/>
                <a:ea typeface="+mn-lt"/>
                <a:cs typeface="+mn-lt"/>
              </a:rPr>
              <a:t>In line with Managing Public Money and other guidance, support and challenge the Accounting Officer (AO), in particular by providing governance oversight; </a:t>
            </a:r>
          </a:p>
          <a:p>
            <a:pPr>
              <a:lnSpc>
                <a:spcPct val="100000"/>
              </a:lnSpc>
              <a:spcBef>
                <a:spcPts val="0"/>
              </a:spcBef>
            </a:pPr>
            <a:r>
              <a:rPr lang="en-GB" sz="1600" dirty="0">
                <a:latin typeface="Arial"/>
                <a:ea typeface="+mn-lt"/>
                <a:cs typeface="+mn-lt"/>
              </a:rPr>
              <a:t>Guide and support the senior Executive team in directing the business of the Regulator with a view to delivering the fundamental objectives of the Regulator over the short and long term; </a:t>
            </a:r>
          </a:p>
          <a:p>
            <a:pPr>
              <a:lnSpc>
                <a:spcPct val="100000"/>
              </a:lnSpc>
              <a:spcBef>
                <a:spcPts val="0"/>
              </a:spcBef>
            </a:pPr>
            <a:r>
              <a:rPr lang="en-GB" sz="1600" dirty="0">
                <a:latin typeface="Arial"/>
                <a:ea typeface="+mn-lt"/>
                <a:cs typeface="+mn-lt"/>
              </a:rPr>
              <a:t>Provide a strategic non-executive function (as distinct from an executive management function); and </a:t>
            </a:r>
          </a:p>
          <a:p>
            <a:pPr>
              <a:lnSpc>
                <a:spcPct val="100000"/>
              </a:lnSpc>
              <a:spcBef>
                <a:spcPts val="0"/>
              </a:spcBef>
            </a:pPr>
            <a:r>
              <a:rPr lang="en-GB" sz="1600" dirty="0">
                <a:latin typeface="Arial"/>
                <a:ea typeface="+mn-lt"/>
                <a:cs typeface="+mn-lt"/>
              </a:rPr>
              <a:t>Help ensure that the Regulator acts in a way that is efficient, effective and economic. </a:t>
            </a:r>
          </a:p>
          <a:p>
            <a:pPr marL="0" indent="0">
              <a:lnSpc>
                <a:spcPct val="100000"/>
              </a:lnSpc>
              <a:spcBef>
                <a:spcPts val="0"/>
              </a:spcBef>
              <a:buNone/>
            </a:pPr>
            <a:endParaRPr lang="en-GB" sz="1600">
              <a:latin typeface="Arial"/>
              <a:ea typeface="+mn-lt"/>
              <a:cs typeface="+mn-lt"/>
            </a:endParaRPr>
          </a:p>
          <a:p>
            <a:pPr marL="0" indent="0">
              <a:lnSpc>
                <a:spcPct val="100000"/>
              </a:lnSpc>
              <a:spcBef>
                <a:spcPts val="0"/>
              </a:spcBef>
              <a:buNone/>
            </a:pPr>
            <a:r>
              <a:rPr lang="en-GB" sz="1600" dirty="0">
                <a:latin typeface="Arial"/>
                <a:ea typeface="+mn-lt"/>
                <a:cs typeface="+mn-lt"/>
              </a:rPr>
              <a:t>The Board takes decisions on matters such as:</a:t>
            </a:r>
            <a:endParaRPr lang="en-US">
              <a:latin typeface="Arial"/>
              <a:ea typeface="+mn-lt"/>
              <a:cs typeface="+mn-lt"/>
            </a:endParaRPr>
          </a:p>
          <a:p>
            <a:pPr>
              <a:lnSpc>
                <a:spcPct val="100000"/>
              </a:lnSpc>
              <a:spcBef>
                <a:spcPts val="0"/>
              </a:spcBef>
            </a:pPr>
            <a:r>
              <a:rPr lang="en-GB" sz="1600" dirty="0">
                <a:latin typeface="Arial"/>
                <a:ea typeface="+mn-lt"/>
                <a:cs typeface="+mn-lt"/>
              </a:rPr>
              <a:t>Maintaining and developing the regulatory framework – to keep pace with changing sector risks and to ensure an approach that can withstand emerging challenges;</a:t>
            </a:r>
            <a:endParaRPr lang="en-US" sz="1600">
              <a:latin typeface="Arial"/>
              <a:ea typeface="+mn-lt"/>
              <a:cs typeface="+mn-lt"/>
            </a:endParaRPr>
          </a:p>
          <a:p>
            <a:pPr>
              <a:lnSpc>
                <a:spcPct val="100000"/>
              </a:lnSpc>
              <a:spcBef>
                <a:spcPts val="0"/>
              </a:spcBef>
            </a:pPr>
            <a:r>
              <a:rPr lang="en-GB" sz="1600" dirty="0">
                <a:latin typeface="Arial"/>
                <a:ea typeface="+mn-lt"/>
                <a:cs typeface="+mn-lt"/>
              </a:rPr>
              <a:t>Regulatory standards, strategy on the use of registration powers for both non-profit and profit-making organisations;</a:t>
            </a:r>
            <a:endParaRPr lang="en-US" sz="1600">
              <a:latin typeface="Arial"/>
              <a:ea typeface="+mn-lt"/>
              <a:cs typeface="+mn-lt"/>
            </a:endParaRPr>
          </a:p>
          <a:p>
            <a:pPr>
              <a:lnSpc>
                <a:spcPct val="100000"/>
              </a:lnSpc>
              <a:spcBef>
                <a:spcPts val="0"/>
              </a:spcBef>
            </a:pPr>
            <a:r>
              <a:rPr lang="en-GB" sz="1600" dirty="0">
                <a:latin typeface="Arial"/>
                <a:ea typeface="+mn-lt"/>
                <a:cs typeface="+mn-lt"/>
              </a:rPr>
              <a:t>Strategy on enforcement and intervention; </a:t>
            </a:r>
            <a:endParaRPr lang="en-US" sz="1600">
              <a:latin typeface="Arial"/>
              <a:ea typeface="+mn-lt"/>
              <a:cs typeface="+mn-lt"/>
            </a:endParaRPr>
          </a:p>
          <a:p>
            <a:pPr>
              <a:lnSpc>
                <a:spcPct val="100000"/>
              </a:lnSpc>
              <a:spcBef>
                <a:spcPts val="0"/>
              </a:spcBef>
            </a:pPr>
            <a:r>
              <a:rPr lang="en-GB" sz="1600" dirty="0">
                <a:latin typeface="Arial"/>
                <a:ea typeface="+mn-lt"/>
                <a:cs typeface="+mn-lt"/>
              </a:rPr>
              <a:t>The use of financial and economic analysis, for example on the risk profile of the sector; and</a:t>
            </a:r>
            <a:endParaRPr lang="en-US" sz="1600">
              <a:latin typeface="Arial"/>
              <a:ea typeface="+mn-lt"/>
              <a:cs typeface="+mn-lt"/>
            </a:endParaRPr>
          </a:p>
          <a:p>
            <a:pPr>
              <a:lnSpc>
                <a:spcPct val="100000"/>
              </a:lnSpc>
              <a:spcBef>
                <a:spcPts val="0"/>
              </a:spcBef>
            </a:pPr>
            <a:r>
              <a:rPr lang="en-GB" sz="1600" dirty="0">
                <a:latin typeface="Arial"/>
                <a:ea typeface="+mn-lt"/>
                <a:cs typeface="+mn-lt"/>
              </a:rPr>
              <a:t>Delegation of regulatory functions.</a:t>
            </a:r>
            <a:endParaRPr lang="en-US" sz="1600">
              <a:latin typeface="Arial"/>
              <a:ea typeface="+mn-lt"/>
              <a:cs typeface="+mn-lt"/>
            </a:endParaRPr>
          </a:p>
          <a:p>
            <a:pPr marL="0" indent="0">
              <a:buFont typeface="Arial" panose="020B0604020202020204" pitchFamily="34" charset="0"/>
              <a:buNone/>
            </a:pPr>
            <a:endParaRPr lang="en-GB"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38283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85CFE-B2BC-49B4-B7FB-F8113FAE5E62}"/>
              </a:ext>
            </a:extLst>
          </p:cNvPr>
          <p:cNvSpPr>
            <a:spLocks noGrp="1"/>
          </p:cNvSpPr>
          <p:nvPr>
            <p:ph type="title"/>
          </p:nvPr>
        </p:nvSpPr>
        <p:spPr>
          <a:xfrm>
            <a:off x="520147" y="365125"/>
            <a:ext cx="10515600" cy="688423"/>
          </a:xfrm>
        </p:spPr>
        <p:txBody>
          <a:bodyPr>
            <a:normAutofit/>
          </a:bodyPr>
          <a:lstStyle/>
          <a:p>
            <a:r>
              <a:rPr kumimoji="0" lang="en-GB" sz="2000" b="1" i="0" u="none" strike="noStrike" kern="1200" cap="none" spc="0" normalizeH="0" baseline="0" noProof="0">
                <a:ln>
                  <a:noFill/>
                </a:ln>
                <a:solidFill>
                  <a:schemeClr val="accent1">
                    <a:lumMod val="75000"/>
                  </a:schemeClr>
                </a:solidFill>
                <a:effectLst/>
                <a:uLnTx/>
                <a:uFillTx/>
                <a:latin typeface="Arial"/>
                <a:cs typeface="Arial"/>
              </a:rPr>
              <a:t>Key Responsibilities</a:t>
            </a:r>
            <a:endParaRPr lang="en-GB" sz="2000">
              <a:solidFill>
                <a:schemeClr val="accent1">
                  <a:lumMod val="75000"/>
                </a:schemeClr>
              </a:solidFill>
              <a:latin typeface="Arial"/>
              <a:cs typeface="Arial"/>
            </a:endParaRPr>
          </a:p>
        </p:txBody>
      </p:sp>
      <p:sp>
        <p:nvSpPr>
          <p:cNvPr id="3" name="Content Placeholder 2">
            <a:extLst>
              <a:ext uri="{FF2B5EF4-FFF2-40B4-BE49-F238E27FC236}">
                <a16:creationId xmlns:a16="http://schemas.microsoft.com/office/drawing/2014/main" id="{FABDB320-4EA0-4866-9756-E4FEDCBF9AE7}"/>
              </a:ext>
            </a:extLst>
          </p:cNvPr>
          <p:cNvSpPr>
            <a:spLocks noGrp="1"/>
          </p:cNvSpPr>
          <p:nvPr>
            <p:ph idx="1"/>
          </p:nvPr>
        </p:nvSpPr>
        <p:spPr>
          <a:xfrm>
            <a:off x="520147" y="1990921"/>
            <a:ext cx="5489423" cy="4867079"/>
          </a:xfrm>
        </p:spPr>
        <p:txBody>
          <a:bodyPr vert="horz" lIns="91440" tIns="45720" rIns="91440" bIns="45720" rtlCol="0" anchor="t">
            <a:noAutofit/>
          </a:bodyPr>
          <a:lstStyle/>
          <a:p>
            <a:pPr>
              <a:buNone/>
            </a:pPr>
            <a:r>
              <a:rPr lang="en-GB" sz="1300" b="1">
                <a:latin typeface="Arial"/>
                <a:ea typeface="+mn-lt"/>
                <a:cs typeface="+mn-lt"/>
              </a:rPr>
              <a:t>1) To provide strategic clarity by:</a:t>
            </a:r>
            <a:r>
              <a:rPr lang="en-GB" sz="1300">
                <a:latin typeface="Arial"/>
                <a:ea typeface="+mn-lt"/>
                <a:cs typeface="+mn-lt"/>
              </a:rPr>
              <a:t>  </a:t>
            </a:r>
            <a:endParaRPr lang="en-US" sz="1300"/>
          </a:p>
          <a:p>
            <a:pPr>
              <a:spcBef>
                <a:spcPts val="600"/>
              </a:spcBef>
              <a:buFont typeface="Arial"/>
              <a:buChar char="•"/>
            </a:pPr>
            <a:r>
              <a:rPr lang="en-US" sz="1300">
                <a:latin typeface="Arial"/>
                <a:ea typeface="+mn-lt"/>
                <a:cs typeface="+mn-lt"/>
              </a:rPr>
              <a:t>Helping to ensure that the Regulator’s activities contribute to the achievement of its statutory objectives; </a:t>
            </a:r>
            <a:endParaRPr lang="en-GB" sz="1300">
              <a:latin typeface="Arial"/>
              <a:ea typeface="+mn-lt"/>
              <a:cs typeface="+mn-lt"/>
            </a:endParaRPr>
          </a:p>
          <a:p>
            <a:pPr>
              <a:spcBef>
                <a:spcPts val="600"/>
              </a:spcBef>
              <a:buFont typeface="Arial"/>
              <a:buChar char="•"/>
            </a:pPr>
            <a:r>
              <a:rPr lang="en-US" sz="1300">
                <a:latin typeface="Arial"/>
                <a:ea typeface="+mn-lt"/>
                <a:cs typeface="+mn-lt"/>
              </a:rPr>
              <a:t>Helping to ensure that the Regulator </a:t>
            </a:r>
            <a:r>
              <a:rPr lang="en-US" sz="1300">
                <a:effectLst/>
                <a:latin typeface="Arial"/>
                <a:ea typeface="+mn-lt"/>
                <a:cs typeface="+mn-lt"/>
              </a:rPr>
              <a:t>has </a:t>
            </a:r>
            <a:r>
              <a:rPr lang="en-US" sz="1300">
                <a:latin typeface="Arial"/>
                <a:ea typeface="+mn-lt"/>
                <a:cs typeface="+mn-lt"/>
              </a:rPr>
              <a:t>long-term capacity and capability and undertakes on-going horizon-scanning; </a:t>
            </a:r>
            <a:endParaRPr lang="en-GB" sz="1300">
              <a:latin typeface="Arial"/>
              <a:ea typeface="+mn-lt"/>
              <a:cs typeface="+mn-lt"/>
            </a:endParaRPr>
          </a:p>
          <a:p>
            <a:pPr>
              <a:spcBef>
                <a:spcPts val="600"/>
              </a:spcBef>
              <a:buFont typeface="Arial"/>
              <a:buChar char="•"/>
            </a:pPr>
            <a:r>
              <a:rPr lang="en-US" sz="1300">
                <a:latin typeface="Arial"/>
                <a:ea typeface="+mn-lt"/>
                <a:cs typeface="+mn-lt"/>
              </a:rPr>
              <a:t>Ensuring strategic decisions are based on </a:t>
            </a:r>
            <a:r>
              <a:rPr lang="en-US" sz="1300">
                <a:effectLst/>
                <a:latin typeface="Arial"/>
                <a:ea typeface="+mn-lt"/>
                <a:cs typeface="+mn-lt"/>
              </a:rPr>
              <a:t>a </a:t>
            </a:r>
            <a:r>
              <a:rPr lang="en-US" sz="1300">
                <a:latin typeface="Arial"/>
                <a:ea typeface="+mn-lt"/>
                <a:cs typeface="+mn-lt"/>
              </a:rPr>
              <a:t>collective understanding of policy issues and risk; </a:t>
            </a:r>
            <a:endParaRPr lang="en-GB" sz="1300">
              <a:latin typeface="Arial"/>
              <a:ea typeface="+mn-lt"/>
              <a:cs typeface="+mn-lt"/>
            </a:endParaRPr>
          </a:p>
          <a:p>
            <a:pPr>
              <a:spcBef>
                <a:spcPts val="600"/>
              </a:spcBef>
              <a:buFont typeface="Arial"/>
              <a:buChar char="•"/>
            </a:pPr>
            <a:r>
              <a:rPr lang="en-US" sz="1300">
                <a:latin typeface="Arial"/>
                <a:ea typeface="+mn-lt"/>
                <a:cs typeface="+mn-lt"/>
              </a:rPr>
              <a:t>Bringing an informed external perspective to constructively challenge and support on delivery of outcomes. </a:t>
            </a:r>
            <a:endParaRPr lang="en-GB" sz="1300">
              <a:latin typeface="Arial"/>
              <a:ea typeface="+mn-lt"/>
              <a:cs typeface="+mn-lt"/>
            </a:endParaRPr>
          </a:p>
          <a:p>
            <a:pPr>
              <a:buNone/>
            </a:pPr>
            <a:r>
              <a:rPr lang="en-GB" sz="1300" b="1">
                <a:latin typeface="Arial"/>
                <a:ea typeface="+mn-lt"/>
                <a:cs typeface="+mn-lt"/>
              </a:rPr>
              <a:t>2) To provide governance oversight and direction by:</a:t>
            </a:r>
            <a:r>
              <a:rPr lang="en-GB" sz="1300">
                <a:latin typeface="Arial"/>
                <a:ea typeface="+mn-lt"/>
                <a:cs typeface="+mn-lt"/>
              </a:rPr>
              <a:t>  </a:t>
            </a:r>
          </a:p>
          <a:p>
            <a:pPr>
              <a:spcBef>
                <a:spcPts val="600"/>
              </a:spcBef>
              <a:buFont typeface="Arial"/>
              <a:buChar char="•"/>
            </a:pPr>
            <a:r>
              <a:rPr lang="en-US" sz="1300">
                <a:latin typeface="Arial"/>
                <a:ea typeface="+mn-lt"/>
                <a:cs typeface="+mn-lt"/>
              </a:rPr>
              <a:t>Informing and agreeing distribution of responsibilities between board, committees, and executive; </a:t>
            </a:r>
            <a:endParaRPr lang="en-GB" sz="1300">
              <a:latin typeface="Arial"/>
              <a:ea typeface="+mn-lt"/>
              <a:cs typeface="+mn-lt"/>
            </a:endParaRPr>
          </a:p>
          <a:p>
            <a:pPr>
              <a:spcBef>
                <a:spcPts val="600"/>
              </a:spcBef>
              <a:buFont typeface="Arial"/>
              <a:buChar char="•"/>
            </a:pPr>
            <a:r>
              <a:rPr lang="en-US" sz="1300">
                <a:latin typeface="Arial"/>
                <a:ea typeface="+mn-lt"/>
                <a:cs typeface="+mn-lt"/>
              </a:rPr>
              <a:t>Ensuring sound financial management; </a:t>
            </a:r>
            <a:endParaRPr lang="en-GB" sz="1300">
              <a:latin typeface="Arial"/>
              <a:ea typeface="+mn-lt"/>
              <a:cs typeface="+mn-lt"/>
            </a:endParaRPr>
          </a:p>
          <a:p>
            <a:pPr>
              <a:spcBef>
                <a:spcPts val="600"/>
              </a:spcBef>
              <a:buFont typeface="Arial"/>
              <a:buChar char="•"/>
            </a:pPr>
            <a:r>
              <a:rPr lang="en-US" sz="1300">
                <a:latin typeface="Arial"/>
                <a:ea typeface="+mn-lt"/>
                <a:cs typeface="+mn-lt"/>
              </a:rPr>
              <a:t>Ensuring </a:t>
            </a:r>
            <a:r>
              <a:rPr lang="en-US" sz="1300" err="1">
                <a:latin typeface="Arial"/>
                <a:ea typeface="+mn-lt"/>
                <a:cs typeface="+mn-lt"/>
              </a:rPr>
              <a:t>organisational</a:t>
            </a:r>
            <a:r>
              <a:rPr lang="en-US" sz="1300">
                <a:latin typeface="Arial"/>
                <a:ea typeface="+mn-lt"/>
                <a:cs typeface="+mn-lt"/>
              </a:rPr>
              <a:t> design supports the attainment of strategic objectives; </a:t>
            </a:r>
            <a:endParaRPr lang="en-GB" sz="1300">
              <a:latin typeface="Arial"/>
              <a:ea typeface="+mn-lt"/>
              <a:cs typeface="+mn-lt"/>
            </a:endParaRPr>
          </a:p>
          <a:p>
            <a:pPr>
              <a:spcBef>
                <a:spcPts val="600"/>
              </a:spcBef>
              <a:buFont typeface="Arial"/>
              <a:buChar char="•"/>
            </a:pPr>
            <a:r>
              <a:rPr lang="en-US" sz="1300">
                <a:latin typeface="Arial"/>
                <a:ea typeface="+mn-lt"/>
                <a:cs typeface="+mn-lt"/>
              </a:rPr>
              <a:t>Agreeing risk appetite and ensuring appropriate controls are in place to manage risk; </a:t>
            </a:r>
            <a:endParaRPr lang="en-GB" sz="1300">
              <a:latin typeface="Arial"/>
              <a:ea typeface="+mn-lt"/>
              <a:cs typeface="+mn-lt"/>
            </a:endParaRPr>
          </a:p>
          <a:p>
            <a:pPr>
              <a:spcBef>
                <a:spcPts val="600"/>
              </a:spcBef>
              <a:buFont typeface="Arial"/>
              <a:buChar char="•"/>
            </a:pPr>
            <a:r>
              <a:rPr lang="en-US" sz="1300">
                <a:latin typeface="Arial"/>
                <a:ea typeface="+mn-lt"/>
                <a:cs typeface="+mn-lt"/>
              </a:rPr>
              <a:t>Evaluating the performance of the board and board members; </a:t>
            </a:r>
            <a:endParaRPr lang="en-GB" sz="1300">
              <a:latin typeface="Arial"/>
              <a:ea typeface="+mn-lt"/>
              <a:cs typeface="+mn-lt"/>
            </a:endParaRPr>
          </a:p>
          <a:p>
            <a:pPr>
              <a:spcBef>
                <a:spcPts val="600"/>
              </a:spcBef>
              <a:buFont typeface="Arial"/>
              <a:buChar char="•"/>
            </a:pPr>
            <a:r>
              <a:rPr lang="en-US" sz="1300">
                <a:latin typeface="Arial"/>
                <a:ea typeface="+mn-lt"/>
                <a:cs typeface="+mn-lt"/>
              </a:rPr>
              <a:t>Planning for board member succession (within statutory constraints). </a:t>
            </a:r>
            <a:endParaRPr lang="en-GB" sz="1300">
              <a:latin typeface="Arial"/>
              <a:ea typeface="+mn-lt"/>
              <a:cs typeface="+mn-lt"/>
            </a:endParaRPr>
          </a:p>
          <a:p>
            <a:pPr>
              <a:buNone/>
            </a:pPr>
            <a:endParaRPr lang="en-GB" sz="1200">
              <a:latin typeface="Arial"/>
              <a:cs typeface="Calibri"/>
            </a:endParaRPr>
          </a:p>
        </p:txBody>
      </p:sp>
      <p:sp>
        <p:nvSpPr>
          <p:cNvPr id="4" name="Slide Number Placeholder 3">
            <a:extLst>
              <a:ext uri="{FF2B5EF4-FFF2-40B4-BE49-F238E27FC236}">
                <a16:creationId xmlns:a16="http://schemas.microsoft.com/office/drawing/2014/main" id="{AFFD588F-99A0-4405-8433-738AA60A1652}"/>
              </a:ext>
            </a:extLst>
          </p:cNvPr>
          <p:cNvSpPr>
            <a:spLocks noGrp="1"/>
          </p:cNvSpPr>
          <p:nvPr>
            <p:ph type="sldNum" sz="quarter" idx="12"/>
          </p:nvPr>
        </p:nvSpPr>
        <p:spPr/>
        <p:txBody>
          <a:bodyPr/>
          <a:lstStyle/>
          <a:p>
            <a:fld id="{B40F6008-2E59-B649-B193-1DAD0B033AC3}" type="slidenum">
              <a:rPr lang="en-US" smtClean="0"/>
              <a:t>7</a:t>
            </a:fld>
            <a:endParaRPr lang="en-US"/>
          </a:p>
        </p:txBody>
      </p:sp>
      <p:sp>
        <p:nvSpPr>
          <p:cNvPr id="5" name="TextBox 4">
            <a:extLst>
              <a:ext uri="{FF2B5EF4-FFF2-40B4-BE49-F238E27FC236}">
                <a16:creationId xmlns:a16="http://schemas.microsoft.com/office/drawing/2014/main" id="{8E310DA1-63E8-15F7-4D41-2B0AD0969E96}"/>
              </a:ext>
            </a:extLst>
          </p:cNvPr>
          <p:cNvSpPr txBox="1"/>
          <p:nvPr/>
        </p:nvSpPr>
        <p:spPr>
          <a:xfrm>
            <a:off x="6598252" y="1990921"/>
            <a:ext cx="4984147" cy="38502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ct val="90000"/>
              </a:lnSpc>
              <a:spcBef>
                <a:spcPts val="600"/>
              </a:spcBef>
            </a:pPr>
            <a:r>
              <a:rPr lang="en-GB" sz="1300" b="1">
                <a:latin typeface="Arial"/>
                <a:cs typeface="Arial"/>
              </a:rPr>
              <a:t>3) Talented people:</a:t>
            </a:r>
            <a:r>
              <a:rPr lang="en-GB" sz="1300">
                <a:latin typeface="Arial"/>
                <a:cs typeface="Arial"/>
              </a:rPr>
              <a:t>  </a:t>
            </a:r>
            <a:endParaRPr lang="en-US" sz="1300">
              <a:latin typeface="Arial"/>
              <a:ea typeface="+mn-lt"/>
              <a:cs typeface="+mn-lt"/>
            </a:endParaRPr>
          </a:p>
          <a:p>
            <a:pPr marL="285750" indent="-285750">
              <a:lnSpc>
                <a:spcPct val="90000"/>
              </a:lnSpc>
              <a:spcBef>
                <a:spcPts val="600"/>
              </a:spcBef>
              <a:buFont typeface="Arial,Sans-Serif"/>
              <a:buChar char="•"/>
            </a:pPr>
            <a:r>
              <a:rPr lang="en-US" sz="1300">
                <a:latin typeface="Arial"/>
                <a:cs typeface="Arial"/>
              </a:rPr>
              <a:t>Ensure the Regulator’s overall capacity and capability to deliver its statutory objectives. </a:t>
            </a:r>
            <a:endParaRPr lang="en-GB" sz="1300">
              <a:latin typeface="Arial"/>
              <a:ea typeface="+mn-lt"/>
              <a:cs typeface="+mn-lt"/>
            </a:endParaRPr>
          </a:p>
          <a:p>
            <a:pPr marL="228600">
              <a:lnSpc>
                <a:spcPct val="90000"/>
              </a:lnSpc>
              <a:spcBef>
                <a:spcPts val="600"/>
              </a:spcBef>
            </a:pPr>
            <a:endParaRPr lang="en-GB" sz="1300">
              <a:latin typeface="Arial"/>
              <a:ea typeface="+mn-lt"/>
              <a:cs typeface="+mn-lt"/>
            </a:endParaRPr>
          </a:p>
          <a:p>
            <a:pPr marL="228600" indent="-228600">
              <a:lnSpc>
                <a:spcPct val="90000"/>
              </a:lnSpc>
              <a:spcBef>
                <a:spcPts val="600"/>
              </a:spcBef>
            </a:pPr>
            <a:r>
              <a:rPr lang="en-GB" sz="1300" b="1">
                <a:latin typeface="Arial"/>
                <a:cs typeface="Arial"/>
              </a:rPr>
              <a:t>4) Results focus:</a:t>
            </a:r>
            <a:endParaRPr lang="en-US" sz="1300">
              <a:latin typeface="Arial"/>
              <a:ea typeface="+mn-lt"/>
              <a:cs typeface="+mn-lt"/>
            </a:endParaRPr>
          </a:p>
          <a:p>
            <a:pPr marL="285750" indent="-285750">
              <a:lnSpc>
                <a:spcPct val="90000"/>
              </a:lnSpc>
              <a:spcBef>
                <a:spcPts val="600"/>
              </a:spcBef>
              <a:buFont typeface="Arial"/>
              <a:buChar char="•"/>
            </a:pPr>
            <a:r>
              <a:rPr lang="en-US" sz="1300">
                <a:latin typeface="Arial"/>
                <a:cs typeface="Arial"/>
              </a:rPr>
              <a:t>Oversee the shaping of the Regulator’s corporate plan and business plans; </a:t>
            </a:r>
            <a:endParaRPr lang="en-GB" sz="1300">
              <a:latin typeface="Arial"/>
              <a:ea typeface="+mn-lt"/>
              <a:cs typeface="+mn-lt"/>
            </a:endParaRPr>
          </a:p>
          <a:p>
            <a:pPr marL="285750" indent="-285750">
              <a:lnSpc>
                <a:spcPct val="90000"/>
              </a:lnSpc>
              <a:spcBef>
                <a:spcPts val="600"/>
              </a:spcBef>
              <a:buFont typeface="Arial"/>
              <a:buChar char="•"/>
            </a:pPr>
            <a:r>
              <a:rPr lang="en-US" sz="1300">
                <a:latin typeface="Arial"/>
                <a:cs typeface="Arial"/>
              </a:rPr>
              <a:t>Monitor the Regulator’s performance against plans; </a:t>
            </a:r>
            <a:endParaRPr lang="en-GB" sz="1300">
              <a:latin typeface="Arial"/>
              <a:ea typeface="+mn-lt"/>
              <a:cs typeface="+mn-lt"/>
            </a:endParaRPr>
          </a:p>
          <a:p>
            <a:pPr marL="285750" indent="-285750">
              <a:lnSpc>
                <a:spcPct val="90000"/>
              </a:lnSpc>
              <a:spcBef>
                <a:spcPts val="600"/>
              </a:spcBef>
              <a:buFont typeface="Arial"/>
              <a:buChar char="•"/>
            </a:pPr>
            <a:r>
              <a:rPr lang="en-US" sz="1300">
                <a:latin typeface="Arial"/>
                <a:cs typeface="Arial"/>
              </a:rPr>
              <a:t>Support the Regulator’s agreed corporate standards, culture and values. </a:t>
            </a:r>
            <a:endParaRPr lang="en-GB" sz="1300">
              <a:latin typeface="Arial"/>
              <a:ea typeface="+mn-lt"/>
              <a:cs typeface="+mn-lt"/>
            </a:endParaRPr>
          </a:p>
          <a:p>
            <a:pPr marL="228600">
              <a:lnSpc>
                <a:spcPct val="90000"/>
              </a:lnSpc>
              <a:spcBef>
                <a:spcPts val="600"/>
              </a:spcBef>
            </a:pPr>
            <a:r>
              <a:rPr lang="en-GB" sz="1300">
                <a:latin typeface="Arial"/>
                <a:cs typeface="Arial"/>
              </a:rPr>
              <a:t> </a:t>
            </a:r>
            <a:endParaRPr lang="en-US" sz="1300">
              <a:latin typeface="Arial"/>
              <a:ea typeface="+mn-lt"/>
              <a:cs typeface="+mn-lt"/>
            </a:endParaRPr>
          </a:p>
          <a:p>
            <a:pPr marL="228600" indent="-228600">
              <a:lnSpc>
                <a:spcPct val="90000"/>
              </a:lnSpc>
              <a:spcBef>
                <a:spcPts val="600"/>
              </a:spcBef>
            </a:pPr>
            <a:r>
              <a:rPr lang="en-GB" sz="1300" b="1">
                <a:latin typeface="Arial"/>
                <a:cs typeface="Arial"/>
              </a:rPr>
              <a:t>5) Management information:</a:t>
            </a:r>
            <a:r>
              <a:rPr lang="en-GB" sz="1300">
                <a:latin typeface="Arial"/>
                <a:cs typeface="Arial"/>
              </a:rPr>
              <a:t>  </a:t>
            </a:r>
            <a:endParaRPr lang="en-US" sz="1300">
              <a:latin typeface="Arial"/>
              <a:ea typeface="+mn-lt"/>
              <a:cs typeface="+mn-lt"/>
            </a:endParaRPr>
          </a:p>
          <a:p>
            <a:pPr marL="285750" indent="-285750">
              <a:lnSpc>
                <a:spcPct val="90000"/>
              </a:lnSpc>
              <a:spcBef>
                <a:spcPts val="600"/>
              </a:spcBef>
              <a:buFont typeface="Arial"/>
              <a:buChar char="•"/>
            </a:pPr>
            <a:r>
              <a:rPr lang="en-US" sz="1300">
                <a:latin typeface="Arial"/>
                <a:cs typeface="Arial"/>
              </a:rPr>
              <a:t>Ensure that clear performance information is used to provide assurance of delivery of statutory objectives within agreed risk appetite, and that budgets are achieved. </a:t>
            </a:r>
            <a:br>
              <a:rPr lang="en-US" sz="1300">
                <a:latin typeface="Arial"/>
                <a:cs typeface="Arial"/>
              </a:rPr>
            </a:br>
            <a:endParaRPr lang="en-GB" sz="1300">
              <a:latin typeface="Arial"/>
              <a:ea typeface="+mn-lt"/>
              <a:cs typeface="+mn-lt"/>
            </a:endParaRPr>
          </a:p>
          <a:p>
            <a:pPr algn="l"/>
            <a:endParaRPr lang="en-GB" sz="1200">
              <a:latin typeface="Arial"/>
              <a:cs typeface="Calibri"/>
            </a:endParaRPr>
          </a:p>
        </p:txBody>
      </p:sp>
      <p:sp>
        <p:nvSpPr>
          <p:cNvPr id="6" name="TextBox 5">
            <a:extLst>
              <a:ext uri="{FF2B5EF4-FFF2-40B4-BE49-F238E27FC236}">
                <a16:creationId xmlns:a16="http://schemas.microsoft.com/office/drawing/2014/main" id="{083A98AC-8D7C-8072-2FC1-9E76C21D13E9}"/>
              </a:ext>
            </a:extLst>
          </p:cNvPr>
          <p:cNvSpPr txBox="1"/>
          <p:nvPr/>
        </p:nvSpPr>
        <p:spPr>
          <a:xfrm>
            <a:off x="522831" y="951108"/>
            <a:ext cx="11149021" cy="8925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300">
                <a:latin typeface="Arial"/>
                <a:cs typeface="Arial"/>
              </a:rPr>
              <a:t>Please note that information about the role of non-Executive members of the RSH board is set out in the board members’ terms and conditions. Board members should have regard to the RSH Board Terms of Reference and Standing Orders which set out the role and responsibilities of the RSH Board. Board members should also note the Framework Document for the Regulator of Social Housing, which sets out the responsibilities of the RSH board. The below sets out key elements of those responsibilities: </a:t>
            </a:r>
            <a:endParaRPr lang="en-US" sz="1300">
              <a:cs typeface="Calibri"/>
            </a:endParaRPr>
          </a:p>
        </p:txBody>
      </p:sp>
    </p:spTree>
    <p:extLst>
      <p:ext uri="{BB962C8B-B14F-4D97-AF65-F5344CB8AC3E}">
        <p14:creationId xmlns:p14="http://schemas.microsoft.com/office/powerpoint/2010/main" val="860269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E69E-6777-491C-A769-5FA452D5D245}"/>
              </a:ext>
            </a:extLst>
          </p:cNvPr>
          <p:cNvSpPr>
            <a:spLocks noGrp="1"/>
          </p:cNvSpPr>
          <p:nvPr>
            <p:ph type="title"/>
          </p:nvPr>
        </p:nvSpPr>
        <p:spPr>
          <a:xfrm>
            <a:off x="609046" y="308933"/>
            <a:ext cx="10908001" cy="708301"/>
          </a:xfrm>
        </p:spPr>
        <p:txBody>
          <a:bodyPr>
            <a:normAutofit fontScale="90000"/>
          </a:bodyPr>
          <a:lstStyle/>
          <a:p>
            <a:r>
              <a:rPr lang="en-GB" sz="3200" b="1">
                <a:solidFill>
                  <a:schemeClr val="accent5">
                    <a:lumMod val="50000"/>
                  </a:schemeClr>
                </a:solidFill>
                <a:latin typeface="Arial"/>
                <a:cs typeface="Arial"/>
              </a:rPr>
              <a:t>1. General housing Non-Executive Director Selection Criteria</a:t>
            </a:r>
          </a:p>
        </p:txBody>
      </p:sp>
      <p:sp>
        <p:nvSpPr>
          <p:cNvPr id="4" name="Slide Number Placeholder 3">
            <a:extLst>
              <a:ext uri="{FF2B5EF4-FFF2-40B4-BE49-F238E27FC236}">
                <a16:creationId xmlns:a16="http://schemas.microsoft.com/office/drawing/2014/main" id="{C516DAE2-A66D-4CF7-8EE2-19F7213E398A}"/>
              </a:ext>
            </a:extLst>
          </p:cNvPr>
          <p:cNvSpPr>
            <a:spLocks noGrp="1"/>
          </p:cNvSpPr>
          <p:nvPr>
            <p:ph type="sldNum" sz="quarter" idx="12"/>
          </p:nvPr>
        </p:nvSpPr>
        <p:spPr/>
        <p:txBody>
          <a:bodyPr/>
          <a:lstStyle/>
          <a:p>
            <a:fld id="{B40F6008-2E59-B649-B193-1DAD0B033AC3}" type="slidenum">
              <a:rPr lang="en-US" smtClean="0"/>
              <a:t>8</a:t>
            </a:fld>
            <a:endParaRPr lang="en-US"/>
          </a:p>
        </p:txBody>
      </p:sp>
      <p:sp>
        <p:nvSpPr>
          <p:cNvPr id="7" name="TextBox 6">
            <a:extLst>
              <a:ext uri="{FF2B5EF4-FFF2-40B4-BE49-F238E27FC236}">
                <a16:creationId xmlns:a16="http://schemas.microsoft.com/office/drawing/2014/main" id="{1F45785B-773C-4CE3-9D1F-81ABFBD64855}"/>
              </a:ext>
            </a:extLst>
          </p:cNvPr>
          <p:cNvSpPr txBox="1"/>
          <p:nvPr/>
        </p:nvSpPr>
        <p:spPr>
          <a:xfrm>
            <a:off x="609048" y="1017234"/>
            <a:ext cx="10910875" cy="523220"/>
          </a:xfrm>
          <a:prstGeom prst="rect">
            <a:avLst/>
          </a:prstGeom>
          <a:noFill/>
          <a:ln>
            <a:solidFill>
              <a:schemeClr val="accent1">
                <a:lumMod val="50000"/>
              </a:schemeClr>
            </a:solidFill>
          </a:ln>
        </p:spPr>
        <p:txBody>
          <a:bodyPr wrap="square" lIns="91440" tIns="45720" rIns="91440" bIns="45720" rtlCol="0" anchor="t">
            <a:spAutoFit/>
          </a:bodyPr>
          <a:lstStyle/>
          <a:p>
            <a:r>
              <a:rPr lang="en-GB" sz="1400">
                <a:latin typeface="Arial"/>
                <a:ea typeface="Calibri" panose="020F0502020204030204" pitchFamily="34" charset="0"/>
                <a:cs typeface="Arial"/>
              </a:rPr>
              <a:t>The below criteria apply for the general housing Non-Executive Director position. All</a:t>
            </a:r>
            <a:r>
              <a:rPr lang="en-GB" sz="1400">
                <a:effectLst/>
                <a:latin typeface="Arial"/>
                <a:ea typeface="Calibri" panose="020F0502020204030204" pitchFamily="34" charset="0"/>
                <a:cs typeface="Arial"/>
              </a:rPr>
              <a:t> candidates must demonstrate, in their CV and supporting letter, how they meet the selection criteria for the roles, through their knowledge, skills and experience.</a:t>
            </a:r>
            <a:endParaRPr lang="en-US" sz="1400">
              <a:latin typeface="Arial"/>
              <a:cs typeface="Arial"/>
            </a:endParaRPr>
          </a:p>
        </p:txBody>
      </p:sp>
      <p:sp>
        <p:nvSpPr>
          <p:cNvPr id="8" name="TextBox 7">
            <a:extLst>
              <a:ext uri="{FF2B5EF4-FFF2-40B4-BE49-F238E27FC236}">
                <a16:creationId xmlns:a16="http://schemas.microsoft.com/office/drawing/2014/main" id="{A1AEB242-2060-4589-B8DE-651B05DE9440}"/>
              </a:ext>
            </a:extLst>
          </p:cNvPr>
          <p:cNvSpPr txBox="1"/>
          <p:nvPr/>
        </p:nvSpPr>
        <p:spPr>
          <a:xfrm>
            <a:off x="609047" y="1697861"/>
            <a:ext cx="10908002" cy="3850616"/>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dirty="0">
                <a:solidFill>
                  <a:schemeClr val="accent1">
                    <a:lumMod val="75000"/>
                  </a:schemeClr>
                </a:solidFill>
                <a:latin typeface="Arial"/>
                <a:cs typeface="Arial"/>
              </a:rPr>
              <a:t>Essential Criteria:</a:t>
            </a:r>
            <a:endParaRPr lang="en-GB" sz="1800" dirty="0">
              <a:solidFill>
                <a:schemeClr val="accent1">
                  <a:lumMod val="75000"/>
                </a:schemeClr>
              </a:solidFill>
              <a:effectLst/>
              <a:latin typeface="Arial"/>
              <a:ea typeface="Times New Roman" panose="02020603050405020304" pitchFamily="18" charset="0"/>
              <a:cs typeface="Arial"/>
            </a:endParaRPr>
          </a:p>
          <a:p>
            <a:pPr marL="342900" indent="-342900" fontAlgn="base">
              <a:buSzPts val="1000"/>
              <a:buAutoNum type="arabicPeriod"/>
              <a:tabLst>
                <a:tab pos="457200" algn="l"/>
              </a:tabLst>
            </a:pPr>
            <a:r>
              <a:rPr lang="en-GB" sz="1400">
                <a:solidFill>
                  <a:srgbClr val="0B0C0C"/>
                </a:solidFill>
                <a:latin typeface="Arial"/>
                <a:ea typeface="Calibri"/>
                <a:cs typeface="Calibri"/>
              </a:rPr>
              <a:t>Senior level executive experience of the range of operations of a social housing provider and an understanding of the social housing sector – including experience of driving positive outcomes for the organisation and for tenants, as well as an ability to articulate clearly the sector’s drivers and operating model;  </a:t>
            </a:r>
          </a:p>
          <a:p>
            <a:pPr marL="342900" indent="-342900">
              <a:buSzPts val="1000"/>
              <a:buAutoNum type="arabicPeriod"/>
              <a:tabLst>
                <a:tab pos="457200" algn="l"/>
              </a:tabLst>
            </a:pPr>
            <a:r>
              <a:rPr lang="en-GB" sz="1400">
                <a:solidFill>
                  <a:srgbClr val="0B0C0C"/>
                </a:solidFill>
                <a:latin typeface="Arial"/>
                <a:ea typeface="Calibri"/>
                <a:cs typeface="Calibri"/>
              </a:rPr>
              <a:t>Experience of Director-level senior management and governance, including operating at a senior level in a large and/or complex organisation, with experience of working with or on a Board, and senior level experience of working with, or within, organisations that interface with government;</a:t>
            </a:r>
          </a:p>
          <a:p>
            <a:pPr marL="342900" indent="-342900">
              <a:buSzPts val="1000"/>
              <a:buAutoNum type="arabicPeriod"/>
              <a:tabLst>
                <a:tab pos="457200" algn="l"/>
              </a:tabLst>
            </a:pPr>
            <a:r>
              <a:rPr lang="en-GB" sz="1400">
                <a:solidFill>
                  <a:srgbClr val="0B0C0C"/>
                </a:solidFill>
                <a:latin typeface="Arial"/>
                <a:ea typeface="Calibri"/>
                <a:cs typeface="Calibri"/>
              </a:rPr>
              <a:t>Ability to make decisions based on complex financial products and models; </a:t>
            </a:r>
          </a:p>
          <a:p>
            <a:pPr marL="342900" indent="-342900">
              <a:buSzPts val="1000"/>
              <a:buAutoNum type="arabicPeriod"/>
              <a:tabLst>
                <a:tab pos="457200" algn="l"/>
              </a:tabLst>
            </a:pPr>
            <a:r>
              <a:rPr lang="en-GB" sz="1400">
                <a:solidFill>
                  <a:srgbClr val="0B0C0C"/>
                </a:solidFill>
                <a:latin typeface="Arial"/>
                <a:ea typeface="Calibri"/>
                <a:cs typeface="Calibri"/>
              </a:rPr>
              <a:t>Experience of a sector which needs to balance its economic and commercial drivers, protection of regulated assets, improvement in customer service and quality of homes and delivery of new homes;  </a:t>
            </a:r>
          </a:p>
          <a:p>
            <a:pPr marL="342900" indent="-342900">
              <a:buSzPts val="1000"/>
              <a:buAutoNum type="arabicPeriod"/>
              <a:tabLst>
                <a:tab pos="457200" algn="l"/>
              </a:tabLst>
            </a:pPr>
            <a:r>
              <a:rPr lang="en-US" sz="1400">
                <a:solidFill>
                  <a:srgbClr val="0B0C0C"/>
                </a:solidFill>
                <a:latin typeface="Arial"/>
                <a:ea typeface="Calibri"/>
                <a:cs typeface="Calibri"/>
              </a:rPr>
              <a:t>An understanding of good corporate governance and the importance of constructive challenge and the ability to contribute to effective oversight of all aspects of the RSH’s role and remit</a:t>
            </a:r>
            <a:r>
              <a:rPr lang="en-GB" sz="1400">
                <a:solidFill>
                  <a:srgbClr val="0B0C0C"/>
                </a:solidFill>
                <a:latin typeface="Arial"/>
                <a:ea typeface="Calibri"/>
                <a:cs typeface="Calibri"/>
              </a:rPr>
              <a:t>;  </a:t>
            </a:r>
          </a:p>
          <a:p>
            <a:pPr marL="342900" indent="-342900">
              <a:buSzPts val="1000"/>
              <a:buAutoNum type="arabicPeriod"/>
              <a:tabLst>
                <a:tab pos="457200" algn="l"/>
              </a:tabLst>
            </a:pPr>
            <a:r>
              <a:rPr lang="en-GB" sz="1400">
                <a:solidFill>
                  <a:srgbClr val="0B0C0C"/>
                </a:solidFill>
                <a:latin typeface="Arial"/>
                <a:ea typeface="Calibri"/>
                <a:cs typeface="Calibri"/>
              </a:rPr>
              <a:t>An understanding of the principles of risk-based, outcome-focused regulation</a:t>
            </a:r>
            <a:r>
              <a:rPr lang="en-US" sz="1400">
                <a:solidFill>
                  <a:srgbClr val="0B0C0C"/>
                </a:solidFill>
                <a:latin typeface="Arial"/>
                <a:ea typeface="Calibri"/>
                <a:cs typeface="Calibri"/>
              </a:rPr>
              <a:t> and a clear commitment to the Regulator of Social Housing’s role in regulating registered providers of social housing to promote a viable, efficient and well-governed social housing sector able to deliver and maintain homes of appropriate quality that meet a range of needs.</a:t>
            </a:r>
            <a:r>
              <a:rPr lang="en-GB" sz="1400">
                <a:solidFill>
                  <a:srgbClr val="0B0C0C"/>
                </a:solidFill>
                <a:latin typeface="Arial"/>
                <a:ea typeface="Calibri"/>
                <a:cs typeface="Calibri"/>
              </a:rPr>
              <a:t>     </a:t>
            </a:r>
          </a:p>
          <a:p>
            <a:pPr marL="342900" indent="-342900">
              <a:buSzPts val="1000"/>
              <a:buAutoNum type="arabicPeriod"/>
              <a:tabLst>
                <a:tab pos="457200" algn="l"/>
              </a:tabLst>
            </a:pPr>
            <a:r>
              <a:rPr lang="en-GB" sz="1400">
                <a:solidFill>
                  <a:srgbClr val="0B0C0C"/>
                </a:solidFill>
                <a:latin typeface="Arial"/>
                <a:ea typeface="Calibri"/>
                <a:cs typeface="Calibri"/>
              </a:rPr>
              <a:t>An understanding of the social impact of social housing and the challenges of providing services across a wide range of geographies and diverse client groups </a:t>
            </a:r>
            <a:endParaRPr lang="en-US" sz="1400">
              <a:solidFill>
                <a:srgbClr val="0B0C0C"/>
              </a:solidFill>
              <a:latin typeface="Arial"/>
              <a:ea typeface="Calibri"/>
              <a:cs typeface="Calibri"/>
            </a:endParaRPr>
          </a:p>
          <a:p>
            <a:pPr marL="342900" lvl="0" indent="-342900" algn="just">
              <a:buSzPts val="1000"/>
              <a:buAutoNum type="arabicPeriod"/>
              <a:tabLst>
                <a:tab pos="457200" algn="l"/>
              </a:tabLst>
            </a:pPr>
            <a:endParaRPr lang="en-GB" sz="1400" dirty="0">
              <a:solidFill>
                <a:srgbClr val="0B0C0C"/>
              </a:solidFill>
              <a:effectLst/>
              <a:latin typeface="Arial"/>
              <a:ea typeface="Times New Roman" panose="02020603050405020304" pitchFamily="18" charset="0"/>
              <a:cs typeface="Arial"/>
            </a:endParaRPr>
          </a:p>
          <a:p>
            <a:pPr marL="342900" indent="-342900">
              <a:buFont typeface="+mj-lt"/>
              <a:buAutoNum type="arabicPeriod"/>
            </a:pPr>
            <a:endParaRPr lang="en-US" sz="1600">
              <a:latin typeface="Arial"/>
              <a:ea typeface="+mn-lt"/>
              <a:cs typeface="+mn-lt"/>
            </a:endParaRPr>
          </a:p>
          <a:p>
            <a:pPr marL="285750" lvl="0" indent="-285750">
              <a:lnSpc>
                <a:spcPct val="150000"/>
              </a:lnSpc>
              <a:buAutoNum type="arabicPeriod"/>
            </a:pPr>
            <a:endParaRPr lang="en-GB" sz="150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endParaRPr>
          </a:p>
          <a:p>
            <a:pPr marL="285750" lvl="0" indent="-285750">
              <a:lnSpc>
                <a:spcPct val="150000"/>
              </a:lnSpc>
              <a:buAutoNum type="arabicPeriod"/>
            </a:pPr>
            <a:endParaRPr lang="en-GB" sz="1500">
              <a:solidFill>
                <a:schemeClr val="bg1">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9" name="TextBox 8">
            <a:extLst>
              <a:ext uri="{FF2B5EF4-FFF2-40B4-BE49-F238E27FC236}">
                <a16:creationId xmlns:a16="http://schemas.microsoft.com/office/drawing/2014/main" id="{49F1945A-DCD5-4465-B404-7B0AABDC6471}"/>
              </a:ext>
            </a:extLst>
          </p:cNvPr>
          <p:cNvSpPr txBox="1"/>
          <p:nvPr/>
        </p:nvSpPr>
        <p:spPr>
          <a:xfrm>
            <a:off x="609047" y="5663867"/>
            <a:ext cx="10908002" cy="1057608"/>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dirty="0">
                <a:solidFill>
                  <a:schemeClr val="accent1">
                    <a:lumMod val="75000"/>
                  </a:schemeClr>
                </a:solidFill>
                <a:latin typeface="Arial"/>
                <a:cs typeface="Arial"/>
              </a:rPr>
              <a:t>Desirable Criteria:</a:t>
            </a:r>
            <a:endParaRPr lang="en-GB" sz="1800" dirty="0">
              <a:solidFill>
                <a:schemeClr val="accent1">
                  <a:lumMod val="75000"/>
                </a:schemeClr>
              </a:solidFill>
              <a:effectLst/>
              <a:latin typeface="Arial"/>
              <a:ea typeface="Times New Roman" panose="02020603050405020304" pitchFamily="18" charset="0"/>
              <a:cs typeface="Arial"/>
            </a:endParaRPr>
          </a:p>
          <a:p>
            <a:pPr marL="342900" lvl="0" indent="-342900" algn="just" fontAlgn="base">
              <a:buSzPts val="1000"/>
              <a:buFont typeface="+mj-lt"/>
              <a:buAutoNum type="arabicPeriod"/>
              <a:tabLst>
                <a:tab pos="457200" algn="l"/>
              </a:tabLst>
            </a:pPr>
            <a:r>
              <a:rPr lang="en-GB" sz="1400" dirty="0">
                <a:solidFill>
                  <a:srgbClr val="0B0C0C"/>
                </a:solidFill>
                <a:effectLst/>
                <a:latin typeface="Arial"/>
                <a:ea typeface="Times New Roman" panose="02020603050405020304" pitchFamily="18" charset="0"/>
                <a:cs typeface="Arial"/>
              </a:rPr>
              <a:t>Previous Non-Executive experience in a regulator or regulated body; </a:t>
            </a:r>
            <a:endParaRPr lang="en-GB" sz="1400" dirty="0">
              <a:effectLst/>
              <a:latin typeface="Arial"/>
              <a:ea typeface="Times New Roman" panose="02020603050405020304" pitchFamily="18" charset="0"/>
              <a:cs typeface="Arial"/>
            </a:endParaRPr>
          </a:p>
          <a:p>
            <a:pPr marL="342900" lvl="0" indent="-342900" algn="just" fontAlgn="base">
              <a:buSzPts val="1000"/>
              <a:buFont typeface="+mj-lt"/>
              <a:buAutoNum type="arabicPeriod"/>
              <a:tabLst>
                <a:tab pos="457200" algn="l"/>
              </a:tabLst>
            </a:pPr>
            <a:r>
              <a:rPr lang="en-GB" sz="1400">
                <a:solidFill>
                  <a:srgbClr val="0B0C0C"/>
                </a:solidFill>
                <a:effectLst/>
                <a:latin typeface="Arial" panose="020B0604020202020204" pitchFamily="34" charset="0"/>
                <a:ea typeface="Times New Roman" panose="02020603050405020304" pitchFamily="18" charset="0"/>
              </a:rPr>
              <a:t>Experience of managing an organisation through change.   </a:t>
            </a:r>
            <a:endParaRPr lang="en-GB" sz="1400">
              <a:effectLst/>
              <a:latin typeface="Times New Roman" panose="02020603050405020304" pitchFamily="18" charset="0"/>
              <a:ea typeface="Times New Roman" panose="02020603050405020304" pitchFamily="18" charset="0"/>
            </a:endParaRPr>
          </a:p>
          <a:p>
            <a:pPr lvl="0" algn="just">
              <a:tabLst>
                <a:tab pos="457200" algn="l"/>
              </a:tabLst>
            </a:pPr>
            <a:endParaRPr lang="en-GB" sz="1500">
              <a:solidFill>
                <a:srgbClr val="000000"/>
              </a:solidFill>
              <a:effectLst/>
              <a:latin typeface="Arial"/>
              <a:ea typeface="Calibri" panose="020F0502020204030204"/>
              <a:cs typeface="Calibri" panose="020F0502020204030204"/>
            </a:endParaRPr>
          </a:p>
          <a:p>
            <a:pPr marL="285750" indent="-285750">
              <a:lnSpc>
                <a:spcPct val="150000"/>
              </a:lnSpc>
              <a:buFont typeface="Arial" panose="020B0604020202020204" pitchFamily="34" charset="0"/>
              <a:buChar char="•"/>
            </a:pPr>
            <a:endParaRPr lang="en-GB" sz="1500">
              <a:latin typeface="Arial" panose="020B0604020202020204" pitchFamily="34" charset="0"/>
              <a:ea typeface="+mn-lt"/>
              <a:cs typeface="Arial" panose="020B0604020202020204" pitchFamily="34" charset="0"/>
            </a:endParaRPr>
          </a:p>
        </p:txBody>
      </p:sp>
    </p:spTree>
    <p:extLst>
      <p:ext uri="{BB962C8B-B14F-4D97-AF65-F5344CB8AC3E}">
        <p14:creationId xmlns:p14="http://schemas.microsoft.com/office/powerpoint/2010/main" val="4256747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E69E-6777-491C-A769-5FA452D5D245}"/>
              </a:ext>
            </a:extLst>
          </p:cNvPr>
          <p:cNvSpPr>
            <a:spLocks noGrp="1"/>
          </p:cNvSpPr>
          <p:nvPr>
            <p:ph type="title"/>
          </p:nvPr>
        </p:nvSpPr>
        <p:spPr>
          <a:xfrm>
            <a:off x="433550" y="282708"/>
            <a:ext cx="10515600" cy="708301"/>
          </a:xfrm>
        </p:spPr>
        <p:txBody>
          <a:bodyPr>
            <a:normAutofit/>
          </a:bodyPr>
          <a:lstStyle/>
          <a:p>
            <a:r>
              <a:rPr lang="en-GB" sz="2900" b="1">
                <a:solidFill>
                  <a:schemeClr val="accent5">
                    <a:lumMod val="50000"/>
                  </a:schemeClr>
                </a:solidFill>
                <a:latin typeface="Arial"/>
                <a:ea typeface="+mj-lt"/>
                <a:cs typeface="+mj-lt"/>
              </a:rPr>
              <a:t>2. Finance Non-Executive Director Selection Criteria</a:t>
            </a:r>
            <a:endParaRPr lang="en-GB" sz="2900" b="1">
              <a:solidFill>
                <a:schemeClr val="accent5">
                  <a:lumMod val="50000"/>
                </a:schemeClr>
              </a:solidFill>
              <a:latin typeface="Arial"/>
              <a:cs typeface="Arial"/>
            </a:endParaRPr>
          </a:p>
        </p:txBody>
      </p:sp>
      <p:sp>
        <p:nvSpPr>
          <p:cNvPr id="4" name="Slide Number Placeholder 3">
            <a:extLst>
              <a:ext uri="{FF2B5EF4-FFF2-40B4-BE49-F238E27FC236}">
                <a16:creationId xmlns:a16="http://schemas.microsoft.com/office/drawing/2014/main" id="{C516DAE2-A66D-4CF7-8EE2-19F7213E398A}"/>
              </a:ext>
            </a:extLst>
          </p:cNvPr>
          <p:cNvSpPr>
            <a:spLocks noGrp="1"/>
          </p:cNvSpPr>
          <p:nvPr>
            <p:ph type="sldNum" sz="quarter" idx="12"/>
          </p:nvPr>
        </p:nvSpPr>
        <p:spPr/>
        <p:txBody>
          <a:bodyPr/>
          <a:lstStyle/>
          <a:p>
            <a:fld id="{B40F6008-2E59-B649-B193-1DAD0B033AC3}" type="slidenum">
              <a:rPr lang="en-US" smtClean="0"/>
              <a:t>9</a:t>
            </a:fld>
            <a:endParaRPr lang="en-US"/>
          </a:p>
        </p:txBody>
      </p:sp>
      <p:sp>
        <p:nvSpPr>
          <p:cNvPr id="7" name="TextBox 6">
            <a:extLst>
              <a:ext uri="{FF2B5EF4-FFF2-40B4-BE49-F238E27FC236}">
                <a16:creationId xmlns:a16="http://schemas.microsoft.com/office/drawing/2014/main" id="{1F45785B-773C-4CE3-9D1F-81ABFBD64855}"/>
              </a:ext>
            </a:extLst>
          </p:cNvPr>
          <p:cNvSpPr txBox="1"/>
          <p:nvPr/>
        </p:nvSpPr>
        <p:spPr>
          <a:xfrm>
            <a:off x="432998" y="941093"/>
            <a:ext cx="11264463" cy="523220"/>
          </a:xfrm>
          <a:prstGeom prst="rect">
            <a:avLst/>
          </a:prstGeom>
          <a:noFill/>
          <a:ln>
            <a:solidFill>
              <a:schemeClr val="accent1">
                <a:lumMod val="50000"/>
              </a:schemeClr>
            </a:solidFill>
          </a:ln>
        </p:spPr>
        <p:txBody>
          <a:bodyPr wrap="square" lIns="91440" tIns="45720" rIns="91440" bIns="45720" rtlCol="0" anchor="t">
            <a:spAutoFit/>
          </a:bodyPr>
          <a:lstStyle/>
          <a:p>
            <a:r>
              <a:rPr lang="en-GB" sz="1400">
                <a:latin typeface="Arial"/>
                <a:ea typeface="Calibri" panose="020F0502020204030204" pitchFamily="34" charset="0"/>
                <a:cs typeface="Arial"/>
              </a:rPr>
              <a:t>The below criteria apply for the Finance Non-Executive Director position. All</a:t>
            </a:r>
            <a:r>
              <a:rPr lang="en-GB" sz="1400">
                <a:effectLst/>
                <a:latin typeface="Arial"/>
                <a:ea typeface="Calibri" panose="020F0502020204030204" pitchFamily="34" charset="0"/>
                <a:cs typeface="Arial"/>
              </a:rPr>
              <a:t> candidates must demonstrate, in their CV and supporting letter, how they meet the selection criteria for the roles, through their knowledge, skills and experience.</a:t>
            </a:r>
            <a:endParaRPr lang="en-US" sz="1400">
              <a:latin typeface="Arial"/>
              <a:cs typeface="Arial"/>
            </a:endParaRPr>
          </a:p>
        </p:txBody>
      </p:sp>
      <p:sp>
        <p:nvSpPr>
          <p:cNvPr id="8" name="TextBox 7">
            <a:extLst>
              <a:ext uri="{FF2B5EF4-FFF2-40B4-BE49-F238E27FC236}">
                <a16:creationId xmlns:a16="http://schemas.microsoft.com/office/drawing/2014/main" id="{A1AEB242-2060-4589-B8DE-651B05DE9440}"/>
              </a:ext>
            </a:extLst>
          </p:cNvPr>
          <p:cNvSpPr txBox="1"/>
          <p:nvPr/>
        </p:nvSpPr>
        <p:spPr>
          <a:xfrm>
            <a:off x="432998" y="1566061"/>
            <a:ext cx="11263911" cy="2980001"/>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dirty="0">
                <a:solidFill>
                  <a:schemeClr val="accent1">
                    <a:lumMod val="75000"/>
                  </a:schemeClr>
                </a:solidFill>
                <a:latin typeface="Arial"/>
                <a:cs typeface="Arial"/>
              </a:rPr>
              <a:t>Essential Criteria:</a:t>
            </a:r>
            <a:endParaRPr lang="en-GB" sz="1800" dirty="0">
              <a:solidFill>
                <a:schemeClr val="accent1">
                  <a:lumMod val="75000"/>
                </a:schemeClr>
              </a:solidFill>
              <a:effectLst/>
              <a:latin typeface="Arial"/>
              <a:ea typeface="Times New Roman" panose="02020603050405020304" pitchFamily="18" charset="0"/>
              <a:cs typeface="Arial"/>
            </a:endParaRPr>
          </a:p>
          <a:p>
            <a:pPr marL="342900" indent="-342900">
              <a:buSzPts val="1000"/>
              <a:buAutoNum type="arabicPeriod"/>
              <a:tabLst>
                <a:tab pos="457200" algn="l"/>
              </a:tabLst>
            </a:pPr>
            <a:r>
              <a:rPr lang="en-GB" sz="1400">
                <a:latin typeface="Arial"/>
                <a:ea typeface="Calibri"/>
                <a:cs typeface="Calibri"/>
              </a:rPr>
              <a:t> Experience of Director-level senior management and working with or on a Board, including operating at a senior level in a large and/or complex organisation working with, or within, organisations that interface with government; </a:t>
            </a:r>
          </a:p>
          <a:p>
            <a:pPr marL="342900" indent="-342900">
              <a:buSzPts val="1000"/>
              <a:buAutoNum type="arabicPeriod"/>
              <a:tabLst>
                <a:tab pos="457200" algn="l"/>
              </a:tabLst>
            </a:pPr>
            <a:r>
              <a:rPr lang="en-GB" sz="1400">
                <a:latin typeface="Arial"/>
                <a:ea typeface="Calibri"/>
                <a:cs typeface="Calibri"/>
              </a:rPr>
              <a:t>Ability to make decisions based on complex financial products and models and a proven ability to identify and tackle financial and other risks, acting independently as appropriate;</a:t>
            </a:r>
          </a:p>
          <a:p>
            <a:pPr marL="342900" indent="-342900">
              <a:buSzPts val="1000"/>
              <a:buAutoNum type="arabicPeriod"/>
              <a:tabLst>
                <a:tab pos="457200" algn="l"/>
              </a:tabLst>
            </a:pPr>
            <a:r>
              <a:rPr lang="en-GB" sz="1400">
                <a:latin typeface="Arial"/>
                <a:ea typeface="Calibri"/>
                <a:cs typeface="Calibri"/>
              </a:rPr>
              <a:t>Senior level knowledge and experience of the capital markets and structured products (including key market participants such as insurers, annuity funds etc.), bank finance and related products, and a demonstrable understanding of the risks involved.</a:t>
            </a:r>
          </a:p>
          <a:p>
            <a:pPr marL="342900" indent="-342900">
              <a:buSzPts val="1000"/>
              <a:buAutoNum type="arabicPeriod"/>
              <a:tabLst>
                <a:tab pos="457200" algn="l"/>
              </a:tabLst>
            </a:pPr>
            <a:r>
              <a:rPr lang="en-GB" sz="1400">
                <a:latin typeface="Arial"/>
                <a:ea typeface="Calibri"/>
                <a:cs typeface="Calibri"/>
              </a:rPr>
              <a:t>Knowledge of the social housing sector and the potential impacts of economic and policy changes;</a:t>
            </a:r>
          </a:p>
          <a:p>
            <a:pPr marL="342900" indent="-342900">
              <a:buSzPts val="1000"/>
              <a:buAutoNum type="arabicPeriod"/>
              <a:tabLst>
                <a:tab pos="457200" algn="l"/>
              </a:tabLst>
            </a:pPr>
            <a:r>
              <a:rPr lang="en-US" sz="1400">
                <a:latin typeface="Arial"/>
                <a:ea typeface="Calibri"/>
                <a:cs typeface="Calibri"/>
              </a:rPr>
              <a:t>An understanding of good corporate governance and importance of constructive challenge, and the ability to contribute to effective oversight of all aspects of the RSH’s role and remit</a:t>
            </a:r>
            <a:r>
              <a:rPr lang="en-GB" sz="1400">
                <a:latin typeface="Arial"/>
                <a:ea typeface="Calibri"/>
                <a:cs typeface="Calibri"/>
              </a:rPr>
              <a:t>;  </a:t>
            </a:r>
          </a:p>
          <a:p>
            <a:pPr marL="342900" indent="-342900">
              <a:buSzPts val="1000"/>
              <a:buAutoNum type="arabicPeriod"/>
              <a:tabLst>
                <a:tab pos="457200" algn="l"/>
              </a:tabLst>
            </a:pPr>
            <a:r>
              <a:rPr lang="en-GB" sz="1400">
                <a:latin typeface="Arial"/>
                <a:ea typeface="Calibri"/>
                <a:cs typeface="Calibri"/>
              </a:rPr>
              <a:t>Understanding of the principles of risk-based, outcome- focused regulation</a:t>
            </a:r>
            <a:r>
              <a:rPr lang="en-US" sz="1400">
                <a:latin typeface="Arial"/>
                <a:ea typeface="Calibri"/>
                <a:cs typeface="Calibri"/>
              </a:rPr>
              <a:t> and a clear commitment to the Regulator of Social Housing’s role in regulating registered providers of social housing to promote a viable, efficient and well-governed social housing sector able to deliver and maintain homes of appropriate quality that meet a range of needs.</a:t>
            </a:r>
            <a:r>
              <a:rPr lang="en-GB" sz="1400">
                <a:latin typeface="Arial"/>
                <a:ea typeface="Calibri"/>
                <a:cs typeface="Calibri"/>
              </a:rPr>
              <a:t>  </a:t>
            </a:r>
          </a:p>
          <a:p>
            <a:pPr marL="342900" lvl="0" indent="-342900">
              <a:buSzPts val="1000"/>
              <a:buAutoNum type="arabicPeriod"/>
              <a:tabLst>
                <a:tab pos="457200" algn="l"/>
              </a:tabLst>
            </a:pPr>
            <a:endParaRPr lang="en-GB" sz="1400" dirty="0">
              <a:solidFill>
                <a:schemeClr val="bg1">
                  <a:lumMod val="50000"/>
                </a:schemeClr>
              </a:solidFill>
              <a:latin typeface="Arial"/>
              <a:ea typeface="Calibri"/>
              <a:cs typeface="Arial"/>
            </a:endParaRPr>
          </a:p>
          <a:p>
            <a:pPr marL="285750" lvl="0" indent="-285750">
              <a:lnSpc>
                <a:spcPct val="150000"/>
              </a:lnSpc>
              <a:buAutoNum type="arabicPeriod"/>
            </a:pPr>
            <a:endParaRPr lang="en-GB" sz="1500">
              <a:solidFill>
                <a:schemeClr val="bg1">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9" name="TextBox 8">
            <a:extLst>
              <a:ext uri="{FF2B5EF4-FFF2-40B4-BE49-F238E27FC236}">
                <a16:creationId xmlns:a16="http://schemas.microsoft.com/office/drawing/2014/main" id="{49F1945A-DCD5-4465-B404-7B0AABDC6471}"/>
              </a:ext>
            </a:extLst>
          </p:cNvPr>
          <p:cNvSpPr txBox="1"/>
          <p:nvPr/>
        </p:nvSpPr>
        <p:spPr>
          <a:xfrm>
            <a:off x="432997" y="4743060"/>
            <a:ext cx="11263911" cy="1806965"/>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a:solidFill>
                  <a:schemeClr val="accent1">
                    <a:lumMod val="75000"/>
                  </a:schemeClr>
                </a:solidFill>
                <a:latin typeface="Arial"/>
                <a:cs typeface="Arial"/>
              </a:rPr>
              <a:t>Desirable Criteria:</a:t>
            </a:r>
            <a:endParaRPr lang="en-GB" sz="1800">
              <a:solidFill>
                <a:schemeClr val="accent1">
                  <a:lumMod val="75000"/>
                </a:schemeClr>
              </a:solidFill>
              <a:effectLst/>
              <a:latin typeface="Arial"/>
              <a:ea typeface="Times New Roman" panose="02020603050405020304" pitchFamily="18" charset="0"/>
              <a:cs typeface="Arial"/>
            </a:endParaRPr>
          </a:p>
          <a:p>
            <a:pPr marL="342900" lvl="0" indent="-342900">
              <a:buFont typeface="+mj-lt"/>
              <a:buAutoNum type="arabicPeriod"/>
            </a:pPr>
            <a:r>
              <a:rPr lang="en-GB" sz="1400">
                <a:effectLst/>
                <a:latin typeface="Arial" panose="020B0604020202020204" pitchFamily="34" charset="0"/>
                <a:ea typeface="Times New Roman" panose="02020603050405020304" pitchFamily="18" charset="0"/>
                <a:cs typeface="Arial" panose="020B0604020202020204" pitchFamily="34" charset="0"/>
              </a:rPr>
              <a:t>Experience of other regulatory regimes;</a:t>
            </a:r>
          </a:p>
          <a:p>
            <a:pPr marL="342900" lvl="0" indent="-342900">
              <a:buFont typeface="+mj-lt"/>
              <a:buAutoNum type="arabicPeriod"/>
            </a:pPr>
            <a:r>
              <a:rPr lang="en-GB" sz="1400">
                <a:effectLst/>
                <a:latin typeface="Arial" panose="020B0604020202020204" pitchFamily="34" charset="0"/>
                <a:ea typeface="Times New Roman" panose="02020603050405020304" pitchFamily="18" charset="0"/>
                <a:cs typeface="Arial" panose="020B0604020202020204" pitchFamily="34" charset="0"/>
              </a:rPr>
              <a:t>The ability to advise and constructively challenge the executive on different funding models, corporate structures and sources of finance.</a:t>
            </a:r>
          </a:p>
          <a:p>
            <a:pPr marL="342900" lvl="0" indent="-342900">
              <a:buFont typeface="+mj-lt"/>
              <a:buAutoNum type="arabicPeriod"/>
            </a:pPr>
            <a:r>
              <a:rPr lang="en-GB" sz="1400">
                <a:effectLst/>
                <a:latin typeface="Arial" panose="020B0604020202020204" pitchFamily="34" charset="0"/>
                <a:ea typeface="Times New Roman" panose="02020603050405020304" pitchFamily="18" charset="0"/>
                <a:cs typeface="Arial" panose="020B0604020202020204" pitchFamily="34" charset="0"/>
              </a:rPr>
              <a:t>An understanding of the social impact of social housing and the challenges of providing services across a wide range of geographies and diverse client groups</a:t>
            </a:r>
          </a:p>
          <a:p>
            <a:pPr marL="342900" lvl="0" indent="-342900">
              <a:buFont typeface="+mj-lt"/>
              <a:buAutoNum type="arabicPeriod"/>
            </a:pPr>
            <a:r>
              <a:rPr lang="en-GB" sz="1400">
                <a:effectLst/>
                <a:latin typeface="Arial" panose="020B0604020202020204" pitchFamily="34" charset="0"/>
                <a:ea typeface="Times New Roman" panose="02020603050405020304" pitchFamily="18" charset="0"/>
                <a:cs typeface="Arial" panose="020B0604020202020204" pitchFamily="34" charset="0"/>
              </a:rPr>
              <a:t>Experience of being on the board of a registered provider</a:t>
            </a:r>
          </a:p>
          <a:p>
            <a:pPr marL="285750" lvl="0" indent="-285750">
              <a:lnSpc>
                <a:spcPct val="150000"/>
              </a:lnSpc>
              <a:buFont typeface="Arial" panose="020B0604020202020204" pitchFamily="34" charset="0"/>
              <a:buChar char="•"/>
            </a:pPr>
            <a:endParaRPr lang="en-GB" sz="150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276092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4FA36EE-3972-41FC-A516-6EBA04332E9F}"/>
              </a:ext>
            </a:extLst>
          </p:cNvPr>
          <p:cNvSpPr txBox="1">
            <a:spLocks/>
          </p:cNvSpPr>
          <p:nvPr/>
        </p:nvSpPr>
        <p:spPr>
          <a:xfrm>
            <a:off x="330926" y="186819"/>
            <a:ext cx="11530148" cy="3693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Outline Terms and Conditions</a:t>
            </a:r>
          </a:p>
        </p:txBody>
      </p:sp>
      <p:sp>
        <p:nvSpPr>
          <p:cNvPr id="9" name="object 5">
            <a:extLst>
              <a:ext uri="{FF2B5EF4-FFF2-40B4-BE49-F238E27FC236}">
                <a16:creationId xmlns:a16="http://schemas.microsoft.com/office/drawing/2014/main" id="{304998FB-6E12-43FC-B09C-11AEF9B3467D}"/>
              </a:ext>
            </a:extLst>
          </p:cNvPr>
          <p:cNvSpPr txBox="1"/>
          <p:nvPr/>
        </p:nvSpPr>
        <p:spPr>
          <a:xfrm>
            <a:off x="6080925" y="704249"/>
            <a:ext cx="5765074" cy="5494642"/>
          </a:xfrm>
          <a:prstGeom prst="rect">
            <a:avLst/>
          </a:prstGeom>
          <a:ln>
            <a:solidFill>
              <a:schemeClr val="accent1">
                <a:lumMod val="50000"/>
              </a:schemeClr>
            </a:solidFill>
          </a:ln>
        </p:spPr>
        <p:txBody>
          <a:bodyPr vert="horz" wrap="square" lIns="0" tIns="0" rIns="0" bIns="0" rtlCol="0" anchor="t">
            <a:noAutofit/>
          </a:bodyPr>
          <a:lstStyle/>
          <a:p>
            <a:pPr marL="12700" marR="21590">
              <a:lnSpc>
                <a:spcPct val="106100"/>
              </a:lnSpc>
              <a:spcBef>
                <a:spcPts val="100"/>
              </a:spcBef>
              <a:tabLst>
                <a:tab pos="139700" algn="l"/>
              </a:tabLst>
            </a:pPr>
            <a:r>
              <a:rPr lang="en-GB" sz="1500" b="1">
                <a:solidFill>
                  <a:schemeClr val="accent1">
                    <a:lumMod val="75000"/>
                  </a:schemeClr>
                </a:solidFill>
                <a:latin typeface="Arial"/>
                <a:cs typeface="Arial"/>
              </a:rPr>
              <a:t>Conduct:</a:t>
            </a:r>
            <a:r>
              <a:rPr lang="en-GB" sz="1500">
                <a:solidFill>
                  <a:schemeClr val="accent1">
                    <a:lumMod val="75000"/>
                  </a:schemeClr>
                </a:solidFill>
                <a:latin typeface="Arial"/>
                <a:cs typeface="Arial"/>
              </a:rPr>
              <a:t> </a:t>
            </a:r>
          </a:p>
          <a:p>
            <a:pPr marL="12700" marR="21590">
              <a:lnSpc>
                <a:spcPct val="106100"/>
              </a:lnSpc>
              <a:spcBef>
                <a:spcPts val="100"/>
              </a:spcBef>
              <a:tabLst>
                <a:tab pos="139700" algn="l"/>
              </a:tabLst>
            </a:pPr>
            <a:r>
              <a:rPr lang="en-GB" sz="1500">
                <a:latin typeface="Arial"/>
                <a:cs typeface="Arial"/>
              </a:rPr>
              <a:t>The Members will be expected to act in accordance with: </a:t>
            </a:r>
            <a:endParaRPr lang="en-GB" sz="150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500">
                <a:solidFill>
                  <a:prstClr val="black"/>
                </a:solidFill>
                <a:latin typeface="Arial"/>
                <a:cs typeface="Arial"/>
              </a:rPr>
              <a:t>The principles set out in </a:t>
            </a:r>
            <a:r>
              <a:rPr lang="en-GB" sz="1500">
                <a:solidFill>
                  <a:prstClr val="black"/>
                </a:solidFill>
                <a:latin typeface="Arial"/>
                <a:ea typeface="Times New Roman" panose="02020603050405020304" pitchFamily="18" charset="0"/>
                <a:cs typeface="Arial"/>
              </a:rPr>
              <a:t>the Cabinet Office’s </a:t>
            </a:r>
            <a:r>
              <a:rPr lang="en-GB" sz="1500" u="sng">
                <a:solidFill>
                  <a:prstClr val="black"/>
                </a:solidFill>
                <a:latin typeface="Arial"/>
                <a:ea typeface="Times New Roman" panose="02020603050405020304" pitchFamily="18" charset="0"/>
                <a:cs typeface="Arial"/>
                <a:hlinkClick r:id="rId2">
                  <a:extLst>
                    <a:ext uri="{A12FA001-AC4F-418D-AE19-62706E023703}">
                      <ahyp:hlinkClr xmlns:ahyp="http://schemas.microsoft.com/office/drawing/2018/hyperlinkcolor" val="tx"/>
                    </a:ext>
                  </a:extLst>
                </a:hlinkClick>
              </a:rPr>
              <a:t>Code of Conduct for Board Members of Public Bodies.</a:t>
            </a:r>
            <a:r>
              <a:rPr lang="en-GB" sz="1500">
                <a:solidFill>
                  <a:prstClr val="black"/>
                </a:solidFill>
                <a:latin typeface="Arial"/>
                <a:cs typeface="Arial"/>
              </a:rPr>
              <a:t> The Code sets out, clearly and openly, the standards expected from those who serve on the boards of UK public bodies and will form part of individual members’ terms and conditions of appointment; </a:t>
            </a:r>
          </a:p>
          <a:p>
            <a:pPr marL="298450" marR="21590" indent="-285750">
              <a:lnSpc>
                <a:spcPct val="106100"/>
              </a:lnSpc>
              <a:spcBef>
                <a:spcPts val="100"/>
              </a:spcBef>
              <a:buFont typeface="Arial" panose="020B0604020202020204" pitchFamily="34" charset="0"/>
              <a:buChar char="•"/>
              <a:tabLst>
                <a:tab pos="139700" algn="l"/>
              </a:tabLst>
            </a:pPr>
            <a:r>
              <a:rPr lang="en-GB" sz="1500">
                <a:latin typeface="Arial"/>
                <a:cs typeface="Arial"/>
              </a:rPr>
              <a:t>The </a:t>
            </a:r>
            <a:r>
              <a:rPr lang="en-GB" sz="1500">
                <a:latin typeface="Arial"/>
                <a:cs typeface="Arial"/>
                <a:hlinkClick r:id="rId3"/>
              </a:rPr>
              <a:t>Seven Principles of Public Life</a:t>
            </a:r>
            <a:endParaRPr lang="en-GB" sz="1500">
              <a:latin typeface="Arial"/>
              <a:cs typeface="Arial"/>
            </a:endParaRPr>
          </a:p>
          <a:p>
            <a:pPr marL="12700" marR="21590">
              <a:lnSpc>
                <a:spcPct val="106100"/>
              </a:lnSpc>
              <a:spcBef>
                <a:spcPts val="100"/>
              </a:spcBef>
              <a:tabLst>
                <a:tab pos="139700" algn="l"/>
              </a:tabLst>
            </a:pPr>
            <a:r>
              <a:rPr lang="en-GB" sz="1500">
                <a:latin typeface="Arial"/>
                <a:cs typeface="Arial"/>
              </a:rPr>
              <a:t>Please note that, as a regulator, the organisation sets the highest store on the conduct of non-executive members, including rigorous and management (where management can be achieved) of conflicts of interest.</a:t>
            </a:r>
          </a:p>
          <a:p>
            <a:pPr marL="12700" marR="21590">
              <a:lnSpc>
                <a:spcPct val="106100"/>
              </a:lnSpc>
              <a:spcBef>
                <a:spcPts val="100"/>
              </a:spcBef>
              <a:tabLst>
                <a:tab pos="139700" algn="l"/>
              </a:tabLst>
            </a:pPr>
            <a:endParaRPr lang="en-GB" sz="1500">
              <a:latin typeface="Arial"/>
              <a:cs typeface="Arial"/>
            </a:endParaRPr>
          </a:p>
          <a:p>
            <a:pPr marL="12700" marR="21590">
              <a:lnSpc>
                <a:spcPct val="106100"/>
              </a:lnSpc>
              <a:spcBef>
                <a:spcPts val="100"/>
              </a:spcBef>
              <a:tabLst>
                <a:tab pos="139700" algn="l"/>
              </a:tabLst>
            </a:pPr>
            <a:r>
              <a:rPr lang="en-GB" sz="1500" b="1">
                <a:solidFill>
                  <a:schemeClr val="accent1">
                    <a:lumMod val="75000"/>
                  </a:schemeClr>
                </a:solidFill>
                <a:latin typeface="Arial"/>
                <a:cs typeface="Arial"/>
              </a:rPr>
              <a:t>Nationality: </a:t>
            </a:r>
          </a:p>
          <a:p>
            <a:pPr marL="12700" marR="21590">
              <a:lnSpc>
                <a:spcPct val="106100"/>
              </a:lnSpc>
              <a:spcBef>
                <a:spcPts val="100"/>
              </a:spcBef>
              <a:tabLst>
                <a:tab pos="139700" algn="l"/>
              </a:tabLst>
            </a:pPr>
            <a:r>
              <a:rPr lang="en-GB" sz="1500">
                <a:solidFill>
                  <a:prstClr val="black"/>
                </a:solidFill>
                <a:latin typeface="Arial"/>
                <a:cs typeface="Arial"/>
              </a:rPr>
              <a:t>You must have a right to work in the UK, there must be no employment restrictions, or limit on your permitted stay in the UK.</a:t>
            </a:r>
          </a:p>
          <a:p>
            <a:pPr marL="12700" marR="21590">
              <a:lnSpc>
                <a:spcPct val="106100"/>
              </a:lnSpc>
              <a:spcBef>
                <a:spcPts val="100"/>
              </a:spcBef>
              <a:tabLst>
                <a:tab pos="139700" algn="l"/>
              </a:tabLst>
            </a:pPr>
            <a:endParaRPr lang="en-GB" sz="15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a:solidFill>
                  <a:schemeClr val="accent1">
                    <a:lumMod val="75000"/>
                  </a:schemeClr>
                </a:solidFill>
                <a:latin typeface="Arial"/>
                <a:cs typeface="Arial"/>
              </a:rPr>
              <a:t>Annual Performance Review and Reappointment: </a:t>
            </a:r>
          </a:p>
          <a:p>
            <a:pPr marL="12700" marR="21590">
              <a:lnSpc>
                <a:spcPct val="106100"/>
              </a:lnSpc>
              <a:spcBef>
                <a:spcPts val="100"/>
              </a:spcBef>
              <a:tabLst>
                <a:tab pos="139700" algn="l"/>
              </a:tabLst>
            </a:pPr>
            <a:r>
              <a:rPr lang="en-GB" sz="1500">
                <a:latin typeface="Arial"/>
                <a:cs typeface="Arial"/>
              </a:rPr>
              <a:t>Annual performance reviews are expected to be undertaken by the Chair of the Regulator of Social Housing. Reappointments are not automatic and will only be considered subject to satisfactory performance reviews</a:t>
            </a:r>
            <a:r>
              <a:rPr lang="en-GB" sz="1500" i="1">
                <a:solidFill>
                  <a:srgbClr val="00B050"/>
                </a:solidFill>
                <a:latin typeface="Arial"/>
                <a:cs typeface="Arial"/>
              </a:rPr>
              <a:t>.</a:t>
            </a:r>
          </a:p>
        </p:txBody>
      </p:sp>
      <p:sp>
        <p:nvSpPr>
          <p:cNvPr id="5" name="object 3">
            <a:extLst>
              <a:ext uri="{FF2B5EF4-FFF2-40B4-BE49-F238E27FC236}">
                <a16:creationId xmlns:a16="http://schemas.microsoft.com/office/drawing/2014/main" id="{A9D993CA-6D33-4809-B947-26905188B99C}"/>
              </a:ext>
            </a:extLst>
          </p:cNvPr>
          <p:cNvSpPr txBox="1"/>
          <p:nvPr/>
        </p:nvSpPr>
        <p:spPr>
          <a:xfrm>
            <a:off x="507468" y="704250"/>
            <a:ext cx="5272360" cy="5490670"/>
          </a:xfrm>
          <a:prstGeom prst="rect">
            <a:avLst/>
          </a:prstGeom>
          <a:ln>
            <a:solidFill>
              <a:schemeClr val="accent1">
                <a:lumMod val="50000"/>
              </a:schemeClr>
            </a:solidFill>
          </a:ln>
        </p:spPr>
        <p:txBody>
          <a:bodyPr vert="horz" wrap="square" lIns="0" tIns="0" rIns="0" bIns="0" rtlCol="0" anchor="t">
            <a:spAutoFit/>
          </a:bodyPr>
          <a:lstStyle/>
          <a:p>
            <a:pPr marL="12700" marR="21590">
              <a:lnSpc>
                <a:spcPct val="106100"/>
              </a:lnSpc>
              <a:spcBef>
                <a:spcPts val="100"/>
              </a:spcBef>
              <a:tabLst>
                <a:tab pos="139700" algn="l"/>
              </a:tabLst>
            </a:pPr>
            <a:r>
              <a:rPr lang="en-GB" sz="1600" b="1">
                <a:solidFill>
                  <a:schemeClr val="accent1">
                    <a:lumMod val="75000"/>
                  </a:schemeClr>
                </a:solidFill>
                <a:latin typeface="Arial"/>
                <a:cs typeface="Arial"/>
              </a:rPr>
              <a:t>Remuneration:</a:t>
            </a:r>
            <a:r>
              <a:rPr lang="en-GB" sz="1600" b="1">
                <a:solidFill>
                  <a:srgbClr val="009999"/>
                </a:solidFill>
                <a:latin typeface="Arial"/>
                <a:cs typeface="Arial"/>
              </a:rPr>
              <a:t> </a:t>
            </a:r>
            <a:r>
              <a:rPr lang="en-GB" sz="1600">
                <a:latin typeface="Arial"/>
                <a:cs typeface="Arial"/>
              </a:rPr>
              <a:t>£11,000 per annum (equivalent to £458 per day). This remuneration is treated as employment income and will be subject to tax and National Insurance contributions, both of which will be deducted at source under PAYE before you are paid. </a:t>
            </a:r>
            <a:endParaRPr lang="en-US" sz="1600">
              <a:latin typeface="Arial"/>
              <a:cs typeface="Arial"/>
            </a:endParaRPr>
          </a:p>
          <a:p>
            <a:pPr marL="12700" marR="21590">
              <a:lnSpc>
                <a:spcPct val="106100"/>
              </a:lnSpc>
              <a:spcBef>
                <a:spcPts val="100"/>
              </a:spcBef>
              <a:tabLst>
                <a:tab pos="139700" algn="l"/>
              </a:tabLst>
            </a:pPr>
            <a:endParaRPr lang="en-GB" sz="1600">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600" b="1" spc="-70">
                <a:solidFill>
                  <a:schemeClr val="accent1">
                    <a:lumMod val="75000"/>
                  </a:schemeClr>
                </a:solidFill>
                <a:latin typeface="Arial"/>
                <a:cs typeface="Arial"/>
              </a:rPr>
              <a:t>Time Commitment: </a:t>
            </a:r>
            <a:r>
              <a:rPr lang="en-GB" sz="1600">
                <a:solidFill>
                  <a:schemeClr val="tx1">
                    <a:lumMod val="95000"/>
                    <a:lumOff val="5000"/>
                  </a:schemeClr>
                </a:solidFill>
                <a:latin typeface="Arial"/>
                <a:cs typeface="Arial"/>
              </a:rPr>
              <a:t>Your time commitment is expected to be a maximum of 24 days per annum. </a:t>
            </a:r>
            <a:br>
              <a:rPr lang="en-GB" sz="1600">
                <a:latin typeface="Arial" panose="020B0604020202020204" pitchFamily="34" charset="0"/>
                <a:cs typeface="Arial" panose="020B0604020202020204" pitchFamily="34" charset="0"/>
              </a:rPr>
            </a:br>
            <a:endParaRPr lang="en-GB" sz="1600">
              <a:solidFill>
                <a:schemeClr val="tx1">
                  <a:lumMod val="95000"/>
                  <a:lumOff val="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600" b="1" spc="-70">
                <a:solidFill>
                  <a:schemeClr val="accent1">
                    <a:lumMod val="75000"/>
                  </a:schemeClr>
                </a:solidFill>
                <a:latin typeface="Arial"/>
                <a:cs typeface="Arial"/>
              </a:rPr>
              <a:t>Term: </a:t>
            </a:r>
            <a:r>
              <a:rPr lang="en-GB" sz="1600" spc="5">
                <a:latin typeface="Arial"/>
                <a:cs typeface="Arial"/>
              </a:rPr>
              <a:t>Appointments are made by Ministers for a period of up to 3</a:t>
            </a:r>
            <a:r>
              <a:rPr lang="en-GB" sz="1600" spc="5">
                <a:solidFill>
                  <a:srgbClr val="000000"/>
                </a:solidFill>
                <a:latin typeface="Arial"/>
                <a:cs typeface="Arial"/>
              </a:rPr>
              <a:t> years.</a:t>
            </a:r>
            <a:endParaRPr lang="en-GB" sz="1600" spc="5">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600" spc="5">
              <a:latin typeface="Arial" panose="020B0604020202020204" pitchFamily="34" charset="0"/>
              <a:cs typeface="Arial" panose="020B0604020202020204" pitchFamily="34" charset="0"/>
            </a:endParaRPr>
          </a:p>
          <a:p>
            <a:pPr marL="12700" marR="21590">
              <a:spcBef>
                <a:spcPts val="100"/>
              </a:spcBef>
              <a:tabLst>
                <a:tab pos="139700" algn="l"/>
              </a:tabLst>
            </a:pPr>
            <a:r>
              <a:rPr lang="en-GB" sz="1600" b="1" spc="-70">
                <a:solidFill>
                  <a:schemeClr val="accent1">
                    <a:lumMod val="75000"/>
                  </a:schemeClr>
                </a:solidFill>
                <a:latin typeface="Arial"/>
                <a:cs typeface="Arial"/>
              </a:rPr>
              <a:t>Location: </a:t>
            </a:r>
            <a:r>
              <a:rPr lang="en-GB" sz="1600" spc="-70">
                <a:latin typeface="Arial"/>
                <a:ea typeface="+mn-lt"/>
                <a:cs typeface="+mn-lt"/>
              </a:rPr>
              <a:t>The location of the Regulator of Social Housing is at 2 Marsham Street, London, SW1P 4DF. Board meetings are customarily held at this location, however, some meetings may be held outside London.</a:t>
            </a:r>
          </a:p>
          <a:p>
            <a:pPr marL="12700" marR="21590">
              <a:spcBef>
                <a:spcPts val="100"/>
              </a:spcBef>
              <a:tabLst>
                <a:tab pos="139700" algn="l"/>
              </a:tabLst>
            </a:pPr>
            <a:endParaRPr lang="en-GB" sz="1600" spc="-70">
              <a:solidFill>
                <a:schemeClr val="bg1">
                  <a:lumMod val="50000"/>
                </a:schemeClr>
              </a:solidFill>
              <a:latin typeface="Arial"/>
              <a:ea typeface="+mn-lt"/>
              <a:cs typeface="+mn-lt"/>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600" b="1" i="0" u="none" strike="noStrike" kern="1200" cap="none" normalizeH="0" baseline="0" noProof="0">
                <a:ln>
                  <a:noFill/>
                </a:ln>
                <a:solidFill>
                  <a:srgbClr val="4472C4"/>
                </a:solidFill>
                <a:effectLst/>
                <a:uLnTx/>
                <a:uFillTx/>
                <a:latin typeface="Arial"/>
                <a:cs typeface="Arial"/>
              </a:rPr>
              <a:t>Expenses and Subsistence:</a:t>
            </a:r>
            <a:r>
              <a:rPr kumimoji="0" lang="en-GB" sz="1600" b="0" i="0" u="none" strike="noStrike" kern="1200" cap="none" normalizeH="0" baseline="0" noProof="0">
                <a:ln>
                  <a:noFill/>
                </a:ln>
                <a:solidFill>
                  <a:srgbClr val="4472C4"/>
                </a:solidFill>
                <a:effectLst/>
                <a:uLnTx/>
                <a:uFillTx/>
                <a:latin typeface="Arial"/>
                <a:cs typeface="Arial"/>
              </a:rPr>
              <a:t> </a:t>
            </a:r>
            <a:endParaRPr lang="en-US" sz="1600">
              <a:solidFill>
                <a:srgbClr val="4472C4"/>
              </a:solidFill>
              <a:latin typeface="Arial"/>
              <a:cs typeface="Arial"/>
            </a:endParaRPr>
          </a:p>
          <a:p>
            <a:pPr marL="12700" marR="21590">
              <a:lnSpc>
                <a:spcPct val="106100"/>
              </a:lnSpc>
              <a:spcBef>
                <a:spcPts val="100"/>
              </a:spcBef>
              <a:tabLst>
                <a:tab pos="139700" algn="l"/>
              </a:tabLst>
              <a:defRPr/>
            </a:pPr>
            <a:r>
              <a:rPr kumimoji="0" lang="en-GB" sz="1600" b="0" i="0" u="none" strike="noStrike" kern="1200" cap="none" normalizeH="0" baseline="0" noProof="0">
                <a:ln>
                  <a:noFill/>
                </a:ln>
                <a:effectLst/>
                <a:uLnTx/>
                <a:uFillTx/>
                <a:latin typeface="Arial"/>
                <a:cs typeface="Arial"/>
              </a:rPr>
              <a:t>Reasonable travel and subsistence expenses incurred on </a:t>
            </a:r>
            <a:r>
              <a:rPr lang="en-GB" sz="1600">
                <a:latin typeface="Arial"/>
                <a:cs typeface="Arial"/>
              </a:rPr>
              <a:t>RSH </a:t>
            </a:r>
            <a:r>
              <a:rPr kumimoji="0" lang="en-GB" sz="1600" b="0" i="0" u="none" strike="noStrike" kern="1200" cap="none" normalizeH="0" baseline="0" noProof="0">
                <a:ln>
                  <a:noFill/>
                </a:ln>
                <a:effectLst/>
                <a:uLnTx/>
                <a:uFillTx/>
                <a:latin typeface="Arial"/>
                <a:cs typeface="Arial"/>
              </a:rPr>
              <a:t>business will be reimbursed in accordance with </a:t>
            </a:r>
            <a:r>
              <a:rPr lang="en-GB" sz="1600">
                <a:latin typeface="Arial"/>
                <a:cs typeface="Arial"/>
              </a:rPr>
              <a:t>RSH</a:t>
            </a:r>
            <a:r>
              <a:rPr kumimoji="0" lang="en-GB" sz="1600" b="0" i="0" u="none" strike="noStrike" kern="1200" cap="none" normalizeH="0" baseline="0" noProof="0">
                <a:ln>
                  <a:noFill/>
                </a:ln>
                <a:effectLst/>
                <a:uLnTx/>
                <a:uFillTx/>
                <a:latin typeface="Arial"/>
                <a:cs typeface="Arial"/>
              </a:rPr>
              <a:t> policies.​</a:t>
            </a:r>
            <a:endParaRPr lang="en-GB" sz="1600" b="0" i="0" u="none" strike="noStrike" kern="1200" cap="none" normalizeH="0" baseline="0" noProof="0">
              <a:ln>
                <a:noFill/>
              </a:ln>
              <a:effectLst/>
              <a:uLnTx/>
              <a:uFillTx/>
              <a:latin typeface="Arial"/>
              <a:cs typeface="Arial"/>
            </a:endParaRPr>
          </a:p>
        </p:txBody>
      </p:sp>
    </p:spTree>
    <p:extLst>
      <p:ext uri="{BB962C8B-B14F-4D97-AF65-F5344CB8AC3E}">
        <p14:creationId xmlns:p14="http://schemas.microsoft.com/office/powerpoint/2010/main" val="1167525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18BA0-D5E7-4464-9DF0-2CF9030AEF01}"/>
              </a:ext>
            </a:extLst>
          </p:cNvPr>
          <p:cNvSpPr>
            <a:spLocks noGrp="1"/>
          </p:cNvSpPr>
          <p:nvPr>
            <p:ph type="title"/>
          </p:nvPr>
        </p:nvSpPr>
        <p:spPr>
          <a:xfrm>
            <a:off x="838200" y="161019"/>
            <a:ext cx="10515600" cy="635413"/>
          </a:xfrm>
        </p:spPr>
        <p:txBody>
          <a:bodyPr>
            <a:normAutofit/>
          </a:bodyPr>
          <a:lstStyle/>
          <a:p>
            <a:r>
              <a:rPr lang="en-GB" sz="3200" b="1">
                <a:solidFill>
                  <a:schemeClr val="accent1">
                    <a:lumMod val="75000"/>
                  </a:schemeClr>
                </a:solidFill>
                <a:latin typeface="Arial" panose="020B0604020202020204" pitchFamily="34" charset="0"/>
                <a:cs typeface="Arial" panose="020B0604020202020204" pitchFamily="34" charset="0"/>
              </a:rPr>
              <a:t>How to Apply</a:t>
            </a:r>
          </a:p>
        </p:txBody>
      </p:sp>
      <p:sp>
        <p:nvSpPr>
          <p:cNvPr id="4" name="TextBox 3">
            <a:extLst>
              <a:ext uri="{FF2B5EF4-FFF2-40B4-BE49-F238E27FC236}">
                <a16:creationId xmlns:a16="http://schemas.microsoft.com/office/drawing/2014/main" id="{C33616FE-6DBA-4321-A064-22FC4DA4A697}"/>
              </a:ext>
            </a:extLst>
          </p:cNvPr>
          <p:cNvSpPr txBox="1"/>
          <p:nvPr/>
        </p:nvSpPr>
        <p:spPr>
          <a:xfrm>
            <a:off x="319866" y="783567"/>
            <a:ext cx="11719012" cy="6063198"/>
          </a:xfrm>
          <a:prstGeom prst="rect">
            <a:avLst/>
          </a:prstGeom>
          <a:noFill/>
          <a:ln>
            <a:solidFill>
              <a:schemeClr val="accent1">
                <a:lumMod val="50000"/>
              </a:schemeClr>
            </a:solidFill>
          </a:ln>
        </p:spPr>
        <p:txBody>
          <a:bodyPr wrap="square" lIns="91440" tIns="45720" rIns="91440" bIns="45720" rtlCol="0" anchor="t">
            <a:spAutoFit/>
          </a:bodyPr>
          <a:lstStyle/>
          <a:p>
            <a:pPr>
              <a:defRPr/>
            </a:pPr>
            <a:r>
              <a:rPr lang="en-GB" sz="1400" kern="0">
                <a:latin typeface="Arial"/>
                <a:cs typeface="Arial"/>
              </a:rPr>
              <a:t>The new Public Appointment website is open for this vacancy and candidates will need </a:t>
            </a:r>
            <a:r>
              <a:rPr kumimoji="0" lang="en-GB" sz="1400" b="0" i="0" u="none" strike="noStrike" kern="0" cap="none" spc="0" normalizeH="0" baseline="0" noProof="0">
                <a:ln>
                  <a:noFill/>
                </a:ln>
                <a:effectLst/>
                <a:uLnTx/>
                <a:uFillTx/>
                <a:latin typeface="Arial"/>
                <a:cs typeface="Arial"/>
              </a:rPr>
              <a:t>to </a:t>
            </a:r>
            <a:r>
              <a:rPr lang="en-GB" sz="1400" kern="0">
                <a:latin typeface="Arial"/>
                <a:cs typeface="Arial"/>
              </a:rPr>
              <a:t>apply for this role using the </a:t>
            </a:r>
            <a:r>
              <a:rPr lang="en-GB" sz="1400" kern="0">
                <a:solidFill>
                  <a:srgbClr val="0563C1"/>
                </a:solidFill>
                <a:latin typeface="Arial"/>
                <a:cs typeface="Arial"/>
                <a:hlinkClick r:id="rId2"/>
              </a:rPr>
              <a:t>Public Appointments website</a:t>
            </a:r>
            <a:r>
              <a:rPr lang="en-GB" sz="1400" kern="0">
                <a:latin typeface="Arial"/>
                <a:cs typeface="Arial"/>
              </a:rPr>
              <a:t>:</a:t>
            </a:r>
            <a:endParaRPr lang="en-US" sz="1400" kern="0">
              <a:latin typeface="Arial"/>
              <a:cs typeface="Arial"/>
            </a:endParaRPr>
          </a:p>
          <a:p>
            <a:pPr>
              <a:defRPr/>
            </a:pPr>
            <a:r>
              <a:rPr lang="en-GB" sz="1400" kern="0">
                <a:latin typeface="Arial"/>
                <a:cs typeface="Arial"/>
              </a:rPr>
              <a:t>To apply you </a:t>
            </a:r>
            <a:r>
              <a:rPr kumimoji="0" lang="en-GB" sz="1400" i="0" u="none" strike="noStrike" kern="0" cap="none" spc="0" normalizeH="0" baseline="0" noProof="0">
                <a:ln>
                  <a:noFill/>
                </a:ln>
                <a:effectLst/>
                <a:uLnTx/>
                <a:uFillTx/>
                <a:latin typeface="Arial"/>
                <a:cs typeface="Arial"/>
              </a:rPr>
              <a:t>will </a:t>
            </a:r>
            <a:r>
              <a:rPr lang="en-GB" sz="1400" kern="0">
                <a:latin typeface="Arial"/>
                <a:cs typeface="Arial"/>
              </a:rPr>
              <a:t>need to </a:t>
            </a:r>
            <a:r>
              <a:rPr lang="en-GB" sz="1400" kern="0">
                <a:solidFill>
                  <a:srgbClr val="0563C1"/>
                </a:solidFill>
                <a:latin typeface="Arial"/>
                <a:cs typeface="Arial"/>
                <a:hlinkClick r:id="rId3"/>
              </a:rPr>
              <a:t>create an account</a:t>
            </a:r>
            <a:r>
              <a:rPr lang="en-GB" sz="1400" kern="0">
                <a:latin typeface="Arial"/>
                <a:cs typeface="Arial"/>
              </a:rPr>
              <a:t> or </a:t>
            </a:r>
            <a:r>
              <a:rPr lang="en-GB" sz="1400" kern="0">
                <a:solidFill>
                  <a:srgbClr val="0563C1"/>
                </a:solidFill>
                <a:latin typeface="Arial"/>
                <a:cs typeface="Arial"/>
                <a:hlinkClick r:id="rId4"/>
              </a:rPr>
              <a:t>sign in</a:t>
            </a:r>
            <a:r>
              <a:rPr kumimoji="0" lang="en-GB" sz="1400" i="0" u="none" strike="noStrike" kern="0" cap="none" spc="0" normalizeH="0" baseline="0" noProof="0">
                <a:ln>
                  <a:noFill/>
                </a:ln>
                <a:effectLst/>
                <a:uLnTx/>
                <a:uFillTx/>
                <a:latin typeface="Arial"/>
                <a:cs typeface="Arial"/>
              </a:rPr>
              <a:t>.</a:t>
            </a:r>
            <a:endParaRPr lang="en-GB" sz="1400" i="0" u="none" strike="noStrike" kern="0" cap="none" spc="0" normalizeH="0" baseline="0" noProof="0">
              <a:ln>
                <a:noFill/>
              </a:ln>
              <a:effectLst/>
              <a:uLnTx/>
              <a:uFillTx/>
              <a:latin typeface="Arial"/>
              <a:cs typeface="Arial"/>
            </a:endParaRPr>
          </a:p>
          <a:p>
            <a:pPr>
              <a:defRPr/>
            </a:pPr>
            <a:endParaRPr lang="en-US" sz="140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a:defRPr/>
            </a:pPr>
            <a:r>
              <a:rPr lang="en-GB" sz="1400" kern="0">
                <a:latin typeface="Arial"/>
                <a:cs typeface="Arial"/>
              </a:rPr>
              <a:t>Once </a:t>
            </a:r>
            <a:r>
              <a:rPr kumimoji="0" lang="en-GB" sz="1400" b="0" i="0" u="none" strike="noStrike" kern="0" cap="none" spc="0" normalizeH="0" baseline="0" noProof="0">
                <a:ln>
                  <a:noFill/>
                </a:ln>
                <a:effectLst/>
                <a:uLnTx/>
                <a:uFillTx/>
                <a:latin typeface="Arial"/>
                <a:cs typeface="Arial"/>
              </a:rPr>
              <a:t>you </a:t>
            </a:r>
            <a:r>
              <a:rPr lang="en-GB" sz="1400" kern="0">
                <a:latin typeface="Arial"/>
                <a:cs typeface="Arial"/>
              </a:rPr>
              <a:t>are logged into </a:t>
            </a:r>
            <a:r>
              <a:rPr kumimoji="0" lang="en-GB" sz="1400" b="0" i="0" u="none" strike="noStrike" kern="0" cap="none" spc="0" normalizeH="0" baseline="0" noProof="0">
                <a:ln>
                  <a:noFill/>
                </a:ln>
                <a:effectLst/>
                <a:uLnTx/>
                <a:uFillTx/>
                <a:latin typeface="Arial"/>
                <a:cs typeface="Arial"/>
              </a:rPr>
              <a:t>your </a:t>
            </a:r>
            <a:r>
              <a:rPr lang="en-GB" sz="1400" kern="0">
                <a:latin typeface="Arial"/>
                <a:cs typeface="Arial"/>
              </a:rPr>
              <a:t>account, click on 'apply for this role' and follow the on-screen instructions. All candidates are required to provide:</a:t>
            </a:r>
            <a:endParaRPr lang="en-GB" sz="1400" b="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marL="0" marR="0" lvl="0" indent="0" defTabSz="914400">
              <a:lnSpc>
                <a:spcPct val="100000"/>
              </a:lnSpc>
              <a:spcBef>
                <a:spcPts val="0"/>
              </a:spcBef>
              <a:spcAft>
                <a:spcPts val="0"/>
              </a:spcAft>
              <a:buNone/>
              <a:tabLst/>
              <a:defRPr/>
            </a:pPr>
            <a:endParaRPr lang="en-GB" sz="100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marL="342900" indent="-342900">
              <a:buAutoNum type="arabicPeriod"/>
              <a:defRPr/>
            </a:pPr>
            <a:r>
              <a:rPr kumimoji="0" lang="en-GB" sz="1400" b="1" i="0" u="none" strike="noStrike" kern="0" cap="none" spc="0" normalizeH="0" baseline="0" noProof="0">
                <a:ln>
                  <a:noFill/>
                </a:ln>
                <a:effectLst/>
                <a:uLnTx/>
                <a:uFillTx/>
                <a:latin typeface="Arial"/>
                <a:cs typeface="Arial"/>
              </a:rPr>
              <a:t>Curriculum Vitae</a:t>
            </a:r>
            <a:r>
              <a:rPr lang="en-GB" sz="1400" b="1" kern="0">
                <a:latin typeface="Arial"/>
                <a:cs typeface="Arial"/>
              </a:rPr>
              <a:t>  </a:t>
            </a:r>
            <a:r>
              <a:rPr kumimoji="0" lang="en-GB" sz="1400" b="0" i="1" u="none" strike="noStrike" kern="0" cap="none" spc="0" normalizeH="0" baseline="0" noProof="0">
                <a:ln>
                  <a:noFill/>
                </a:ln>
                <a:effectLst/>
                <a:uLnTx/>
                <a:uFillTx/>
                <a:latin typeface="Arial"/>
                <a:cs typeface="Arial"/>
              </a:rPr>
              <a:t>(maximum 2 pages).</a:t>
            </a:r>
            <a:r>
              <a:rPr lang="en-GB" sz="1400" i="1" kern="0">
                <a:latin typeface="Arial"/>
                <a:cs typeface="Arial"/>
              </a:rPr>
              <a:t> </a:t>
            </a:r>
            <a:r>
              <a:rPr kumimoji="0" lang="en-GB" sz="1400" b="0" i="0" u="none" strike="noStrike" kern="0" cap="none" spc="0" normalizeH="0" baseline="0" noProof="0">
                <a:ln>
                  <a:noFill/>
                </a:ln>
                <a:effectLst/>
                <a:uLnTx/>
                <a:uFillTx/>
                <a:latin typeface="Arial"/>
                <a:cs typeface="Arial"/>
              </a:rPr>
              <a:t>Include</a:t>
            </a:r>
            <a:r>
              <a:rPr lang="en-GB" sz="1400" i="1" kern="0">
                <a:latin typeface="Arial"/>
                <a:cs typeface="Arial"/>
              </a:rPr>
              <a:t> </a:t>
            </a:r>
            <a:r>
              <a:rPr kumimoji="0" lang="en-GB" sz="1400" b="0" i="0" u="none" strike="noStrike" kern="0" cap="none" spc="0" normalizeH="0" baseline="0" noProof="0">
                <a:ln>
                  <a:noFill/>
                </a:ln>
                <a:effectLst/>
                <a:uLnTx/>
                <a:uFillTx/>
                <a:latin typeface="Arial"/>
                <a:cs typeface="Arial"/>
              </a:rPr>
              <a:t>your education, professional qualifications and full employment history</a:t>
            </a:r>
            <a:r>
              <a:rPr kumimoji="0" lang="en-GB" sz="1400" b="0" i="0" u="none" strike="noStrike" kern="0" cap="none" spc="0" normalizeH="0" baseline="0" noProof="0">
                <a:ln>
                  <a:noFill/>
                </a:ln>
                <a:solidFill>
                  <a:srgbClr val="0070C0"/>
                </a:solidFill>
                <a:effectLst/>
                <a:uLnTx/>
                <a:uFillTx/>
                <a:latin typeface="Arial"/>
                <a:cs typeface="Arial"/>
              </a:rPr>
              <a:t>.</a:t>
            </a:r>
            <a:r>
              <a:rPr lang="en-GB" sz="1400" kern="0">
                <a:solidFill>
                  <a:srgbClr val="0070C0"/>
                </a:solidFill>
                <a:latin typeface="Arial"/>
                <a:cs typeface="Arial"/>
              </a:rPr>
              <a:t> </a:t>
            </a:r>
            <a:endParaRPr lang="en-GB" sz="1400" b="0" i="0" u="none" strike="noStrike" kern="0" cap="none" spc="0" normalizeH="0" baseline="0" noProof="0">
              <a:ln>
                <a:noFill/>
              </a:ln>
              <a:solidFill>
                <a:srgbClr val="0070C0"/>
              </a:solidFill>
              <a:effectLst/>
              <a:uLnTx/>
              <a:uFillTx/>
              <a:latin typeface="Arial" panose="020B0604020202020204" pitchFamily="34" charset="0"/>
              <a:cs typeface="Arial" panose="020B0604020202020204" pitchFamily="34" charset="0"/>
            </a:endParaRPr>
          </a:p>
          <a:p>
            <a:pPr marL="342900" indent="-342900">
              <a:buAutoNum type="arabicPeriod"/>
              <a:defRPr/>
            </a:pPr>
            <a:r>
              <a:rPr kumimoji="0" lang="en-GB" sz="1400" b="1" i="0" u="none" strike="noStrike" kern="0" cap="none" spc="0" normalizeH="0" baseline="0" noProof="0">
                <a:ln>
                  <a:noFill/>
                </a:ln>
                <a:effectLst/>
                <a:uLnTx/>
                <a:uFillTx/>
                <a:latin typeface="Arial"/>
                <a:cs typeface="Arial"/>
              </a:rPr>
              <a:t>Supporting </a:t>
            </a:r>
            <a:r>
              <a:rPr lang="en-GB" sz="1400" b="1" kern="0">
                <a:latin typeface="Arial"/>
                <a:cs typeface="Arial"/>
              </a:rPr>
              <a:t>Statement </a:t>
            </a:r>
            <a:r>
              <a:rPr kumimoji="0" lang="en-GB" sz="1400" b="0" i="1" u="none" strike="noStrike" kern="0" cap="none" spc="0" normalizeH="0" baseline="0" noProof="0">
                <a:ln>
                  <a:noFill/>
                </a:ln>
                <a:effectLst/>
                <a:uLnTx/>
                <a:uFillTx/>
                <a:latin typeface="Arial"/>
                <a:cs typeface="Arial"/>
              </a:rPr>
              <a:t>(maximum 2 pages)</a:t>
            </a:r>
            <a:r>
              <a:rPr kumimoji="0" lang="en-GB" sz="1400" b="0" i="0" u="none" strike="noStrike" kern="0" cap="none" spc="0" normalizeH="0" baseline="0" noProof="0">
                <a:ln>
                  <a:noFill/>
                </a:ln>
                <a:effectLst/>
                <a:uLnTx/>
                <a:uFillTx/>
                <a:latin typeface="Arial"/>
                <a:cs typeface="Arial"/>
              </a:rPr>
              <a:t>. Please tailor setting out your suitability for the role and how you meet the Selection</a:t>
            </a:r>
            <a:r>
              <a:rPr lang="en-GB" sz="1400" kern="0">
                <a:latin typeface="Arial"/>
                <a:cs typeface="Arial"/>
              </a:rPr>
              <a:t> </a:t>
            </a:r>
            <a:r>
              <a:rPr kumimoji="0" lang="en-GB" sz="1400" b="0" i="0" u="none" strike="noStrike" kern="0" cap="none" spc="0" normalizeH="0" baseline="0" noProof="0">
                <a:ln>
                  <a:noFill/>
                </a:ln>
                <a:effectLst/>
                <a:uLnTx/>
                <a:uFillTx/>
                <a:latin typeface="Arial"/>
                <a:cs typeface="Arial"/>
              </a:rPr>
              <a:t>Criteria. We</a:t>
            </a:r>
            <a:r>
              <a:rPr lang="en-GB" sz="1400" kern="0">
                <a:latin typeface="Arial"/>
                <a:cs typeface="Arial"/>
              </a:rPr>
              <a:t> </a:t>
            </a:r>
            <a:r>
              <a:rPr kumimoji="0" lang="en-GB" sz="1400" b="0" i="0" u="none" strike="noStrike" kern="0" cap="none" spc="0" normalizeH="0" baseline="0" noProof="0">
                <a:ln>
                  <a:noFill/>
                </a:ln>
                <a:effectLst/>
                <a:uLnTx/>
                <a:uFillTx/>
                <a:latin typeface="Arial"/>
                <a:cs typeface="Arial"/>
              </a:rPr>
              <a:t>suggest you use specific examples to demonstrate how you meet the Criteria. If you can offer the experience in more than</a:t>
            </a:r>
            <a:r>
              <a:rPr lang="en-GB" sz="1400" kern="0">
                <a:latin typeface="Arial"/>
                <a:cs typeface="Arial"/>
              </a:rPr>
              <a:t> </a:t>
            </a:r>
            <a:r>
              <a:rPr kumimoji="0" lang="en-GB" sz="1400" b="0" i="0" u="none" strike="noStrike" kern="0" cap="none" spc="0" normalizeH="0" baseline="0" noProof="0">
                <a:ln>
                  <a:noFill/>
                </a:ln>
                <a:effectLst/>
                <a:uLnTx/>
                <a:uFillTx/>
                <a:latin typeface="Arial"/>
                <a:cs typeface="Arial"/>
              </a:rPr>
              <a:t>one of the areas</a:t>
            </a:r>
            <a:r>
              <a:rPr lang="en-GB" sz="1400" kern="0">
                <a:latin typeface="Arial"/>
                <a:cs typeface="Arial"/>
              </a:rPr>
              <a:t> </a:t>
            </a:r>
            <a:r>
              <a:rPr kumimoji="0" lang="en-GB" sz="1400" b="0" i="0" u="none" strike="noStrike" kern="0" cap="none" spc="0" normalizeH="0" baseline="0" noProof="0">
                <a:ln>
                  <a:noFill/>
                </a:ln>
                <a:effectLst/>
                <a:uLnTx/>
                <a:uFillTx/>
                <a:latin typeface="Arial"/>
                <a:cs typeface="Arial"/>
              </a:rPr>
              <a:t>referenced above, </a:t>
            </a:r>
            <a:r>
              <a:rPr lang="en-GB" sz="1400" kern="0">
                <a:latin typeface="Arial"/>
                <a:cs typeface="Arial"/>
              </a:rPr>
              <a:t>please </a:t>
            </a:r>
            <a:r>
              <a:rPr kumimoji="0" lang="en-GB" sz="1400" b="0" i="0" u="none" strike="noStrike" kern="0" cap="none" spc="0" normalizeH="0" baseline="0" noProof="0">
                <a:ln>
                  <a:noFill/>
                </a:ln>
                <a:effectLst/>
                <a:uLnTx/>
                <a:uFillTx/>
                <a:latin typeface="Arial"/>
                <a:cs typeface="Arial"/>
              </a:rPr>
              <a:t>clearly reference and example those Criteria in a single supporting </a:t>
            </a:r>
            <a:r>
              <a:rPr lang="en-GB" sz="1400" kern="0">
                <a:latin typeface="Arial"/>
                <a:cs typeface="Arial"/>
              </a:rPr>
              <a:t>statement</a:t>
            </a:r>
            <a:r>
              <a:rPr kumimoji="0" lang="en-GB" sz="1400" b="0" i="0" u="none" strike="noStrike" kern="0" cap="none" spc="0" normalizeH="0" baseline="0" noProof="0">
                <a:ln>
                  <a:noFill/>
                </a:ln>
                <a:effectLst/>
                <a:uLnTx/>
                <a:uFillTx/>
                <a:latin typeface="Arial"/>
                <a:cs typeface="Arial"/>
              </a:rPr>
              <a:t>.</a:t>
            </a:r>
            <a:r>
              <a:rPr lang="en-GB" sz="1400" kern="0">
                <a:latin typeface="Arial"/>
                <a:cs typeface="Arial"/>
              </a:rPr>
              <a:t> </a:t>
            </a:r>
            <a:endParaRPr lang="en-GB" sz="1400" b="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marL="342900" indent="-342900">
              <a:buAutoNum type="arabicPeriod"/>
              <a:defRPr/>
            </a:pPr>
            <a:r>
              <a:rPr lang="en-GB" sz="1400" b="1" kern="0">
                <a:latin typeface="Arial"/>
                <a:cs typeface="Arial"/>
              </a:rPr>
              <a:t>Equality Information </a:t>
            </a:r>
            <a:r>
              <a:rPr lang="en-GB" sz="1400" kern="0">
                <a:latin typeface="Arial"/>
                <a:cs typeface="Arial"/>
              </a:rPr>
              <a:t>The information you provide will not be used as part of the selection process and will not be seen by the interview panel.</a:t>
            </a:r>
            <a:endParaRPr lang="en-US" sz="1400" kern="0">
              <a:latin typeface="Arial"/>
              <a:cs typeface="Arial"/>
            </a:endParaRPr>
          </a:p>
          <a:p>
            <a:pPr marL="342900" indent="-342900">
              <a:buAutoNum type="arabicPeriod"/>
              <a:defRPr/>
            </a:pPr>
            <a:r>
              <a:rPr lang="en-GB" sz="1400" b="1" kern="0">
                <a:latin typeface="Arial"/>
                <a:cs typeface="Arial"/>
              </a:rPr>
              <a:t>Information relating to any outside interests or reputational issues </a:t>
            </a:r>
            <a:r>
              <a:rPr lang="en-GB" sz="1400" kern="0">
                <a:latin typeface="Arial"/>
                <a:cs typeface="Arial"/>
              </a:rPr>
              <a:t>You should declare any potential issues including conflicts of interest (perceived, potential or actual), this includes your personal or professional history that could, if you were appointed, be misconstrued, cause embarrassment to RSH, MHCLG or HM Government, or cause public confidence in the appointment to be jeopardised. The Panel will explore your declarations during the interview process.  Failure to disclose such information could result in an appointment either not being made or being terminated. Candidates should note that the Regulator’s </a:t>
            </a:r>
            <a:r>
              <a:rPr lang="en-GB" sz="1400" kern="0">
                <a:latin typeface="Arial"/>
                <a:cs typeface="Arial"/>
                <a:hlinkClick r:id="rId5"/>
              </a:rPr>
              <a:t>Code of Conduct </a:t>
            </a:r>
            <a:r>
              <a:rPr lang="en-GB" sz="1400" kern="0">
                <a:latin typeface="Arial"/>
                <a:cs typeface="Arial"/>
              </a:rPr>
              <a:t>stipulates that: “You are not permitted to have a close link with a Registered Provider, as defined in this Code, at any time when you are a member of the Regulator's board or any of its committees or sub-committees.” The Regulator is an independent body and places significant importance on being able to demonstrate impartiality in its decision making and approach. Non-Executives with active political roles in regulated entities (such as Councillors) would be considered to have an unmanageable conflict of interest. </a:t>
            </a:r>
            <a:endParaRPr lang="en-GB" sz="1400" b="0" i="0" u="none" strike="noStrike" kern="0" cap="none" spc="0" normalizeH="0" baseline="0" noProof="0">
              <a:ln>
                <a:noFill/>
              </a:ln>
              <a:effectLst/>
              <a:uLnTx/>
              <a:uFillTx/>
              <a:latin typeface="Arial"/>
              <a:cs typeface="Arial"/>
            </a:endParaRPr>
          </a:p>
          <a:p>
            <a:pPr>
              <a:defRPr/>
            </a:pPr>
            <a:endParaRPr lang="en-GB" sz="1400" kern="0">
              <a:latin typeface="Arial"/>
              <a:cs typeface="Arial"/>
            </a:endParaRPr>
          </a:p>
          <a:p>
            <a:pPr>
              <a:defRPr/>
            </a:pPr>
            <a:r>
              <a:rPr kumimoji="0" lang="en-GB" sz="1400" b="0" i="0" u="none" strike="noStrike" kern="0" cap="none" spc="0" normalizeH="0" baseline="0" noProof="0">
                <a:ln>
                  <a:noFill/>
                </a:ln>
                <a:effectLst/>
                <a:uLnTx/>
                <a:uFillTx/>
                <a:latin typeface="Arial"/>
                <a:cs typeface="Arial"/>
              </a:rPr>
              <a:t>Candidates should note that ‘due diligence’ will be carried out as part of the assessment process if you are called to interview and will be</a:t>
            </a:r>
            <a:r>
              <a:rPr lang="en-GB" sz="1400" kern="0">
                <a:latin typeface="Arial"/>
                <a:cs typeface="Arial"/>
              </a:rPr>
              <a:t> </a:t>
            </a:r>
            <a:r>
              <a:rPr kumimoji="0" lang="en-GB" sz="1400" b="0" i="0" u="none" strike="noStrike" kern="0" cap="none" spc="0" normalizeH="0" baseline="0" noProof="0">
                <a:ln>
                  <a:noFill/>
                </a:ln>
                <a:effectLst/>
                <a:uLnTx/>
                <a:uFillTx/>
                <a:latin typeface="Arial"/>
                <a:cs typeface="Arial"/>
              </a:rPr>
              <a:t>shared</a:t>
            </a:r>
            <a:r>
              <a:rPr lang="en-GB" sz="1400" kern="0">
                <a:latin typeface="Arial"/>
                <a:cs typeface="Arial"/>
              </a:rPr>
              <a:t> </a:t>
            </a:r>
            <a:r>
              <a:rPr kumimoji="0" lang="en-GB" sz="1400" b="0" i="0" u="none" strike="noStrike" kern="0" cap="none" spc="0" normalizeH="0" baseline="0" noProof="0">
                <a:ln>
                  <a:noFill/>
                </a:ln>
                <a:effectLst/>
                <a:uLnTx/>
                <a:uFillTx/>
                <a:latin typeface="Arial"/>
                <a:cs typeface="Arial"/>
              </a:rPr>
              <a:t>with the Panel and Ministers, this will include searches on social media, blogs and/or other publicly available information.</a:t>
            </a:r>
            <a:r>
              <a:rPr lang="en-GB" sz="1400" kern="0">
                <a:latin typeface="Arial"/>
                <a:cs typeface="Arial"/>
              </a:rPr>
              <a:t>  </a:t>
            </a:r>
            <a:endParaRPr lang="en-GB" sz="1400" b="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a:ln>
                  <a:noFill/>
                </a:ln>
                <a:effectLst/>
                <a:uLnTx/>
                <a:uFillTx/>
                <a:latin typeface="Arial"/>
                <a:cs typeface="Arial"/>
              </a:rPr>
              <a:t>Diversity data will be treated in confidence and is used for data gathering information only and will not affect your application. </a:t>
            </a:r>
            <a:r>
              <a:rPr lang="en-GB" sz="1400" kern="0">
                <a:latin typeface="Arial"/>
                <a:cs typeface="Arial"/>
              </a:rPr>
              <a:t> </a:t>
            </a:r>
            <a:endParaRPr lang="en-US" sz="1400" kern="0">
              <a:latin typeface="Arial"/>
              <a:cs typeface="Arial"/>
            </a:endParaRPr>
          </a:p>
          <a:p>
            <a:pPr>
              <a:defRPr/>
            </a:pPr>
            <a:endParaRPr lang="en-GB" sz="1400" kern="0">
              <a:latin typeface="Arial"/>
              <a:cs typeface="Arial"/>
            </a:endParaRPr>
          </a:p>
          <a:p>
            <a:pPr>
              <a:defRPr/>
            </a:pPr>
            <a:r>
              <a:rPr lang="en-GB" sz="1400" kern="0">
                <a:latin typeface="Arial"/>
                <a:cs typeface="Arial"/>
              </a:rPr>
              <a:t>We will ask you to check and confirm your personal details to ensure your application is accurate</a:t>
            </a:r>
            <a:r>
              <a:rPr kumimoji="0" lang="en-GB" sz="1400" b="0" i="0" u="none" strike="noStrike" kern="0" cap="none" spc="0" normalizeH="0" baseline="0" noProof="0">
                <a:ln>
                  <a:noFill/>
                </a:ln>
                <a:effectLst/>
                <a:uLnTx/>
                <a:uFillTx/>
                <a:latin typeface="Arial"/>
                <a:cs typeface="Arial"/>
              </a:rPr>
              <a:t>.</a:t>
            </a:r>
            <a:endParaRPr lang="en-US" sz="1400" kern="0">
              <a:latin typeface="Arial"/>
              <a:cs typeface="Arial"/>
            </a:endParaRPr>
          </a:p>
          <a:p>
            <a:pPr>
              <a:defRPr/>
            </a:pPr>
            <a:endParaRPr lang="en-GB" sz="1400" b="0" i="0" u="none" strike="noStrike" kern="0" cap="none" spc="0" normalizeH="0" baseline="0" noProof="0">
              <a:ln>
                <a:noFill/>
              </a:ln>
              <a:effectLst/>
              <a:uLnTx/>
              <a:uFillTx/>
              <a:latin typeface="Arial"/>
              <a:cs typeface="Arial"/>
            </a:endParaRPr>
          </a:p>
          <a:p>
            <a:pPr>
              <a:defRPr/>
            </a:pPr>
            <a:r>
              <a:rPr lang="en-GB" sz="1400" kern="0">
                <a:latin typeface="Arial"/>
                <a:cs typeface="Arial"/>
              </a:rPr>
              <a:t>You will have the opportunity to make a reasonable adjustment request or apply under the disability confident scheme before you submit your application.</a:t>
            </a:r>
            <a:endParaRPr lang="en-US" sz="1400" kern="0">
              <a:latin typeface="Arial"/>
              <a:cs typeface="Arial"/>
            </a:endParaRPr>
          </a:p>
        </p:txBody>
      </p:sp>
      <p:sp>
        <p:nvSpPr>
          <p:cNvPr id="5" name="Slide Number Placeholder 4">
            <a:extLst>
              <a:ext uri="{FF2B5EF4-FFF2-40B4-BE49-F238E27FC236}">
                <a16:creationId xmlns:a16="http://schemas.microsoft.com/office/drawing/2014/main" id="{B957E538-1D4B-4AEE-8242-6071B3D6CF96}"/>
              </a:ext>
            </a:extLst>
          </p:cNvPr>
          <p:cNvSpPr>
            <a:spLocks noGrp="1"/>
          </p:cNvSpPr>
          <p:nvPr>
            <p:ph type="sldNum" sz="quarter" idx="12"/>
          </p:nvPr>
        </p:nvSpPr>
        <p:spPr/>
        <p:txBody>
          <a:bodyPr/>
          <a:lstStyle/>
          <a:p>
            <a:fld id="{B40F6008-2E59-B649-B193-1DAD0B033AC3}" type="slidenum">
              <a:rPr lang="en-US" smtClean="0"/>
              <a:t>11</a:t>
            </a:fld>
            <a:endParaRPr lang="en-US"/>
          </a:p>
        </p:txBody>
      </p:sp>
    </p:spTree>
    <p:extLst>
      <p:ext uri="{BB962C8B-B14F-4D97-AF65-F5344CB8AC3E}">
        <p14:creationId xmlns:p14="http://schemas.microsoft.com/office/powerpoint/2010/main" val="994405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ABED2-B6FB-4418-AF9C-2C146CE6641C}"/>
              </a:ext>
            </a:extLst>
          </p:cNvPr>
          <p:cNvSpPr>
            <a:spLocks noGrp="1"/>
          </p:cNvSpPr>
          <p:nvPr>
            <p:ph type="title"/>
          </p:nvPr>
        </p:nvSpPr>
        <p:spPr>
          <a:xfrm>
            <a:off x="838200" y="365126"/>
            <a:ext cx="10515600" cy="92696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Overview</a:t>
            </a:r>
            <a:endParaRPr lang="en-GB">
              <a:solidFill>
                <a:schemeClr val="accent1">
                  <a:lumMod val="75000"/>
                </a:schemeClr>
              </a:solidFill>
            </a:endParaRPr>
          </a:p>
        </p:txBody>
      </p:sp>
      <p:sp>
        <p:nvSpPr>
          <p:cNvPr id="5" name="Slide Number Placeholder 4">
            <a:extLst>
              <a:ext uri="{FF2B5EF4-FFF2-40B4-BE49-F238E27FC236}">
                <a16:creationId xmlns:a16="http://schemas.microsoft.com/office/drawing/2014/main" id="{5B549FDB-CCBC-473F-939B-0ACA974E7E91}"/>
              </a:ext>
            </a:extLst>
          </p:cNvPr>
          <p:cNvSpPr>
            <a:spLocks noGrp="1"/>
          </p:cNvSpPr>
          <p:nvPr>
            <p:ph type="sldNum" sz="quarter" idx="12"/>
          </p:nvPr>
        </p:nvSpPr>
        <p:spPr/>
        <p:txBody>
          <a:bodyPr/>
          <a:lstStyle/>
          <a:p>
            <a:fld id="{B40F6008-2E59-B649-B193-1DAD0B033AC3}" type="slidenum">
              <a:rPr lang="en-US" smtClean="0"/>
              <a:t>12</a:t>
            </a:fld>
            <a:endParaRPr lang="en-US"/>
          </a:p>
        </p:txBody>
      </p:sp>
      <p:sp>
        <p:nvSpPr>
          <p:cNvPr id="6" name="Content Placeholder 2">
            <a:extLst>
              <a:ext uri="{FF2B5EF4-FFF2-40B4-BE49-F238E27FC236}">
                <a16:creationId xmlns:a16="http://schemas.microsoft.com/office/drawing/2014/main" id="{26CC02EB-48BD-4CEE-8997-B4166EC12821}"/>
              </a:ext>
            </a:extLst>
          </p:cNvPr>
          <p:cNvSpPr txBox="1">
            <a:spLocks/>
          </p:cNvSpPr>
          <p:nvPr/>
        </p:nvSpPr>
        <p:spPr>
          <a:xfrm>
            <a:off x="538843" y="1331344"/>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1600" spc="10" dirty="0">
                <a:latin typeface="Arial"/>
                <a:cs typeface="Arial"/>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The timeline provided is indicative and could be subject to change. If you are unable to meet these timeframes, please let us know by contacting PublicAppointments@communities.gov.uk.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spc="10" dirty="0">
                <a:solidFill>
                  <a:schemeClr val="accent1">
                    <a:lumMod val="75000"/>
                  </a:schemeClr>
                </a:solidFill>
                <a:latin typeface="Arial"/>
                <a:cs typeface="Arial"/>
              </a:rPr>
              <a:t>The Advisory Assessment Panel will be:</a:t>
            </a:r>
          </a:p>
          <a:p>
            <a:pPr marL="285750" indent="-285750">
              <a:lnSpc>
                <a:spcPct val="100000"/>
              </a:lnSpc>
              <a:spcBef>
                <a:spcPts val="0"/>
              </a:spcBef>
            </a:pPr>
            <a:r>
              <a:rPr lang="en-GB" sz="1600" spc="10" dirty="0">
                <a:solidFill>
                  <a:srgbClr val="000000"/>
                </a:solidFill>
                <a:latin typeface="Arial"/>
                <a:cs typeface="Arial"/>
              </a:rPr>
              <a:t>Emma Payne, Director of Social Housing </a:t>
            </a:r>
            <a:r>
              <a:rPr lang="en-GB" sz="1600" spc="10" dirty="0">
                <a:latin typeface="Arial"/>
                <a:cs typeface="Arial"/>
              </a:rPr>
              <a:t>and MHCLG Panel Chair </a:t>
            </a:r>
          </a:p>
          <a:p>
            <a:pPr marL="285750" indent="-285750">
              <a:lnSpc>
                <a:spcPct val="100000"/>
              </a:lnSpc>
              <a:spcBef>
                <a:spcPts val="0"/>
              </a:spcBef>
            </a:pPr>
            <a:r>
              <a:rPr lang="en-GB" sz="1600" spc="10" dirty="0">
                <a:solidFill>
                  <a:srgbClr val="000000"/>
                </a:solidFill>
                <a:latin typeface="Arial"/>
                <a:cs typeface="Arial"/>
              </a:rPr>
              <a:t>Bernadette Conroy, Regulator of Social Housing Chair and ALB Representative</a:t>
            </a:r>
            <a:endParaRPr lang="en-GB" sz="1600" spc="10">
              <a:solidFill>
                <a:srgbClr val="7F7F7F"/>
              </a:solidFill>
              <a:latin typeface="Arial" panose="020B0604020202020204" pitchFamily="34" charset="0"/>
              <a:cs typeface="Arial" panose="020B0604020202020204" pitchFamily="34" charset="0"/>
            </a:endParaRPr>
          </a:p>
          <a:p>
            <a:pPr marL="285750" indent="-285750">
              <a:lnSpc>
                <a:spcPct val="100000"/>
              </a:lnSpc>
              <a:spcBef>
                <a:spcPts val="0"/>
              </a:spcBef>
            </a:pPr>
            <a:r>
              <a:rPr lang="en-GB" sz="1600" spc="10" dirty="0">
                <a:solidFill>
                  <a:srgbClr val="000000"/>
                </a:solidFill>
                <a:latin typeface="Arial"/>
                <a:cs typeface="Arial"/>
              </a:rPr>
              <a:t>Craig Stephenson OBE, Independent Panel Member  </a:t>
            </a:r>
            <a:endParaRPr lang="en-GB" sz="1600" spc="10" dirty="0">
              <a:solidFill>
                <a:schemeClr val="bg1">
                  <a:lumMod val="50000"/>
                </a:schemeClr>
              </a:solidFill>
              <a:latin typeface="Arial" panose="020B0604020202020204" pitchFamily="34" charset="0"/>
              <a:cs typeface="Arial" panose="020B0604020202020204" pitchFamily="34" charset="0"/>
            </a:endParaRPr>
          </a:p>
          <a:p>
            <a:pPr marL="0" indent="0">
              <a:lnSpc>
                <a:spcPct val="100000"/>
              </a:lnSpc>
              <a:spcBef>
                <a:spcPts val="0"/>
              </a:spcBef>
              <a:buNone/>
            </a:pPr>
            <a:endParaRPr lang="en-GB" sz="1600" spc="10" dirty="0">
              <a:highlight>
                <a:srgbClr val="FFFF00"/>
              </a:highlight>
              <a:latin typeface="Arial"/>
              <a:cs typeface="Arial"/>
            </a:endParaRPr>
          </a:p>
          <a:p>
            <a:pPr marL="0" indent="0">
              <a:lnSpc>
                <a:spcPct val="100000"/>
              </a:lnSpc>
              <a:spcBef>
                <a:spcPts val="0"/>
              </a:spcBef>
              <a:buFont typeface="Arial" panose="020B0604020202020204" pitchFamily="34" charset="0"/>
              <a:buNone/>
            </a:pPr>
            <a:endParaRPr lang="en-GB" sz="1600" spc="10">
              <a:latin typeface="Arial"/>
              <a:cs typeface="Arial"/>
            </a:endParaRPr>
          </a:p>
          <a:p>
            <a:pPr marL="0" indent="0">
              <a:lnSpc>
                <a:spcPct val="100000"/>
              </a:lnSpc>
              <a:spcBef>
                <a:spcPts val="0"/>
              </a:spcBef>
              <a:buFont typeface="Arial" panose="020B0604020202020204" pitchFamily="34" charset="0"/>
              <a:buNone/>
            </a:pPr>
            <a:endParaRPr lang="en-GB" sz="1600" spc="10">
              <a:latin typeface="Arial"/>
              <a:cs typeface="Arial"/>
            </a:endParaRPr>
          </a:p>
          <a:p>
            <a:pPr marL="0" indent="0">
              <a:lnSpc>
                <a:spcPct val="100000"/>
              </a:lnSpc>
              <a:spcBef>
                <a:spcPts val="0"/>
              </a:spcBef>
              <a:buNone/>
            </a:pPr>
            <a:r>
              <a:rPr lang="en-GB" sz="1600" spc="10" dirty="0">
                <a:latin typeface="Arial"/>
                <a:cs typeface="Arial"/>
              </a:rPr>
              <a:t>Due to the high volume of applications we receive, we only provide feedback to candidates who reach the interview stage and will only be provided once the campaign has concluded.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107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7F536-B169-4F61-890E-951919706704}"/>
              </a:ext>
            </a:extLst>
          </p:cNvPr>
          <p:cNvSpPr>
            <a:spLocks noGrp="1"/>
          </p:cNvSpPr>
          <p:nvPr>
            <p:ph type="title"/>
          </p:nvPr>
        </p:nvSpPr>
        <p:spPr>
          <a:xfrm>
            <a:off x="838200" y="365125"/>
            <a:ext cx="10515600" cy="860701"/>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Indicative Timeline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6D36AB53-190C-4111-8C44-30578C026E33}"/>
              </a:ext>
            </a:extLst>
          </p:cNvPr>
          <p:cNvSpPr txBox="1">
            <a:spLocks/>
          </p:cNvSpPr>
          <p:nvPr/>
        </p:nvSpPr>
        <p:spPr>
          <a:xfrm>
            <a:off x="622764" y="1232279"/>
            <a:ext cx="10946472" cy="438024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kumimoji="0" lang="en-GB" sz="16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PublicAppointments@communities.gov.uk</a:t>
            </a:r>
            <a:r>
              <a:rPr kumimoji="0" lang="en-GB" sz="1600" b="0" i="0" u="none" strike="noStrike" kern="1200" cap="none" spc="10" normalizeH="0" baseline="0" noProof="0" dirty="0">
                <a:ln>
                  <a:noFill/>
                </a:ln>
                <a:effectLst/>
                <a:uLnTx/>
                <a:uFillTx/>
                <a:latin typeface="Arial"/>
                <a:cs typeface="Arial"/>
              </a:rPr>
              <a:t>.</a:t>
            </a:r>
            <a:r>
              <a:rPr lang="en-GB" sz="1600" spc="10" dirty="0">
                <a:latin typeface="Arial"/>
                <a:cs typeface="Arial"/>
              </a:rPr>
              <a:t>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r>
              <a:rPr lang="en-GB" sz="1600" spc="10" dirty="0">
                <a:latin typeface="Arial"/>
                <a:cs typeface="Arial"/>
              </a:rPr>
              <a:t>Closing</a:t>
            </a:r>
            <a:r>
              <a:rPr lang="en-GB" sz="1600" spc="10" dirty="0">
                <a:solidFill>
                  <a:srgbClr val="000000"/>
                </a:solidFill>
                <a:latin typeface="Arial"/>
                <a:cs typeface="Arial"/>
              </a:rPr>
              <a:t> </a:t>
            </a:r>
            <a:r>
              <a:rPr kumimoji="0" lang="en-GB" sz="1600" b="0" i="0" u="none" strike="noStrike" kern="1200" cap="none" spc="10" normalizeH="0" baseline="0" noProof="0">
                <a:ln>
                  <a:noFill/>
                </a:ln>
                <a:effectLst/>
                <a:uLnTx/>
                <a:uFillTx/>
                <a:latin typeface="Arial"/>
                <a:ea typeface="+mn-ea"/>
                <a:cs typeface="Arial"/>
              </a:rPr>
              <a:t>date:</a:t>
            </a:r>
            <a:r>
              <a:rPr lang="en-GB" sz="1600" spc="10">
                <a:latin typeface="Arial"/>
                <a:cs typeface="Arial"/>
              </a:rPr>
              <a:t> 4 December 2024</a:t>
            </a:r>
            <a:endParaRPr lang="en-GB" sz="1600" b="0" i="0" u="none" strike="noStrike" kern="1200" cap="none" spc="10" normalizeH="0" baseline="0" noProof="0">
              <a:ln>
                <a:noFill/>
              </a:ln>
              <a:effectLst/>
              <a:uLnTx/>
              <a:uFillTx/>
              <a:latin typeface="Arial"/>
              <a:cs typeface="Arial"/>
            </a:endParaRPr>
          </a:p>
          <a:p>
            <a:pPr marL="0" marR="0" lvl="0" indent="0" algn="l" defTabSz="914400">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a:ln>
                <a:noFill/>
              </a:ln>
              <a:solidFill>
                <a:sysClr val="windowText" lastClr="000000"/>
              </a:solidFill>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r>
              <a:rPr lang="en-GB" sz="1600" spc="10" dirty="0">
                <a:latin typeface="Arial"/>
                <a:cs typeface="Arial"/>
              </a:rPr>
              <a:t> </a:t>
            </a:r>
            <a:endParaRPr lang="en-US" sz="1600" b="0" i="0" u="none" strike="noStrike" kern="1200" cap="none" spc="10" normalizeH="0" baseline="0" noProof="0" dirty="0">
              <a:ln>
                <a:noFill/>
              </a:ln>
              <a:effectLst/>
              <a:uLnTx/>
              <a:uFillTx/>
              <a:latin typeface="Arial"/>
              <a:cs typeface="Arial"/>
            </a:endParaRPr>
          </a:p>
          <a:p>
            <a:pPr marL="0" indent="0">
              <a:lnSpc>
                <a:spcPct val="100000"/>
              </a:lnSpc>
              <a:spcBef>
                <a:spcPts val="0"/>
              </a:spcBef>
              <a:buNone/>
              <a:defRPr/>
            </a:pPr>
            <a:r>
              <a:rPr lang="en-GB" sz="1600" spc="10">
                <a:latin typeface="Arial"/>
                <a:cs typeface="Arial"/>
              </a:rPr>
              <a:t>                  </a:t>
            </a:r>
            <a:r>
              <a:rPr kumimoji="0" lang="en-GB" sz="1600" b="0" i="0" u="none" strike="noStrike" kern="1200" cap="none" spc="10" normalizeH="0" baseline="0" noProof="0">
                <a:ln>
                  <a:noFill/>
                </a:ln>
                <a:effectLst/>
                <a:uLnTx/>
                <a:uFillTx/>
                <a:latin typeface="Arial"/>
                <a:ea typeface="+mn-ea"/>
                <a:cs typeface="Arial"/>
              </a:rPr>
              <a:t>Shortlisting: </a:t>
            </a:r>
            <a:r>
              <a:rPr lang="en-GB" sz="1600" spc="10">
                <a:latin typeface="Arial"/>
                <a:cs typeface="Arial"/>
              </a:rPr>
              <a:t>w/c 13 January 2025</a:t>
            </a:r>
            <a:endParaRPr lang="en-GB" sz="1600" b="0" i="0" u="none" strike="noStrike" kern="1200" cap="none" spc="10" normalizeH="0" baseline="0" noProof="0">
              <a:ln>
                <a:noFill/>
              </a:ln>
              <a:effectLst/>
              <a:uLnTx/>
              <a:uFillTx/>
              <a:latin typeface="Arial" panose="020B0604020202020204" pitchFamily="34" charset="0"/>
              <a:cs typeface="Arial" panose="020B0604020202020204" pitchFamily="34" charset="0"/>
            </a:endParaRPr>
          </a:p>
          <a:p>
            <a:pPr marL="0" marR="0" lvl="0" indent="0" algn="l" defTabSz="914400">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a:ln>
                <a:noFill/>
              </a:ln>
              <a:solidFill>
                <a:sysClr val="windowText" lastClr="000000"/>
              </a:solidFill>
              <a:effectLst/>
              <a:uLnTx/>
              <a:uFillTx/>
              <a:latin typeface="Arial" panose="020B0604020202020204" pitchFamily="34" charset="0"/>
              <a:cs typeface="Arial" panose="020B0604020202020204" pitchFamily="34" charset="0"/>
            </a:endParaRPr>
          </a:p>
          <a:p>
            <a:pPr marL="0" marR="0" lvl="0" indent="0" algn="l" defTabSz="914400">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a:ln>
                <a:noFill/>
              </a:ln>
              <a:solidFill>
                <a:sysClr val="windowText" lastClr="000000"/>
              </a:solidFill>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a:ln>
                  <a:noFill/>
                </a:ln>
                <a:effectLst/>
                <a:uLnTx/>
                <a:uFillTx/>
                <a:latin typeface="Arial"/>
                <a:ea typeface="+mn-ea"/>
                <a:cs typeface="Arial"/>
              </a:rPr>
              <a:t>                   Panel interviews:</a:t>
            </a:r>
            <a:r>
              <a:rPr lang="en-GB" sz="1600" spc="10">
                <a:latin typeface="Arial"/>
                <a:cs typeface="Arial"/>
              </a:rPr>
              <a:t> w/c 3 February 2025. Interviews</a:t>
            </a:r>
            <a:r>
              <a:rPr kumimoji="0" lang="en-GB" sz="1600" b="0" i="0" u="none" strike="noStrike" kern="1200" cap="none" spc="10" normalizeH="0" baseline="0" noProof="0">
                <a:ln>
                  <a:noFill/>
                </a:ln>
                <a:effectLst/>
                <a:uLnTx/>
                <a:uFillTx/>
                <a:latin typeface="Arial"/>
                <a:ea typeface="+mn-ea"/>
                <a:cs typeface="Arial"/>
              </a:rPr>
              <a:t> </a:t>
            </a:r>
            <a:r>
              <a:rPr lang="en-GB" sz="1600" spc="10">
                <a:latin typeface="Arial"/>
                <a:cs typeface="Arial"/>
              </a:rPr>
              <a:t>will be conducted</a:t>
            </a:r>
            <a:r>
              <a:rPr kumimoji="0" lang="en-GB" sz="1600" b="0" i="0" u="none" strike="noStrike" kern="1200" cap="none" spc="10" normalizeH="0" baseline="0" noProof="0">
                <a:ln>
                  <a:noFill/>
                </a:ln>
                <a:effectLst/>
                <a:uLnTx/>
                <a:uFillTx/>
                <a:latin typeface="Arial"/>
                <a:ea typeface="+mn-ea"/>
                <a:cs typeface="Arial"/>
              </a:rPr>
              <a:t> remotely. </a:t>
            </a:r>
            <a:endParaRPr lang="en-GB" sz="1600" b="0" i="0" u="none" strike="noStrike" kern="1200" cap="none" spc="10" normalizeH="0" baseline="0" noProof="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lang="en-GB" sz="1600" spc="10" dirty="0">
                <a:latin typeface="Arial"/>
                <a:cs typeface="Arial"/>
              </a:rPr>
              <a:t>                   </a:t>
            </a:r>
            <a:r>
              <a:rPr kumimoji="0" lang="en-GB" sz="1600" b="0" i="0" u="none" strike="noStrike" kern="1200" cap="none" spc="10" normalizeH="0" baseline="0" noProof="0" dirty="0">
                <a:ln>
                  <a:noFill/>
                </a:ln>
                <a:effectLst/>
                <a:uLnTx/>
                <a:uFillTx/>
                <a:latin typeface="Arial"/>
                <a:cs typeface="Arial"/>
              </a:rPr>
              <a:t>Copies of passports will need to be provided prior to interview</a:t>
            </a:r>
            <a:r>
              <a:rPr lang="en-GB" sz="1600" spc="10" dirty="0">
                <a:latin typeface="Arial"/>
                <a:cs typeface="Arial"/>
              </a:rPr>
              <a:t> </a:t>
            </a:r>
            <a:r>
              <a:rPr kumimoji="0" lang="en-GB" sz="1600" b="0" i="0" u="none" strike="noStrike" kern="1200" cap="none" spc="10" normalizeH="0" baseline="0" noProof="0" dirty="0">
                <a:ln>
                  <a:noFill/>
                </a:ln>
                <a:effectLst/>
                <a:uLnTx/>
                <a:uFillTx/>
                <a:latin typeface="Arial"/>
                <a:cs typeface="Arial"/>
              </a:rPr>
              <a:t>in order to</a:t>
            </a:r>
            <a:r>
              <a:rPr lang="en-GB" sz="1600" spc="10" dirty="0">
                <a:latin typeface="Arial"/>
                <a:cs typeface="Arial"/>
              </a:rPr>
              <a:t> </a:t>
            </a:r>
            <a:r>
              <a:rPr kumimoji="0" lang="en-GB" sz="1600" b="0" i="0" u="none" strike="noStrike" kern="1200" cap="none" spc="10" normalizeH="0" baseline="0" noProof="0" dirty="0">
                <a:ln>
                  <a:noFill/>
                </a:ln>
                <a:effectLst/>
                <a:uLnTx/>
                <a:uFillTx/>
                <a:latin typeface="Arial"/>
                <a:cs typeface="Arial"/>
              </a:rPr>
              <a:t>check candidates’ identity.</a:t>
            </a:r>
            <a:r>
              <a:rPr lang="en-GB" sz="1600" spc="10" dirty="0">
                <a:latin typeface="Arial"/>
                <a:cs typeface="Arial"/>
              </a:rPr>
              <a:t> </a:t>
            </a:r>
          </a:p>
          <a:p>
            <a:pPr marL="0" indent="0">
              <a:lnSpc>
                <a:spcPct val="100000"/>
              </a:lnSpc>
              <a:spcBef>
                <a:spcPts val="0"/>
              </a:spcBef>
              <a:buNone/>
              <a:defRPr/>
            </a:pPr>
            <a:endParaRPr lang="en-GB" sz="1600" spc="10">
              <a:latin typeface="Arial"/>
              <a:cs typeface="Arial"/>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cs typeface="Arial"/>
              </a:rPr>
              <a:t>Should face to face interviews </a:t>
            </a:r>
            <a:r>
              <a:rPr lang="en-GB" sz="1600" spc="10" dirty="0">
                <a:latin typeface="Arial"/>
                <a:cs typeface="Arial"/>
              </a:rPr>
              <a:t>take place</a:t>
            </a:r>
            <a:r>
              <a:rPr kumimoji="0" lang="en-GB" sz="1600" b="0" i="0" u="none" strike="noStrike" kern="1200" cap="none" spc="10" normalizeH="0" baseline="0" noProof="0" dirty="0">
                <a:ln>
                  <a:noFill/>
                </a:ln>
                <a:effectLst/>
                <a:uLnTx/>
                <a:uFillTx/>
                <a:latin typeface="Arial"/>
                <a:cs typeface="Arial"/>
              </a:rPr>
              <a:t>, please let us know if you have any accessibility issues.</a:t>
            </a:r>
            <a:endParaRPr lang="en-US" sz="1600" b="0" i="0" u="none" strike="noStrike" kern="1200" cap="none" spc="10" normalizeH="0" baseline="0" noProof="0" dirty="0">
              <a:ln>
                <a:noFill/>
              </a:ln>
              <a:effectLst/>
              <a:uLnTx/>
              <a:uFillTx/>
              <a:latin typeface="Arial"/>
              <a:cs typeface="Arial"/>
            </a:endParaRPr>
          </a:p>
          <a:p>
            <a:pPr marL="0" marR="0" lvl="0" indent="0" algn="l" defTabSz="914400">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a:ln>
                <a:noFill/>
              </a:ln>
              <a:solidFill>
                <a:sysClr val="windowText" lastClr="000000"/>
              </a:solidFill>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The Minister may choose to meet with candidates before</a:t>
            </a: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making a decision.</a:t>
            </a:r>
            <a:endParaRPr lang="en-US" sz="1600" spc="10" dirty="0">
              <a:latin typeface="Arial"/>
              <a:cs typeface="Arial"/>
            </a:endParaRPr>
          </a:p>
          <a:p>
            <a:pPr marL="0" indent="0">
              <a:lnSpc>
                <a:spcPct val="100000"/>
              </a:lnSpc>
              <a:spcBef>
                <a:spcPts val="0"/>
              </a:spcBef>
              <a:buNone/>
              <a:defRPr/>
            </a:pPr>
            <a:r>
              <a:rPr kumimoji="0" lang="en-GB" sz="1600" b="0" i="0" u="none" strike="noStrike" kern="1200" cap="none" spc="10" normalizeH="0" baseline="0" noProof="0">
                <a:ln>
                  <a:noFill/>
                </a:ln>
                <a:effectLst/>
                <a:uLnTx/>
                <a:uFillTx/>
                <a:latin typeface="Arial"/>
                <a:ea typeface="+mn-ea"/>
                <a:cs typeface="Arial"/>
              </a:rPr>
              <a:t>                  Provisional start date:</a:t>
            </a:r>
            <a:r>
              <a:rPr lang="en-GB" sz="1600" spc="10">
                <a:latin typeface="Arial"/>
                <a:cs typeface="Arial"/>
              </a:rPr>
              <a:t> March 2025 for 3 roles, August 2025 for 2 roles.</a:t>
            </a:r>
            <a:endParaRPr lang="en-US" sz="1600" spc="10">
              <a:latin typeface="Arial"/>
              <a:cs typeface="Arial"/>
            </a:endParaRPr>
          </a:p>
          <a:p>
            <a:pPr marL="0" indent="0">
              <a:lnSpc>
                <a:spcPct val="100000"/>
              </a:lnSpc>
              <a:spcBef>
                <a:spcPts val="0"/>
              </a:spcBef>
              <a:buNone/>
              <a:defRPr/>
            </a:pPr>
            <a:endParaRPr lang="en-GB" sz="1600" spc="10">
              <a:latin typeface="Arial"/>
              <a:cs typeface="Arial"/>
            </a:endParaRPr>
          </a:p>
          <a:p>
            <a:pPr marL="0" indent="0">
              <a:lnSpc>
                <a:spcPct val="100000"/>
              </a:lnSpc>
              <a:spcBef>
                <a:spcPts val="0"/>
              </a:spcBef>
              <a:buNone/>
              <a:defRPr/>
            </a:pPr>
            <a:endParaRPr lang="en-GB" sz="1600" spc="10">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5" name="Arrow: Chevron 4">
            <a:extLst>
              <a:ext uri="{FF2B5EF4-FFF2-40B4-BE49-F238E27FC236}">
                <a16:creationId xmlns:a16="http://schemas.microsoft.com/office/drawing/2014/main" id="{708F1E9D-80E8-49C7-83D9-A2C7ACE00B6D}"/>
              </a:ext>
            </a:extLst>
          </p:cNvPr>
          <p:cNvSpPr/>
          <p:nvPr/>
        </p:nvSpPr>
        <p:spPr>
          <a:xfrm rot="5400000">
            <a:off x="919405" y="2016907"/>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6" name="Arrow: Chevron 5">
            <a:extLst>
              <a:ext uri="{FF2B5EF4-FFF2-40B4-BE49-F238E27FC236}">
                <a16:creationId xmlns:a16="http://schemas.microsoft.com/office/drawing/2014/main" id="{D4EBE404-9558-4E9D-8041-E2069B31D688}"/>
              </a:ext>
            </a:extLst>
          </p:cNvPr>
          <p:cNvSpPr/>
          <p:nvPr/>
        </p:nvSpPr>
        <p:spPr>
          <a:xfrm rot="5400000">
            <a:off x="912731" y="266047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7" name="Arrow: Chevron 6">
            <a:extLst>
              <a:ext uri="{FF2B5EF4-FFF2-40B4-BE49-F238E27FC236}">
                <a16:creationId xmlns:a16="http://schemas.microsoft.com/office/drawing/2014/main" id="{76044E82-3664-498C-AC99-0A8CB03D3DB7}"/>
              </a:ext>
            </a:extLst>
          </p:cNvPr>
          <p:cNvSpPr/>
          <p:nvPr/>
        </p:nvSpPr>
        <p:spPr>
          <a:xfrm rot="5400000">
            <a:off x="919405" y="3509122"/>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8EABFCBA-8F38-4793-9E25-AB37F2652259}"/>
              </a:ext>
            </a:extLst>
          </p:cNvPr>
          <p:cNvSpPr/>
          <p:nvPr/>
        </p:nvSpPr>
        <p:spPr>
          <a:xfrm rot="5400000">
            <a:off x="932754" y="4543167"/>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9102CF9-8FFE-4858-BCB0-B411CC438305}"/>
              </a:ext>
            </a:extLst>
          </p:cNvPr>
          <p:cNvSpPr>
            <a:spLocks noGrp="1"/>
          </p:cNvSpPr>
          <p:nvPr>
            <p:ph type="sldNum" sz="quarter" idx="12"/>
          </p:nvPr>
        </p:nvSpPr>
        <p:spPr/>
        <p:txBody>
          <a:bodyPr/>
          <a:lstStyle/>
          <a:p>
            <a:fld id="{B40F6008-2E59-B649-B193-1DAD0B033AC3}" type="slidenum">
              <a:rPr lang="en-US" smtClean="0"/>
              <a:t>13</a:t>
            </a:fld>
            <a:endParaRPr lang="en-US"/>
          </a:p>
        </p:txBody>
      </p:sp>
    </p:spTree>
    <p:extLst>
      <p:ext uri="{BB962C8B-B14F-4D97-AF65-F5344CB8AC3E}">
        <p14:creationId xmlns:p14="http://schemas.microsoft.com/office/powerpoint/2010/main" val="39710111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8B9AC-71BA-410A-8026-2AF484C7A63C}"/>
              </a:ext>
            </a:extLst>
          </p:cNvPr>
          <p:cNvSpPr>
            <a:spLocks noGrp="1"/>
          </p:cNvSpPr>
          <p:nvPr>
            <p:ph type="title"/>
          </p:nvPr>
        </p:nvSpPr>
        <p:spPr>
          <a:xfrm>
            <a:off x="838200" y="365126"/>
            <a:ext cx="10515600" cy="90045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Diversity and Equal Opportunities</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BC440BFB-D4DE-4E7F-B580-8A816C988162}"/>
              </a:ext>
            </a:extLst>
          </p:cNvPr>
          <p:cNvSpPr txBox="1">
            <a:spLocks/>
          </p:cNvSpPr>
          <p:nvPr/>
        </p:nvSpPr>
        <p:spPr>
          <a:xfrm>
            <a:off x="524290" y="1195185"/>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latin typeface="Arial"/>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ethnic background, people with disabilities and other under-represented groups. </a:t>
            </a:r>
            <a:endParaRPr lang="en-GB" sz="1600">
              <a:highlight>
                <a:srgbClr val="FFFF00"/>
              </a:highlight>
              <a:latin typeface="Arial" panose="020B0604020202020204" pitchFamily="34" charset="0"/>
              <a:cs typeface="Arial" panose="020B0604020202020204" pitchFamily="34" charset="0"/>
            </a:endParaRPr>
          </a:p>
          <a:p>
            <a:pPr marL="0" indent="0">
              <a:buNone/>
            </a:pPr>
            <a:r>
              <a:rPr lang="en-GB" sz="1600">
                <a:latin typeface="Arial"/>
                <a:cs typeface="Arial"/>
              </a:rPr>
              <a:t>The Regulator of Social Housing's offices are based in London however, meetings may take place in other locations around the UK or via video conferencing.  This position requires the postholder to undertake some travel across the UK and to work unsocial hours on occasion (including some overnight stays).  </a:t>
            </a:r>
          </a:p>
          <a:p>
            <a:pPr marL="0" indent="0">
              <a:buNone/>
            </a:pPr>
            <a:r>
              <a:rPr lang="en-GB" sz="1600">
                <a:latin typeface="Arial"/>
                <a:cs typeface="Arial"/>
              </a:rPr>
              <a:t>If you believe you have the experience and qualities we are seeking, we look forward to receiving your application.</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panose="020B0604020202020204" pitchFamily="34" charset="0"/>
                <a:cs typeface="Arial" panose="020B0604020202020204" pitchFamily="34" charset="0"/>
              </a:rPr>
              <a:t>Disability Confident</a:t>
            </a:r>
          </a:p>
          <a:p>
            <a:pPr marL="0" indent="0">
              <a:buFont typeface="Arial" panose="020B0604020202020204" pitchFamily="34" charset="0"/>
              <a:buNone/>
            </a:pPr>
            <a:r>
              <a:rPr lang="en-GB" sz="1600">
                <a:latin typeface="Arial" panose="020B0604020202020204" pitchFamily="34" charset="0"/>
                <a:cs typeface="Arial" panose="020B0604020202020204" pitchFamily="34" charset="0"/>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a:solidFill>
                <a:srgbClr val="009999"/>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panose="020B0604020202020204" pitchFamily="34" charset="0"/>
                <a:cs typeface="Arial" panose="020B0604020202020204" pitchFamily="34" charset="0"/>
              </a:rPr>
              <a:t>Reasonable Adjustments</a:t>
            </a:r>
          </a:p>
          <a:p>
            <a:pPr marL="0" indent="0">
              <a:buNone/>
            </a:pPr>
            <a:r>
              <a:rPr lang="en-GB" sz="1600">
                <a:latin typeface="Arial"/>
                <a:cs typeface="Arial"/>
              </a:rPr>
              <a:t>If you would like a confidential discussion regarding any reasonable adjustments during the process, please indicate this in the email covering your application or contact </a:t>
            </a:r>
            <a:r>
              <a:rPr lang="en-GB" sz="1600">
                <a:latin typeface="Arial"/>
                <a:cs typeface="Arial"/>
                <a:hlinkClick r:id="rId2"/>
              </a:rPr>
              <a:t>PublicAppointments@communities.gov.uk</a:t>
            </a:r>
            <a:r>
              <a:rPr lang="en-GB" sz="1600">
                <a:latin typeface="Arial"/>
                <a:cs typeface="Arial"/>
              </a:rPr>
              <a:t>. You do not need to apply under the Disability Confident Scheme to ask for a reasonable adjustment. </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9B38AD2-2F6B-4366-B825-F5698CEDB6CC}"/>
              </a:ext>
            </a:extLst>
          </p:cNvPr>
          <p:cNvSpPr>
            <a:spLocks noGrp="1"/>
          </p:cNvSpPr>
          <p:nvPr>
            <p:ph type="sldNum" sz="quarter" idx="12"/>
          </p:nvPr>
        </p:nvSpPr>
        <p:spPr/>
        <p:txBody>
          <a:bodyPr/>
          <a:lstStyle/>
          <a:p>
            <a:fld id="{B40F6008-2E59-B649-B193-1DAD0B033AC3}" type="slidenum">
              <a:rPr lang="en-US" dirty="0" smtClean="0"/>
              <a:t>14</a:t>
            </a:fld>
            <a:endParaRPr lang="en-US"/>
          </a:p>
        </p:txBody>
      </p:sp>
    </p:spTree>
    <p:extLst>
      <p:ext uri="{BB962C8B-B14F-4D97-AF65-F5344CB8AC3E}">
        <p14:creationId xmlns:p14="http://schemas.microsoft.com/office/powerpoint/2010/main" val="40854227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2643-7F96-420E-AE55-597681EC8ABF}"/>
              </a:ext>
            </a:extLst>
          </p:cNvPr>
          <p:cNvSpPr>
            <a:spLocks noGrp="1"/>
          </p:cNvSpPr>
          <p:nvPr>
            <p:ph type="title"/>
          </p:nvPr>
        </p:nvSpPr>
        <p:spPr>
          <a:xfrm>
            <a:off x="838200" y="365126"/>
            <a:ext cx="10515600" cy="96671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Further Information </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DED14AF3-CBDC-49E3-ABDC-34BAEA27B476}"/>
              </a:ext>
            </a:extLst>
          </p:cNvPr>
          <p:cNvSpPr txBox="1">
            <a:spLocks/>
          </p:cNvSpPr>
          <p:nvPr/>
        </p:nvSpPr>
        <p:spPr>
          <a:xfrm>
            <a:off x="619870" y="1603339"/>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a:solidFill>
                  <a:schemeClr val="accent1">
                    <a:lumMod val="75000"/>
                  </a:schemeClr>
                </a:solidFill>
                <a:latin typeface="Arial"/>
                <a:cs typeface="Arial"/>
              </a:rPr>
              <a:t>Contact: </a:t>
            </a:r>
            <a:r>
              <a:rPr lang="en-GB" sz="1600">
                <a:latin typeface="Arial"/>
                <a:cs typeface="Arial"/>
              </a:rPr>
              <a:t>For further information about the roles or application process please contact </a:t>
            </a:r>
            <a:r>
              <a:rPr lang="en-GB" sz="1600">
                <a:latin typeface="Arial"/>
                <a:cs typeface="Arial"/>
                <a:hlinkClick r:id="rId2"/>
              </a:rPr>
              <a:t>PublicAppointments@communities.gov.uk</a:t>
            </a:r>
            <a:r>
              <a:rPr lang="en-GB" sz="1600">
                <a:latin typeface="Arial"/>
                <a:cs typeface="Arial"/>
              </a:rPr>
              <a:t>. </a:t>
            </a:r>
            <a:endParaRPr lang="en-GB" sz="1600">
              <a:solidFill>
                <a:srgbClr val="FF0000"/>
              </a:solidFill>
              <a:latin typeface="Arial" panose="020B0604020202020204" pitchFamily="34" charset="0"/>
              <a:cs typeface="Arial" panose="020B0604020202020204" pitchFamily="34" charset="0"/>
            </a:endParaRPr>
          </a:p>
          <a:p>
            <a:pPr marL="0" indent="0">
              <a:buNone/>
            </a:pPr>
            <a:r>
              <a:rPr lang="en-GB" sz="1600">
                <a:latin typeface="Arial"/>
                <a:cs typeface="Arial"/>
              </a:rPr>
              <a:t>We aim to process all applications as quickly as possible and to treat all applicants with courtesy. If you have any complaints about the way your application has been handled, please contact </a:t>
            </a:r>
            <a:r>
              <a:rPr lang="en-GB" sz="1600">
                <a:latin typeface="Arial"/>
                <a:cs typeface="Arial"/>
                <a:hlinkClick r:id="rId2"/>
              </a:rPr>
              <a:t>PublicAppointments@communities.gov.uk</a:t>
            </a:r>
            <a:r>
              <a:rPr lang="en-GB" sz="1600">
                <a:latin typeface="Arial"/>
                <a:cs typeface="Arial"/>
              </a:rPr>
              <a:t>.</a:t>
            </a:r>
            <a:endParaRPr lang="en-GB" sz="1600">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a:cs typeface="Arial"/>
              </a:rPr>
              <a:t>Complaints: </a:t>
            </a:r>
            <a:r>
              <a:rPr lang="en-GB" sz="1600">
                <a:latin typeface="Arial"/>
                <a:cs typeface="Arial"/>
              </a:rPr>
              <a:t>If you feel this competition has not been conducted fairly and you wish to make a complaint, you should initially contact the Appointments Team at </a:t>
            </a:r>
            <a:r>
              <a:rPr lang="en-GB" sz="1600">
                <a:latin typeface="Arial"/>
                <a:cs typeface="Arial"/>
                <a:hlinkClick r:id="rId2"/>
              </a:rPr>
              <a:t>PublicAppointments@communities.gov.uk</a:t>
            </a:r>
            <a:r>
              <a:rPr lang="en-GB" sz="1600">
                <a:latin typeface="Arial"/>
                <a:cs typeface="Arial"/>
              </a:rPr>
              <a:t>.</a:t>
            </a:r>
          </a:p>
          <a:p>
            <a:pPr marL="0" indent="0">
              <a:buFont typeface="Arial" panose="020B0604020202020204" pitchFamily="34" charset="0"/>
              <a:buNone/>
            </a:pPr>
            <a:r>
              <a:rPr lang="en-GB" sz="1600">
                <a:latin typeface="Arial"/>
                <a:cs typeface="Arial"/>
              </a:rPr>
              <a:t>If after investigation by the Department you remain dissatisfied, you may take your complaint to the Commissioner for Public Appointments at </a:t>
            </a:r>
            <a:r>
              <a:rPr lang="en-GB" sz="1600">
                <a:latin typeface="Arial"/>
                <a:cs typeface="Arial"/>
                <a:hlinkClick r:id="rId3"/>
              </a:rPr>
              <a:t>publicappointments@csc.gov.uk</a:t>
            </a:r>
            <a:r>
              <a:rPr lang="en-GB" sz="1600">
                <a:latin typeface="Arial"/>
                <a:cs typeface="Arial"/>
              </a:rPr>
              <a:t> details on how to make a complaint can be found on the Commissioner’s website at: </a:t>
            </a:r>
            <a:r>
              <a:rPr lang="en-GB" sz="1600">
                <a:latin typeface="Arial"/>
                <a:cs typeface="Arial"/>
                <a:hlinkClick r:id="rId4"/>
              </a:rPr>
              <a:t>https://publicappointmentscommissioner.independent.gov.uk/regulating-appointments/investigating-complaints/</a:t>
            </a:r>
            <a:endParaRPr lang="en-GB" sz="1600">
              <a:latin typeface="Arial"/>
              <a:cs typeface="Arial"/>
            </a:endParaRPr>
          </a:p>
          <a:p>
            <a:pPr marL="0" indent="0">
              <a:buFont typeface="Arial" panose="020B0604020202020204" pitchFamily="34" charset="0"/>
              <a:buNone/>
            </a:pPr>
            <a:endParaRPr lang="en-GB" sz="1600">
              <a:latin typeface="Arial"/>
              <a:cs typeface="Arial"/>
            </a:endParaRP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963D7C48-9BC4-4F98-8D03-FC4CDCB9AD85}"/>
              </a:ext>
            </a:extLst>
          </p:cNvPr>
          <p:cNvSpPr>
            <a:spLocks noGrp="1"/>
          </p:cNvSpPr>
          <p:nvPr>
            <p:ph type="sldNum" sz="quarter" idx="12"/>
          </p:nvPr>
        </p:nvSpPr>
        <p:spPr/>
        <p:txBody>
          <a:bodyPr/>
          <a:lstStyle/>
          <a:p>
            <a:fld id="{B40F6008-2E59-B649-B193-1DAD0B033AC3}" type="slidenum">
              <a:rPr lang="en-US" dirty="0" smtClean="0"/>
              <a:t>15</a:t>
            </a:fld>
            <a:endParaRPr lang="en-US"/>
          </a:p>
        </p:txBody>
      </p:sp>
    </p:spTree>
    <p:extLst>
      <p:ext uri="{BB962C8B-B14F-4D97-AF65-F5344CB8AC3E}">
        <p14:creationId xmlns:p14="http://schemas.microsoft.com/office/powerpoint/2010/main" val="3002958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644AD-C50B-46BC-85F2-91AF361135FA}"/>
              </a:ext>
            </a:extLst>
          </p:cNvPr>
          <p:cNvSpPr>
            <a:spLocks noGrp="1"/>
          </p:cNvSpPr>
          <p:nvPr>
            <p:ph type="title"/>
          </p:nvPr>
        </p:nvSpPr>
        <p:spPr>
          <a:xfrm>
            <a:off x="691055" y="344105"/>
            <a:ext cx="10515600" cy="72155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GDPR</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90FCAF1A-9F49-4B95-AFC5-655279DEDB49}"/>
              </a:ext>
            </a:extLst>
          </p:cNvPr>
          <p:cNvSpPr txBox="1">
            <a:spLocks/>
          </p:cNvSpPr>
          <p:nvPr/>
        </p:nvSpPr>
        <p:spPr>
          <a:xfrm>
            <a:off x="604257" y="1247304"/>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40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400">
                <a:latin typeface="Arial"/>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400">
                <a:latin typeface="Arial"/>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400">
                <a:latin typeface="Arial"/>
                <a:cs typeface="Arial"/>
                <a:hlinkClick r:id="rId2"/>
              </a:rPr>
              <a:t>PublicAppointments@communities.gov.uk</a:t>
            </a:r>
            <a:r>
              <a:rPr lang="en-GB" sz="1400">
                <a:latin typeface="Arial"/>
                <a:cs typeface="Arial"/>
              </a:rPr>
              <a:t>. </a:t>
            </a:r>
          </a:p>
          <a:p>
            <a:pPr marL="0" indent="0">
              <a:buNone/>
            </a:pPr>
            <a:endParaRPr lang="en-GB" sz="1400">
              <a:latin typeface="Arial"/>
              <a:cs typeface="Arial"/>
            </a:endParaRPr>
          </a:p>
          <a:p>
            <a:pPr marL="0" indent="0">
              <a:lnSpc>
                <a:spcPct val="100000"/>
              </a:lnSpc>
              <a:spcBef>
                <a:spcPts val="0"/>
              </a:spcBef>
              <a:buFont typeface="Arial" panose="020B0604020202020204" pitchFamily="34" charset="0"/>
              <a:buNone/>
            </a:pPr>
            <a:r>
              <a:rPr lang="en-GB" sz="1400" b="1">
                <a:solidFill>
                  <a:schemeClr val="accent1">
                    <a:lumMod val="75000"/>
                  </a:schemeClr>
                </a:solidFill>
                <a:latin typeface="Arial"/>
                <a:cs typeface="Arial"/>
              </a:rPr>
              <a:t>Complaints: </a:t>
            </a:r>
          </a:p>
          <a:p>
            <a:pPr marL="0" indent="0">
              <a:lnSpc>
                <a:spcPct val="100000"/>
              </a:lnSpc>
              <a:spcBef>
                <a:spcPts val="0"/>
              </a:spcBef>
              <a:buFont typeface="Arial" panose="020B0604020202020204" pitchFamily="34" charset="0"/>
              <a:buNone/>
            </a:pPr>
            <a:r>
              <a:rPr lang="en-GB" sz="140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400">
                <a:latin typeface="Arial"/>
                <a:cs typeface="Arial"/>
              </a:rPr>
              <a:t>	Information Commissioners Office</a:t>
            </a:r>
          </a:p>
          <a:p>
            <a:pPr marL="0" indent="0">
              <a:lnSpc>
                <a:spcPct val="100000"/>
              </a:lnSpc>
              <a:spcBef>
                <a:spcPts val="0"/>
              </a:spcBef>
              <a:buFont typeface="Arial" panose="020B0604020202020204" pitchFamily="34" charset="0"/>
              <a:buNone/>
            </a:pPr>
            <a:r>
              <a:rPr lang="en-GB" sz="1400">
                <a:latin typeface="Arial"/>
                <a:cs typeface="Arial"/>
              </a:rPr>
              <a:t>	Wycliffe House</a:t>
            </a:r>
          </a:p>
          <a:p>
            <a:pPr marL="0" indent="0">
              <a:lnSpc>
                <a:spcPct val="100000"/>
              </a:lnSpc>
              <a:spcBef>
                <a:spcPts val="0"/>
              </a:spcBef>
              <a:buFont typeface="Arial" panose="020B0604020202020204" pitchFamily="34" charset="0"/>
              <a:buNone/>
            </a:pPr>
            <a:r>
              <a:rPr lang="en-GB" sz="1400">
                <a:latin typeface="Arial"/>
                <a:cs typeface="Arial"/>
              </a:rPr>
              <a:t>	Water Lane</a:t>
            </a:r>
          </a:p>
          <a:p>
            <a:pPr marL="0" indent="0">
              <a:lnSpc>
                <a:spcPct val="100000"/>
              </a:lnSpc>
              <a:spcBef>
                <a:spcPts val="0"/>
              </a:spcBef>
              <a:buFont typeface="Arial" panose="020B0604020202020204" pitchFamily="34" charset="0"/>
              <a:buNone/>
            </a:pPr>
            <a:r>
              <a:rPr lang="en-GB" sz="1400">
                <a:latin typeface="Arial"/>
                <a:cs typeface="Arial"/>
              </a:rPr>
              <a:t>	Wilmslow</a:t>
            </a:r>
          </a:p>
          <a:p>
            <a:pPr marL="0" indent="0">
              <a:lnSpc>
                <a:spcPct val="100000"/>
              </a:lnSpc>
              <a:spcBef>
                <a:spcPts val="0"/>
              </a:spcBef>
              <a:buFont typeface="Arial" panose="020B0604020202020204" pitchFamily="34" charset="0"/>
              <a:buNone/>
            </a:pPr>
            <a:r>
              <a:rPr lang="en-GB" sz="1400">
                <a:latin typeface="Arial"/>
                <a:cs typeface="Arial"/>
              </a:rPr>
              <a:t>	Cheshire</a:t>
            </a:r>
          </a:p>
          <a:p>
            <a:pPr marL="0" indent="0">
              <a:lnSpc>
                <a:spcPct val="100000"/>
              </a:lnSpc>
              <a:spcBef>
                <a:spcPts val="0"/>
              </a:spcBef>
              <a:buFont typeface="Arial" panose="020B0604020202020204" pitchFamily="34" charset="0"/>
              <a:buNone/>
            </a:pPr>
            <a:r>
              <a:rPr lang="en-GB" sz="1400">
                <a:latin typeface="Arial"/>
                <a:cs typeface="Arial"/>
              </a:rPr>
              <a:t>	SK9 5AF</a:t>
            </a:r>
          </a:p>
          <a:p>
            <a:pPr marL="0" indent="0">
              <a:lnSpc>
                <a:spcPct val="100000"/>
              </a:lnSpc>
              <a:spcBef>
                <a:spcPts val="0"/>
              </a:spcBef>
              <a:buFont typeface="Arial" panose="020B0604020202020204" pitchFamily="34" charset="0"/>
              <a:buNone/>
            </a:pPr>
            <a:r>
              <a:rPr lang="en-GB" sz="1400">
                <a:latin typeface="Arial"/>
                <a:cs typeface="Arial"/>
              </a:rPr>
              <a:t>0303 123 1113 email: </a:t>
            </a:r>
            <a:r>
              <a:rPr lang="en-GB" sz="1400">
                <a:latin typeface="Arial"/>
                <a:cs typeface="Arial"/>
                <a:hlinkClick r:id="rId3"/>
              </a:rPr>
              <a:t>casework@ico.org.uk</a:t>
            </a:r>
            <a:r>
              <a:rPr lang="en-GB" sz="1400">
                <a:latin typeface="Arial"/>
                <a:cs typeface="Arial"/>
              </a:rPr>
              <a:t>. </a:t>
            </a:r>
          </a:p>
          <a:p>
            <a:pPr marL="0" indent="0">
              <a:lnSpc>
                <a:spcPct val="100000"/>
              </a:lnSpc>
              <a:spcBef>
                <a:spcPts val="0"/>
              </a:spcBef>
              <a:buFont typeface="Arial" panose="020B0604020202020204" pitchFamily="34" charset="0"/>
              <a:buNone/>
            </a:pPr>
            <a:endParaRPr lang="en-GB" sz="1400">
              <a:latin typeface="Arial"/>
              <a:cs typeface="Arial"/>
            </a:endParaRPr>
          </a:p>
          <a:p>
            <a:pPr marL="0" indent="0">
              <a:lnSpc>
                <a:spcPct val="100000"/>
              </a:lnSpc>
              <a:spcBef>
                <a:spcPts val="0"/>
              </a:spcBef>
              <a:buNone/>
            </a:pPr>
            <a:r>
              <a:rPr lang="en-GB" sz="1400">
                <a:latin typeface="Arial"/>
                <a:cs typeface="Arial"/>
              </a:rPr>
              <a:t>The data controller for Public Appointments is joint between MHCLG, OCPA and the Cabinet Office.</a:t>
            </a:r>
          </a:p>
        </p:txBody>
      </p:sp>
      <p:sp>
        <p:nvSpPr>
          <p:cNvPr id="5" name="Slide Number Placeholder 4">
            <a:extLst>
              <a:ext uri="{FF2B5EF4-FFF2-40B4-BE49-F238E27FC236}">
                <a16:creationId xmlns:a16="http://schemas.microsoft.com/office/drawing/2014/main" id="{EA19652E-EE95-4D46-8AE0-78A6576C9A23}"/>
              </a:ext>
            </a:extLst>
          </p:cNvPr>
          <p:cNvSpPr>
            <a:spLocks noGrp="1"/>
          </p:cNvSpPr>
          <p:nvPr>
            <p:ph type="sldNum" sz="quarter" idx="12"/>
          </p:nvPr>
        </p:nvSpPr>
        <p:spPr/>
        <p:txBody>
          <a:bodyPr/>
          <a:lstStyle/>
          <a:p>
            <a:fld id="{B40F6008-2E59-B649-B193-1DAD0B033AC3}" type="slidenum">
              <a:rPr lang="en-US" dirty="0" smtClean="0"/>
              <a:t>16</a:t>
            </a:fld>
            <a:endParaRPr lang="en-US"/>
          </a:p>
        </p:txBody>
      </p:sp>
    </p:spTree>
    <p:extLst>
      <p:ext uri="{BB962C8B-B14F-4D97-AF65-F5344CB8AC3E}">
        <p14:creationId xmlns:p14="http://schemas.microsoft.com/office/powerpoint/2010/main" val="33569005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60690-6D24-4949-94FA-F6552E88AE23}"/>
              </a:ext>
            </a:extLst>
          </p:cNvPr>
          <p:cNvSpPr>
            <a:spLocks noGrp="1"/>
          </p:cNvSpPr>
          <p:nvPr>
            <p:ph type="title"/>
          </p:nvPr>
        </p:nvSpPr>
        <p:spPr>
          <a:xfrm>
            <a:off x="838200" y="365126"/>
            <a:ext cx="10515600" cy="80769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Seven Principles of Public Life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2973B065-04BF-4DC0-98BA-AAEB9615CB61}"/>
              </a:ext>
            </a:extLst>
          </p:cNvPr>
          <p:cNvSpPr txBox="1">
            <a:spLocks/>
          </p:cNvSpPr>
          <p:nvPr/>
        </p:nvSpPr>
        <p:spPr>
          <a:xfrm>
            <a:off x="319519" y="1080052"/>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600">
                <a:latin typeface="Arial"/>
                <a:cs typeface="Arial"/>
                <a:hlinkClick r:id="rId2"/>
              </a:rPr>
              <a:t>PublicAppointments@communities.gov.uk</a:t>
            </a:r>
            <a:r>
              <a:rPr lang="en-GB" sz="1600">
                <a:latin typeface="Arial"/>
                <a:cs typeface="Arial"/>
              </a:rPr>
              <a:t> in the first instance.</a:t>
            </a:r>
          </a:p>
          <a:p>
            <a:pPr marL="0" indent="0">
              <a:buFont typeface="Arial" panose="020B0604020202020204" pitchFamily="34" charset="0"/>
              <a:buNone/>
            </a:pPr>
            <a:r>
              <a:rPr lang="en-GB" sz="1600" b="1">
                <a:solidFill>
                  <a:schemeClr val="accent1">
                    <a:lumMod val="75000"/>
                  </a:schemeClr>
                </a:solidFill>
                <a:latin typeface="Arial"/>
                <a:cs typeface="Arial"/>
              </a:rPr>
              <a:t>Selflessness</a:t>
            </a:r>
            <a:r>
              <a:rPr lang="en-GB" sz="1600">
                <a:latin typeface="Arial"/>
                <a:cs typeface="Arial"/>
              </a:rPr>
              <a:t> Holders of public office should act solely in terms of the public interest.</a:t>
            </a:r>
          </a:p>
          <a:p>
            <a:pPr marL="0" indent="0">
              <a:buFont typeface="Arial" panose="020B0604020202020204" pitchFamily="34" charset="0"/>
              <a:buNone/>
            </a:pPr>
            <a:r>
              <a:rPr lang="en-GB" sz="1600" b="1">
                <a:solidFill>
                  <a:schemeClr val="accent1">
                    <a:lumMod val="75000"/>
                  </a:schemeClr>
                </a:solidFill>
                <a:latin typeface="Arial"/>
                <a:cs typeface="Arial"/>
              </a:rPr>
              <a:t>Integrity</a:t>
            </a:r>
            <a:r>
              <a:rPr lang="en-GB" sz="160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600" b="1">
                <a:solidFill>
                  <a:schemeClr val="accent1">
                    <a:lumMod val="75000"/>
                  </a:schemeClr>
                </a:solidFill>
                <a:latin typeface="Arial"/>
                <a:cs typeface="Arial"/>
              </a:rPr>
              <a:t>Objectivity</a:t>
            </a:r>
            <a:r>
              <a:rPr lang="en-GB" sz="160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600" b="1">
                <a:solidFill>
                  <a:schemeClr val="accent1">
                    <a:lumMod val="75000"/>
                  </a:schemeClr>
                </a:solidFill>
                <a:latin typeface="Arial"/>
                <a:cs typeface="Arial"/>
              </a:rPr>
              <a:t>Accountability</a:t>
            </a:r>
            <a:r>
              <a:rPr lang="en-GB" sz="160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600" b="1">
                <a:solidFill>
                  <a:schemeClr val="accent1">
                    <a:lumMod val="75000"/>
                  </a:schemeClr>
                </a:solidFill>
                <a:latin typeface="Arial"/>
                <a:cs typeface="Arial"/>
              </a:rPr>
              <a:t>Openness</a:t>
            </a:r>
            <a:r>
              <a:rPr lang="en-GB" sz="1600">
                <a:solidFill>
                  <a:schemeClr val="accent1">
                    <a:lumMod val="75000"/>
                  </a:schemeClr>
                </a:solidFill>
                <a:latin typeface="Arial"/>
                <a:cs typeface="Arial"/>
              </a:rPr>
              <a:t> </a:t>
            </a:r>
            <a:r>
              <a:rPr lang="en-GB" sz="160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600" b="1">
                <a:solidFill>
                  <a:schemeClr val="accent1">
                    <a:lumMod val="75000"/>
                  </a:schemeClr>
                </a:solidFill>
                <a:latin typeface="Arial"/>
                <a:cs typeface="Arial"/>
              </a:rPr>
              <a:t>Honesty</a:t>
            </a:r>
            <a:r>
              <a:rPr lang="en-GB" sz="1600">
                <a:latin typeface="Arial"/>
                <a:cs typeface="Arial"/>
              </a:rPr>
              <a:t> Holders of public office should be truthful.</a:t>
            </a:r>
          </a:p>
          <a:p>
            <a:pPr marL="0" indent="0">
              <a:buFont typeface="Arial" panose="020B0604020202020204" pitchFamily="34" charset="0"/>
              <a:buNone/>
            </a:pPr>
            <a:r>
              <a:rPr lang="en-GB" sz="1600" b="1">
                <a:solidFill>
                  <a:schemeClr val="accent1">
                    <a:lumMod val="75000"/>
                  </a:schemeClr>
                </a:solidFill>
                <a:latin typeface="Arial"/>
                <a:cs typeface="Arial"/>
              </a:rPr>
              <a:t>Leadership</a:t>
            </a:r>
            <a:r>
              <a:rPr lang="en-GB" sz="1600">
                <a:solidFill>
                  <a:schemeClr val="accent1">
                    <a:lumMod val="75000"/>
                  </a:schemeClr>
                </a:solidFill>
                <a:latin typeface="Arial"/>
                <a:cs typeface="Arial"/>
              </a:rPr>
              <a:t> </a:t>
            </a:r>
            <a:r>
              <a:rPr lang="en-GB" sz="1600">
                <a:latin typeface="Arial"/>
                <a:cs typeface="Arial"/>
              </a:rPr>
              <a:t>Holders of public office should exhibit these principles in their own behaviour. They should actively promote and robustly support the principles and be willing to challenge poor behaviour wherever it occurs.</a:t>
            </a: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BFE0F893-4B86-4FF6-A83D-9A6F752197F3}"/>
              </a:ext>
            </a:extLst>
          </p:cNvPr>
          <p:cNvSpPr>
            <a:spLocks noGrp="1"/>
          </p:cNvSpPr>
          <p:nvPr>
            <p:ph type="sldNum" sz="quarter" idx="12"/>
          </p:nvPr>
        </p:nvSpPr>
        <p:spPr>
          <a:xfrm>
            <a:off x="174721" y="2030653"/>
            <a:ext cx="2743200" cy="365125"/>
          </a:xfrm>
        </p:spPr>
        <p:txBody>
          <a:bodyPr/>
          <a:lstStyle/>
          <a:p>
            <a:fld id="{B40F6008-2E59-B649-B193-1DAD0B033AC3}" type="slidenum">
              <a:rPr lang="en-US" dirty="0" smtClean="0"/>
              <a:t>17</a:t>
            </a:fld>
            <a:endParaRPr lang="en-US"/>
          </a:p>
        </p:txBody>
      </p:sp>
    </p:spTree>
    <p:extLst>
      <p:ext uri="{BB962C8B-B14F-4D97-AF65-F5344CB8AC3E}">
        <p14:creationId xmlns:p14="http://schemas.microsoft.com/office/powerpoint/2010/main" val="2187918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3a87e31-bf32-46ab-8e70-9fa18461fa4d" xsi:nil="true"/>
    <_ip_UnifiedCompliancePolicyUIAction xmlns="http://schemas.microsoft.com/sharepoint/v3" xsi:nil="true"/>
    <_ip_UnifiedCompliancePolicyProperties xmlns="http://schemas.microsoft.com/sharepoint/v3" xsi:nil="true"/>
    <SharedWithUsers xmlns="2bf8cc3f-2dd4-46fc-bd57-e9d20c4f7845">
      <UserInfo>
        <DisplayName>Alix Luddington</DisplayName>
        <AccountId>975</AccountId>
        <AccountType/>
      </UserInfo>
    </SharedWithUsers>
    <lcf76f155ced4ddcb4097134ff3c332f xmlns="dd9fbe8f-b81d-48be-b625-331cabbad704">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0" ma:contentTypeDescription="Create a new document." ma:contentTypeScope="" ma:versionID="6e7c174ba5e4b97b42abc52b4d57f3f8">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4e99a2137b8076d991780361584ffa49"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82DA017-9312-4D8E-80E3-69D500114230}">
  <ds:schemaRefs>
    <ds:schemaRef ds:uri="6f7e91c6-bdb7-4b1d-ba58-7ffef3a5da7c"/>
    <ds:schemaRef ds:uri="http://schemas.microsoft.com/sharepoint/v3"/>
    <ds:schemaRef ds:uri="d502b3ff-8f09-4081-8833-b4c510e42fbb"/>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83a87e31-bf32-46ab-8e70-9fa18461fa4d"/>
    <ds:schemaRef ds:uri="http://www.w3.org/XML/1998/namespace"/>
    <ds:schemaRef ds:uri="http://purl.org/dc/elements/1.1/"/>
    <ds:schemaRef ds:uri="2bf8cc3f-2dd4-46fc-bd57-e9d20c4f7845"/>
    <ds:schemaRef ds:uri="dd9fbe8f-b81d-48be-b625-331cabbad704"/>
  </ds:schemaRefs>
</ds:datastoreItem>
</file>

<file path=customXml/itemProps2.xml><?xml version="1.0" encoding="utf-8"?>
<ds:datastoreItem xmlns:ds="http://schemas.openxmlformats.org/officeDocument/2006/customXml" ds:itemID="{048BA291-B884-4A1C-8D71-18ED0D378997}">
  <ds:schemaRefs>
    <ds:schemaRef ds:uri="http://schemas.microsoft.com/sharepoint/v3/contenttype/forms"/>
  </ds:schemaRefs>
</ds:datastoreItem>
</file>

<file path=customXml/itemProps3.xml><?xml version="1.0" encoding="utf-8"?>
<ds:datastoreItem xmlns:ds="http://schemas.openxmlformats.org/officeDocument/2006/customXml" ds:itemID="{06E5EE13-1074-4EF2-AD1E-294EE6AC55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d9fbe8f-b81d-48be-b625-331cabbad704"/>
    <ds:schemaRef ds:uri="2bf8cc3f-2dd4-46fc-bd57-e9d20c4f7845"/>
    <ds:schemaRef ds:uri="83a87e31-bf32-46ab-8e70-9fa18461fa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247d46da-5217-4778-863d-a406d1533580}"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TotalTime>0</TotalTime>
  <Words>4870</Words>
  <Application>Microsoft Office PowerPoint</Application>
  <PresentationFormat>Widescreen</PresentationFormat>
  <Paragraphs>275</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        Regulator of Social Housing Non-Executive Director recruitment: Generalist Housing roles and Finance role  Information Pack for Candidates   </vt:lpstr>
      <vt:lpstr>PowerPoint Presentation</vt:lpstr>
      <vt:lpstr>PowerPoint Presentation</vt:lpstr>
      <vt:lpstr>PowerPoint Presentation</vt:lpstr>
      <vt:lpstr>PowerPoint Presentation</vt:lpstr>
      <vt:lpstr>PowerPoint Presentation</vt:lpstr>
      <vt:lpstr>Key Responsibilities</vt:lpstr>
      <vt:lpstr>1. General housing Non-Executive Director Selection Criteria</vt:lpstr>
      <vt:lpstr>2. Finance Non-Executive Director Selection Criteria</vt:lpstr>
      <vt:lpstr>PowerPoint Presentation</vt:lpstr>
      <vt:lpstr>How to Apply</vt:lpstr>
      <vt:lpstr>Assessment Process: Overview</vt:lpstr>
      <vt:lpstr>Assessment Process: Indicative Timeline</vt:lpstr>
      <vt:lpstr>Diversity and Equal Opportunities</vt:lpstr>
      <vt:lpstr>Further Information </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lastModifiedBy>Lucy Worstenholme</cp:lastModifiedBy>
  <cp:revision>57</cp:revision>
  <dcterms:created xsi:type="dcterms:W3CDTF">2021-11-05T11:45:51Z</dcterms:created>
  <dcterms:modified xsi:type="dcterms:W3CDTF">2024-11-05T15:07:50Z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HeaderLocations">
    <vt:lpwstr>Office Theme:9</vt:lpwstr>
  </property>
  <property fmtid="{D5CDD505-2E9C-101B-9397-08002B2CF9AE}" pid="5" name="ClassificationContentMarkingHeaderText">
    <vt:lpwstr>OFFICIAL-SENSITIVE</vt:lpwstr>
  </property>
  <property fmtid="{D5CDD505-2E9C-101B-9397-08002B2CF9AE}" pid="6" name="MSIP_Label_727fb50e-81d5-40a5-b712-4eff31972ce4_Enabled">
    <vt:lpwstr>true</vt:lpwstr>
  </property>
  <property fmtid="{D5CDD505-2E9C-101B-9397-08002B2CF9AE}" pid="7" name="MSIP_Label_727fb50e-81d5-40a5-b712-4eff31972ce4_SetDate">
    <vt:lpwstr>2024-09-18T12:54:09Z</vt:lpwstr>
  </property>
  <property fmtid="{D5CDD505-2E9C-101B-9397-08002B2CF9AE}" pid="8" name="MSIP_Label_727fb50e-81d5-40a5-b712-4eff31972ce4_Method">
    <vt:lpwstr>Standard</vt:lpwstr>
  </property>
  <property fmtid="{D5CDD505-2E9C-101B-9397-08002B2CF9AE}" pid="9" name="MSIP_Label_727fb50e-81d5-40a5-b712-4eff31972ce4_Name">
    <vt:lpwstr>727fb50e-81d5-40a5-b712-4eff31972ce4</vt:lpwstr>
  </property>
  <property fmtid="{D5CDD505-2E9C-101B-9397-08002B2CF9AE}" pid="10" name="MSIP_Label_727fb50e-81d5-40a5-b712-4eff31972ce4_SiteId">
    <vt:lpwstr>faa8e269-0811-4538-82e7-4d29009219bf</vt:lpwstr>
  </property>
  <property fmtid="{D5CDD505-2E9C-101B-9397-08002B2CF9AE}" pid="11" name="MSIP_Label_727fb50e-81d5-40a5-b712-4eff31972ce4_ActionId">
    <vt:lpwstr>3ef53f5c-514c-4174-884c-3d857af25c6a</vt:lpwstr>
  </property>
  <property fmtid="{D5CDD505-2E9C-101B-9397-08002B2CF9AE}" pid="12" name="MSIP_Label_727fb50e-81d5-40a5-b712-4eff31972ce4_ContentBits">
    <vt:lpwstr>2</vt:lpwstr>
  </property>
  <property fmtid="{D5CDD505-2E9C-101B-9397-08002B2CF9AE}" pid="13" name="ClassificationContentMarkingFooterLocations">
    <vt:lpwstr>Office Theme:10</vt:lpwstr>
  </property>
  <property fmtid="{D5CDD505-2E9C-101B-9397-08002B2CF9AE}" pid="14" name="ClassificationContentMarkingFooterText">
    <vt:lpwstr> </vt:lpwstr>
  </property>
</Properties>
</file>