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6" r:id="rId5"/>
    <p:sldId id="257" r:id="rId6"/>
    <p:sldId id="258" r:id="rId7"/>
    <p:sldId id="259" r:id="rId8"/>
    <p:sldId id="260" r:id="rId9"/>
    <p:sldId id="262" r:id="rId10"/>
    <p:sldId id="263" r:id="rId11"/>
    <p:sldId id="272" r:id="rId12"/>
    <p:sldId id="265" r:id="rId13"/>
    <p:sldId id="267" r:id="rId14"/>
    <p:sldId id="268" r:id="rId15"/>
    <p:sldId id="269" r:id="rId16"/>
    <p:sldId id="270" r:id="rId17"/>
    <p:sldId id="27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5D7248-B3D4-67DD-D7A4-B4941C6DA753}" name="Emma Matthews" initials="EM" userId="S::EmmaM@arb.org.uk::966ab615-2154-4dad-b3c5-0676e3677207" providerId="AD"/>
  <p188:author id="{860ED7D7-9658-99F5-52B1-EC96373CFF87}" name="Christina Machado" initials="CM" userId="S::Christina.Machado@communities.gov.uk::71b5eb65-f8a9-4644-b4a6-6b3c9d9dac0d" providerId="AD"/>
  <p188:author id="{BE9001F1-6235-3636-5ADE-56EAE1FF3C51}" name="Alix Luddington" initials="AL" userId="S::alix.luddington@communities.gov.uk::fd0f7960-63a0-42bd-a60b-70929b5412e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BE3FD0-1CF6-8B18-CAFD-18843907A6C5}" v="68" dt="2024-10-30T15:03:23.1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30/10/2024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10/30/2024</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10/30/2024</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10/30/2024</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10/30/2024</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10/30/2024</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10/30/2024</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10/30/2024</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10/30/2024</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10/30/2024</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10/30/2024</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10/30/2024</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10/30/2024</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F6F2779D-BDC2-00DA-8E9D-F28EAA05165E}"/>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C0D1625A-4BF6-0BC6-B68B-FE34F031D44F}"/>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valuationtribunal.gov.uk/"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609903/PU2077_code_of_practice_2017.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219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1427242"/>
            <a:ext cx="10787269" cy="4115372"/>
          </a:xfrm>
        </p:spPr>
        <p:txBody>
          <a:bodyPr>
            <a:normAutofit fontScale="90000"/>
          </a:bodyPr>
          <a:lstStyle/>
          <a:p>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ea typeface="+mj-lt"/>
                <a:cs typeface="+mj-lt"/>
              </a:rPr>
            </a:br>
            <a:r>
              <a:rPr lang="en-US" sz="3600" b="1">
                <a:solidFill>
                  <a:schemeClr val="bg1"/>
                </a:solidFill>
                <a:latin typeface="Arial" panose="020B0604020202020204" pitchFamily="34" charset="0"/>
                <a:ea typeface="+mj-lt"/>
                <a:cs typeface="Arial" panose="020B0604020202020204" pitchFamily="34" charset="0"/>
              </a:rPr>
              <a:t>The Valuation Tribunal Service</a:t>
            </a:r>
            <a:br>
              <a:rPr lang="en-US" sz="3600" b="1">
                <a:solidFill>
                  <a:schemeClr val="bg1"/>
                </a:solidFill>
                <a:latin typeface="Arial" panose="020B0604020202020204" pitchFamily="34" charset="0"/>
                <a:ea typeface="+mj-lt"/>
                <a:cs typeface="Arial" panose="020B0604020202020204" pitchFamily="34" charset="0"/>
              </a:rPr>
            </a:br>
            <a:r>
              <a:rPr lang="en-US" sz="3600" b="1">
                <a:solidFill>
                  <a:schemeClr val="bg1"/>
                </a:solidFill>
                <a:latin typeface="Arial" panose="020B0604020202020204" pitchFamily="34" charset="0"/>
                <a:ea typeface="+mj-lt"/>
                <a:cs typeface="Arial" panose="020B0604020202020204" pitchFamily="34" charset="0"/>
              </a:rPr>
              <a:t>Chair</a:t>
            </a:r>
            <a:br>
              <a:rPr lang="en-US" sz="3600" b="1">
                <a:solidFill>
                  <a:schemeClr val="bg1">
                    <a:lumMod val="50000"/>
                  </a:schemeClr>
                </a:solidFill>
                <a:ea typeface="+mj-lt"/>
                <a:cs typeface="+mj-lt"/>
              </a:rPr>
            </a:br>
            <a:br>
              <a:rPr lang="en-US" b="1">
                <a:latin typeface="Helvetica Neue" panose="02000503000000020004" pitchFamily="2" charset="0"/>
                <a:ea typeface="Helvetica Neue" panose="02000503000000020004" pitchFamily="2" charset="0"/>
                <a:cs typeface="Helvetica Neue" panose="02000503000000020004" pitchFamily="2" charset="0"/>
              </a:rPr>
            </a:br>
            <a:r>
              <a:rPr lang="en-US" sz="3200" b="1">
                <a:solidFill>
                  <a:schemeClr val="bg1"/>
                </a:solidFill>
                <a:latin typeface="Arial"/>
                <a:ea typeface="Helvetica Neue" panose="02000503000000020004" pitchFamily="2" charset="0"/>
                <a:cs typeface="Arial"/>
              </a:rPr>
              <a:t>Information Pack for Candidates</a:t>
            </a:r>
            <a:br>
              <a:rPr lang="en-US" b="1">
                <a:latin typeface="Helvetica Neue" panose="02000503000000020004" pitchFamily="2" charset="0"/>
                <a:ea typeface="Helvetica Neue" panose="02000503000000020004" pitchFamily="2" charset="0"/>
                <a:cs typeface="Helvetica Neue" panose="02000503000000020004" pitchFamily="2" charset="0"/>
              </a:rPr>
            </a:br>
            <a:br>
              <a:rPr lang="en-US" sz="1600" b="1">
                <a:latin typeface="Helvetica Neue" panose="02000503000000020004" pitchFamily="2" charset="0"/>
                <a:ea typeface="Helvetica Neue" panose="02000503000000020004" pitchFamily="2" charset="0"/>
                <a:cs typeface="Helvetica Neue" panose="02000503000000020004" pitchFamily="2" charset="0"/>
              </a:rPr>
            </a:br>
            <a:br>
              <a:rPr lang="en-US" b="1">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accent1">
                    <a:lumMod val="75000"/>
                  </a:schemeClr>
                </a:solidFill>
                <a:latin typeface="Arial"/>
                <a:cs typeface="Arial"/>
              </a:rPr>
              <a:t>Closing Date: 11.00am on 7</a:t>
            </a:r>
            <a:r>
              <a:rPr lang="en-GB" sz="1800" b="1" baseline="30000" dirty="0">
                <a:solidFill>
                  <a:schemeClr val="accent1">
                    <a:lumMod val="75000"/>
                  </a:schemeClr>
                </a:solidFill>
                <a:latin typeface="Arial"/>
                <a:cs typeface="Arial"/>
              </a:rPr>
              <a:t>th </a:t>
            </a:r>
            <a:r>
              <a:rPr lang="en-GB" sz="1800" b="1" dirty="0">
                <a:solidFill>
                  <a:schemeClr val="accent1">
                    <a:lumMod val="75000"/>
                  </a:schemeClr>
                </a:solidFill>
                <a:latin typeface="Arial"/>
                <a:cs typeface="Arial"/>
              </a:rPr>
              <a:t>October 2024 </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1026" name="Picture 2">
            <a:extLst>
              <a:ext uri="{FF2B5EF4-FFF2-40B4-BE49-F238E27FC236}">
                <a16:creationId xmlns:a16="http://schemas.microsoft.com/office/drawing/2014/main" id="{4C0D8C0D-AAEE-3752-E4EC-651F28BA7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9812" y="148063"/>
            <a:ext cx="1588926" cy="88829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F115B6D-D670-B373-0CD9-EE16EA00F8EA}"/>
              </a:ext>
            </a:extLst>
          </p:cNvPr>
          <p:cNvPicPr>
            <a:picLocks noChangeAspect="1"/>
          </p:cNvPicPr>
          <p:nvPr/>
        </p:nvPicPr>
        <p:blipFill>
          <a:blip r:embed="rId5"/>
          <a:stretch>
            <a:fillRect/>
          </a:stretch>
        </p:blipFill>
        <p:spPr>
          <a:xfrm>
            <a:off x="378433" y="130331"/>
            <a:ext cx="1581873" cy="870513"/>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Section							       Page no.</a:t>
            </a:r>
            <a:r>
              <a:rPr kumimoji="0" lang="en-GB" sz="2000" b="1" i="0" u="none" strike="noStrike" kern="1200" cap="none" spc="0" normalizeH="0" baseline="0" noProof="0">
                <a:ln>
                  <a:noFill/>
                </a:ln>
                <a:solidFill>
                  <a:srgbClr val="009999"/>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Welcome to the Valuation Tribunal Service	                      			3</a:t>
            </a:r>
            <a:r>
              <a:rPr lang="en-GB" sz="1700" b="1">
                <a:solidFill>
                  <a:schemeClr val="accent1">
                    <a:lumMod val="75000"/>
                  </a:schemeClr>
                </a:solidFill>
                <a:latin typeface="Arial"/>
                <a:cs typeface="Arial"/>
              </a:rPr>
              <a:t> </a:t>
            </a:r>
            <a:r>
              <a:rPr lang="en-GB" sz="1200">
                <a:solidFill>
                  <a:schemeClr val="accent1">
                    <a:lumMod val="75000"/>
                  </a:schemeClr>
                </a:solidFill>
                <a:latin typeface="Arial"/>
                <a:cs typeface="Arial"/>
              </a:rPr>
              <a:t> </a:t>
            </a:r>
            <a:endParaRPr lang="en-GB" sz="1200" b="0"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 Valuation Tribunal Service                                        </a:t>
            </a:r>
            <a:r>
              <a:rPr lang="en-GB" sz="1700" b="1">
                <a:solidFill>
                  <a:schemeClr val="accent1">
                    <a:lumMod val="75000"/>
                  </a:schemeClr>
                </a:solidFill>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 Role							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a:solidFill>
                  <a:schemeClr val="accent1">
                    <a:lumMod val="75000"/>
                  </a:schemeClr>
                </a:solidFill>
                <a:latin typeface="Arial"/>
                <a:cs typeface="Arial"/>
              </a:rPr>
              <a:t>Role Description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and Key Responsibilities					6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Selection Criteria							7</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Outline Terms and Conditions						8</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How to Apply					 		9</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Overview						10</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Indicative Timeline					11</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Diversity and Equal Opportunities						12</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Further Information 							13</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GDPR								14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Seven Principles of Public Life						15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pic>
        <p:nvPicPr>
          <p:cNvPr id="7" name="Picture 6">
            <a:extLst>
              <a:ext uri="{FF2B5EF4-FFF2-40B4-BE49-F238E27FC236}">
                <a16:creationId xmlns:a16="http://schemas.microsoft.com/office/drawing/2014/main" id="{0F510DF7-27AE-3771-D1C2-412347CA0B79}"/>
              </a:ext>
            </a:extLst>
          </p:cNvPr>
          <p:cNvPicPr>
            <a:picLocks noChangeAspect="1"/>
          </p:cNvPicPr>
          <p:nvPr/>
        </p:nvPicPr>
        <p:blipFill>
          <a:blip r:embed="rId2"/>
          <a:stretch>
            <a:fillRect/>
          </a:stretch>
        </p:blipFill>
        <p:spPr>
          <a:xfrm>
            <a:off x="378433" y="130331"/>
            <a:ext cx="1581873" cy="870513"/>
          </a:xfrm>
          <a:prstGeom prst="rect">
            <a:avLst/>
          </a:prstGeom>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233237"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b="1" kern="0" dirty="0">
                <a:solidFill>
                  <a:schemeClr val="accent1">
                    <a:lumMod val="75000"/>
                  </a:schemeClr>
                </a:solidFill>
                <a:latin typeface="Arial"/>
                <a:cs typeface="Arial"/>
              </a:rPr>
              <a:t>Nico Heslop,</a:t>
            </a:r>
            <a:r>
              <a:rPr lang="en-GB" sz="1800" spc="-10" dirty="0">
                <a:effectLst/>
                <a:latin typeface="Calibri"/>
                <a:ea typeface="MS Mincho"/>
                <a:cs typeface="Arial"/>
              </a:rPr>
              <a:t> </a:t>
            </a:r>
            <a:r>
              <a:rPr lang="en-GB" sz="1400" b="1" kern="0" dirty="0">
                <a:solidFill>
                  <a:schemeClr val="accent1">
                    <a:lumMod val="75000"/>
                  </a:schemeClr>
                </a:solidFill>
                <a:latin typeface="Arial"/>
                <a:cs typeface="Arial"/>
              </a:rPr>
              <a:t>Director</a:t>
            </a:r>
            <a:r>
              <a:rPr lang="en-GB" sz="1400" spc="-10" dirty="0">
                <a:effectLst/>
                <a:latin typeface="Calibri"/>
                <a:ea typeface="MS Mincho"/>
                <a:cs typeface="Arial"/>
              </a:rPr>
              <a:t> </a:t>
            </a:r>
            <a:r>
              <a:rPr lang="en-GB" sz="1400" b="1" kern="0" spc="-10" dirty="0">
                <a:solidFill>
                  <a:schemeClr val="accent1">
                    <a:lumMod val="75000"/>
                  </a:schemeClr>
                </a:solidFill>
                <a:effectLst/>
                <a:latin typeface="Arial"/>
                <a:ea typeface="MS Mincho"/>
                <a:cs typeface="Arial"/>
              </a:rPr>
              <a:t>of</a:t>
            </a:r>
            <a:r>
              <a:rPr lang="en-GB" sz="1400" spc="-10" dirty="0">
                <a:effectLst/>
                <a:latin typeface="Calibri"/>
                <a:ea typeface="MS Mincho"/>
                <a:cs typeface="Arial"/>
              </a:rPr>
              <a:t> </a:t>
            </a:r>
            <a:r>
              <a:rPr lang="en-GB" sz="1400" b="1" kern="0" dirty="0">
                <a:solidFill>
                  <a:schemeClr val="accent1">
                    <a:lumMod val="75000"/>
                  </a:schemeClr>
                </a:solidFill>
                <a:latin typeface="Arial"/>
                <a:cs typeface="Arial"/>
              </a:rPr>
              <a:t>Local</a:t>
            </a:r>
            <a:r>
              <a:rPr lang="en-GB" sz="1400" spc="-10" dirty="0">
                <a:effectLst/>
                <a:latin typeface="Calibri"/>
                <a:ea typeface="MS Mincho"/>
                <a:cs typeface="Arial"/>
              </a:rPr>
              <a:t> </a:t>
            </a:r>
            <a:r>
              <a:rPr lang="en-GB" sz="1400" b="1" kern="0" dirty="0">
                <a:solidFill>
                  <a:schemeClr val="accent1">
                    <a:lumMod val="75000"/>
                  </a:schemeClr>
                </a:solidFill>
                <a:latin typeface="Arial"/>
                <a:cs typeface="Arial"/>
              </a:rPr>
              <a:t>Government</a:t>
            </a:r>
            <a:r>
              <a:rPr lang="en-GB" sz="1400" spc="-10" dirty="0">
                <a:effectLst/>
                <a:latin typeface="Calibri"/>
                <a:ea typeface="MS Mincho"/>
                <a:cs typeface="Arial"/>
              </a:rPr>
              <a:t> </a:t>
            </a:r>
            <a:r>
              <a:rPr lang="en-GB" sz="1400" b="1" kern="0" dirty="0">
                <a:solidFill>
                  <a:schemeClr val="accent1">
                    <a:lumMod val="75000"/>
                  </a:schemeClr>
                </a:solidFill>
                <a:latin typeface="Arial"/>
                <a:cs typeface="Arial"/>
              </a:rPr>
              <a:t>Finance,</a:t>
            </a:r>
          </a:p>
          <a:p>
            <a:pPr>
              <a:defRPr/>
            </a:pPr>
            <a:r>
              <a:rPr lang="en-US" sz="1400" kern="0" dirty="0">
                <a:solidFill>
                  <a:srgbClr val="2F5597"/>
                </a:solidFill>
                <a:latin typeface="Arial"/>
                <a:cs typeface="Arial"/>
              </a:rPr>
              <a:t>Ministry of Housing, Communities &amp; Local Government</a:t>
            </a:r>
            <a:endParaRPr lang="en-US" sz="1400" b="0" i="0" u="none" strike="noStrike" kern="0" cap="none" spc="0" normalizeH="0" baseline="0" noProof="0" dirty="0">
              <a:ln>
                <a:noFill/>
              </a:ln>
              <a:solidFill>
                <a:schemeClr val="accent1">
                  <a:lumMod val="75000"/>
                </a:schemeClr>
              </a:solidFill>
              <a:effectLst/>
              <a:uLnTx/>
              <a:uFillTx/>
              <a:latin typeface="Arial"/>
              <a:ea typeface="Calibri"/>
              <a:cs typeface="Arial"/>
            </a:endParaRP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sp>
        <p:nvSpPr>
          <p:cNvPr id="8" name="TextBox 7">
            <a:extLst>
              <a:ext uri="{FF2B5EF4-FFF2-40B4-BE49-F238E27FC236}">
                <a16:creationId xmlns:a16="http://schemas.microsoft.com/office/drawing/2014/main" id="{0F5EDAAB-10C7-4FFC-9B49-65571087BA03}"/>
              </a:ext>
            </a:extLst>
          </p:cNvPr>
          <p:cNvSpPr txBox="1"/>
          <p:nvPr/>
        </p:nvSpPr>
        <p:spPr>
          <a:xfrm>
            <a:off x="654096" y="2035708"/>
            <a:ext cx="1495078" cy="1200329"/>
          </a:xfrm>
          <a:prstGeom prst="rect">
            <a:avLst/>
          </a:prstGeom>
          <a:noFill/>
        </p:spPr>
        <p:txBody>
          <a:bodyPr wrap="square" rtlCol="0">
            <a:spAutoFit/>
          </a:bodyPr>
          <a:lstStyle/>
          <a:p>
            <a:r>
              <a:rPr lang="en-GB">
                <a:solidFill>
                  <a:schemeClr val="bg1">
                    <a:lumMod val="50000"/>
                  </a:schemeClr>
                </a:solidFill>
              </a:rPr>
              <a:t>Insert photo of whoever doing intro </a:t>
            </a:r>
            <a:r>
              <a:rPr lang="en-GB" err="1">
                <a:solidFill>
                  <a:schemeClr val="bg1">
                    <a:lumMod val="50000"/>
                  </a:schemeClr>
                </a:solidFill>
              </a:rPr>
              <a:t>eg</a:t>
            </a:r>
            <a:r>
              <a:rPr lang="en-GB">
                <a:solidFill>
                  <a:schemeClr val="bg1">
                    <a:lumMod val="50000"/>
                  </a:schemeClr>
                </a:solidFill>
              </a:rPr>
              <a:t> Chair /CEO </a:t>
            </a:r>
          </a:p>
        </p:txBody>
      </p:sp>
      <p:sp>
        <p:nvSpPr>
          <p:cNvPr id="2" name="Content Placeholder 2">
            <a:extLst>
              <a:ext uri="{FF2B5EF4-FFF2-40B4-BE49-F238E27FC236}">
                <a16:creationId xmlns:a16="http://schemas.microsoft.com/office/drawing/2014/main" id="{37D12AD8-1A39-49BA-87AA-AD6264F09D45}"/>
              </a:ext>
            </a:extLst>
          </p:cNvPr>
          <p:cNvSpPr txBox="1">
            <a:spLocks/>
          </p:cNvSpPr>
          <p:nvPr/>
        </p:nvSpPr>
        <p:spPr>
          <a:xfrm>
            <a:off x="2899888" y="1444617"/>
            <a:ext cx="8453538" cy="4585871"/>
          </a:xfrm>
          <a:prstGeom prst="rect">
            <a:avLst/>
          </a:prstGeom>
        </p:spPr>
        <p:txBody>
          <a:bodyPr vert="horz" lIns="91440" tIns="45720" rIns="91440" bIns="4572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00000"/>
              </a:lnSpc>
              <a:spcBef>
                <a:spcPts val="0"/>
              </a:spcBef>
              <a:buNone/>
            </a:pPr>
            <a:r>
              <a:rPr lang="en-GB" sz="1200">
                <a:latin typeface="Arial" panose="020B0604020202020204" pitchFamily="34" charset="0"/>
                <a:cs typeface="Arial" panose="020B0604020202020204" pitchFamily="34" charset="0"/>
              </a:rPr>
              <a:t>Dear Candidate</a:t>
            </a:r>
          </a:p>
          <a:p>
            <a:pPr marL="0" indent="0">
              <a:lnSpc>
                <a:spcPct val="100000"/>
              </a:lnSpc>
              <a:spcBef>
                <a:spcPts val="0"/>
              </a:spcBef>
              <a:buNone/>
            </a:pPr>
            <a:endParaRPr lang="en-GB" sz="1200">
              <a:latin typeface="Arial" panose="020B0604020202020204" pitchFamily="34" charset="0"/>
              <a:cs typeface="Arial" panose="020B0604020202020204" pitchFamily="34" charset="0"/>
            </a:endParaRPr>
          </a:p>
          <a:p>
            <a:pPr marL="0" indent="0">
              <a:lnSpc>
                <a:spcPct val="100000"/>
              </a:lnSpc>
              <a:spcBef>
                <a:spcPts val="0"/>
              </a:spcBef>
              <a:buNone/>
            </a:pPr>
            <a:r>
              <a:rPr lang="en-GB" sz="1200">
                <a:latin typeface="Arial" panose="020B0604020202020204" pitchFamily="34" charset="0"/>
                <a:cs typeface="Arial" panose="020B0604020202020204" pitchFamily="34" charset="0"/>
              </a:rPr>
              <a:t>Thank you for your interest in the Chair vacancy on the Valuation Tribunal Service (VTS) Board. The Valuation Tribunal Service provides the administrative function to the Valuation Tribunal for England, the independent appeals body for businesses and the public to use when challenging decisions of the Valuation Office Agency or local councils in connection with their business rates or council tax bills. </a:t>
            </a:r>
          </a:p>
          <a:p>
            <a:pPr marL="0" indent="0">
              <a:lnSpc>
                <a:spcPct val="100000"/>
              </a:lnSpc>
              <a:spcBef>
                <a:spcPts val="0"/>
              </a:spcBef>
              <a:buNone/>
            </a:pPr>
            <a:endParaRPr lang="en-GB" sz="1200" i="1">
              <a:solidFill>
                <a:srgbClr val="FF0000"/>
              </a:solidFill>
              <a:highlight>
                <a:srgbClr val="FFFF00"/>
              </a:highlight>
              <a:latin typeface="Arial" panose="020B0604020202020204" pitchFamily="34" charset="0"/>
              <a:cs typeface="Arial" panose="020B0604020202020204" pitchFamily="34" charset="0"/>
            </a:endParaRPr>
          </a:p>
          <a:p>
            <a:pPr marL="0" indent="0">
              <a:lnSpc>
                <a:spcPct val="100000"/>
              </a:lnSpc>
              <a:spcBef>
                <a:spcPts val="0"/>
              </a:spcBef>
              <a:buNone/>
            </a:pPr>
            <a:r>
              <a:rPr lang="en-GB" sz="1200">
                <a:latin typeface="Arial" panose="020B0604020202020204" pitchFamily="34" charset="0"/>
                <a:cs typeface="Arial" panose="020B0604020202020204" pitchFamily="34" charset="0"/>
              </a:rPr>
              <a:t>The VTS plays a crucial role in delivering an efficient appeals service for a wide range of users.  As Chair of the VTS board, you will be responsible for leading the organisation to ensure that it continues to respond effectively to the demands on its services, and to facilitating the development of ever more responsive and flexible approaches to hearings.</a:t>
            </a:r>
          </a:p>
          <a:p>
            <a:pPr marL="0" indent="0">
              <a:lnSpc>
                <a:spcPct val="100000"/>
              </a:lnSpc>
              <a:spcBef>
                <a:spcPts val="0"/>
              </a:spcBef>
              <a:buNone/>
            </a:pPr>
            <a:endParaRPr lang="en-GB" sz="1200">
              <a:latin typeface="Arial" panose="020B0604020202020204" pitchFamily="34" charset="0"/>
              <a:cs typeface="Arial" panose="020B0604020202020204" pitchFamily="34" charset="0"/>
            </a:endParaRPr>
          </a:p>
          <a:p>
            <a:pPr marL="0" indent="0">
              <a:lnSpc>
                <a:spcPct val="100000"/>
              </a:lnSpc>
              <a:spcBef>
                <a:spcPts val="0"/>
              </a:spcBef>
              <a:buNone/>
            </a:pPr>
            <a:r>
              <a:rPr lang="en-GB" sz="1200">
                <a:latin typeface="Arial" panose="020B0604020202020204" pitchFamily="34" charset="0"/>
                <a:cs typeface="Arial" panose="020B0604020202020204" pitchFamily="34" charset="0"/>
              </a:rPr>
              <a:t>We are looking for a motivated team player with strong leadership skills with high-level experience of providing strategic guidance in a Board context.  The successful candidate will be able to see the big picture whilst recognising the interests of a wide range of stakeholders, and will have proven governance, organisational and financial skills including those relating to strategic planning, risk management and organisation-wide performance management.  </a:t>
            </a:r>
          </a:p>
          <a:p>
            <a:pPr marL="0" indent="0">
              <a:lnSpc>
                <a:spcPct val="100000"/>
              </a:lnSpc>
              <a:spcBef>
                <a:spcPts val="0"/>
              </a:spcBef>
              <a:buNone/>
            </a:pPr>
            <a:endParaRPr lang="en-GB" sz="1200">
              <a:latin typeface="Arial" panose="020B0604020202020204" pitchFamily="34" charset="0"/>
              <a:cs typeface="Arial" panose="020B0604020202020204" pitchFamily="34" charset="0"/>
            </a:endParaRPr>
          </a:p>
          <a:p>
            <a:pPr marL="0" indent="0">
              <a:lnSpc>
                <a:spcPct val="100000"/>
              </a:lnSpc>
              <a:spcBef>
                <a:spcPts val="0"/>
              </a:spcBef>
              <a:buNone/>
            </a:pPr>
            <a:r>
              <a:rPr lang="en-GB" sz="1200">
                <a:latin typeface="Arial" panose="020B0604020202020204" pitchFamily="34" charset="0"/>
                <a:cs typeface="Arial" panose="020B0604020202020204" pitchFamily="34" charset="0"/>
              </a:rPr>
              <a:t>We hope to receive applications from a diverse range of individuals, we would particularly welcome candidates from a Black, Asian or Minority Ethnic (BAME) background.  Full details of the role and responsibilities are set out in this document, and I very much hope you will decide to apply. </a:t>
            </a:r>
          </a:p>
          <a:p>
            <a:pPr marL="0" indent="0">
              <a:lnSpc>
                <a:spcPct val="100000"/>
              </a:lnSpc>
              <a:spcBef>
                <a:spcPts val="0"/>
              </a:spcBef>
              <a:buNone/>
            </a:pPr>
            <a:endParaRPr lang="en-GB" sz="1200">
              <a:latin typeface="Arial" panose="020B0604020202020204" pitchFamily="34" charset="0"/>
              <a:cs typeface="Arial" panose="020B0604020202020204" pitchFamily="34" charset="0"/>
            </a:endParaRPr>
          </a:p>
          <a:p>
            <a:pPr marL="0" indent="0">
              <a:lnSpc>
                <a:spcPct val="100000"/>
              </a:lnSpc>
              <a:spcBef>
                <a:spcPts val="0"/>
              </a:spcBef>
              <a:buNone/>
            </a:pPr>
            <a:r>
              <a:rPr lang="en-GB" sz="1200">
                <a:latin typeface="Arial" panose="020B0604020202020204" pitchFamily="34" charset="0"/>
                <a:cs typeface="Arial" panose="020B0604020202020204" pitchFamily="34" charset="0"/>
              </a:rPr>
              <a:t>Further information about the VTS, Board members and more can be found on the VTS </a:t>
            </a:r>
            <a:r>
              <a:rPr lang="en-GB" sz="1200">
                <a:latin typeface="Arial" panose="020B0604020202020204" pitchFamily="34" charset="0"/>
                <a:cs typeface="Arial" panose="020B0604020202020204" pitchFamily="34" charset="0"/>
                <a:hlinkClick r:id="rId2"/>
              </a:rPr>
              <a:t>website</a:t>
            </a:r>
            <a:r>
              <a:rPr lang="en-GB" sz="1200">
                <a:latin typeface="Arial" panose="020B0604020202020204" pitchFamily="34" charset="0"/>
                <a:cs typeface="Arial" panose="020B0604020202020204" pitchFamily="34" charset="0"/>
              </a:rPr>
              <a:t>.</a:t>
            </a:r>
          </a:p>
          <a:p>
            <a:pPr marL="0" indent="0">
              <a:lnSpc>
                <a:spcPct val="100000"/>
              </a:lnSpc>
              <a:spcBef>
                <a:spcPts val="0"/>
              </a:spcBef>
              <a:buNone/>
            </a:pPr>
            <a:endParaRPr lang="en-GB" sz="1400">
              <a:latin typeface="Arial" panose="020B0604020202020204" pitchFamily="34" charset="0"/>
              <a:cs typeface="Arial" panose="020B0604020202020204" pitchFamily="34" charset="0"/>
            </a:endParaRPr>
          </a:p>
          <a:p>
            <a:pPr marL="0" indent="0">
              <a:lnSpc>
                <a:spcPct val="100000"/>
              </a:lnSpc>
              <a:spcBef>
                <a:spcPts val="0"/>
              </a:spcBef>
              <a:buNone/>
            </a:pPr>
            <a:endParaRPr lang="en-GB" sz="140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80B8964-E7B2-3DBA-37A6-F95464298D3A}"/>
              </a:ext>
            </a:extLst>
          </p:cNvPr>
          <p:cNvPicPr>
            <a:picLocks noChangeAspect="1"/>
          </p:cNvPicPr>
          <p:nvPr/>
        </p:nvPicPr>
        <p:blipFill>
          <a:blip r:embed="rId3"/>
          <a:stretch>
            <a:fillRect/>
          </a:stretch>
        </p:blipFill>
        <p:spPr>
          <a:xfrm>
            <a:off x="360191" y="1684531"/>
            <a:ext cx="1816351" cy="2416767"/>
          </a:xfrm>
          <a:prstGeom prst="rect">
            <a:avLst/>
          </a:prstGeom>
        </p:spPr>
      </p:pic>
      <p:pic>
        <p:nvPicPr>
          <p:cNvPr id="10" name="Picture 9">
            <a:extLst>
              <a:ext uri="{FF2B5EF4-FFF2-40B4-BE49-F238E27FC236}">
                <a16:creationId xmlns:a16="http://schemas.microsoft.com/office/drawing/2014/main" id="{809F72A3-3411-5A1D-5F89-B5773752A493}"/>
              </a:ext>
            </a:extLst>
          </p:cNvPr>
          <p:cNvPicPr>
            <a:picLocks noChangeAspect="1"/>
          </p:cNvPicPr>
          <p:nvPr/>
        </p:nvPicPr>
        <p:blipFill>
          <a:blip r:embed="rId4"/>
          <a:stretch>
            <a:fillRect/>
          </a:stretch>
        </p:blipFill>
        <p:spPr>
          <a:xfrm>
            <a:off x="378433" y="130331"/>
            <a:ext cx="1581873" cy="870513"/>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The Valuation Tribunal Service</a:t>
            </a: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GB" sz="1300">
              <a:latin typeface="Arial" panose="020B0604020202020204" pitchFamily="34" charset="0"/>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247700" y="1412584"/>
            <a:ext cx="11460631" cy="4910714"/>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600">
                <a:solidFill>
                  <a:srgbClr val="000000"/>
                </a:solidFill>
                <a:latin typeface="Arial"/>
                <a:cs typeface="Arial"/>
              </a:rPr>
              <a:t>The Valuation Tribunal Service is an executive non-departmental public body of the Ministry of Housing, Communities &amp; Local Government. It </a:t>
            </a:r>
            <a:r>
              <a:rPr lang="en-GB" sz="1600" dirty="0">
                <a:solidFill>
                  <a:srgbClr val="000000"/>
                </a:solidFill>
                <a:latin typeface="Arial"/>
                <a:cs typeface="Arial"/>
              </a:rPr>
              <a:t>was established under the Local Government Act 2003 to provide administrative support, procedural advice and central direction to the Valuation Tribunal for England. It has a strong corporate identity and clearly delegated powers and responsibilities.</a:t>
            </a:r>
            <a:endParaRPr lang="en-US" sz="1600" dirty="0">
              <a:solidFill>
                <a:srgbClr val="000000"/>
              </a:solidFill>
              <a:latin typeface="Arial"/>
              <a:cs typeface="Arial"/>
            </a:endParaRPr>
          </a:p>
          <a:p>
            <a:pPr marL="0" indent="0">
              <a:lnSpc>
                <a:spcPct val="100000"/>
              </a:lnSpc>
              <a:buNone/>
            </a:pPr>
            <a:r>
              <a:rPr lang="en-GB" sz="1600" dirty="0">
                <a:solidFill>
                  <a:srgbClr val="000000"/>
                </a:solidFill>
                <a:latin typeface="Arial"/>
                <a:cs typeface="Arial"/>
              </a:rPr>
              <a:t>The VTS employs around 70 staff and is able to encourage the spread of best practice across the organisation, leading to better public service delivery. </a:t>
            </a:r>
            <a:endParaRPr lang="en-GB" dirty="0">
              <a:solidFill>
                <a:srgbClr val="000000"/>
              </a:solidFill>
              <a:latin typeface="Calibri" panose="020F0502020204030204"/>
              <a:ea typeface="Calibri" panose="020F0502020204030204"/>
              <a:cs typeface="Calibri" panose="020F0502020204030204"/>
            </a:endParaRPr>
          </a:p>
          <a:p>
            <a:pPr marL="0" indent="0">
              <a:lnSpc>
                <a:spcPct val="100000"/>
              </a:lnSpc>
              <a:buNone/>
            </a:pPr>
            <a:endParaRPr lang="en-GB" sz="1600">
              <a:latin typeface="Arial"/>
              <a:cs typeface="Arial"/>
            </a:endParaRPr>
          </a:p>
          <a:p>
            <a:pPr>
              <a:buNone/>
            </a:pPr>
            <a:r>
              <a:rPr lang="en-GB" sz="2000" b="1" dirty="0">
                <a:solidFill>
                  <a:schemeClr val="accent1">
                    <a:lumMod val="75000"/>
                  </a:schemeClr>
                </a:solidFill>
                <a:latin typeface="Arial"/>
                <a:cs typeface="Arial"/>
              </a:rPr>
              <a:t>Aims and Objectives of the VTS</a:t>
            </a:r>
            <a:endParaRPr lang="en-GB" sz="2000" dirty="0">
              <a:solidFill>
                <a:schemeClr val="accent1">
                  <a:lumMod val="75000"/>
                </a:schemeClr>
              </a:solidFill>
              <a:latin typeface="Arial"/>
              <a:cs typeface="Arial"/>
            </a:endParaRPr>
          </a:p>
          <a:p>
            <a:pPr marL="0" indent="0">
              <a:buNone/>
            </a:pPr>
            <a:r>
              <a:rPr lang="en-GB" sz="1600" dirty="0">
                <a:latin typeface="Arial"/>
                <a:cs typeface="Arial"/>
              </a:rPr>
              <a:t>To support the Valuation Tribunal for England in the administration of a fair, efficient and accessible system to deal with appeals against council tax and business rates valuation. This will be done by providing guidance and supporting the recruitment, induction and integration of new members. </a:t>
            </a:r>
            <a:endParaRPr lang="en-US" sz="1600" dirty="0">
              <a:latin typeface="Arial"/>
              <a:cs typeface="Arial"/>
            </a:endParaRPr>
          </a:p>
          <a:p>
            <a:pPr>
              <a:buFont typeface="Arial"/>
              <a:buChar char="•"/>
            </a:pPr>
            <a:r>
              <a:rPr lang="en-GB" sz="1600" dirty="0">
                <a:latin typeface="Arial"/>
                <a:cs typeface="Arial"/>
              </a:rPr>
              <a:t>To drive continuous improvement of performance and efficiency across all aspects of the organisation.</a:t>
            </a:r>
            <a:endParaRPr lang="en-US" sz="1600" dirty="0">
              <a:latin typeface="Arial"/>
              <a:cs typeface="Arial"/>
            </a:endParaRPr>
          </a:p>
          <a:p>
            <a:pPr>
              <a:buFont typeface="Arial"/>
              <a:buChar char="•"/>
            </a:pPr>
            <a:r>
              <a:rPr lang="en-GB" sz="1600" dirty="0">
                <a:latin typeface="Arial"/>
                <a:cs typeface="Arial"/>
              </a:rPr>
              <a:t>To enhance the quality and consistency of service to all stakeholders.</a:t>
            </a:r>
            <a:endParaRPr lang="en-US" sz="1600" dirty="0">
              <a:latin typeface="Arial"/>
              <a:cs typeface="Arial"/>
            </a:endParaRPr>
          </a:p>
          <a:p>
            <a:pPr>
              <a:buFont typeface="Arial"/>
              <a:buChar char="•"/>
            </a:pPr>
            <a:r>
              <a:rPr lang="en-GB" sz="1600" dirty="0">
                <a:latin typeface="Arial"/>
                <a:cs typeface="Arial"/>
              </a:rPr>
              <a:t>To work in partnership with the sponsor Department to support policy development.</a:t>
            </a:r>
            <a:endParaRPr lang="en-US" sz="1600" dirty="0">
              <a:latin typeface="Arial"/>
              <a:cs typeface="Arial"/>
            </a:endParaRPr>
          </a:p>
          <a:p>
            <a:pPr>
              <a:buFont typeface="Arial"/>
              <a:buChar char="•"/>
            </a:pPr>
            <a:r>
              <a:rPr lang="en-GB" sz="1600" dirty="0">
                <a:latin typeface="Arial"/>
                <a:cs typeface="Arial"/>
              </a:rPr>
              <a:t>To build capacity and capability in the staff with continuous learning and improvement.</a:t>
            </a:r>
            <a:endParaRPr lang="en-US" sz="1600" dirty="0">
              <a:latin typeface="Arial"/>
              <a:cs typeface="Arial"/>
            </a:endParaRPr>
          </a:p>
          <a:p>
            <a:pPr>
              <a:buFont typeface="Arial"/>
              <a:buChar char="•"/>
            </a:pPr>
            <a:r>
              <a:rPr lang="en-GB" sz="1600" dirty="0">
                <a:latin typeface="Arial"/>
                <a:cs typeface="Arial"/>
              </a:rPr>
              <a:t>To operate with financial and organisational initiative and efficiency.</a:t>
            </a:r>
            <a:endParaRPr lang="en-GB" dirty="0"/>
          </a:p>
          <a:p>
            <a:pPr marL="0" indent="0">
              <a:lnSpc>
                <a:spcPct val="100000"/>
              </a:lnSpc>
              <a:buNone/>
            </a:pPr>
            <a:endParaRPr lang="en-GB" sz="1600">
              <a:latin typeface="Arial"/>
              <a:cs typeface="Arial"/>
            </a:endParaRPr>
          </a:p>
          <a:p>
            <a:pPr marL="0" indent="0">
              <a:lnSpc>
                <a:spcPct val="100000"/>
              </a:lnSpc>
              <a:buNone/>
            </a:pPr>
            <a:endParaRPr lang="en-GB" sz="1600">
              <a:latin typeface="Arial"/>
              <a:cs typeface="Arial"/>
            </a:endParaRPr>
          </a:p>
        </p:txBody>
      </p:sp>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60" y="406260"/>
            <a:ext cx="2842200"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About the role</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47622" y="880516"/>
            <a:ext cx="10917502" cy="584016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600">
                <a:latin typeface="Arial"/>
                <a:ea typeface="+mn-lt"/>
                <a:cs typeface="Arial"/>
              </a:rPr>
              <a:t>The Chair is responsible to the Deputy Prime Minister and Secretary of State for Housing, Communities &amp; Local Government. </a:t>
            </a:r>
            <a:r>
              <a:rPr lang="en-GB" sz="1600" dirty="0">
                <a:latin typeface="Arial"/>
                <a:ea typeface="+mn-lt"/>
                <a:cs typeface="Arial"/>
              </a:rPr>
              <a:t>They are responsible for ensuring that the VTS’s policies and actions support the Secretary of State’s wider strategic policies and that its affairs are conducted with probity. The role will involve:</a:t>
            </a:r>
          </a:p>
          <a:p>
            <a:pPr marL="285750" indent="-285750">
              <a:lnSpc>
                <a:spcPct val="100000"/>
              </a:lnSpc>
            </a:pPr>
            <a:r>
              <a:rPr lang="en-GB" sz="1600" dirty="0">
                <a:latin typeface="Arial"/>
                <a:ea typeface="+mn-lt"/>
                <a:cs typeface="Arial"/>
              </a:rPr>
              <a:t>Leading the development of the Board’s strategy to enable the VTS to deliver an effective and efficient appeals system;</a:t>
            </a:r>
          </a:p>
          <a:p>
            <a:pPr marL="285750" indent="-285750">
              <a:lnSpc>
                <a:spcPct val="100000"/>
              </a:lnSpc>
            </a:pPr>
            <a:r>
              <a:rPr lang="en-GB" sz="1600" dirty="0">
                <a:latin typeface="Arial"/>
                <a:ea typeface="+mn-lt"/>
                <a:cs typeface="Arial"/>
              </a:rPr>
              <a:t>Chairing Valuation Tribunal Service Board meetings (8 per year), ensuring that strategy and policies are fully discussed and that clear decisions are taken and disseminated appropriately;</a:t>
            </a:r>
          </a:p>
          <a:p>
            <a:pPr marL="285750" indent="-285750">
              <a:lnSpc>
                <a:spcPct val="100000"/>
              </a:lnSpc>
            </a:pPr>
            <a:r>
              <a:rPr lang="en-GB" sz="1600" dirty="0">
                <a:latin typeface="Arial"/>
                <a:ea typeface="+mn-lt"/>
                <a:cs typeface="Arial"/>
              </a:rPr>
              <a:t>Ensuring that the Board, in relation to decisions, takes proper account of guidance provided by the responsible </a:t>
            </a:r>
            <a:r>
              <a:rPr lang="en-GB" sz="1600">
                <a:latin typeface="Arial"/>
                <a:ea typeface="+mn-lt"/>
                <a:cs typeface="Arial"/>
              </a:rPr>
              <a:t>minister or MHCLG;</a:t>
            </a:r>
          </a:p>
          <a:p>
            <a:pPr marL="285750" indent="-285750">
              <a:lnSpc>
                <a:spcPct val="100000"/>
              </a:lnSpc>
            </a:pPr>
            <a:r>
              <a:rPr lang="en-GB" sz="1600" dirty="0">
                <a:latin typeface="Arial"/>
                <a:ea typeface="+mn-lt"/>
                <a:cs typeface="Arial"/>
              </a:rPr>
              <a:t>Promoting the efficient and effective use of staff and other resources;</a:t>
            </a:r>
          </a:p>
          <a:p>
            <a:pPr marL="285750" indent="-285750">
              <a:lnSpc>
                <a:spcPct val="100000"/>
              </a:lnSpc>
            </a:pPr>
            <a:r>
              <a:rPr lang="en-GB" sz="1600" dirty="0">
                <a:latin typeface="Arial"/>
                <a:ea typeface="+mn-lt"/>
                <a:cs typeface="Arial"/>
              </a:rPr>
              <a:t>Delivering high standards of regularity and probity;</a:t>
            </a:r>
          </a:p>
          <a:p>
            <a:pPr marL="285750" indent="-285750">
              <a:lnSpc>
                <a:spcPct val="100000"/>
              </a:lnSpc>
            </a:pPr>
            <a:r>
              <a:rPr lang="en-GB" sz="1600" dirty="0">
                <a:latin typeface="Arial"/>
                <a:ea typeface="+mn-lt"/>
                <a:cs typeface="Arial"/>
              </a:rPr>
              <a:t>Representing the views of the Board to the general public;</a:t>
            </a:r>
          </a:p>
          <a:p>
            <a:pPr marL="285750" indent="-285750">
              <a:lnSpc>
                <a:spcPct val="100000"/>
              </a:lnSpc>
            </a:pPr>
            <a:r>
              <a:rPr lang="en-GB" sz="1600" dirty="0">
                <a:latin typeface="Arial"/>
                <a:ea typeface="+mn-lt"/>
                <a:cs typeface="Arial"/>
              </a:rPr>
              <a:t>Maintaining an appropriate relationship with the VTE, supporting and encouraging it to develop policies and procedures in line with Government policy and for the benefit of customers;</a:t>
            </a:r>
          </a:p>
          <a:p>
            <a:pPr marL="285750" indent="-285750">
              <a:lnSpc>
                <a:spcPct val="100000"/>
              </a:lnSpc>
            </a:pPr>
            <a:r>
              <a:rPr lang="en-GB" sz="1600">
                <a:latin typeface="Arial"/>
                <a:ea typeface="+mn-lt"/>
                <a:cs typeface="Arial"/>
              </a:rPr>
              <a:t>Representing the VTS in discussions with ministers and their officials and other organisations to offer advice on the </a:t>
            </a:r>
            <a:r>
              <a:rPr lang="en-GB" sz="1600" dirty="0">
                <a:latin typeface="Arial"/>
                <a:ea typeface="+mn-lt"/>
                <a:cs typeface="Arial"/>
              </a:rPr>
              <a:t>development of Government policy and to facilitate its delivery.</a:t>
            </a:r>
          </a:p>
          <a:p>
            <a:pPr marL="285750" indent="-285750">
              <a:lnSpc>
                <a:spcPct val="100000"/>
              </a:lnSpc>
            </a:pPr>
            <a:endParaRPr lang="en-GB" sz="1600">
              <a:latin typeface="Arial" panose="020B0604020202020204" pitchFamily="34" charset="0"/>
              <a:ea typeface="Calibri"/>
              <a:cs typeface="Arial" panose="020B0604020202020204" pitchFamily="34" charset="0"/>
            </a:endParaRPr>
          </a:p>
          <a:p>
            <a:pPr marL="0" indent="0">
              <a:lnSpc>
                <a:spcPct val="100000"/>
              </a:lnSpc>
              <a:spcBef>
                <a:spcPts val="0"/>
              </a:spcBef>
              <a:buFont typeface="Arial" panose="020B0604020202020204" pitchFamily="34" charset="0"/>
              <a:buNone/>
            </a:pPr>
            <a:r>
              <a:rPr lang="en-GB" sz="1600" dirty="0">
                <a:latin typeface="Arial"/>
                <a:cs typeface="Arial"/>
              </a:rPr>
              <a:t>Generic information about the role of non-executives in Government is provided in the Cabinet Office’s </a:t>
            </a:r>
            <a:r>
              <a:rPr lang="en-GB" sz="1600" dirty="0">
                <a:latin typeface="Arial"/>
                <a:cs typeface="Arial"/>
                <a:hlinkClick r:id="rId2">
                  <a:extLst>
                    <a:ext uri="{A12FA001-AC4F-418D-AE19-62706E023703}">
                      <ahyp:hlinkClr xmlns:ahyp="http://schemas.microsoft.com/office/drawing/2018/hyperlinkcolor" val="tx"/>
                    </a:ext>
                  </a:extLst>
                </a:hlinkClick>
              </a:rPr>
              <a:t>Code of Practice on Corporate Governance in Central Government departments</a:t>
            </a:r>
            <a:r>
              <a:rPr lang="en-GB" sz="1600" dirty="0">
                <a:latin typeface="Arial"/>
                <a:cs typeface="Arial"/>
              </a:rPr>
              <a:t>.</a:t>
            </a: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3828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838200" y="365125"/>
            <a:ext cx="10515600" cy="708301"/>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VTS Chair -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9048" y="1490008"/>
            <a:ext cx="10905313" cy="553998"/>
          </a:xfrm>
          <a:prstGeom prst="rect">
            <a:avLst/>
          </a:prstGeom>
          <a:noFill/>
          <a:ln>
            <a:solidFill>
              <a:schemeClr val="accent1">
                <a:lumMod val="50000"/>
              </a:schemeClr>
            </a:solidFill>
          </a:ln>
        </p:spPr>
        <p:txBody>
          <a:bodyPr wrap="square" lIns="91440" tIns="45720" rIns="91440" bIns="45720" rtlCol="0" anchor="t">
            <a:spAutoFit/>
          </a:bodyPr>
          <a:lstStyle/>
          <a:p>
            <a:r>
              <a:rPr lang="en-GB" sz="1500">
                <a:effectLst/>
                <a:latin typeface="Arial"/>
                <a:ea typeface="Calibri"/>
                <a:cs typeface="Arial"/>
              </a:rPr>
              <a:t>All candidates must demonstrate, in their CV and supporting letter, how they meet the selection criteria for the roles, through their knowledge, skills and experience.</a:t>
            </a:r>
            <a:endParaRPr lang="en-US">
              <a:effectLst/>
              <a:latin typeface="Calibri" panose="020F0502020204030204"/>
              <a:ea typeface="Calibri" panose="020F0502020204030204" pitchFamily="34" charset="0"/>
              <a:cs typeface="Calibri" panose="020F0502020204030204"/>
            </a:endParaRPr>
          </a:p>
        </p:txBody>
      </p:sp>
      <p:sp>
        <p:nvSpPr>
          <p:cNvPr id="8" name="TextBox 7">
            <a:extLst>
              <a:ext uri="{FF2B5EF4-FFF2-40B4-BE49-F238E27FC236}">
                <a16:creationId xmlns:a16="http://schemas.microsoft.com/office/drawing/2014/main" id="{A1AEB242-2060-4589-B8DE-651B05DE9440}"/>
              </a:ext>
            </a:extLst>
          </p:cNvPr>
          <p:cNvSpPr txBox="1"/>
          <p:nvPr/>
        </p:nvSpPr>
        <p:spPr>
          <a:xfrm>
            <a:off x="603670" y="2287309"/>
            <a:ext cx="10908002" cy="3080683"/>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b="1">
                <a:solidFill>
                  <a:schemeClr val="accent1">
                    <a:lumMod val="75000"/>
                  </a:schemeClr>
                </a:solidFill>
                <a:latin typeface="Arial"/>
                <a:cs typeface="Arial"/>
              </a:rPr>
              <a:t>Essential Criteria:</a:t>
            </a:r>
            <a:endParaRPr lang="en-GB">
              <a:solidFill>
                <a:schemeClr val="accent1">
                  <a:lumMod val="75000"/>
                </a:schemeClr>
              </a:solidFill>
              <a:effectLst/>
              <a:latin typeface="Arial"/>
              <a:ea typeface="Times New Roman" panose="02020603050405020304" pitchFamily="18" charset="0"/>
              <a:cs typeface="Arial"/>
            </a:endParaRPr>
          </a:p>
          <a:p>
            <a:pPr marL="342900" indent="-342900">
              <a:buAutoNum type="arabicPeriod"/>
            </a:pPr>
            <a:r>
              <a:rPr lang="en-GB">
                <a:solidFill>
                  <a:srgbClr val="000000"/>
                </a:solidFill>
                <a:latin typeface="Arial"/>
                <a:ea typeface="Times New Roman" panose="02020603050405020304" pitchFamily="18" charset="0"/>
                <a:cs typeface="Arial"/>
              </a:rPr>
              <a:t>Excellent communication and influencing skills and the ability to motivate and manage Board and staff members;</a:t>
            </a:r>
            <a:endParaRPr lang="en-US">
              <a:solidFill>
                <a:srgbClr val="000000"/>
              </a:solidFill>
              <a:latin typeface="Arial"/>
              <a:ea typeface="Times New Roman" panose="02020603050405020304" pitchFamily="18" charset="0"/>
              <a:cs typeface="Arial"/>
            </a:endParaRPr>
          </a:p>
          <a:p>
            <a:pPr marL="342900" indent="-342900">
              <a:buAutoNum type="arabicPeriod"/>
            </a:pPr>
            <a:r>
              <a:rPr lang="en-GB">
                <a:solidFill>
                  <a:srgbClr val="000000"/>
                </a:solidFill>
                <a:latin typeface="Arial"/>
                <a:ea typeface="Times New Roman" panose="02020603050405020304" pitchFamily="18" charset="0"/>
                <a:cs typeface="Arial"/>
              </a:rPr>
              <a:t>Strong strategic leadership experience and the skills necessary to lead the VTS and to hold the executive to account to make effective use of the organisation’s staff and resources;</a:t>
            </a:r>
            <a:endParaRPr lang="en-US">
              <a:solidFill>
                <a:srgbClr val="000000"/>
              </a:solidFill>
              <a:latin typeface="Arial"/>
              <a:ea typeface="Times New Roman" panose="02020603050405020304" pitchFamily="18" charset="0"/>
              <a:cs typeface="Arial"/>
            </a:endParaRPr>
          </a:p>
          <a:p>
            <a:pPr marL="342900" indent="-342900">
              <a:buAutoNum type="arabicPeriod"/>
            </a:pPr>
            <a:r>
              <a:rPr lang="en-GB">
                <a:solidFill>
                  <a:srgbClr val="000000"/>
                </a:solidFill>
                <a:latin typeface="Arial"/>
                <a:ea typeface="Times New Roman" panose="02020603050405020304" pitchFamily="18" charset="0"/>
                <a:cs typeface="Arial"/>
              </a:rPr>
              <a:t>Experience of leading or delivering change programmes, reforms and performance improvement; </a:t>
            </a:r>
          </a:p>
          <a:p>
            <a:pPr marL="342900" indent="-342900">
              <a:buAutoNum type="arabicPeriod"/>
            </a:pPr>
            <a:r>
              <a:rPr lang="en-GB">
                <a:solidFill>
                  <a:srgbClr val="000000"/>
                </a:solidFill>
                <a:latin typeface="Arial"/>
                <a:ea typeface="Times New Roman" panose="02020603050405020304" pitchFamily="18" charset="0"/>
                <a:cs typeface="Arial"/>
              </a:rPr>
              <a:t>An ability to handle issues which may be politically, </a:t>
            </a:r>
            <a:r>
              <a:rPr lang="en-GB" err="1">
                <a:solidFill>
                  <a:srgbClr val="000000"/>
                </a:solidFill>
                <a:latin typeface="Arial"/>
                <a:ea typeface="Times New Roman" panose="02020603050405020304" pitchFamily="18" charset="0"/>
                <a:cs typeface="Arial"/>
              </a:rPr>
              <a:t>presentationally</a:t>
            </a:r>
            <a:r>
              <a:rPr lang="en-GB">
                <a:solidFill>
                  <a:srgbClr val="000000"/>
                </a:solidFill>
                <a:latin typeface="Arial"/>
                <a:ea typeface="Times New Roman" panose="02020603050405020304" pitchFamily="18" charset="0"/>
                <a:cs typeface="Arial"/>
              </a:rPr>
              <a:t> or legally sensitive;</a:t>
            </a:r>
            <a:endParaRPr lang="en-US">
              <a:solidFill>
                <a:srgbClr val="000000"/>
              </a:solidFill>
              <a:latin typeface="Arial"/>
              <a:ea typeface="Times New Roman" panose="02020603050405020304" pitchFamily="18" charset="0"/>
              <a:cs typeface="Arial"/>
            </a:endParaRPr>
          </a:p>
          <a:p>
            <a:pPr marL="342900" indent="-342900">
              <a:buAutoNum type="arabicPeriod"/>
            </a:pPr>
            <a:r>
              <a:rPr lang="en-GB">
                <a:solidFill>
                  <a:srgbClr val="000000"/>
                </a:solidFill>
                <a:latin typeface="Arial"/>
                <a:ea typeface="Times New Roman" panose="02020603050405020304" pitchFamily="18" charset="0"/>
                <a:cs typeface="Arial"/>
              </a:rPr>
              <a:t>An ability to take account of a wide context of stakeholder views when setting organisational aims and objectives</a:t>
            </a:r>
            <a:endParaRPr lang="en-GB">
              <a:ea typeface="Calibri"/>
              <a:cs typeface="Calibri"/>
            </a:endParaRPr>
          </a:p>
        </p:txBody>
      </p:sp>
    </p:spTree>
    <p:extLst>
      <p:ext uri="{BB962C8B-B14F-4D97-AF65-F5344CB8AC3E}">
        <p14:creationId xmlns:p14="http://schemas.microsoft.com/office/powerpoint/2010/main" val="4256747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13572"/>
          </a:xfrm>
          <a:prstGeom prst="rect">
            <a:avLst/>
          </a:prstGeom>
          <a:ln>
            <a:solidFill>
              <a:schemeClr val="accent1">
                <a:lumMod val="50000"/>
              </a:schemeClr>
            </a:solidFill>
          </a:ln>
        </p:spPr>
        <p:txBody>
          <a:bodyPr vert="horz" wrap="square" lIns="0" tIns="0" rIns="0" bIns="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Expenses and Subsistence:</a:t>
            </a:r>
            <a:r>
              <a:rPr kumimoji="0" lang="en-GB" sz="1400" b="0"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 </a:t>
            </a:r>
            <a:endParaRPr lang="en-US">
              <a:ea typeface="+mn-ea"/>
            </a:endParaRPr>
          </a:p>
          <a:p>
            <a:pPr marL="12700" marR="21590">
              <a:lnSpc>
                <a:spcPct val="106100"/>
              </a:lnSpc>
              <a:spcBef>
                <a:spcPts val="100"/>
              </a:spcBef>
              <a:tabLst>
                <a:tab pos="139700" algn="l"/>
              </a:tabLst>
              <a:defRPr/>
            </a:pPr>
            <a:r>
              <a:rPr kumimoji="0" lang="en-GB" sz="1400" b="0" i="0" u="none" strike="noStrike" kern="1200" cap="none" normalizeH="0" baseline="0" noProof="0">
                <a:ln>
                  <a:noFill/>
                </a:ln>
                <a:solidFill>
                  <a:prstClr val="black"/>
                </a:solidFill>
                <a:effectLst/>
                <a:uLnTx/>
                <a:uFillTx/>
                <a:latin typeface="Arial"/>
                <a:cs typeface="Arial"/>
              </a:rPr>
              <a:t>Reasonable travel and subsistence expenses incurred on </a:t>
            </a:r>
            <a:r>
              <a:rPr lang="en-GB" sz="1400">
                <a:solidFill>
                  <a:prstClr val="black"/>
                </a:solidFill>
                <a:latin typeface="Arial"/>
                <a:cs typeface="Arial"/>
              </a:rPr>
              <a:t>VTS </a:t>
            </a:r>
            <a:r>
              <a:rPr kumimoji="0" lang="en-GB" sz="1400" b="0" i="0" u="none" strike="noStrike" kern="1200" cap="none" normalizeH="0" baseline="0" noProof="0">
                <a:ln>
                  <a:noFill/>
                </a:ln>
                <a:solidFill>
                  <a:prstClr val="black"/>
                </a:solidFill>
                <a:effectLst/>
                <a:uLnTx/>
                <a:uFillTx/>
                <a:latin typeface="Arial"/>
                <a:cs typeface="Arial"/>
              </a:rPr>
              <a:t>business will be reimbursed in accordance with </a:t>
            </a:r>
            <a:r>
              <a:rPr lang="en-GB" sz="1400">
                <a:solidFill>
                  <a:prstClr val="black"/>
                </a:solidFill>
                <a:latin typeface="Arial"/>
                <a:cs typeface="Arial"/>
              </a:rPr>
              <a:t>VTS </a:t>
            </a:r>
            <a:r>
              <a:rPr kumimoji="0" lang="en-GB" sz="1400" b="0" i="0" u="none" strike="noStrike" kern="1200" cap="none" normalizeH="0" baseline="0" noProof="0">
                <a:ln>
                  <a:noFill/>
                </a:ln>
                <a:solidFill>
                  <a:prstClr val="black"/>
                </a:solidFill>
                <a:effectLst/>
                <a:uLnTx/>
                <a:uFillTx/>
                <a:latin typeface="Arial"/>
                <a:cs typeface="Arial"/>
              </a:rPr>
              <a:t>policies.​</a:t>
            </a:r>
            <a:endParaRPr lang="en-GB" sz="1400" b="0" i="0" u="none" strike="noStrike" kern="1200" cap="none" normalizeH="0" baseline="0" noProof="0">
              <a:ln>
                <a:noFill/>
              </a:ln>
              <a:solidFill>
                <a:prstClr val="black"/>
              </a:solidFill>
              <a:effectLst/>
              <a:uLnTx/>
              <a:uFillTx/>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Conduct:</a:t>
            </a:r>
            <a:r>
              <a:rPr lang="en-GB" sz="1400">
                <a:solidFill>
                  <a:schemeClr val="accent1">
                    <a:lumMod val="75000"/>
                  </a:schemeClr>
                </a:solidFill>
                <a:latin typeface="Arial" panose="020B0604020202020204" pitchFamily="34" charset="0"/>
                <a:cs typeface="Arial" panose="020B0604020202020204" pitchFamily="34" charset="0"/>
              </a:rPr>
              <a:t> </a:t>
            </a:r>
          </a:p>
          <a:p>
            <a:pPr marL="12700" marR="21590">
              <a:lnSpc>
                <a:spcPct val="106100"/>
              </a:lnSpc>
              <a:spcBef>
                <a:spcPts val="100"/>
              </a:spcBef>
              <a:tabLst>
                <a:tab pos="139700" algn="l"/>
              </a:tabLst>
            </a:pPr>
            <a:r>
              <a:rPr lang="en-GB" sz="1400">
                <a:solidFill>
                  <a:prstClr val="black"/>
                </a:solidFill>
                <a:latin typeface="Arial"/>
                <a:cs typeface="Arial"/>
              </a:rPr>
              <a:t>The Chair will be expected to act in accordance with: </a:t>
            </a:r>
            <a:endParaRPr lang="en-GB" sz="1400">
              <a:solidFill>
                <a:prstClr val="black"/>
              </a:solidFill>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400">
                <a:solidFill>
                  <a:prstClr val="black"/>
                </a:solidFill>
                <a:latin typeface="Arial" panose="020B0604020202020204" pitchFamily="34" charset="0"/>
                <a:cs typeface="Arial" panose="020B0604020202020204" pitchFamily="34" charset="0"/>
              </a:rPr>
              <a:t>The principles set out in </a:t>
            </a:r>
            <a:r>
              <a:rPr lang="en-GB" sz="140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Bef>
                <a:spcPts val="100"/>
              </a:spcBef>
              <a:buFont typeface="Arial" panose="020B0604020202020204" pitchFamily="34" charset="0"/>
              <a:buChar char="•"/>
              <a:tabLst>
                <a:tab pos="139700" algn="l"/>
              </a:tabLst>
            </a:pPr>
            <a:r>
              <a:rPr lang="en-GB" sz="1400">
                <a:latin typeface="Arial"/>
                <a:cs typeface="Arial"/>
              </a:rPr>
              <a:t>The </a:t>
            </a:r>
            <a:r>
              <a:rPr lang="en-GB" sz="1400">
                <a:latin typeface="Arial"/>
                <a:cs typeface="Arial"/>
                <a:hlinkClick r:id="rId3"/>
              </a:rPr>
              <a:t>Seven Principles of Public Life</a:t>
            </a:r>
            <a:endParaRPr lang="en-GB" sz="1400">
              <a:solidFill>
                <a:schemeClr val="bg1">
                  <a:lumMod val="50000"/>
                </a:schemeClr>
              </a:solidFill>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Nationality: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Annual Performance Review and Reappointment: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Annual performance reviews are expected to be undertaken. Reappointments are not automatic and will only be considered subject to satisfactory performance reviews</a:t>
            </a:r>
            <a:r>
              <a:rPr lang="en-GB" sz="1400" i="1">
                <a:solidFill>
                  <a:srgbClr val="00B050"/>
                </a:solidFill>
                <a:latin typeface="Arial" panose="020B0604020202020204" pitchFamily="34" charset="0"/>
                <a:cs typeface="Arial" panose="020B0604020202020204" pitchFamily="34" charset="0"/>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507468" y="704250"/>
            <a:ext cx="5272360" cy="3729804"/>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r>
              <a:rPr lang="en-GB" sz="1500" b="1">
                <a:solidFill>
                  <a:schemeClr val="accent1">
                    <a:lumMod val="75000"/>
                  </a:schemeClr>
                </a:solidFill>
                <a:latin typeface="Arial"/>
                <a:cs typeface="Arial"/>
              </a:rPr>
              <a:t>Remuneration:</a:t>
            </a:r>
            <a:r>
              <a:rPr lang="en-GB" sz="1500" b="1">
                <a:solidFill>
                  <a:srgbClr val="009999"/>
                </a:solidFill>
                <a:latin typeface="Arial"/>
                <a:cs typeface="Arial"/>
              </a:rPr>
              <a:t> </a:t>
            </a:r>
            <a:r>
              <a:rPr lang="en-GB" sz="1500">
                <a:latin typeface="Arial"/>
                <a:cs typeface="Arial"/>
              </a:rPr>
              <a:t>£16,000 per annum. This remuneration is treated as employment income and will be subject to tax and National Insurance contributions, both of which will be deducted at source under PAYE before you are paid. </a:t>
            </a:r>
            <a:endParaRPr lang="en-US"/>
          </a:p>
          <a:p>
            <a:pPr marL="12700" marR="21590">
              <a:lnSpc>
                <a:spcPct val="106100"/>
              </a:lnSpc>
              <a:spcBef>
                <a:spcPts val="100"/>
              </a:spcBef>
              <a:tabLst>
                <a:tab pos="139700" algn="l"/>
              </a:tabLst>
            </a:pPr>
            <a:endParaRPr lang="en-GB" sz="150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Time Commitment: </a:t>
            </a:r>
            <a:r>
              <a:rPr lang="en-GB" sz="1500">
                <a:solidFill>
                  <a:schemeClr val="tx1">
                    <a:lumMod val="95000"/>
                    <a:lumOff val="5000"/>
                  </a:schemeClr>
                </a:solidFill>
                <a:latin typeface="Arial"/>
                <a:cs typeface="Arial"/>
              </a:rPr>
              <a:t>Your time commitment is expected to be approximately 40 days per annum.</a:t>
            </a:r>
            <a:br>
              <a:rPr lang="en-GB" sz="1500">
                <a:latin typeface="Arial" panose="020B0604020202020204" pitchFamily="34" charset="0"/>
                <a:cs typeface="Arial" panose="020B0604020202020204" pitchFamily="34" charset="0"/>
              </a:rPr>
            </a:br>
            <a:endParaRPr lang="en-GB" sz="15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Term: </a:t>
            </a:r>
            <a:r>
              <a:rPr lang="en-GB" sz="1500" spc="5">
                <a:latin typeface="Arial"/>
                <a:cs typeface="Arial"/>
              </a:rPr>
              <a:t>Appointments are made by Ministers for a period of up to 3 years.</a:t>
            </a:r>
            <a:endParaRPr lang="en-GB" sz="1500" spc="5">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spc="5">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Location: </a:t>
            </a:r>
            <a:r>
              <a:rPr lang="en-GB" sz="1500" spc="-70">
                <a:solidFill>
                  <a:srgbClr val="000000"/>
                </a:solidFill>
                <a:latin typeface="Arial"/>
                <a:cs typeface="Arial"/>
              </a:rPr>
              <a:t>Board meetings are normally held at the VTS office at 120 Leman Street, London, E1 8EU.  Committee meetings are generally held online. </a:t>
            </a:r>
          </a:p>
          <a:p>
            <a:pPr marL="12700" marR="21590">
              <a:lnSpc>
                <a:spcPct val="106100"/>
              </a:lnSpc>
              <a:spcBef>
                <a:spcPts val="100"/>
              </a:spcBef>
              <a:tabLst>
                <a:tab pos="139700" algn="l"/>
              </a:tabLst>
            </a:pPr>
            <a:endParaRPr lang="en-GB" sz="1500" spc="-7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7525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345593" y="188096"/>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45573" y="900478"/>
            <a:ext cx="11565218" cy="5847755"/>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dirty="0">
                <a:latin typeface="Arial"/>
                <a:cs typeface="Arial"/>
              </a:rPr>
              <a:t>The new Public Appointment website is open for this vacancy and candidates will need to apply for this role using the </a:t>
            </a:r>
            <a:r>
              <a:rPr lang="en-GB" sz="1400" kern="0" dirty="0">
                <a:latin typeface="Arial"/>
                <a:cs typeface="Arial"/>
                <a:hlinkClick r:id="rId2"/>
              </a:rPr>
              <a:t>Public Appointments website</a:t>
            </a:r>
            <a:r>
              <a:rPr lang="en-GB" sz="1400" kern="0" dirty="0">
                <a:latin typeface="Arial"/>
                <a:cs typeface="Arial"/>
              </a:rPr>
              <a:t>:</a:t>
            </a:r>
            <a:endParaRPr lang="en-US" dirty="0"/>
          </a:p>
          <a:p>
            <a:pPr>
              <a:defRPr/>
            </a:pPr>
            <a:endParaRPr lang="en-GB" sz="1400" kern="0">
              <a:latin typeface="Arial"/>
              <a:cs typeface="Arial"/>
            </a:endParaRPr>
          </a:p>
          <a:p>
            <a:pPr>
              <a:defRPr/>
            </a:pPr>
            <a:r>
              <a:rPr lang="en-GB" sz="1400" kern="0" dirty="0">
                <a:latin typeface="Arial"/>
                <a:cs typeface="Arial"/>
              </a:rPr>
              <a:t>To apply you will need to </a:t>
            </a:r>
            <a:r>
              <a:rPr lang="en-GB" sz="1400" kern="0" dirty="0">
                <a:latin typeface="Arial"/>
                <a:cs typeface="Arial"/>
                <a:hlinkClick r:id="rId3"/>
              </a:rPr>
              <a:t>create an account</a:t>
            </a:r>
            <a:r>
              <a:rPr lang="en-GB" sz="1400" kern="0" dirty="0">
                <a:latin typeface="Arial"/>
                <a:cs typeface="Arial"/>
              </a:rPr>
              <a:t> or </a:t>
            </a:r>
            <a:r>
              <a:rPr lang="en-GB" sz="1400" kern="0" dirty="0">
                <a:latin typeface="Arial"/>
                <a:cs typeface="Arial"/>
                <a:hlinkClick r:id="rId4"/>
              </a:rPr>
              <a:t>sign in</a:t>
            </a:r>
            <a:r>
              <a:rPr lang="en-GB" sz="1400" kern="0" dirty="0">
                <a:latin typeface="Arial"/>
                <a:cs typeface="Arial"/>
              </a:rPr>
              <a:t>.</a:t>
            </a:r>
            <a:endParaRPr lang="en-US" sz="1400" dirty="0">
              <a:latin typeface="Arial"/>
              <a:cs typeface="Arial"/>
            </a:endParaRPr>
          </a:p>
          <a:p>
            <a:pPr>
              <a:defRPr/>
            </a:pPr>
            <a:r>
              <a:rPr lang="en-GB" sz="1400" kern="0" dirty="0">
                <a:latin typeface="Arial"/>
                <a:cs typeface="Arial"/>
              </a:rPr>
              <a:t>Once you are logged into your account, click on 'apply for this role' and follow the on-screen instructions. To apply, all candidates are required to provide:</a:t>
            </a:r>
            <a:endParaRPr lang="en-GB" sz="1400" dirty="0">
              <a:latin typeface="Arial"/>
              <a:cs typeface="Arial"/>
            </a:endParaRPr>
          </a:p>
          <a:p>
            <a:pPr>
              <a:defRPr/>
            </a:pPr>
            <a:endParaRPr lang="en-GB" sz="1000" kern="0">
              <a:latin typeface="Arial"/>
              <a:cs typeface="Arial"/>
            </a:endParaRPr>
          </a:p>
          <a:p>
            <a:pPr marL="342900" indent="-342900">
              <a:buAutoNum type="arabicPeriod"/>
              <a:defRPr/>
            </a:pPr>
            <a:r>
              <a:rPr kumimoji="0" lang="en-GB" sz="1400" b="1" i="0" u="none" strike="noStrike" kern="0" cap="none" spc="0" normalizeH="0" baseline="0" noProof="0" dirty="0">
                <a:ln>
                  <a:noFill/>
                </a:ln>
                <a:effectLst/>
                <a:uLnTx/>
                <a:uFillTx/>
                <a:latin typeface="Arial"/>
                <a:cs typeface="Arial"/>
              </a:rPr>
              <a:t>Curriculum Vitae</a:t>
            </a:r>
            <a:r>
              <a:rPr lang="en-GB" sz="1400" b="1" kern="0" dirty="0">
                <a:latin typeface="Arial"/>
                <a:cs typeface="Arial"/>
              </a:rPr>
              <a:t> </a:t>
            </a:r>
            <a:r>
              <a:rPr kumimoji="0" lang="en-GB" sz="1400" b="1" i="0" u="none" strike="noStrike" kern="0" cap="none" spc="0" normalizeH="0" baseline="0" noProof="0" dirty="0">
                <a:ln>
                  <a:noFill/>
                </a:ln>
                <a:effectLst/>
                <a:uLnTx/>
                <a:uFillTx/>
                <a:latin typeface="Arial"/>
                <a:cs typeface="Arial"/>
              </a:rPr>
              <a:t> </a:t>
            </a:r>
            <a:r>
              <a:rPr kumimoji="0" lang="en-GB" sz="1400" b="0" i="1" u="none" strike="noStrike" kern="0" cap="none" spc="0" normalizeH="0" baseline="0" noProof="0" dirty="0">
                <a:ln>
                  <a:noFill/>
                </a:ln>
                <a:effectLst/>
                <a:uLnTx/>
                <a:uFillTx/>
                <a:latin typeface="Arial"/>
                <a:cs typeface="Arial"/>
              </a:rPr>
              <a:t>(maximum 2 pages). </a:t>
            </a:r>
            <a:r>
              <a:rPr kumimoji="0" lang="en-GB" sz="1400" b="0" i="0" u="none" strike="noStrike" kern="0" cap="none" spc="0" normalizeH="0" baseline="0" noProof="0" dirty="0">
                <a:ln>
                  <a:noFill/>
                </a:ln>
                <a:effectLst/>
                <a:uLnTx/>
                <a:uFillTx/>
                <a:latin typeface="Arial"/>
                <a:cs typeface="Arial"/>
              </a:rPr>
              <a:t>Include</a:t>
            </a:r>
            <a:r>
              <a:rPr kumimoji="0" lang="en-GB" sz="1400" b="0" i="1" u="none" strike="noStrike" kern="0" cap="none" spc="0" normalizeH="0" baseline="0" noProof="0" dirty="0">
                <a:ln>
                  <a:noFill/>
                </a:ln>
                <a:effectLst/>
                <a:uLnTx/>
                <a:uFillTx/>
                <a:latin typeface="Arial"/>
                <a:cs typeface="Arial"/>
              </a:rPr>
              <a:t> </a:t>
            </a:r>
            <a:r>
              <a:rPr kumimoji="0" lang="en-GB" sz="1400" b="0" i="0" u="none" strike="noStrike" kern="0" cap="none" spc="0" normalizeH="0" baseline="0" noProof="0" dirty="0">
                <a:ln>
                  <a:noFill/>
                </a:ln>
                <a:effectLst/>
                <a:uLnTx/>
                <a:uFillTx/>
                <a:latin typeface="Arial"/>
                <a:cs typeface="Arial"/>
              </a:rPr>
              <a:t>your education, professional qualifications and full employment history</a:t>
            </a:r>
            <a:r>
              <a:rPr kumimoji="0" lang="en-GB" sz="1400" b="0" i="0" u="none" strike="noStrike" kern="0" cap="none" spc="0" normalizeH="0" baseline="0" noProof="0" dirty="0">
                <a:ln>
                  <a:noFill/>
                </a:ln>
                <a:solidFill>
                  <a:srgbClr val="0070C0"/>
                </a:solidFill>
                <a:effectLst/>
                <a:uLnTx/>
                <a:uFillTx/>
                <a:latin typeface="Arial"/>
                <a:cs typeface="Arial"/>
              </a:rPr>
              <a:t>.</a:t>
            </a:r>
            <a:r>
              <a:rPr lang="en-GB" sz="1400" kern="0" dirty="0">
                <a:solidFill>
                  <a:srgbClr val="0070C0"/>
                </a:solidFill>
                <a:latin typeface="Arial"/>
                <a:cs typeface="Arial"/>
              </a:rPr>
              <a:t> </a:t>
            </a:r>
            <a:endParaRPr lang="en-GB" sz="1400" kern="0" dirty="0">
              <a:latin typeface="Arial" panose="020B0604020202020204" pitchFamily="34" charset="0"/>
              <a:cs typeface="Arial" panose="020B0604020202020204" pitchFamily="34" charset="0"/>
            </a:endParaRPr>
          </a:p>
          <a:p>
            <a:pPr marL="342900" indent="-342900">
              <a:buAutoNum type="arabicPeriod"/>
              <a:defRPr/>
            </a:pPr>
            <a:r>
              <a:rPr lang="en-GB" sz="1400" b="1" kern="0" dirty="0">
                <a:latin typeface="Arial"/>
                <a:cs typeface="Arial"/>
              </a:rPr>
              <a:t>Supporting</a:t>
            </a:r>
            <a:r>
              <a:rPr kumimoji="0" lang="en-GB" sz="1400" b="1" i="0" u="none" strike="noStrike" kern="0" cap="none" spc="0" normalizeH="0" baseline="0" noProof="0" dirty="0">
                <a:ln>
                  <a:noFill/>
                </a:ln>
                <a:effectLst/>
                <a:uLnTx/>
                <a:uFillTx/>
                <a:latin typeface="Arial"/>
                <a:cs typeface="Arial"/>
              </a:rPr>
              <a:t> </a:t>
            </a:r>
            <a:r>
              <a:rPr lang="en-GB" sz="1400" b="1" kern="0" dirty="0">
                <a:latin typeface="Arial"/>
                <a:cs typeface="Arial"/>
              </a:rPr>
              <a:t>Statement </a:t>
            </a:r>
            <a:r>
              <a:rPr kumimoji="0" lang="en-GB" sz="1400" b="0" i="1" u="none" strike="noStrike" kern="0" cap="none" spc="0" normalizeH="0" baseline="0" noProof="0" dirty="0">
                <a:ln>
                  <a:noFill/>
                </a:ln>
                <a:effectLst/>
                <a:uLnTx/>
                <a:uFillTx/>
                <a:latin typeface="Arial"/>
                <a:cs typeface="Arial"/>
              </a:rPr>
              <a:t>(maximum 2 pages)</a:t>
            </a:r>
            <a:r>
              <a:rPr kumimoji="0" lang="en-GB" sz="1400" b="0" i="0" u="none" strike="noStrike" kern="0" cap="none" spc="0" normalizeH="0" baseline="0" noProof="0" dirty="0">
                <a:ln>
                  <a:noFill/>
                </a:ln>
                <a:effectLst/>
                <a:uLnTx/>
                <a:uFillTx/>
                <a:latin typeface="Arial"/>
                <a:cs typeface="Arial"/>
              </a:rPr>
              <a:t>. Please tailor setting out your suitability for the role and how you meet the Selection Criteria. We suggest you use specific examples to demonstrate how you meet the Criteria. If you can offer the experience in more than one of the areas referenced above, </a:t>
            </a:r>
            <a:r>
              <a:rPr lang="en-GB" sz="1400" kern="0" dirty="0">
                <a:latin typeface="Arial"/>
                <a:cs typeface="Arial"/>
              </a:rPr>
              <a:t>please clearly</a:t>
            </a:r>
            <a:r>
              <a:rPr kumimoji="0" lang="en-GB" sz="1400" b="0" i="0" u="none" strike="noStrike" kern="0" cap="none" spc="0" normalizeH="0" baseline="0" noProof="0" dirty="0">
                <a:ln>
                  <a:noFill/>
                </a:ln>
                <a:effectLst/>
                <a:uLnTx/>
                <a:uFillTx/>
                <a:latin typeface="Arial"/>
                <a:cs typeface="Arial"/>
              </a:rPr>
              <a:t> reference and example those Criteria in a single supporting </a:t>
            </a:r>
            <a:r>
              <a:rPr lang="en-GB" sz="1400" kern="0" dirty="0">
                <a:latin typeface="Arial"/>
                <a:cs typeface="Arial"/>
              </a:rPr>
              <a:t>statement</a:t>
            </a:r>
            <a:r>
              <a:rPr kumimoji="0" lang="en-GB" sz="1400" b="0" i="0" u="none" strike="noStrike" kern="0" cap="none" spc="0" normalizeH="0" baseline="0" noProof="0" dirty="0">
                <a:ln>
                  <a:noFill/>
                </a:ln>
                <a:effectLst/>
                <a:uLnTx/>
                <a:uFillTx/>
                <a:latin typeface="Arial"/>
                <a:cs typeface="Arial"/>
              </a:rPr>
              <a:t>.</a:t>
            </a:r>
            <a:r>
              <a:rPr lang="en-GB" sz="1400" kern="0" dirty="0">
                <a:latin typeface="Arial"/>
                <a:cs typeface="Arial"/>
              </a:rPr>
              <a:t> </a:t>
            </a:r>
            <a:endParaRPr lang="en-GB" sz="1400" b="1" kern="0" dirty="0">
              <a:latin typeface="Arial" panose="020B0604020202020204" pitchFamily="34" charset="0"/>
              <a:cs typeface="Arial" panose="020B0604020202020204" pitchFamily="34" charset="0"/>
            </a:endParaRPr>
          </a:p>
          <a:p>
            <a:pPr marL="342900" indent="-342900">
              <a:buAutoNum type="arabicPeriod"/>
              <a:defRPr/>
            </a:pPr>
            <a:r>
              <a:rPr lang="en-GB" sz="1400" b="1" kern="0" dirty="0">
                <a:latin typeface="Arial"/>
                <a:cs typeface="Arial"/>
              </a:rPr>
              <a:t>Equality Information </a:t>
            </a:r>
            <a:r>
              <a:rPr lang="en-GB" sz="1400" kern="0" dirty="0">
                <a:latin typeface="Arial"/>
                <a:cs typeface="Arial"/>
              </a:rPr>
              <a:t>The information you provide will not be used as part of the selection process and will not be seen by the interview panel.</a:t>
            </a:r>
            <a:endParaRPr lang="en-GB" sz="1400" i="1" kern="0" dirty="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400" b="1" kern="0" dirty="0">
                <a:latin typeface="Arial"/>
                <a:cs typeface="Arial"/>
              </a:rPr>
              <a:t>Information relating to any outside interests or reputational issues </a:t>
            </a:r>
            <a:r>
              <a:rPr kumimoji="0" lang="en-GB" sz="1400" b="0" i="0" u="none" strike="noStrike" kern="0" cap="none" spc="0" normalizeH="0" baseline="0" noProof="0" dirty="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a:t>
            </a:r>
            <a:r>
              <a:rPr kumimoji="0" lang="en-GB" sz="1400" b="0" i="0" u="none" strike="noStrike" kern="0" cap="none" spc="0" normalizeH="0" baseline="0" noProof="0">
                <a:ln>
                  <a:noFill/>
                </a:ln>
                <a:effectLst/>
                <a:uLnTx/>
                <a:uFillTx/>
                <a:latin typeface="Arial"/>
                <a:cs typeface="Arial"/>
              </a:rPr>
              <a:t>embarrassment to </a:t>
            </a:r>
            <a:r>
              <a:rPr lang="en-GB" sz="1400" kern="0">
                <a:latin typeface="Arial"/>
                <a:cs typeface="Arial"/>
              </a:rPr>
              <a:t>VTS, MHCLG</a:t>
            </a:r>
            <a:r>
              <a:rPr kumimoji="0" lang="en-GB" sz="1400" b="0" i="0" u="none" strike="noStrike" kern="0" cap="none" spc="0" normalizeH="0" baseline="0" noProof="0">
                <a:ln>
                  <a:noFill/>
                </a:ln>
                <a:effectLst/>
                <a:uLnTx/>
                <a:uFillTx/>
                <a:latin typeface="Arial"/>
                <a:cs typeface="Arial"/>
              </a:rPr>
              <a:t> or HM Government, or cause public confidence in the appointment to be jeopardised. The Panel will explore </a:t>
            </a:r>
            <a:r>
              <a:rPr kumimoji="0" lang="en-GB" sz="1400" b="0" i="0" u="none" strike="noStrike" kern="0" cap="none" spc="0" normalizeH="0" baseline="0" noProof="0" dirty="0">
                <a:ln>
                  <a:noFill/>
                </a:ln>
                <a:effectLst/>
                <a:uLnTx/>
                <a:uFillTx/>
                <a:latin typeface="Arial"/>
                <a:cs typeface="Arial"/>
              </a:rPr>
              <a:t>your declarations during the interview process.  Failure to disclose such information could result in an appointment either not being made or being terminated. </a:t>
            </a:r>
            <a:endParaRPr lang="en-GB" sz="1400" b="0" i="1" u="none" strike="noStrike" kern="0" cap="none" spc="0" normalizeH="0" baseline="0" noProof="0" dirty="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Candidates should note that ‘due diligence’ will be carried out as part of the assessment process if you are called to interview and will be shared </a:t>
            </a:r>
            <a:r>
              <a:rPr kumimoji="0" lang="en-GB" sz="1400" b="0" i="0" u="none" strike="noStrike" kern="0" cap="none" spc="0" normalizeH="0" baseline="0" noProof="0">
                <a:ln>
                  <a:noFill/>
                </a:ln>
                <a:effectLst/>
                <a:uLnTx/>
                <a:uFillTx/>
                <a:latin typeface="Arial"/>
                <a:cs typeface="Arial"/>
              </a:rPr>
              <a:t>with the Panel and </a:t>
            </a:r>
            <a:r>
              <a:rPr lang="en-GB" sz="1400" kern="0">
                <a:latin typeface="Arial"/>
                <a:cs typeface="Arial"/>
              </a:rPr>
              <a:t>ministers</a:t>
            </a:r>
            <a:r>
              <a:rPr kumimoji="0" lang="en-GB" sz="1400" b="0" i="0" u="none" strike="noStrike" kern="0" cap="none" spc="0" normalizeH="0" baseline="0" noProof="0">
                <a:ln>
                  <a:noFill/>
                </a:ln>
                <a:effectLst/>
                <a:uLnTx/>
                <a:uFillTx/>
                <a:latin typeface="Arial"/>
                <a:cs typeface="Arial"/>
              </a:rPr>
              <a:t>, this will include searches on social media, blogs and/or other publicly available information.</a:t>
            </a:r>
            <a:r>
              <a:rPr lang="en-GB" sz="1400" kern="0">
                <a:latin typeface="Arial"/>
                <a:cs typeface="Arial"/>
              </a:rPr>
              <a:t>  </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Diversity data will be treated in confidence and is used for data gathering information only and will not affect your application. </a:t>
            </a:r>
            <a:r>
              <a:rPr lang="en-GB" sz="1400" kern="0" dirty="0">
                <a:latin typeface="Arial"/>
                <a:cs typeface="Arial"/>
              </a:rPr>
              <a:t> </a:t>
            </a:r>
          </a:p>
          <a:p>
            <a:pPr>
              <a:defRPr/>
            </a:pPr>
            <a:endParaRPr lang="en-GB" sz="1400" kern="0">
              <a:latin typeface="Arial"/>
              <a:cs typeface="Arial"/>
            </a:endParaRPr>
          </a:p>
          <a:p>
            <a:pPr>
              <a:defRPr/>
            </a:pPr>
            <a:r>
              <a:rPr lang="en-GB" sz="1400" kern="0" dirty="0">
                <a:latin typeface="Arial"/>
                <a:cs typeface="Arial"/>
              </a:rPr>
              <a:t>We will ask you to check and confirm your personal details to ensure your application is accurate.</a:t>
            </a:r>
            <a:endParaRPr lang="en-GB" sz="1400" dirty="0"/>
          </a:p>
          <a:p>
            <a:pPr>
              <a:defRPr/>
            </a:pPr>
            <a:endParaRPr lang="en-GB" sz="1400" kern="0">
              <a:latin typeface="Arial"/>
              <a:cs typeface="Arial"/>
            </a:endParaRPr>
          </a:p>
          <a:p>
            <a:pPr>
              <a:defRPr/>
            </a:pPr>
            <a:r>
              <a:rPr lang="en-GB" sz="1400" kern="0" dirty="0">
                <a:latin typeface="Arial"/>
                <a:cs typeface="Arial"/>
              </a:rPr>
              <a:t>You will have the opportunity to make a reasonable adjustment request or apply under the disability confident scheme before you submit your application.</a:t>
            </a:r>
            <a:endParaRPr lang="en-GB" sz="1200" dirty="0">
              <a:cs typeface="Calibri" panose="020F0502020204030204"/>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8</a:t>
            </a:fld>
            <a:endParaRPr lang="en-US"/>
          </a:p>
        </p:txBody>
      </p:sp>
    </p:spTree>
    <p:extLst>
      <p:ext uri="{BB962C8B-B14F-4D97-AF65-F5344CB8AC3E}">
        <p14:creationId xmlns:p14="http://schemas.microsoft.com/office/powerpoint/2010/main" val="2444394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9</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PublicAppointments@communities.gov.uk.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solidFill>
                  <a:schemeClr val="accent1">
                    <a:lumMod val="75000"/>
                  </a:schemeClr>
                </a:solidFill>
                <a:latin typeface="Arial"/>
                <a:cs typeface="Arial"/>
              </a:rPr>
              <a:t>The Advisory Assessment Panel will be:</a:t>
            </a:r>
            <a:endParaRPr lang="en-GB"/>
          </a:p>
          <a:p>
            <a:pPr marL="285750" indent="-285750">
              <a:lnSpc>
                <a:spcPct val="100000"/>
              </a:lnSpc>
              <a:spcBef>
                <a:spcPts val="0"/>
              </a:spcBef>
            </a:pPr>
            <a:r>
              <a:rPr lang="en-GB" sz="1600" spc="10" dirty="0">
                <a:solidFill>
                  <a:srgbClr val="000000"/>
                </a:solidFill>
                <a:latin typeface="Arial"/>
                <a:cs typeface="Arial"/>
              </a:rPr>
              <a:t>Michelle </a:t>
            </a:r>
            <a:r>
              <a:rPr lang="en-GB" sz="1600" spc="10" err="1">
                <a:solidFill>
                  <a:srgbClr val="000000"/>
                </a:solidFill>
                <a:latin typeface="Arial"/>
                <a:cs typeface="Arial"/>
              </a:rPr>
              <a:t>Warbis</a:t>
            </a:r>
            <a:r>
              <a:rPr lang="en-GB" sz="1600" spc="10">
                <a:solidFill>
                  <a:srgbClr val="000000"/>
                </a:solidFill>
                <a:latin typeface="Arial"/>
                <a:cs typeface="Arial"/>
              </a:rPr>
              <a:t>, Deputy Director of Local Tax and Pensions, and MHCLG Panel </a:t>
            </a:r>
            <a:r>
              <a:rPr lang="en-GB" sz="1600" spc="10">
                <a:latin typeface="Arial"/>
                <a:cs typeface="Arial"/>
              </a:rPr>
              <a:t>Chair</a:t>
            </a:r>
            <a:endParaRPr lang="en-GB" sz="1600" spc="10">
              <a:latin typeface="Arial" panose="020B0604020202020204" pitchFamily="34" charset="0"/>
              <a:cs typeface="Arial" panose="020B0604020202020204" pitchFamily="34" charset="0"/>
            </a:endParaRPr>
          </a:p>
          <a:p>
            <a:pPr marL="285750" indent="-285750">
              <a:lnSpc>
                <a:spcPct val="100000"/>
              </a:lnSpc>
              <a:spcBef>
                <a:spcPts val="0"/>
              </a:spcBef>
            </a:pPr>
            <a:r>
              <a:rPr lang="en-GB" sz="1600" spc="10" dirty="0">
                <a:solidFill>
                  <a:srgbClr val="000000"/>
                </a:solidFill>
                <a:latin typeface="Arial"/>
                <a:cs typeface="Arial"/>
              </a:rPr>
              <a:t>James Blythe, Deputy Director Executive Team and Central Operations </a:t>
            </a:r>
          </a:p>
          <a:p>
            <a:pPr marL="285750" indent="-285750">
              <a:lnSpc>
                <a:spcPct val="100000"/>
              </a:lnSpc>
              <a:spcBef>
                <a:spcPts val="0"/>
              </a:spcBef>
            </a:pPr>
            <a:r>
              <a:rPr lang="en-GB" sz="1600" spc="10" dirty="0">
                <a:latin typeface="Arial"/>
                <a:cs typeface="Arial"/>
              </a:rPr>
              <a:t>Lorna Stimpson, Independent Panel Member</a:t>
            </a:r>
          </a:p>
          <a:p>
            <a:pPr marL="0" indent="0">
              <a:lnSpc>
                <a:spcPct val="100000"/>
              </a:lnSpc>
              <a:spcBef>
                <a:spcPts val="0"/>
              </a:spcBef>
              <a:buFont typeface="Arial" panose="020B0604020202020204" pitchFamily="34" charset="0"/>
              <a:buNone/>
            </a:pPr>
            <a:endParaRPr lang="en-GB" sz="1600" spc="10">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25875"/>
            <a:ext cx="10946472" cy="527300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600" spc="10" dirty="0">
                <a:latin typeface="Arial"/>
                <a:cs typeface="Arial"/>
                <a:hlinkClick r:id="rId2">
                  <a:extLst>
                    <a:ext uri="{A12FA001-AC4F-418D-AE19-62706E023703}">
                      <ahyp:hlinkClr xmlns:ahyp="http://schemas.microsoft.com/office/drawing/2018/hyperlinkcolor" val="tx"/>
                    </a:ext>
                  </a:extLst>
                </a:hlinkClick>
              </a:rPr>
              <a:t>communities</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a:t>
            </a:r>
            <a:r>
              <a:rPr lang="en-GB" sz="1600" b="1" spc="10" dirty="0">
                <a:latin typeface="Arial"/>
                <a:cs typeface="Arial"/>
              </a:rPr>
              <a:t>7th</a:t>
            </a:r>
            <a:r>
              <a:rPr lang="en-GB" sz="1600" spc="10" dirty="0">
                <a:latin typeface="Arial"/>
                <a:cs typeface="Arial"/>
              </a:rPr>
              <a:t> </a:t>
            </a:r>
            <a:r>
              <a:rPr lang="en-GB" sz="1600" b="1" spc="10" dirty="0">
                <a:latin typeface="Arial"/>
                <a:cs typeface="Arial"/>
              </a:rPr>
              <a:t>October 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 </a:t>
            </a:r>
            <a:r>
              <a:rPr lang="en-GB" sz="1600" b="1" spc="10" dirty="0">
                <a:latin typeface="Arial"/>
                <a:cs typeface="Arial"/>
              </a:rPr>
              <a:t>w/c 11 November</a:t>
            </a:r>
            <a:r>
              <a:rPr kumimoji="0" lang="en-GB" sz="1600" b="1" i="0" u="none" strike="noStrike" kern="1200" cap="none" spc="10" normalizeH="0" baseline="0" noProof="0" dirty="0">
                <a:ln>
                  <a:noFill/>
                </a:ln>
                <a:effectLst/>
                <a:uLnTx/>
                <a:uFillTx/>
                <a:latin typeface="Arial"/>
                <a:ea typeface="+mn-ea"/>
                <a:cs typeface="Arial"/>
              </a:rPr>
              <a:t> </a:t>
            </a:r>
            <a:r>
              <a:rPr lang="en-GB" sz="1600" b="1" spc="10" dirty="0">
                <a:latin typeface="Arial"/>
                <a:cs typeface="Arial"/>
              </a:rPr>
              <a:t>2024</a:t>
            </a:r>
            <a:endParaRPr lang="en-GB" sz="1600" b="1"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Panel interviews:</a:t>
            </a:r>
            <a:r>
              <a:rPr lang="en-GB" sz="1600" spc="10" dirty="0">
                <a:latin typeface="Arial"/>
                <a:cs typeface="Arial"/>
              </a:rPr>
              <a:t> </a:t>
            </a:r>
            <a:r>
              <a:rPr lang="en-GB" sz="1600" b="1" spc="10" dirty="0">
                <a:latin typeface="Arial"/>
                <a:cs typeface="Arial"/>
              </a:rPr>
              <a:t>10-13 December 2024</a:t>
            </a:r>
            <a:r>
              <a:rPr lang="en-GB" sz="1600" spc="10" dirty="0">
                <a:latin typeface="Arial"/>
                <a:cs typeface="Arial"/>
              </a:rPr>
              <a:t>.</a:t>
            </a:r>
            <a:r>
              <a:rPr kumimoji="0" lang="en-GB" sz="1600" b="0" i="0" u="none" strike="noStrike" kern="1200" cap="none" spc="0" normalizeH="0" baseline="0" noProof="0" dirty="0">
                <a:ln>
                  <a:noFill/>
                </a:ln>
                <a:effectLst/>
                <a:uLnTx/>
                <a:uFillTx/>
                <a:latin typeface="Arial"/>
                <a:ea typeface="+mn-ea"/>
                <a:cs typeface="Arial"/>
              </a:rPr>
              <a:t> Interviews will </a:t>
            </a:r>
            <a:r>
              <a:rPr lang="en-GB" sz="1600" dirty="0">
                <a:latin typeface="Arial"/>
                <a:cs typeface="Arial"/>
              </a:rPr>
              <a:t>be conducted</a:t>
            </a:r>
            <a:r>
              <a:rPr kumimoji="0" lang="en-GB" sz="1600" b="0" i="0" u="none" strike="noStrike" kern="1200" cap="none" spc="0" normalizeH="0" baseline="0" noProof="0" dirty="0">
                <a:ln>
                  <a:noFill/>
                </a:ln>
                <a:effectLst/>
                <a:uLnTx/>
                <a:uFillTx/>
                <a:latin typeface="Arial"/>
                <a:ea typeface="+mn-ea"/>
                <a:cs typeface="Arial"/>
              </a:rPr>
              <a:t> remotely. </a:t>
            </a:r>
            <a:endParaRPr kumimoji="0" lang="en-GB" sz="1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r>
              <a:rPr lang="en-GB" sz="1600" dirty="0">
                <a:latin typeface="Arial"/>
                <a:cs typeface="Arial"/>
              </a:rPr>
              <a:t> </a:t>
            </a: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ysClr val="windowText" lastClr="000000"/>
                </a:solidFill>
                <a:effectLst/>
                <a:uLnTx/>
                <a:uFillTx/>
                <a:latin typeface="Arial"/>
                <a:cs typeface="Arial"/>
              </a:rPr>
              <a:t>	   Should face to face interviews resume, please let us know if you have any accessibility issues.</a:t>
            </a:r>
            <a:endParaRPr lang="en-GB" sz="1600" b="0" i="0" u="none" strike="noStrike" kern="1200" cap="none" spc="0" normalizeH="0" baseline="0" noProof="0" dirty="0">
              <a:ln>
                <a:noFill/>
              </a:ln>
              <a:solidFill>
                <a:sysClr val="windowText" lastClr="000000"/>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                  The Minister may choose to meet with these candidates before making a decision.</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 </a:t>
            </a:r>
            <a:r>
              <a:rPr lang="en-GB" sz="1600" b="1" spc="10" dirty="0">
                <a:solidFill>
                  <a:srgbClr val="000000"/>
                </a:solidFill>
                <a:latin typeface="Arial"/>
                <a:cs typeface="Arial"/>
              </a:rPr>
              <a:t>January 2025</a:t>
            </a:r>
            <a:r>
              <a:rPr lang="en-GB" sz="1600" b="1" spc="10" dirty="0">
                <a:latin typeface="Arial"/>
                <a:cs typeface="Arial"/>
              </a:rPr>
              <a:t> (TBC)</a:t>
            </a:r>
            <a:endParaRPr lang="en-GB" sz="1600" b="1"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Please note: </a:t>
            </a:r>
            <a:r>
              <a:rPr lang="en-GB" sz="1600" spc="10" dirty="0">
                <a:latin typeface="Arial"/>
                <a:cs typeface="Arial"/>
              </a:rPr>
              <a:t>This role was previously open to applications in spring 2024; following a ministerial decision it has now been re-advertised according to the above timeline. The</a:t>
            </a:r>
            <a:r>
              <a:rPr kumimoji="0" lang="en-GB" sz="1600" b="0" i="0" u="none" strike="noStrike" kern="1200" cap="none" spc="10" normalizeH="0" baseline="0" noProof="0" dirty="0">
                <a:ln>
                  <a:noFill/>
                </a:ln>
                <a:effectLst/>
                <a:uLnTx/>
                <a:uFillTx/>
                <a:latin typeface="Arial"/>
                <a:ea typeface="+mn-ea"/>
                <a:cs typeface="Arial"/>
              </a:rPr>
              <a:t> time taken between interview and a final appointment decision being made can sometimes take a number of weeks. Candidates who have been interviewed will be kept informed of progress.</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endParaRPr lang="en-GB" sz="1600" spc="10">
              <a:solidFill>
                <a:sysClr val="windowText" lastClr="000000"/>
              </a:solidFill>
              <a:latin typeface="Arial" panose="020B0604020202020204" pitchFamily="34" charset="0"/>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9405" y="201690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66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9405" y="3509122"/>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32754" y="454316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10</a:t>
            </a:fld>
            <a:endParaRPr lang="en-US"/>
          </a:p>
        </p:txBody>
      </p:sp>
    </p:spTree>
    <p:extLst>
      <p:ext uri="{BB962C8B-B14F-4D97-AF65-F5344CB8AC3E}">
        <p14:creationId xmlns:p14="http://schemas.microsoft.com/office/powerpoint/2010/main" val="3971011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Diversity and Equal Opportunities</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102974"/>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MHCLG is committed to the principle of Public Appointments on merit with independent assessment, openness and </a:t>
            </a:r>
            <a:r>
              <a:rPr lang="en-GB" sz="1600" dirty="0">
                <a:latin typeface="Arial"/>
                <a:cs typeface="Arial"/>
              </a:rPr>
              <a:t>fairness of the process and providing equal opportunities. Applications are welcome from all, we particularly encourage applications from women, people from ethnic background, people with disabilities and other under-represented groups. </a:t>
            </a:r>
            <a:endParaRPr lang="en-GB" sz="1600" dirty="0">
              <a:highlight>
                <a:srgbClr val="FFFF00"/>
              </a:highlight>
              <a:latin typeface="Arial" panose="020B0604020202020204" pitchFamily="34" charset="0"/>
              <a:cs typeface="Arial" panose="020B0604020202020204" pitchFamily="34" charset="0"/>
            </a:endParaRPr>
          </a:p>
          <a:p>
            <a:pPr marL="0" indent="0">
              <a:buNone/>
            </a:pPr>
            <a:r>
              <a:rPr lang="en-GB" sz="1600" dirty="0">
                <a:latin typeface="Arial"/>
                <a:cs typeface="Arial"/>
              </a:rPr>
              <a:t>If you believe you have the experience and qualities we are seeking, we look forward to receiving your application.</a:t>
            </a:r>
            <a:endParaRPr lang="en-GB" sz="16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dirty="0">
                <a:solidFill>
                  <a:schemeClr val="accent1">
                    <a:lumMod val="75000"/>
                  </a:schemeClr>
                </a:solidFill>
                <a:latin typeface="Arial"/>
                <a:cs typeface="Arial"/>
              </a:rPr>
              <a:t>Disability Confident</a:t>
            </a:r>
          </a:p>
          <a:p>
            <a:pPr marL="0" indent="0">
              <a:buFont typeface="Arial" panose="020B0604020202020204" pitchFamily="34" charset="0"/>
              <a:buNone/>
            </a:pPr>
            <a:r>
              <a:rPr lang="en-GB" sz="1600" dirty="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dirty="0">
              <a:solidFill>
                <a:srgbClr val="009999"/>
              </a:solidFill>
              <a:latin typeface="Arial"/>
              <a:cs typeface="Arial"/>
            </a:endParaRPr>
          </a:p>
          <a:p>
            <a:pPr marL="0" indent="0">
              <a:buFont typeface="Arial" panose="020B0604020202020204" pitchFamily="34" charset="0"/>
              <a:buNone/>
            </a:pPr>
            <a:r>
              <a:rPr lang="en-GB" sz="1600" b="1" dirty="0">
                <a:solidFill>
                  <a:schemeClr val="accent1">
                    <a:lumMod val="75000"/>
                  </a:schemeClr>
                </a:solidFill>
                <a:latin typeface="Arial"/>
                <a:cs typeface="Arial"/>
              </a:rPr>
              <a:t>Reasonable Adjustments</a:t>
            </a:r>
          </a:p>
          <a:p>
            <a:pPr marL="0" indent="0">
              <a:buNone/>
            </a:pPr>
            <a:r>
              <a:rPr lang="en-GB" sz="1600" dirty="0">
                <a:latin typeface="Arial"/>
                <a:cs typeface="Arial"/>
              </a:rPr>
              <a:t>If you would like a confidential discussion regarding any reasonable adjustments during the process, please indicate this in the email covering your application or contact </a:t>
            </a:r>
            <a:r>
              <a:rPr lang="en-GB" sz="1600" dirty="0">
                <a:latin typeface="Arial"/>
                <a:cs typeface="Arial"/>
                <a:hlinkClick r:id="rId2"/>
              </a:rPr>
              <a:t>PublicAppointments@communities.gov.uk</a:t>
            </a:r>
            <a:r>
              <a:rPr lang="en-GB" sz="1600" dirty="0">
                <a:latin typeface="Arial"/>
                <a:cs typeface="Arial"/>
              </a:rPr>
              <a:t>. You do not need to apply under the Disability Confident Scheme to ask for a reasonable adjustment. </a:t>
            </a:r>
            <a:endParaRPr lang="en-GB" sz="16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11</a:t>
            </a:fld>
            <a:endParaRPr lang="en-US"/>
          </a:p>
        </p:txBody>
      </p:sp>
    </p:spTree>
    <p:extLst>
      <p:ext uri="{BB962C8B-B14F-4D97-AF65-F5344CB8AC3E}">
        <p14:creationId xmlns:p14="http://schemas.microsoft.com/office/powerpoint/2010/main" val="4085422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chemeClr val="accent1">
                    <a:lumMod val="75000"/>
                  </a:schemeClr>
                </a:solidFill>
                <a:latin typeface="Arial"/>
                <a:cs typeface="Arial"/>
              </a:rPr>
              <a:t>Contact: </a:t>
            </a:r>
            <a:r>
              <a:rPr lang="en-GB" sz="1600" dirty="0">
                <a:latin typeface="Arial"/>
                <a:cs typeface="Arial"/>
              </a:rPr>
              <a:t>For further information about the roles or application process please contact </a:t>
            </a:r>
            <a:r>
              <a:rPr lang="en-GB" sz="1600" dirty="0">
                <a:latin typeface="Arial"/>
                <a:cs typeface="Arial"/>
                <a:hlinkClick r:id="rId2"/>
              </a:rPr>
              <a:t>PublicAppointments@communities.gov.uk</a:t>
            </a:r>
            <a:r>
              <a:rPr lang="en-GB" sz="1600" dirty="0">
                <a:latin typeface="Arial"/>
                <a:cs typeface="Arial"/>
              </a:rPr>
              <a:t>. Please put </a:t>
            </a:r>
            <a:r>
              <a:rPr lang="en-GB" sz="1600" b="1" dirty="0">
                <a:latin typeface="Arial"/>
                <a:cs typeface="Arial"/>
              </a:rPr>
              <a:t>‘The Valuation Tribunal Service – Chair’ </a:t>
            </a:r>
            <a:r>
              <a:rPr lang="en-GB" sz="1600" dirty="0">
                <a:latin typeface="Arial"/>
                <a:cs typeface="Arial"/>
              </a:rPr>
              <a:t>as the subject line of your email. </a:t>
            </a:r>
            <a:endParaRPr lang="en-GB" sz="1600" dirty="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dirty="0">
                <a:latin typeface="Arial"/>
                <a:cs typeface="Arial"/>
              </a:rPr>
              <a:t>We aim to process all applications as quickly as possible and to treat all applicants with courtesy. If you have any complaints about the way your application has been handled, please contact </a:t>
            </a:r>
            <a:r>
              <a:rPr lang="en-GB" sz="1600" dirty="0">
                <a:latin typeface="Arial"/>
                <a:cs typeface="Arial"/>
                <a:hlinkClick r:id="rId2"/>
              </a:rPr>
              <a:t>PublicAppointments@communities.gov.uk</a:t>
            </a:r>
            <a:r>
              <a:rPr lang="en-GB" sz="1600" dirty="0">
                <a:latin typeface="Arial"/>
                <a:cs typeface="Arial"/>
              </a:rPr>
              <a:t>.</a:t>
            </a:r>
          </a:p>
          <a:p>
            <a:pPr marL="0" indent="0">
              <a:buFont typeface="Arial" panose="020B0604020202020204" pitchFamily="34" charset="0"/>
              <a:buNone/>
            </a:pPr>
            <a:r>
              <a:rPr lang="en-GB" sz="1600" b="1" dirty="0">
                <a:solidFill>
                  <a:schemeClr val="accent1">
                    <a:lumMod val="75000"/>
                  </a:schemeClr>
                </a:solidFill>
                <a:latin typeface="Arial"/>
                <a:cs typeface="Arial"/>
              </a:rPr>
              <a:t>Complaints: </a:t>
            </a:r>
            <a:r>
              <a:rPr lang="en-GB" sz="1600" dirty="0">
                <a:latin typeface="Arial"/>
                <a:cs typeface="Arial"/>
              </a:rPr>
              <a:t>If you feel this competition has not been conducted fairly and you wish to make a complaint, you should initially contact the Appointments Team at </a:t>
            </a:r>
            <a:r>
              <a:rPr lang="en-GB" sz="1600" dirty="0">
                <a:latin typeface="Arial"/>
                <a:cs typeface="Arial"/>
                <a:hlinkClick r:id="rId2"/>
              </a:rPr>
              <a:t>PublicAppointments@communities.gov.uk</a:t>
            </a:r>
            <a:r>
              <a:rPr lang="en-GB" sz="1600" dirty="0">
                <a:latin typeface="Arial"/>
                <a:cs typeface="Arial"/>
              </a:rPr>
              <a:t>.</a:t>
            </a:r>
          </a:p>
          <a:p>
            <a:pPr marL="0" indent="0">
              <a:buFont typeface="Arial" panose="020B0604020202020204" pitchFamily="34" charset="0"/>
              <a:buNone/>
            </a:pPr>
            <a:r>
              <a:rPr lang="en-GB" sz="1600" dirty="0">
                <a:latin typeface="Arial"/>
                <a:cs typeface="Arial"/>
              </a:rPr>
              <a:t>If after investigation by the Department you remain dissatisfied, you may take your complaint to the Commissioner for Public Appointments at </a:t>
            </a:r>
            <a:r>
              <a:rPr lang="en-GB" sz="1600" dirty="0">
                <a:latin typeface="Arial"/>
                <a:cs typeface="Arial"/>
                <a:hlinkClick r:id="rId3"/>
              </a:rPr>
              <a:t>publicappointments@csc.gov.uk</a:t>
            </a:r>
            <a:r>
              <a:rPr lang="en-GB" sz="1600" dirty="0">
                <a:latin typeface="Arial"/>
                <a:cs typeface="Arial"/>
              </a:rPr>
              <a:t> details on how to make a complaint can be found on the Commissioner’s website at: </a:t>
            </a:r>
            <a:r>
              <a:rPr lang="en-GB" sz="1600" dirty="0">
                <a:latin typeface="Arial"/>
                <a:cs typeface="Arial"/>
                <a:hlinkClick r:id="rId4"/>
              </a:rPr>
              <a:t>https://publicappointmentscommissioner.independent.gov.uk/regulating-appointments/investigating-complaints/</a:t>
            </a:r>
            <a:endParaRPr lang="en-GB" sz="160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3002958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838200" y="365126"/>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dirty="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dirty="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dirty="0">
                <a:latin typeface="Arial"/>
                <a:cs typeface="Arial"/>
                <a:hlinkClick r:id="rId2"/>
              </a:rPr>
              <a:t>PublicAppointments@communities.gov.uk</a:t>
            </a:r>
            <a:r>
              <a:rPr lang="en-GB" sz="1600" dirty="0">
                <a:latin typeface="Arial"/>
                <a:cs typeface="Arial"/>
              </a:rPr>
              <a:t>. </a:t>
            </a:r>
          </a:p>
          <a:p>
            <a:pPr marL="0" indent="0">
              <a:lnSpc>
                <a:spcPct val="100000"/>
              </a:lnSpc>
              <a:spcBef>
                <a:spcPts val="0"/>
              </a:spcBef>
              <a:buFont typeface="Arial" panose="020B0604020202020204" pitchFamily="34" charset="0"/>
              <a:buNone/>
            </a:pPr>
            <a:r>
              <a:rPr lang="en-GB" sz="1600" b="1" dirty="0">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600" dirty="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dirty="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dirty="0">
                <a:latin typeface="Arial"/>
                <a:cs typeface="Arial"/>
              </a:rPr>
              <a:t>	Wycliffe House</a:t>
            </a:r>
          </a:p>
          <a:p>
            <a:pPr marL="0" indent="0">
              <a:lnSpc>
                <a:spcPct val="100000"/>
              </a:lnSpc>
              <a:spcBef>
                <a:spcPts val="0"/>
              </a:spcBef>
              <a:buFont typeface="Arial" panose="020B0604020202020204" pitchFamily="34" charset="0"/>
              <a:buNone/>
            </a:pPr>
            <a:r>
              <a:rPr lang="en-GB" sz="1600" dirty="0">
                <a:latin typeface="Arial"/>
                <a:cs typeface="Arial"/>
              </a:rPr>
              <a:t>	Water Lane</a:t>
            </a:r>
          </a:p>
          <a:p>
            <a:pPr marL="0" indent="0">
              <a:lnSpc>
                <a:spcPct val="100000"/>
              </a:lnSpc>
              <a:spcBef>
                <a:spcPts val="0"/>
              </a:spcBef>
              <a:buFont typeface="Arial" panose="020B0604020202020204" pitchFamily="34" charset="0"/>
              <a:buNone/>
            </a:pPr>
            <a:r>
              <a:rPr lang="en-GB" sz="1600" dirty="0">
                <a:latin typeface="Arial"/>
                <a:cs typeface="Arial"/>
              </a:rPr>
              <a:t>	Wilmslow</a:t>
            </a:r>
          </a:p>
          <a:p>
            <a:pPr marL="0" indent="0">
              <a:lnSpc>
                <a:spcPct val="100000"/>
              </a:lnSpc>
              <a:spcBef>
                <a:spcPts val="0"/>
              </a:spcBef>
              <a:buFont typeface="Arial" panose="020B0604020202020204" pitchFamily="34" charset="0"/>
              <a:buNone/>
            </a:pPr>
            <a:r>
              <a:rPr lang="en-GB" sz="1600" dirty="0">
                <a:latin typeface="Arial"/>
                <a:cs typeface="Arial"/>
              </a:rPr>
              <a:t>	Cheshire</a:t>
            </a:r>
          </a:p>
          <a:p>
            <a:pPr marL="0" indent="0">
              <a:lnSpc>
                <a:spcPct val="100000"/>
              </a:lnSpc>
              <a:spcBef>
                <a:spcPts val="0"/>
              </a:spcBef>
              <a:buFont typeface="Arial" panose="020B0604020202020204" pitchFamily="34" charset="0"/>
              <a:buNone/>
            </a:pPr>
            <a:r>
              <a:rPr lang="en-GB" sz="1600" dirty="0">
                <a:latin typeface="Arial"/>
                <a:cs typeface="Arial"/>
              </a:rPr>
              <a:t>	SK9 5AF</a:t>
            </a:r>
          </a:p>
          <a:p>
            <a:pPr marL="0" indent="0">
              <a:lnSpc>
                <a:spcPct val="100000"/>
              </a:lnSpc>
              <a:spcBef>
                <a:spcPts val="0"/>
              </a:spcBef>
              <a:buFont typeface="Arial" panose="020B0604020202020204" pitchFamily="34" charset="0"/>
              <a:buNone/>
            </a:pPr>
            <a:r>
              <a:rPr lang="en-GB" sz="1600" dirty="0">
                <a:latin typeface="Arial"/>
                <a:cs typeface="Arial"/>
              </a:rPr>
              <a:t>0303 123 1113 email: </a:t>
            </a:r>
            <a:r>
              <a:rPr lang="en-GB" sz="1600" dirty="0">
                <a:latin typeface="Arial"/>
                <a:cs typeface="Arial"/>
                <a:hlinkClick r:id="rId3"/>
              </a:rPr>
              <a:t>casework@ico.org.uk</a:t>
            </a:r>
            <a:r>
              <a:rPr lang="en-GB" sz="1600" dirty="0">
                <a:latin typeface="Arial"/>
                <a:cs typeface="Arial"/>
              </a:rPr>
              <a:t>. </a:t>
            </a:r>
          </a:p>
          <a:p>
            <a:pPr marL="0" indent="0">
              <a:lnSpc>
                <a:spcPct val="100000"/>
              </a:lnSpc>
              <a:spcBef>
                <a:spcPts val="0"/>
              </a:spcBef>
              <a:buFont typeface="Arial" panose="020B0604020202020204" pitchFamily="34" charset="0"/>
              <a:buNone/>
            </a:pPr>
            <a:r>
              <a:rPr lang="en-GB" sz="1600">
                <a:latin typeface="Arial"/>
                <a:cs typeface="Arial"/>
              </a:rPr>
              <a:t>The data controller for Public Appointments is joint between MHCLG, OCPA and the Cabinet Office</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33569005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dirty="0">
                <a:latin typeface="Arial"/>
                <a:cs typeface="Arial"/>
                <a:hlinkClick r:id="rId2"/>
              </a:rPr>
              <a:t>PublicAppointments@communities.gov.uk</a:t>
            </a:r>
            <a:r>
              <a:rPr lang="en-GB" sz="1600" dirty="0">
                <a:latin typeface="Arial"/>
                <a:cs typeface="Arial"/>
              </a:rPr>
              <a:t> in the first instance.</a:t>
            </a:r>
          </a:p>
          <a:p>
            <a:pPr marL="0" indent="0">
              <a:buFont typeface="Arial" panose="020B0604020202020204" pitchFamily="34" charset="0"/>
              <a:buNone/>
            </a:pPr>
            <a:r>
              <a:rPr lang="en-GB" sz="1600" b="1" dirty="0">
                <a:solidFill>
                  <a:schemeClr val="accent1">
                    <a:lumMod val="75000"/>
                  </a:schemeClr>
                </a:solidFill>
                <a:latin typeface="Arial"/>
                <a:cs typeface="Arial"/>
              </a:rPr>
              <a:t>Selflessness</a:t>
            </a:r>
            <a:r>
              <a:rPr lang="en-GB" sz="1600" dirty="0">
                <a:latin typeface="Arial"/>
                <a:cs typeface="Arial"/>
              </a:rPr>
              <a:t> Holders of public office should act solely in terms of the public interest.</a:t>
            </a:r>
          </a:p>
          <a:p>
            <a:pPr marL="0" indent="0">
              <a:buFont typeface="Arial" panose="020B0604020202020204" pitchFamily="34" charset="0"/>
              <a:buNone/>
            </a:pPr>
            <a:r>
              <a:rPr lang="en-GB" sz="1600" b="1" dirty="0">
                <a:solidFill>
                  <a:schemeClr val="accent1">
                    <a:lumMod val="75000"/>
                  </a:schemeClr>
                </a:solidFill>
                <a:latin typeface="Arial"/>
                <a:cs typeface="Arial"/>
              </a:rPr>
              <a:t>Integrity</a:t>
            </a:r>
            <a:r>
              <a:rPr lang="en-GB" sz="1600" dirty="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dirty="0">
                <a:solidFill>
                  <a:schemeClr val="accent1">
                    <a:lumMod val="75000"/>
                  </a:schemeClr>
                </a:solidFill>
                <a:latin typeface="Arial"/>
                <a:cs typeface="Arial"/>
              </a:rPr>
              <a:t>Objectivity</a:t>
            </a:r>
            <a:r>
              <a:rPr lang="en-GB" sz="1600" dirty="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dirty="0">
                <a:solidFill>
                  <a:schemeClr val="accent1">
                    <a:lumMod val="75000"/>
                  </a:schemeClr>
                </a:solidFill>
                <a:latin typeface="Arial"/>
                <a:cs typeface="Arial"/>
              </a:rPr>
              <a:t>Accountability</a:t>
            </a:r>
            <a:r>
              <a:rPr lang="en-GB" sz="1600" dirty="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dirty="0">
                <a:solidFill>
                  <a:schemeClr val="accent1">
                    <a:lumMod val="75000"/>
                  </a:schemeClr>
                </a:solidFill>
                <a:latin typeface="Arial"/>
                <a:cs typeface="Arial"/>
              </a:rPr>
              <a:t>Openness</a:t>
            </a:r>
            <a:r>
              <a:rPr lang="en-GB" sz="1600" dirty="0">
                <a:solidFill>
                  <a:schemeClr val="accent1">
                    <a:lumMod val="75000"/>
                  </a:schemeClr>
                </a:solidFill>
                <a:latin typeface="Arial"/>
                <a:cs typeface="Arial"/>
              </a:rPr>
              <a:t> </a:t>
            </a:r>
            <a:r>
              <a:rPr lang="en-GB" sz="1600" dirty="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dirty="0">
                <a:solidFill>
                  <a:schemeClr val="accent1">
                    <a:lumMod val="75000"/>
                  </a:schemeClr>
                </a:solidFill>
                <a:latin typeface="Arial"/>
                <a:cs typeface="Arial"/>
              </a:rPr>
              <a:t>Honesty</a:t>
            </a:r>
            <a:r>
              <a:rPr lang="en-GB" sz="1600" dirty="0">
                <a:latin typeface="Arial"/>
                <a:cs typeface="Arial"/>
              </a:rPr>
              <a:t> Holders of public office should be truthful.</a:t>
            </a:r>
          </a:p>
          <a:p>
            <a:pPr marL="0" indent="0">
              <a:buFont typeface="Arial" panose="020B0604020202020204" pitchFamily="34" charset="0"/>
              <a:buNone/>
            </a:pPr>
            <a:r>
              <a:rPr lang="en-GB" sz="1600" b="1" dirty="0">
                <a:solidFill>
                  <a:schemeClr val="accent1">
                    <a:lumMod val="75000"/>
                  </a:schemeClr>
                </a:solidFill>
                <a:latin typeface="Arial"/>
                <a:cs typeface="Arial"/>
              </a:rPr>
              <a:t>Leadership</a:t>
            </a:r>
            <a:r>
              <a:rPr lang="en-GB" sz="1600" dirty="0">
                <a:solidFill>
                  <a:schemeClr val="accent1">
                    <a:lumMod val="75000"/>
                  </a:schemeClr>
                </a:solidFill>
                <a:latin typeface="Arial"/>
                <a:cs typeface="Arial"/>
              </a:rPr>
              <a:t> </a:t>
            </a:r>
            <a:r>
              <a:rPr lang="en-GB" sz="1600" dirty="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dirty="0" smtClean="0"/>
              <a:t>14</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2DA017-9312-4D8E-80E3-69D500114230}">
  <ds:schemaRefs>
    <ds:schemaRef ds:uri="2bf8cc3f-2dd4-46fc-bd57-e9d20c4f7845"/>
    <ds:schemaRef ds:uri="83a87e31-bf32-46ab-8e70-9fa18461fa4d"/>
    <ds:schemaRef ds:uri="dd9fbe8f-b81d-48be-b625-331cabbad7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31333AE-0339-4908-8333-F0C5AA0622DC}">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48BA291-B884-4A1C-8D71-18ED0D378997}">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       The Valuation Tribunal Service Chair  Information Pack for Candidates   </vt:lpstr>
      <vt:lpstr>PowerPoint Presentation</vt:lpstr>
      <vt:lpstr>PowerPoint Presentation</vt:lpstr>
      <vt:lpstr>PowerPoint Presentation</vt:lpstr>
      <vt:lpstr>PowerPoint Presentation</vt:lpstr>
      <vt:lpstr>VTS Chair -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96</cp:revision>
  <dcterms:created xsi:type="dcterms:W3CDTF">2021-11-05T11:45:51Z</dcterms:created>
  <dcterms:modified xsi:type="dcterms:W3CDTF">2024-10-30T15:04:21Z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