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56" r:id="rId6"/>
    <p:sldId id="257" r:id="rId7"/>
    <p:sldId id="258" r:id="rId8"/>
    <p:sldId id="276" r:id="rId9"/>
    <p:sldId id="261" r:id="rId10"/>
    <p:sldId id="265" r:id="rId11"/>
    <p:sldId id="266" r:id="rId12"/>
    <p:sldId id="273" r:id="rId13"/>
    <p:sldId id="268" r:id="rId14"/>
    <p:sldId id="269" r:id="rId15"/>
    <p:sldId id="277" r:id="rId16"/>
    <p:sldId id="278" r:id="rId17"/>
    <p:sldId id="270" r:id="rId18"/>
    <p:sldId id="271"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DDFB735-6586-4DAA-7B8E-F884DCDE7C0A}" name="Foster, Steph (DSIT)" initials="F(" userId="S::steph.foster@dsit.gov.uk::497dffe8-f500-41d9-b550-3e4d71989ff4" providerId="AD"/>
  <p188:author id="{B859F0D9-2830-8687-C92B-0F4523EB03C4}" name="Maley, Adam (DSIT)" initials="M(" userId="S::adam.maley@dsit.gov.uk::611dc538-70cb-4241-a9d9-75f14594d74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474C4E-D152-FDD0-A761-096917E8B413}" v="29" dt="2024-03-07T15:00:01.4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1206"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FA7E6C-4A7E-4356-8496-DA87AE18368E}" type="datetimeFigureOut">
              <a:rPr lang="en-GB" smtClean="0"/>
              <a:t>07/03/2024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28E6E5-46CB-4730-B13F-5E2B05D2B64F}" type="slidenum">
              <a:rPr lang="en-GB" smtClean="0"/>
              <a:t>‹#›</a:t>
            </a:fld>
            <a:endParaRPr lang="en-GB"/>
          </a:p>
        </p:txBody>
      </p:sp>
    </p:spTree>
    <p:extLst>
      <p:ext uri="{BB962C8B-B14F-4D97-AF65-F5344CB8AC3E}">
        <p14:creationId xmlns:p14="http://schemas.microsoft.com/office/powerpoint/2010/main" val="1681462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64618-06CC-DAE0-5464-93047A09181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D55A848-583D-560D-FC00-DCD4AD47AC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3E30A84-1B85-C2FC-3614-1F0B524B18AA}"/>
              </a:ext>
            </a:extLst>
          </p:cNvPr>
          <p:cNvSpPr>
            <a:spLocks noGrp="1"/>
          </p:cNvSpPr>
          <p:nvPr>
            <p:ph type="dt" sz="half" idx="10"/>
          </p:nvPr>
        </p:nvSpPr>
        <p:spPr/>
        <p:txBody>
          <a:bodyPr/>
          <a:lstStyle/>
          <a:p>
            <a:fld id="{B56D78F2-7CCC-4DDE-BBE1-CF997645F26B}" type="datetime1">
              <a:rPr lang="en-GB" smtClean="0"/>
              <a:t>07/03/2024</a:t>
            </a:fld>
            <a:endParaRPr lang="en-GB"/>
          </a:p>
        </p:txBody>
      </p:sp>
      <p:sp>
        <p:nvSpPr>
          <p:cNvPr id="5" name="Footer Placeholder 4">
            <a:extLst>
              <a:ext uri="{FF2B5EF4-FFF2-40B4-BE49-F238E27FC236}">
                <a16:creationId xmlns:a16="http://schemas.microsoft.com/office/drawing/2014/main" id="{8B171B2B-1539-34BE-E5BD-1C55B05E235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916E1FF-EAD5-DB2A-1265-B5EEF83ADB70}"/>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24055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7E4FF-D90F-C35F-9E76-7D6CCA92F78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64D50E4-B382-BB88-9543-2D62B3DF842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188DCAD-6F1F-8786-4EF5-0077B14125B1}"/>
              </a:ext>
            </a:extLst>
          </p:cNvPr>
          <p:cNvSpPr>
            <a:spLocks noGrp="1"/>
          </p:cNvSpPr>
          <p:nvPr>
            <p:ph type="dt" sz="half" idx="10"/>
          </p:nvPr>
        </p:nvSpPr>
        <p:spPr/>
        <p:txBody>
          <a:bodyPr/>
          <a:lstStyle/>
          <a:p>
            <a:fld id="{AFAF538E-0060-4E16-B1D4-268E9D7408B8}" type="datetime1">
              <a:rPr lang="en-GB" smtClean="0"/>
              <a:t>07/03/2024</a:t>
            </a:fld>
            <a:endParaRPr lang="en-GB"/>
          </a:p>
        </p:txBody>
      </p:sp>
      <p:sp>
        <p:nvSpPr>
          <p:cNvPr id="5" name="Footer Placeholder 4">
            <a:extLst>
              <a:ext uri="{FF2B5EF4-FFF2-40B4-BE49-F238E27FC236}">
                <a16:creationId xmlns:a16="http://schemas.microsoft.com/office/drawing/2014/main" id="{B36BFC5C-711A-5E71-64B2-5324BCC852C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A0F548E5-8E56-3558-6FCB-6F7F2A54C7F8}"/>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982426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49F3-D282-929A-BDAC-CF5C8527D41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A75D719-6EF2-A2CB-4724-1828F8204E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36CBB90-CD98-BCB5-8C75-9C11506ED881}"/>
              </a:ext>
            </a:extLst>
          </p:cNvPr>
          <p:cNvSpPr>
            <a:spLocks noGrp="1"/>
          </p:cNvSpPr>
          <p:nvPr>
            <p:ph type="dt" sz="half" idx="10"/>
          </p:nvPr>
        </p:nvSpPr>
        <p:spPr/>
        <p:txBody>
          <a:bodyPr/>
          <a:lstStyle/>
          <a:p>
            <a:fld id="{CF430671-6C13-4892-9634-056A7C70D034}" type="datetime1">
              <a:rPr lang="en-GB" smtClean="0"/>
              <a:t>07/03/2024</a:t>
            </a:fld>
            <a:endParaRPr lang="en-GB"/>
          </a:p>
        </p:txBody>
      </p:sp>
      <p:sp>
        <p:nvSpPr>
          <p:cNvPr id="5" name="Footer Placeholder 4">
            <a:extLst>
              <a:ext uri="{FF2B5EF4-FFF2-40B4-BE49-F238E27FC236}">
                <a16:creationId xmlns:a16="http://schemas.microsoft.com/office/drawing/2014/main" id="{7F7B3437-407B-3A30-BF16-3AD4441320D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2C635BF-F032-AF94-D299-0D9741BE976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741292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7DE1C-97EE-26E5-7114-50C6820AC02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15B47A0-9705-B4B2-26AB-928959C8EAA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A70FF08-691B-91DF-30ED-B30E774218C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A4A570E-51E8-A2B1-5027-A585F0D7BF9A}"/>
              </a:ext>
            </a:extLst>
          </p:cNvPr>
          <p:cNvSpPr>
            <a:spLocks noGrp="1"/>
          </p:cNvSpPr>
          <p:nvPr>
            <p:ph type="dt" sz="half" idx="10"/>
          </p:nvPr>
        </p:nvSpPr>
        <p:spPr/>
        <p:txBody>
          <a:bodyPr/>
          <a:lstStyle/>
          <a:p>
            <a:fld id="{F5A0DD06-BC07-4A03-A6CD-D38353966DE8}" type="datetime1">
              <a:rPr lang="en-GB" smtClean="0"/>
              <a:t>07/03/2024</a:t>
            </a:fld>
            <a:endParaRPr lang="en-GB"/>
          </a:p>
        </p:txBody>
      </p:sp>
      <p:sp>
        <p:nvSpPr>
          <p:cNvPr id="6" name="Footer Placeholder 5">
            <a:extLst>
              <a:ext uri="{FF2B5EF4-FFF2-40B4-BE49-F238E27FC236}">
                <a16:creationId xmlns:a16="http://schemas.microsoft.com/office/drawing/2014/main" id="{51ED808A-9CDC-0445-DDC4-D00031673496}"/>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4366DF6E-6031-51E5-90B5-18C179CABD55}"/>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42038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162AB-F91B-0A23-68B2-488BA902D1F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053FB16-6EF0-9C53-02D8-0E0E7E9D09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0867C63-D8F9-7418-4704-9C52EB9F2C6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F25E65A-0DC0-0FFC-F57D-22FE23A59F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1CBFA7D-47CD-9B7B-BC52-BEA6CBEDF10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C60AF81-9E68-D867-B2A0-17C8429C4558}"/>
              </a:ext>
            </a:extLst>
          </p:cNvPr>
          <p:cNvSpPr>
            <a:spLocks noGrp="1"/>
          </p:cNvSpPr>
          <p:nvPr>
            <p:ph type="dt" sz="half" idx="10"/>
          </p:nvPr>
        </p:nvSpPr>
        <p:spPr/>
        <p:txBody>
          <a:bodyPr/>
          <a:lstStyle/>
          <a:p>
            <a:fld id="{C14646AA-7B6A-422A-A5E6-974F7AE186E2}" type="datetime1">
              <a:rPr lang="en-GB" smtClean="0"/>
              <a:t>07/03/2024</a:t>
            </a:fld>
            <a:endParaRPr lang="en-GB"/>
          </a:p>
        </p:txBody>
      </p:sp>
      <p:sp>
        <p:nvSpPr>
          <p:cNvPr id="8" name="Footer Placeholder 7">
            <a:extLst>
              <a:ext uri="{FF2B5EF4-FFF2-40B4-BE49-F238E27FC236}">
                <a16:creationId xmlns:a16="http://schemas.microsoft.com/office/drawing/2014/main" id="{610B1354-C77C-A85C-CF8F-70CA199D4F9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9" name="Slide Number Placeholder 8">
            <a:extLst>
              <a:ext uri="{FF2B5EF4-FFF2-40B4-BE49-F238E27FC236}">
                <a16:creationId xmlns:a16="http://schemas.microsoft.com/office/drawing/2014/main" id="{9092996E-BA62-D3EF-1943-E26B7EEB462C}"/>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3138612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742FE-34F2-C85E-DD7A-54331E1B3E2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9AEE2B6-A9C5-613C-A86C-D56BE0484B02}"/>
              </a:ext>
            </a:extLst>
          </p:cNvPr>
          <p:cNvSpPr>
            <a:spLocks noGrp="1"/>
          </p:cNvSpPr>
          <p:nvPr>
            <p:ph type="dt" sz="half" idx="10"/>
          </p:nvPr>
        </p:nvSpPr>
        <p:spPr/>
        <p:txBody>
          <a:bodyPr/>
          <a:lstStyle/>
          <a:p>
            <a:fld id="{F62A9F6E-E38E-40F7-BAC0-81E4A20D3856}" type="datetime1">
              <a:rPr lang="en-GB" smtClean="0"/>
              <a:t>07/03/2024</a:t>
            </a:fld>
            <a:endParaRPr lang="en-GB"/>
          </a:p>
        </p:txBody>
      </p:sp>
      <p:sp>
        <p:nvSpPr>
          <p:cNvPr id="4" name="Footer Placeholder 3">
            <a:extLst>
              <a:ext uri="{FF2B5EF4-FFF2-40B4-BE49-F238E27FC236}">
                <a16:creationId xmlns:a16="http://schemas.microsoft.com/office/drawing/2014/main" id="{E75676DF-A400-65ED-A2D0-52542AB149F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5" name="Slide Number Placeholder 4">
            <a:extLst>
              <a:ext uri="{FF2B5EF4-FFF2-40B4-BE49-F238E27FC236}">
                <a16:creationId xmlns:a16="http://schemas.microsoft.com/office/drawing/2014/main" id="{666FE07D-AC77-FAAA-4594-C71888C1C44D}"/>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27288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352EA7-B409-9E2A-461B-2D09811F641C}"/>
              </a:ext>
            </a:extLst>
          </p:cNvPr>
          <p:cNvSpPr>
            <a:spLocks noGrp="1"/>
          </p:cNvSpPr>
          <p:nvPr>
            <p:ph type="dt" sz="half" idx="10"/>
          </p:nvPr>
        </p:nvSpPr>
        <p:spPr/>
        <p:txBody>
          <a:bodyPr/>
          <a:lstStyle/>
          <a:p>
            <a:fld id="{2117DE6D-C19C-4D25-A31A-DDD470D2EA8B}" type="datetime1">
              <a:rPr lang="en-GB" smtClean="0"/>
              <a:t>07/03/2024</a:t>
            </a:fld>
            <a:endParaRPr lang="en-GB"/>
          </a:p>
        </p:txBody>
      </p:sp>
      <p:sp>
        <p:nvSpPr>
          <p:cNvPr id="3" name="Footer Placeholder 2">
            <a:extLst>
              <a:ext uri="{FF2B5EF4-FFF2-40B4-BE49-F238E27FC236}">
                <a16:creationId xmlns:a16="http://schemas.microsoft.com/office/drawing/2014/main" id="{9A6A8C0E-C5C7-8686-043C-B8484781394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4" name="Slide Number Placeholder 3">
            <a:extLst>
              <a:ext uri="{FF2B5EF4-FFF2-40B4-BE49-F238E27FC236}">
                <a16:creationId xmlns:a16="http://schemas.microsoft.com/office/drawing/2014/main" id="{35128E06-A094-10D5-6540-425460469502}"/>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156365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DB4CB-B584-9B44-1CF5-C599A6B8A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D729AD5-58C2-C59B-F62B-463F63241F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E8C1BBB-D3C7-0268-872E-1289A55632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04002F-343B-8FD0-BCB4-52EF6519160E}"/>
              </a:ext>
            </a:extLst>
          </p:cNvPr>
          <p:cNvSpPr>
            <a:spLocks noGrp="1"/>
          </p:cNvSpPr>
          <p:nvPr>
            <p:ph type="dt" sz="half" idx="10"/>
          </p:nvPr>
        </p:nvSpPr>
        <p:spPr/>
        <p:txBody>
          <a:bodyPr/>
          <a:lstStyle/>
          <a:p>
            <a:fld id="{4960A5E6-327D-42D2-A96E-83EF5E86D5DD}" type="datetime1">
              <a:rPr lang="en-GB" smtClean="0"/>
              <a:t>07/03/2024</a:t>
            </a:fld>
            <a:endParaRPr lang="en-GB"/>
          </a:p>
        </p:txBody>
      </p:sp>
      <p:sp>
        <p:nvSpPr>
          <p:cNvPr id="6" name="Footer Placeholder 5">
            <a:extLst>
              <a:ext uri="{FF2B5EF4-FFF2-40B4-BE49-F238E27FC236}">
                <a16:creationId xmlns:a16="http://schemas.microsoft.com/office/drawing/2014/main" id="{808139E3-19B4-F17C-B7E4-AD624AD7C8E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B349A3C9-B682-CD12-4C88-667230ED949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811249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C8EE9-6AFA-9286-94C4-A7F205FA30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6ABD43-0D6A-3DC0-515A-53E31513C7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49960-5592-7449-8188-266CAAC38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CAEDE7-3CE0-F84C-BED1-06E7E4D840B7}"/>
              </a:ext>
            </a:extLst>
          </p:cNvPr>
          <p:cNvSpPr>
            <a:spLocks noGrp="1"/>
          </p:cNvSpPr>
          <p:nvPr>
            <p:ph type="dt" sz="half" idx="10"/>
          </p:nvPr>
        </p:nvSpPr>
        <p:spPr/>
        <p:txBody>
          <a:bodyPr/>
          <a:lstStyle/>
          <a:p>
            <a:fld id="{19C3BB32-5686-4C68-9733-09C0890897DB}" type="datetime1">
              <a:rPr lang="en-GB" smtClean="0"/>
              <a:t>07/03/2024</a:t>
            </a:fld>
            <a:endParaRPr lang="en-GB"/>
          </a:p>
        </p:txBody>
      </p:sp>
      <p:sp>
        <p:nvSpPr>
          <p:cNvPr id="6" name="Footer Placeholder 5">
            <a:extLst>
              <a:ext uri="{FF2B5EF4-FFF2-40B4-BE49-F238E27FC236}">
                <a16:creationId xmlns:a16="http://schemas.microsoft.com/office/drawing/2014/main" id="{A4F88BAB-ABFC-064B-DA14-9CDD69B735F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53F4063A-F23F-97C9-3154-C13D4EA1C08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080732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0D35E-8E2A-22AC-9D68-97166B3ACA4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32EF7DC-D5C2-7807-BFDB-6947D88E9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F5BE87E-385F-0588-0B0B-ABA45C47C49C}"/>
              </a:ext>
            </a:extLst>
          </p:cNvPr>
          <p:cNvSpPr>
            <a:spLocks noGrp="1"/>
          </p:cNvSpPr>
          <p:nvPr>
            <p:ph type="dt" sz="half" idx="10"/>
          </p:nvPr>
        </p:nvSpPr>
        <p:spPr/>
        <p:txBody>
          <a:bodyPr/>
          <a:lstStyle/>
          <a:p>
            <a:fld id="{9F75541F-F156-4335-82F7-F4E8A2543D8B}" type="datetime1">
              <a:rPr lang="en-GB" smtClean="0"/>
              <a:t>07/03/2024</a:t>
            </a:fld>
            <a:endParaRPr lang="en-GB"/>
          </a:p>
        </p:txBody>
      </p:sp>
      <p:sp>
        <p:nvSpPr>
          <p:cNvPr id="5" name="Footer Placeholder 4">
            <a:extLst>
              <a:ext uri="{FF2B5EF4-FFF2-40B4-BE49-F238E27FC236}">
                <a16:creationId xmlns:a16="http://schemas.microsoft.com/office/drawing/2014/main" id="{D92B1DA1-8E66-5247-E343-184C109B491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E4A8B1E6-7E9D-B769-9052-5F906EB3D54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53557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7B718E-AA8A-AAA2-595C-9BB31D481F8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3468571-35A8-5CE9-B7DA-E7B9EFDD0F6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8B18826-03D3-F01D-F44D-118BCA9ECFBA}"/>
              </a:ext>
            </a:extLst>
          </p:cNvPr>
          <p:cNvSpPr>
            <a:spLocks noGrp="1"/>
          </p:cNvSpPr>
          <p:nvPr>
            <p:ph type="dt" sz="half" idx="10"/>
          </p:nvPr>
        </p:nvSpPr>
        <p:spPr/>
        <p:txBody>
          <a:bodyPr/>
          <a:lstStyle/>
          <a:p>
            <a:fld id="{BD66A125-8A8F-43D7-B6BC-A91A7B1847DE}" type="datetime1">
              <a:rPr lang="en-GB" smtClean="0"/>
              <a:t>07/03/2024</a:t>
            </a:fld>
            <a:endParaRPr lang="en-GB"/>
          </a:p>
        </p:txBody>
      </p:sp>
      <p:sp>
        <p:nvSpPr>
          <p:cNvPr id="5" name="Footer Placeholder 4">
            <a:extLst>
              <a:ext uri="{FF2B5EF4-FFF2-40B4-BE49-F238E27FC236}">
                <a16:creationId xmlns:a16="http://schemas.microsoft.com/office/drawing/2014/main" id="{091B28AD-03D9-C853-E18A-B8FF3AAB84F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735EFE4-520E-25D0-F7B4-874905FFA48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72247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DCF7AA-83AC-B135-70B0-0B839DD341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501429F-DD7F-DEDB-F7E1-2FEF7E8EDD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9C5A792-C421-2BE2-335E-66D1D6C629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FFD6EF-134C-4E68-ACB2-3317A241D7BB}" type="datetime1">
              <a:rPr lang="en-GB" smtClean="0"/>
              <a:t>07/03/2024</a:t>
            </a:fld>
            <a:endParaRPr lang="en-GB"/>
          </a:p>
        </p:txBody>
      </p:sp>
      <p:sp>
        <p:nvSpPr>
          <p:cNvPr id="5" name="Footer Placeholder 4">
            <a:extLst>
              <a:ext uri="{FF2B5EF4-FFF2-40B4-BE49-F238E27FC236}">
                <a16:creationId xmlns:a16="http://schemas.microsoft.com/office/drawing/2014/main" id="{10869877-97DC-502E-886E-8D39C7EB39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E6CAB5D-2BD8-3D31-822D-F35AB20BF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C93C0-434E-41D6-BDEF-AE7F1FF48EDD}" type="slidenum">
              <a:rPr lang="en-GB" smtClean="0"/>
              <a:t>‹#›</a:t>
            </a:fld>
            <a:endParaRPr lang="en-GB"/>
          </a:p>
        </p:txBody>
      </p:sp>
    </p:spTree>
    <p:extLst>
      <p:ext uri="{BB962C8B-B14F-4D97-AF65-F5344CB8AC3E}">
        <p14:creationId xmlns:p14="http://schemas.microsoft.com/office/powerpoint/2010/main" val="827830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mailto:Partnerships@dsit.gov.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hyperlink" Target="mailto:partnerships@dsit.gov.uk"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mailto:partnerships@dsit.gov.uk"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hyperlink" Target="https://www.metoffice.gov.uk/about-us/who/managemen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www.gov.uk/government/publications/united-kingdom-security-vetting-clearance-levels/national-security-vetting-clearance-levels." TargetMode="External"/><Relationship Id="rId4" Type="http://schemas.openxmlformats.org/officeDocument/2006/relationships/hyperlink" Target="mailto:partnerships@dsit.gov.uk"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www.gov.uk/government/publications/the-7-principles-of-public-life"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mailto:partnerships@dsit.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512314" y="5965029"/>
            <a:ext cx="1260086" cy="666890"/>
          </a:xfrm>
          <a:prstGeom prst="rect">
            <a:avLst/>
          </a:prstGeom>
        </p:spPr>
      </p:pic>
      <p:sp>
        <p:nvSpPr>
          <p:cNvPr id="11" name="TextBox 10">
            <a:extLst>
              <a:ext uri="{FF2B5EF4-FFF2-40B4-BE49-F238E27FC236}">
                <a16:creationId xmlns:a16="http://schemas.microsoft.com/office/drawing/2014/main" id="{91FA6847-5D4E-C9E8-1EF4-441BE59E10A9}"/>
              </a:ext>
            </a:extLst>
          </p:cNvPr>
          <p:cNvSpPr txBox="1"/>
          <p:nvPr/>
        </p:nvSpPr>
        <p:spPr>
          <a:xfrm>
            <a:off x="-1" y="1516553"/>
            <a:ext cx="6096001" cy="2062103"/>
          </a:xfrm>
          <a:prstGeom prst="rect">
            <a:avLst/>
          </a:prstGeom>
          <a:solidFill>
            <a:srgbClr val="002E6D"/>
          </a:solidFill>
        </p:spPr>
        <p:txBody>
          <a:bodyPr wrap="square" lIns="91440" tIns="45720" rIns="91440" bIns="45720" rtlCol="0" anchor="t">
            <a:spAutoFit/>
          </a:bodyPr>
          <a:lstStyle/>
          <a:p>
            <a:endParaRPr lang="en-GB" sz="2800" b="1">
              <a:solidFill>
                <a:schemeClr val="bg1"/>
              </a:solidFill>
              <a:latin typeface="Arial" panose="020B0604020202020204" pitchFamily="34" charset="0"/>
              <a:cs typeface="Arial" panose="020B0604020202020204" pitchFamily="34" charset="0"/>
            </a:endParaRPr>
          </a:p>
          <a:p>
            <a:r>
              <a:rPr lang="en-GB" sz="2400" b="1" dirty="0">
                <a:solidFill>
                  <a:schemeClr val="bg1"/>
                </a:solidFill>
                <a:latin typeface="Arial"/>
                <a:cs typeface="Arial"/>
              </a:rPr>
              <a:t>Met Office Chair</a:t>
            </a:r>
          </a:p>
          <a:p>
            <a:r>
              <a:rPr lang="en-GB" sz="2400" dirty="0">
                <a:solidFill>
                  <a:schemeClr val="bg1"/>
                </a:solidFill>
                <a:latin typeface="Arial"/>
                <a:cs typeface="Arial"/>
              </a:rPr>
              <a:t>Candidate Pack</a:t>
            </a:r>
          </a:p>
          <a:p>
            <a:r>
              <a:rPr lang="en-GB" sz="2400" dirty="0">
                <a:solidFill>
                  <a:schemeClr val="bg1"/>
                </a:solidFill>
                <a:latin typeface="Arial"/>
                <a:cs typeface="Arial"/>
              </a:rPr>
              <a:t>Closing Date: 18 March 2024</a:t>
            </a:r>
            <a:endParaRPr lang="en-GB" sz="2400" dirty="0">
              <a:solidFill>
                <a:schemeClr val="bg1"/>
              </a:solidFill>
              <a:latin typeface="Arial" panose="020B0604020202020204" pitchFamily="34" charset="0"/>
              <a:cs typeface="Arial" panose="020B0604020202020204" pitchFamily="34" charset="0"/>
            </a:endParaRPr>
          </a:p>
          <a:p>
            <a:endParaRPr lang="en-GB" sz="280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ABB3A17C-65EF-A9D1-6633-DCFDAFFA1F3A}"/>
              </a:ext>
            </a:extLst>
          </p:cNvPr>
          <p:cNvSpPr txBox="1"/>
          <p:nvPr/>
        </p:nvSpPr>
        <p:spPr>
          <a:xfrm>
            <a:off x="0" y="4352081"/>
            <a:ext cx="6096000" cy="1200329"/>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If you have any questions, require further information, or would like this candidate pack in an alternative format, please contact the Public Appointments team at </a:t>
            </a:r>
            <a:r>
              <a:rPr lang="en-GB">
                <a:latin typeface="Arial" panose="020B0604020202020204" pitchFamily="34" charset="0"/>
                <a:cs typeface="Arial" panose="020B0604020202020204" pitchFamily="34" charset="0"/>
                <a:hlinkClick r:id="rId4"/>
              </a:rPr>
              <a:t>Partnerships@dsit.gov.uk</a:t>
            </a:r>
            <a:r>
              <a:rPr lang="en-GB">
                <a:latin typeface="Arial" panose="020B0604020202020204" pitchFamily="34" charset="0"/>
                <a:cs typeface="Arial" panose="020B0604020202020204" pitchFamily="34" charset="0"/>
              </a:rPr>
              <a:t> </a:t>
            </a:r>
          </a:p>
        </p:txBody>
      </p:sp>
      <p:sp>
        <p:nvSpPr>
          <p:cNvPr id="18" name="Slide Number Placeholder 17">
            <a:extLst>
              <a:ext uri="{FF2B5EF4-FFF2-40B4-BE49-F238E27FC236}">
                <a16:creationId xmlns:a16="http://schemas.microsoft.com/office/drawing/2014/main" id="{892AFF8A-6ED2-9FA4-75DF-0D8ECD7589CF}"/>
              </a:ext>
            </a:extLst>
          </p:cNvPr>
          <p:cNvSpPr>
            <a:spLocks noGrp="1"/>
          </p:cNvSpPr>
          <p:nvPr>
            <p:ph type="sldNum" sz="quarter" idx="12"/>
          </p:nvPr>
        </p:nvSpPr>
        <p:spPr/>
        <p:txBody>
          <a:bodyPr/>
          <a:lstStyle/>
          <a:p>
            <a:fld id="{7A2C93C0-434E-41D6-BDEF-AE7F1FF48EDD}" type="slidenum">
              <a:rPr lang="en-GB" smtClean="0"/>
              <a:t>1</a:t>
            </a:fld>
            <a:endParaRPr lang="en-GB"/>
          </a:p>
        </p:txBody>
      </p:sp>
      <p:pic>
        <p:nvPicPr>
          <p:cNvPr id="2" name="Picture 6">
            <a:extLst>
              <a:ext uri="{FF2B5EF4-FFF2-40B4-BE49-F238E27FC236}">
                <a16:creationId xmlns:a16="http://schemas.microsoft.com/office/drawing/2014/main" id="{DA5B2868-5575-7A8C-ED12-53AB1D94E8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0278" y="1780489"/>
            <a:ext cx="4893224" cy="15342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3848AD74-765A-2203-43C1-ED75EA4623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42839" y="5976234"/>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822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096515" y="5960895"/>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2</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endParaRPr lang="en-GB" sz="14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AB9143E-2868-A8EC-674A-5E4DCE10A453}"/>
              </a:ext>
            </a:extLst>
          </p:cNvPr>
          <p:cNvSpPr txBox="1"/>
          <p:nvPr/>
        </p:nvSpPr>
        <p:spPr>
          <a:xfrm>
            <a:off x="360742" y="210931"/>
            <a:ext cx="5679311" cy="523220"/>
          </a:xfrm>
          <a:prstGeom prst="rect">
            <a:avLst/>
          </a:prstGeom>
          <a:noFill/>
        </p:spPr>
        <p:txBody>
          <a:bodyPr wrap="square" rtlCol="0">
            <a:spAutoFit/>
          </a:bodyPr>
          <a:lstStyle/>
          <a:p>
            <a:r>
              <a:rPr lang="en-GB" sz="2800" b="1" u="sng">
                <a:latin typeface="Arial" panose="020B0604020202020204" pitchFamily="34" charset="0"/>
                <a:cs typeface="Arial" panose="020B0604020202020204" pitchFamily="34" charset="0"/>
              </a:rPr>
              <a:t>Contents</a:t>
            </a:r>
          </a:p>
        </p:txBody>
      </p:sp>
      <p:sp>
        <p:nvSpPr>
          <p:cNvPr id="11" name="TextBox 10">
            <a:extLst>
              <a:ext uri="{FF2B5EF4-FFF2-40B4-BE49-F238E27FC236}">
                <a16:creationId xmlns:a16="http://schemas.microsoft.com/office/drawing/2014/main" id="{C7C08B4C-430D-DD3F-150D-95A693F5C75D}"/>
              </a:ext>
            </a:extLst>
          </p:cNvPr>
          <p:cNvSpPr txBox="1"/>
          <p:nvPr/>
        </p:nvSpPr>
        <p:spPr>
          <a:xfrm>
            <a:off x="360742" y="867986"/>
            <a:ext cx="5823031" cy="4739759"/>
          </a:xfrm>
          <a:prstGeom prst="rect">
            <a:avLst/>
          </a:prstGeom>
          <a:noFill/>
        </p:spPr>
        <p:txBody>
          <a:bodyPr wrap="square" lIns="91440" tIns="45720" rIns="91440" bIns="45720" rtlCol="0" anchor="t">
            <a:spAutoFit/>
          </a:bodyPr>
          <a:lstStyle/>
          <a:p>
            <a:pPr>
              <a:spcAft>
                <a:spcPts val="1200"/>
              </a:spcAft>
            </a:pPr>
            <a:r>
              <a:rPr lang="en-GB" sz="1600">
                <a:latin typeface="Arial"/>
                <a:cs typeface="Arial"/>
              </a:rPr>
              <a:t>3. Ministerial Foreword</a:t>
            </a:r>
          </a:p>
          <a:p>
            <a:pPr>
              <a:spcAft>
                <a:spcPts val="1200"/>
              </a:spcAft>
            </a:pPr>
            <a:r>
              <a:rPr lang="en-GB" sz="1600">
                <a:latin typeface="Arial"/>
                <a:cs typeface="Arial"/>
              </a:rPr>
              <a:t>4. About the Met Office</a:t>
            </a:r>
            <a:endParaRPr lang="en-GB" sz="1600">
              <a:highlight>
                <a:srgbClr val="FFFF00"/>
              </a:highlight>
              <a:latin typeface="Arial"/>
              <a:cs typeface="Arial"/>
            </a:endParaRPr>
          </a:p>
          <a:p>
            <a:pPr>
              <a:spcAft>
                <a:spcPts val="1200"/>
              </a:spcAft>
            </a:pPr>
            <a:r>
              <a:rPr lang="en-GB" sz="1600">
                <a:latin typeface="Arial"/>
                <a:cs typeface="Arial"/>
              </a:rPr>
              <a:t>5. The Role</a:t>
            </a:r>
          </a:p>
          <a:p>
            <a:pPr>
              <a:spcAft>
                <a:spcPts val="1200"/>
              </a:spcAft>
            </a:pPr>
            <a:r>
              <a:rPr lang="en-GB" sz="1600">
                <a:latin typeface="Arial"/>
                <a:cs typeface="Arial"/>
              </a:rPr>
              <a:t>6. Person Specification</a:t>
            </a:r>
          </a:p>
          <a:p>
            <a:pPr>
              <a:spcAft>
                <a:spcPts val="1200"/>
              </a:spcAft>
            </a:pPr>
            <a:r>
              <a:rPr lang="en-GB" sz="1600">
                <a:latin typeface="Arial"/>
                <a:cs typeface="Arial"/>
              </a:rPr>
              <a:t>7. Terms of Appointment</a:t>
            </a:r>
          </a:p>
          <a:p>
            <a:pPr>
              <a:spcAft>
                <a:spcPts val="1200"/>
              </a:spcAft>
            </a:pPr>
            <a:r>
              <a:rPr lang="en-GB" sz="1600">
                <a:latin typeface="Arial"/>
                <a:cs typeface="Arial"/>
              </a:rPr>
              <a:t>8. How to Apply</a:t>
            </a:r>
          </a:p>
          <a:p>
            <a:pPr>
              <a:spcAft>
                <a:spcPts val="1200"/>
              </a:spcAft>
            </a:pPr>
            <a:r>
              <a:rPr lang="en-GB" sz="1600">
                <a:latin typeface="Arial"/>
                <a:cs typeface="Arial"/>
              </a:rPr>
              <a:t>9. Assessment Panel, Process and Timeline</a:t>
            </a:r>
          </a:p>
          <a:p>
            <a:pPr>
              <a:spcAft>
                <a:spcPts val="1200"/>
              </a:spcAft>
            </a:pPr>
            <a:r>
              <a:rPr lang="en-GB" sz="1600">
                <a:latin typeface="Arial"/>
                <a:cs typeface="Arial"/>
              </a:rPr>
              <a:t>10. Equality, Diversity and Inclusion</a:t>
            </a:r>
          </a:p>
          <a:p>
            <a:pPr>
              <a:spcAft>
                <a:spcPts val="1200"/>
              </a:spcAft>
            </a:pPr>
            <a:r>
              <a:rPr lang="en-GB" sz="1600">
                <a:latin typeface="Arial"/>
                <a:cs typeface="Arial"/>
              </a:rPr>
              <a:t>11. Annex A: Met Office Purpose, Vision and Values</a:t>
            </a:r>
          </a:p>
          <a:p>
            <a:pPr>
              <a:spcAft>
                <a:spcPts val="1200"/>
              </a:spcAft>
            </a:pPr>
            <a:r>
              <a:rPr lang="en-GB" sz="1600">
                <a:latin typeface="Arial"/>
                <a:cs typeface="Arial"/>
              </a:rPr>
              <a:t>13. Annex B: Conflicts of Interest and Due Diligence</a:t>
            </a:r>
            <a:endParaRPr lang="en-GB">
              <a:latin typeface="Arial"/>
              <a:cs typeface="Arial"/>
            </a:endParaRPr>
          </a:p>
          <a:p>
            <a:pPr>
              <a:spcAft>
                <a:spcPts val="1200"/>
              </a:spcAft>
            </a:pPr>
            <a:r>
              <a:rPr lang="en-GB" sz="1600">
                <a:latin typeface="Arial"/>
                <a:cs typeface="Arial"/>
              </a:rPr>
              <a:t>14. Annex C: The Seven Principles of Public Life</a:t>
            </a:r>
          </a:p>
          <a:p>
            <a:pPr>
              <a:spcAft>
                <a:spcPts val="1200"/>
              </a:spcAft>
            </a:pPr>
            <a:r>
              <a:rPr lang="en-GB" sz="1600">
                <a:latin typeface="Arial"/>
                <a:cs typeface="Arial"/>
              </a:rPr>
              <a:t>15: Annex D: Complaints Procedure</a:t>
            </a:r>
          </a:p>
        </p:txBody>
      </p:sp>
      <p:pic>
        <p:nvPicPr>
          <p:cNvPr id="7" name="Picture 4">
            <a:extLst>
              <a:ext uri="{FF2B5EF4-FFF2-40B4-BE49-F238E27FC236}">
                <a16:creationId xmlns:a16="http://schemas.microsoft.com/office/drawing/2014/main" id="{CA9E3464-ED1D-A724-A7C7-3B049CCB40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34940" y="5960895"/>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1327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69904" y="597245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3</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5" name="TextBox 4">
            <a:extLst>
              <a:ext uri="{FF2B5EF4-FFF2-40B4-BE49-F238E27FC236}">
                <a16:creationId xmlns:a16="http://schemas.microsoft.com/office/drawing/2014/main" id="{D48CBE51-C4FB-31F8-6F8E-4EB04F1F0D0E}"/>
              </a:ext>
            </a:extLst>
          </p:cNvPr>
          <p:cNvSpPr txBox="1"/>
          <p:nvPr/>
        </p:nvSpPr>
        <p:spPr>
          <a:xfrm>
            <a:off x="360742" y="443184"/>
            <a:ext cx="5679311" cy="523220"/>
          </a:xfrm>
          <a:prstGeom prst="rect">
            <a:avLst/>
          </a:prstGeom>
          <a:noFill/>
        </p:spPr>
        <p:txBody>
          <a:bodyPr wrap="square" lIns="91440" tIns="45720" rIns="91440" bIns="45720" rtlCol="0" anchor="t">
            <a:spAutoFit/>
          </a:bodyPr>
          <a:lstStyle/>
          <a:p>
            <a:r>
              <a:rPr lang="en-GB" sz="2800" b="1">
                <a:latin typeface="Arial"/>
                <a:cs typeface="Arial"/>
              </a:rPr>
              <a:t>Ministerial Foreword</a:t>
            </a:r>
            <a:endParaRPr lang="en-GB" sz="2800" b="1">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32A412D4-67CC-E5BD-8357-CF252C8187EA}"/>
              </a:ext>
            </a:extLst>
          </p:cNvPr>
          <p:cNvSpPr txBox="1"/>
          <p:nvPr/>
        </p:nvSpPr>
        <p:spPr>
          <a:xfrm>
            <a:off x="360742" y="1186744"/>
            <a:ext cx="11515441" cy="4247317"/>
          </a:xfrm>
          <a:prstGeom prst="rect">
            <a:avLst/>
          </a:prstGeom>
          <a:noFill/>
        </p:spPr>
        <p:txBody>
          <a:bodyPr wrap="square" lIns="91440" tIns="45720" rIns="91440" bIns="45720" rtlCol="0" anchor="t">
            <a:spAutoFit/>
          </a:bodyPr>
          <a:lstStyle/>
          <a:p>
            <a:r>
              <a:rPr lang="en-US" sz="1200">
                <a:solidFill>
                  <a:srgbClr val="000000"/>
                </a:solidFill>
                <a:latin typeface="Arial"/>
                <a:cs typeface="Arial"/>
              </a:rPr>
              <a:t>Dear Candidate</a:t>
            </a:r>
          </a:p>
          <a:p>
            <a:endParaRPr lang="en-US" sz="1200">
              <a:solidFill>
                <a:srgbClr val="000000"/>
              </a:solidFill>
              <a:latin typeface="Arial" panose="020B0604020202020204" pitchFamily="34" charset="0"/>
              <a:cs typeface="Arial" panose="020B0604020202020204" pitchFamily="34" charset="0"/>
            </a:endParaRPr>
          </a:p>
          <a:p>
            <a:pPr algn="l" rtl="0" fontAlgn="base"/>
            <a:r>
              <a:rPr lang="en-GB" sz="1200">
                <a:solidFill>
                  <a:srgbClr val="000000"/>
                </a:solidFill>
                <a:latin typeface="Arial"/>
                <a:cs typeface="Arial"/>
              </a:rPr>
              <a:t>Thank you for your interest in the role of Chair of the Met Office. </a:t>
            </a:r>
          </a:p>
          <a:p>
            <a:pPr algn="l" rtl="0" fontAlgn="base"/>
            <a:endParaRPr lang="en-GB" sz="1200">
              <a:solidFill>
                <a:srgbClr val="000000"/>
              </a:solidFill>
              <a:latin typeface="Arial" panose="020B0604020202020204" pitchFamily="34" charset="0"/>
              <a:cs typeface="Arial" panose="020B0604020202020204" pitchFamily="34" charset="0"/>
            </a:endParaRPr>
          </a:p>
          <a:p>
            <a:pPr algn="l" rtl="0" fontAlgn="base"/>
            <a:r>
              <a:rPr lang="en-GB" sz="1200">
                <a:solidFill>
                  <a:srgbClr val="000000"/>
                </a:solidFill>
                <a:latin typeface="Arial"/>
                <a:cs typeface="Arial"/>
              </a:rPr>
              <a:t>The Met Office Board has a vital role in advising and supporting the Chief Executive and the Executive Team to deliver the organisation’s strategic priorities and ensuring that resources are allocated effectively for their delivery.  The Board reviews the management and performance of the Met Office and ensures high standards of corporate governance are maintained.  </a:t>
            </a:r>
          </a:p>
          <a:p>
            <a:pPr algn="l" rtl="0" fontAlgn="base"/>
            <a:endParaRPr lang="en-GB" sz="1200">
              <a:solidFill>
                <a:srgbClr val="000000"/>
              </a:solidFill>
              <a:latin typeface="Arial" panose="020B0604020202020204" pitchFamily="34" charset="0"/>
              <a:cs typeface="Arial" panose="020B0604020202020204" pitchFamily="34" charset="0"/>
            </a:endParaRPr>
          </a:p>
          <a:p>
            <a:pPr algn="l" rtl="0" fontAlgn="base"/>
            <a:r>
              <a:rPr lang="en-GB" sz="1200">
                <a:solidFill>
                  <a:srgbClr val="000000"/>
                </a:solidFill>
                <a:latin typeface="Arial"/>
                <a:cs typeface="Arial"/>
              </a:rPr>
              <a:t>As the UK’s national meteorological service, the Met Office operates across most aspects of national life whether that’s ensuring the safe operation of commercial aviation, enabling our armed forces to deploy around the globe, or keeping British citizens safe in times of severe weather. Met Office activity spans across all sectors of the economy and the services it provides to the public, government and industry underpin national economic growth.  </a:t>
            </a:r>
          </a:p>
          <a:p>
            <a:pPr algn="l" rtl="0" fontAlgn="base"/>
            <a:endParaRPr lang="en-GB" sz="1200">
              <a:solidFill>
                <a:srgbClr val="000000"/>
              </a:solidFill>
              <a:latin typeface="Arial" panose="020B0604020202020204" pitchFamily="34" charset="0"/>
              <a:cs typeface="Arial" panose="020B0604020202020204" pitchFamily="34" charset="0"/>
            </a:endParaRPr>
          </a:p>
          <a:p>
            <a:pPr algn="l" rtl="0" fontAlgn="base"/>
            <a:r>
              <a:rPr lang="en-GB" sz="1200">
                <a:solidFill>
                  <a:srgbClr val="000000"/>
                </a:solidFill>
                <a:latin typeface="Arial"/>
                <a:cs typeface="Arial"/>
              </a:rPr>
              <a:t>It is a transformational time for the Met Office as they take delivery of a new supercomputer provided by Microsoft in 2024. This significant investment will be the world's first cloud-based weather and climate supercomputer. The new supercomputer will be one of the most powerful in the world and will help enhance the Met Office’s position as a world-leading centre of research and innovation in both weather and climate science. This is a tremendous opportunity to be involved in leading an exceptionally talented and visionary organisation and your role will be key to ensuring the organisation exploits this new investment fully.  </a:t>
            </a:r>
          </a:p>
          <a:p>
            <a:pPr algn="l" rtl="0" fontAlgn="base"/>
            <a:endParaRPr lang="en-GB" sz="1200">
              <a:solidFill>
                <a:srgbClr val="000000"/>
              </a:solidFill>
              <a:latin typeface="Arial" panose="020B0604020202020204" pitchFamily="34" charset="0"/>
              <a:cs typeface="Arial" panose="020B0604020202020204" pitchFamily="34" charset="0"/>
            </a:endParaRPr>
          </a:p>
          <a:p>
            <a:pPr algn="l" rtl="0" fontAlgn="base"/>
            <a:r>
              <a:rPr lang="en-GB" sz="1200">
                <a:solidFill>
                  <a:srgbClr val="000000"/>
                </a:solidFill>
                <a:latin typeface="Arial"/>
                <a:cs typeface="Arial"/>
              </a:rPr>
              <a:t>If you believe you have the experience and qualities we are seeking to help to lead and support this organisation, we very much look forward to hearing from you. </a:t>
            </a:r>
          </a:p>
          <a:p>
            <a:pPr algn="l" rtl="0" fontAlgn="base"/>
            <a:endParaRPr lang="en-GB" sz="1200" b="0" i="0">
              <a:solidFill>
                <a:srgbClr val="000000"/>
              </a:solidFill>
              <a:effectLst/>
              <a:latin typeface="Arial" panose="020B0604020202020204" pitchFamily="34" charset="0"/>
              <a:cs typeface="Arial" panose="020B0604020202020204" pitchFamily="34" charset="0"/>
            </a:endParaRPr>
          </a:p>
          <a:p>
            <a:r>
              <a:rPr lang="en-GB" sz="1200" b="1">
                <a:solidFill>
                  <a:srgbClr val="0B0C0C"/>
                </a:solidFill>
                <a:latin typeface="Arial"/>
                <a:cs typeface="Arial"/>
              </a:rPr>
              <a:t>The Rt Hon Michelle Donelan MP</a:t>
            </a:r>
          </a:p>
          <a:p>
            <a:r>
              <a:rPr lang="en-GB" sz="1200">
                <a:solidFill>
                  <a:srgbClr val="0B0C0C"/>
                </a:solidFill>
                <a:latin typeface="Arial"/>
                <a:cs typeface="Arial"/>
              </a:rPr>
              <a:t>Secretary of</a:t>
            </a:r>
            <a:r>
              <a:rPr lang="en-GB" sz="1200">
                <a:solidFill>
                  <a:srgbClr val="0B0C0C"/>
                </a:solidFill>
                <a:latin typeface="Arial"/>
                <a:ea typeface="Calibri"/>
                <a:cs typeface="Arial"/>
              </a:rPr>
              <a:t> State for Science, Innovation &amp; Technology</a:t>
            </a:r>
          </a:p>
          <a:p>
            <a:pPr>
              <a:spcAft>
                <a:spcPts val="1200"/>
              </a:spcAft>
            </a:pPr>
            <a:endParaRPr lang="en-GB">
              <a:latin typeface="Arial" panose="020B0604020202020204" pitchFamily="34" charset="0"/>
              <a:cs typeface="Arial" panose="020B0604020202020204" pitchFamily="34" charset="0"/>
            </a:endParaRPr>
          </a:p>
        </p:txBody>
      </p:sp>
      <p:pic>
        <p:nvPicPr>
          <p:cNvPr id="7" name="Picture 6" descr="A person smiling at the camera&#10;&#10;Description automatically generated">
            <a:extLst>
              <a:ext uri="{FF2B5EF4-FFF2-40B4-BE49-F238E27FC236}">
                <a16:creationId xmlns:a16="http://schemas.microsoft.com/office/drawing/2014/main" id="{9E26C446-7361-B6B4-8741-D7FBD234481D}"/>
              </a:ext>
            </a:extLst>
          </p:cNvPr>
          <p:cNvPicPr>
            <a:picLocks noChangeAspect="1"/>
          </p:cNvPicPr>
          <p:nvPr/>
        </p:nvPicPr>
        <p:blipFill rotWithShape="1">
          <a:blip r:embed="rId5"/>
          <a:srcRect l="5651" t="7394" r="6388" b="7746"/>
          <a:stretch/>
        </p:blipFill>
        <p:spPr>
          <a:xfrm>
            <a:off x="9235017" y="442383"/>
            <a:ext cx="1839641" cy="1241848"/>
          </a:xfrm>
          <a:prstGeom prst="rect">
            <a:avLst/>
          </a:prstGeom>
        </p:spPr>
      </p:pic>
      <p:pic>
        <p:nvPicPr>
          <p:cNvPr id="9" name="Picture 4">
            <a:extLst>
              <a:ext uri="{FF2B5EF4-FFF2-40B4-BE49-F238E27FC236}">
                <a16:creationId xmlns:a16="http://schemas.microsoft.com/office/drawing/2014/main" id="{A2DEA0F9-463D-AF2B-D0EA-AF419BF38B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94395" y="5975596"/>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766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4</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3">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5" name="TextBox 4">
            <a:extLst>
              <a:ext uri="{FF2B5EF4-FFF2-40B4-BE49-F238E27FC236}">
                <a16:creationId xmlns:a16="http://schemas.microsoft.com/office/drawing/2014/main" id="{B63DBF19-FCB8-FA36-C94A-4FE6BA8B7022}"/>
              </a:ext>
            </a:extLst>
          </p:cNvPr>
          <p:cNvSpPr txBox="1"/>
          <p:nvPr/>
        </p:nvSpPr>
        <p:spPr>
          <a:xfrm>
            <a:off x="381524" y="301466"/>
            <a:ext cx="8118240" cy="523220"/>
          </a:xfrm>
          <a:prstGeom prst="rect">
            <a:avLst/>
          </a:prstGeom>
          <a:noFill/>
        </p:spPr>
        <p:txBody>
          <a:bodyPr wrap="square" lIns="91440" tIns="45720" rIns="91440" bIns="45720" rtlCol="0" anchor="t">
            <a:spAutoFit/>
          </a:bodyPr>
          <a:lstStyle/>
          <a:p>
            <a:r>
              <a:rPr lang="en-GB" sz="2800" b="1">
                <a:latin typeface="Arial"/>
                <a:cs typeface="Arial"/>
              </a:rPr>
              <a:t>About the Met Office </a:t>
            </a:r>
            <a:endParaRPr lang="en-GB" sz="2800" b="1">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5184B48-50E9-79EC-8F79-EBA1E9A97CB5}"/>
              </a:ext>
            </a:extLst>
          </p:cNvPr>
          <p:cNvSpPr txBox="1"/>
          <p:nvPr/>
        </p:nvSpPr>
        <p:spPr>
          <a:xfrm>
            <a:off x="381524" y="1032506"/>
            <a:ext cx="11464112" cy="4885633"/>
          </a:xfrm>
          <a:prstGeom prst="rect">
            <a:avLst/>
          </a:prstGeom>
          <a:noFill/>
        </p:spPr>
        <p:txBody>
          <a:bodyPr wrap="square" lIns="91440" tIns="45720" rIns="91440" bIns="45720" rtlCol="0" anchor="t">
            <a:spAutoFit/>
          </a:bodyPr>
          <a:lstStyle/>
          <a:p>
            <a:pPr>
              <a:lnSpc>
                <a:spcPct val="107000"/>
              </a:lnSpc>
              <a:spcBef>
                <a:spcPts val="1000"/>
              </a:spcBef>
              <a:spcAft>
                <a:spcPts val="800"/>
              </a:spcAft>
            </a:pPr>
            <a:r>
              <a:rPr lang="en-GB" sz="1600">
                <a:latin typeface="Arial"/>
                <a:cs typeface="Arial"/>
              </a:rPr>
              <a:t>The Met Office is the national meteorological service for the UK. It provides world-leading weather and climate science and services that help government, industry and the public make better decisions to stay safe and thrive. That means providing the best weather and climate information when it matters most. Its focus is on making a difference and delivering greater benefit to UK citizens.</a:t>
            </a:r>
            <a:endParaRPr lang="en-US" sz="1600">
              <a:latin typeface="Arial"/>
              <a:cs typeface="Arial"/>
            </a:endParaRPr>
          </a:p>
          <a:p>
            <a:pPr>
              <a:lnSpc>
                <a:spcPct val="107000"/>
              </a:lnSpc>
              <a:spcBef>
                <a:spcPts val="1000"/>
              </a:spcBef>
              <a:spcAft>
                <a:spcPts val="800"/>
              </a:spcAft>
            </a:pPr>
            <a:r>
              <a:rPr lang="en-GB" sz="1600">
                <a:latin typeface="Arial" panose="020B0604020202020204" pitchFamily="34" charset="0"/>
                <a:cs typeface="Arial" panose="020B0604020202020204" pitchFamily="34" charset="0"/>
              </a:rPr>
              <a:t>The Met Office can only make an impact when its trusted data, products, science, services and advice get into the hands of those who use it to shape their lives, and the lives of those around them. They deliver services through a vast technological enterprise including a groundbreaking new supercomputing platform. Behind this is a team of excellent people, working to deliver extraordinary impact, making the Met Office one of the most trusted forecasters in the world.</a:t>
            </a:r>
            <a:br>
              <a:rPr lang="en-GB" sz="1600">
                <a:latin typeface="Arial" panose="020B0604020202020204" pitchFamily="34" charset="0"/>
                <a:cs typeface="Arial" panose="020B0604020202020204" pitchFamily="34" charset="0"/>
              </a:rPr>
            </a:b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Since its foundation in 1854, the Met Office has pioneered the science of meteorology and its application. To this day, it continues to push the boundaries of science and technology, meeting the demands of today and the future. It is a key part of the weather and climate community, uniting scientific leaders from every corner of the globe, delivering extraordinary impact and benefit to the world around us. Through this it aims to realise its vision of </a:t>
            </a:r>
            <a:r>
              <a:rPr lang="en-GB" sz="1600" i="1">
                <a:latin typeface="Arial" panose="020B0604020202020204" pitchFamily="34" charset="0"/>
                <a:cs typeface="Arial" panose="020B0604020202020204" pitchFamily="34" charset="0"/>
              </a:rPr>
              <a:t>being recognised as global leaders in weather and climate science and services in a changing world.</a:t>
            </a:r>
            <a:endParaRPr lang="en-US" sz="1600" i="1">
              <a:latin typeface="Arial" panose="020B0604020202020204" pitchFamily="34" charset="0"/>
              <a:cs typeface="Arial" panose="020B0604020202020204" pitchFamily="34" charset="0"/>
            </a:endParaRPr>
          </a:p>
          <a:p>
            <a:pPr>
              <a:lnSpc>
                <a:spcPct val="107000"/>
              </a:lnSpc>
              <a:spcBef>
                <a:spcPts val="1000"/>
              </a:spcBef>
              <a:spcAft>
                <a:spcPts val="800"/>
              </a:spcAft>
            </a:pPr>
            <a:r>
              <a:rPr lang="en-GB" sz="1600" b="0" i="0" u="none" strike="noStrike">
                <a:effectLst/>
                <a:latin typeface="Arial"/>
                <a:cs typeface="Arial"/>
              </a:rPr>
              <a:t>Further information about</a:t>
            </a:r>
            <a:r>
              <a:rPr lang="en-GB" sz="1600">
                <a:latin typeface="Arial"/>
                <a:cs typeface="Arial"/>
              </a:rPr>
              <a:t> The Met Office </a:t>
            </a:r>
            <a:r>
              <a:rPr lang="en-GB" sz="1600" b="0" i="0" u="none" strike="noStrike">
                <a:effectLst/>
                <a:latin typeface="Arial"/>
                <a:cs typeface="Arial"/>
              </a:rPr>
              <a:t>can be found in Annex A (Purpose, Vision and Values) and</a:t>
            </a:r>
            <a:r>
              <a:rPr lang="en-GB" sz="1600">
                <a:latin typeface="Arial"/>
                <a:cs typeface="Arial"/>
              </a:rPr>
              <a:t> </a:t>
            </a:r>
            <a:r>
              <a:rPr lang="en-GB" sz="1600">
                <a:latin typeface="Arial"/>
                <a:cs typeface="Arial"/>
                <a:hlinkClick r:id="rId4">
                  <a:extLst>
                    <a:ext uri="{A12FA001-AC4F-418D-AE19-62706E023703}">
                      <ahyp:hlinkClr xmlns:ahyp="http://schemas.microsoft.com/office/drawing/2018/hyperlinkcolor" val="tx"/>
                    </a:ext>
                  </a:extLst>
                </a:hlinkClick>
              </a:rPr>
              <a:t>here</a:t>
            </a:r>
            <a:r>
              <a:rPr lang="en-GB" sz="1600">
                <a:latin typeface="Arial"/>
                <a:cs typeface="Arial"/>
              </a:rPr>
              <a:t>. </a:t>
            </a:r>
            <a:endParaRPr lang="en-GB" sz="1600"/>
          </a:p>
          <a:p>
            <a:pPr>
              <a:spcAft>
                <a:spcPts val="1200"/>
              </a:spcAft>
            </a:pPr>
            <a:endParaRPr lang="en-GB">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86FA14B7-AB57-7373-A3A2-3082E45AAA18}"/>
              </a:ext>
            </a:extLst>
          </p:cNvPr>
          <p:cNvPicPr>
            <a:picLocks noChangeAspect="1"/>
          </p:cNvPicPr>
          <p:nvPr/>
        </p:nvPicPr>
        <p:blipFill rotWithShape="1">
          <a:blip r:embed="rId5"/>
          <a:srcRect t="16658" b="16657"/>
          <a:stretch/>
        </p:blipFill>
        <p:spPr>
          <a:xfrm>
            <a:off x="7298776" y="5991225"/>
            <a:ext cx="1260086" cy="666890"/>
          </a:xfrm>
          <a:prstGeom prst="rect">
            <a:avLst/>
          </a:prstGeom>
        </p:spPr>
      </p:pic>
      <p:pic>
        <p:nvPicPr>
          <p:cNvPr id="9" name="Picture 4">
            <a:extLst>
              <a:ext uri="{FF2B5EF4-FFF2-40B4-BE49-F238E27FC236}">
                <a16:creationId xmlns:a16="http://schemas.microsoft.com/office/drawing/2014/main" id="{65AD7D1C-A867-8B3E-F89F-95DD600E16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07124" y="6034110"/>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35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69904" y="594551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5</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5" name="TextBox 4">
            <a:extLst>
              <a:ext uri="{FF2B5EF4-FFF2-40B4-BE49-F238E27FC236}">
                <a16:creationId xmlns:a16="http://schemas.microsoft.com/office/drawing/2014/main" id="{2F9E9BCF-5319-4DE9-9F0B-18275D58009C}"/>
              </a:ext>
            </a:extLst>
          </p:cNvPr>
          <p:cNvSpPr txBox="1"/>
          <p:nvPr/>
        </p:nvSpPr>
        <p:spPr>
          <a:xfrm>
            <a:off x="34977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The Role</a:t>
            </a:r>
          </a:p>
        </p:txBody>
      </p:sp>
      <p:sp>
        <p:nvSpPr>
          <p:cNvPr id="11" name="TextBox 10">
            <a:extLst>
              <a:ext uri="{FF2B5EF4-FFF2-40B4-BE49-F238E27FC236}">
                <a16:creationId xmlns:a16="http://schemas.microsoft.com/office/drawing/2014/main" id="{48489F09-48EF-CAFD-986D-1014AF50A604}"/>
              </a:ext>
            </a:extLst>
          </p:cNvPr>
          <p:cNvSpPr txBox="1"/>
          <p:nvPr/>
        </p:nvSpPr>
        <p:spPr>
          <a:xfrm>
            <a:off x="385178" y="847321"/>
            <a:ext cx="11242887" cy="4893647"/>
          </a:xfrm>
          <a:prstGeom prst="rect">
            <a:avLst/>
          </a:prstGeom>
          <a:noFill/>
        </p:spPr>
        <p:txBody>
          <a:bodyPr wrap="square" lIns="91440" tIns="45720" rIns="91440" bIns="45720" rtlCol="0" anchor="t">
            <a:spAutoFit/>
          </a:bodyPr>
          <a:lstStyle/>
          <a:p>
            <a:r>
              <a:rPr lang="en-GB" sz="1200">
                <a:solidFill>
                  <a:srgbClr val="000000"/>
                </a:solidFill>
                <a:latin typeface="Arial" panose="020B0604020202020204" pitchFamily="34" charset="0"/>
                <a:cs typeface="Arial" panose="020B0604020202020204" pitchFamily="34" charset="0"/>
              </a:rPr>
              <a:t>The Met Office Chair is appointed by the Secretary of State for DSIT and will be responsible for advising the Minister on the organisation’s overall direction and performance . The role of Chair is pivotal and demands effective strategic leadership of the Board and the ability to speak on its behalf. The Chair will work closely with the full-time Chief Executive, who is also the Met Office’s Accounting Officer. The Chair has particular responsibility for providing first-rate strategic leadership on matters including:</a:t>
            </a:r>
            <a:endParaRPr lang="en-US" sz="1200">
              <a:latin typeface="Arial" panose="020B0604020202020204" pitchFamily="34" charset="0"/>
              <a:cs typeface="Arial" panose="020B0604020202020204" pitchFamily="34" charset="0"/>
            </a:endParaRPr>
          </a:p>
          <a:p>
            <a:pPr marL="0" marR="0" indent="0">
              <a:lnSpc>
                <a:spcPct val="100000"/>
              </a:lnSpc>
              <a:spcBef>
                <a:spcPts val="0"/>
              </a:spcBef>
              <a:buNone/>
            </a:pPr>
            <a:endParaRPr lang="en-GB"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a:latin typeface="Arial" panose="020B0604020202020204" pitchFamily="34" charset="0"/>
                <a:cs typeface="Arial" panose="020B0604020202020204" pitchFamily="34" charset="0"/>
              </a:rPr>
              <a:t>Leading the Board by facilitating a high standard of discussion and debate, allowing it to provide the appropriate degree of challenge to the executive team.  The Chair must ensure systems are in place to provide Board members with appropriate support and the timely, relevant information required for them to perform their role.</a:t>
            </a:r>
            <a:endParaRPr lang="en-US"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a:latin typeface="Arial" panose="020B0604020202020204" pitchFamily="34" charset="0"/>
                <a:cs typeface="Arial" panose="020B0604020202020204" pitchFamily="34" charset="0"/>
              </a:rPr>
              <a:t>Leading the Board to support and challenge the Executive Team in setting the strategic direction of the organisation, including organisational targets and priorities. This will include holding the Executive Team to account for delivering the Met Office’s Corporate Plan centred on the technology transformation through the delivery of new supercomputing capability.</a:t>
            </a:r>
            <a:endParaRPr lang="en-US"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a:latin typeface="Arial" panose="020B0604020202020204" pitchFamily="34" charset="0"/>
                <a:cs typeface="Arial" panose="020B0604020202020204" pitchFamily="34" charset="0"/>
              </a:rPr>
              <a:t>Bringing top-level commercial and strategic insight to the table and using this to challenge and support the Executive Team to ultimately enhance the organisation’s performance as a whole.</a:t>
            </a:r>
            <a:endParaRPr lang="en-US"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a:latin typeface="Arial" panose="020B0604020202020204" pitchFamily="34" charset="0"/>
                <a:cs typeface="Arial" panose="020B0604020202020204" pitchFamily="34" charset="0"/>
              </a:rPr>
              <a:t>Leading on the appointment, induction, and assessment of non-Executive Board Members to ensure a strong Board with an effective mix of skills and being actively involved in the appointment (if relevant) and performance assessment of the Chief Executive.</a:t>
            </a:r>
            <a:endParaRPr lang="en-US"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a:latin typeface="Arial" panose="020B0604020202020204" pitchFamily="34" charset="0"/>
                <a:cs typeface="Arial" panose="020B0604020202020204" pitchFamily="34" charset="0"/>
              </a:rPr>
              <a:t>Ensuring a formal annual evaluation of the Board’s performance and that of its committees and individual Board members, and that the Met Office fulfils its annual reporting requirements and manages taxpayer money to the highest standards. </a:t>
            </a:r>
            <a:endParaRPr lang="en-US"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a:latin typeface="Arial" panose="020B0604020202020204" pitchFamily="34" charset="0"/>
                <a:cs typeface="Arial" panose="020B0604020202020204" pitchFamily="34" charset="0"/>
              </a:rPr>
              <a:t>Working in partnership with the Chief Executive as an ambassador for the Met Office, to maintain and enhance its stellar world leading reputation. </a:t>
            </a:r>
            <a:endParaRPr lang="en-US"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a:latin typeface="Arial" panose="020B0604020202020204" pitchFamily="34" charset="0"/>
                <a:cs typeface="Arial" panose="020B0604020202020204" pitchFamily="34" charset="0"/>
              </a:rPr>
              <a:t>Providing the Minister and DSIT Sponsor with the Board’s perspective on strategic matters and other relevant issues as required. This includes ensuring that the Board takes proper account of guidance provided by the Minister and Secretary of State for DSIT. </a:t>
            </a:r>
            <a:endParaRPr lang="en-GB">
              <a:latin typeface="Arial" panose="020B0604020202020204" pitchFamily="34" charset="0"/>
              <a:cs typeface="Arial" panose="020B0604020202020204" pitchFamily="34" charset="0"/>
            </a:endParaRPr>
          </a:p>
        </p:txBody>
      </p:sp>
      <p:pic>
        <p:nvPicPr>
          <p:cNvPr id="7" name="Picture 4">
            <a:extLst>
              <a:ext uri="{FF2B5EF4-FFF2-40B4-BE49-F238E27FC236}">
                <a16:creationId xmlns:a16="http://schemas.microsoft.com/office/drawing/2014/main" id="{B181FE65-6257-AF7C-C440-C83CB7EE27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94395" y="5936942"/>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094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19460" y="5960895"/>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6</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5" name="TextBox 4">
            <a:extLst>
              <a:ext uri="{FF2B5EF4-FFF2-40B4-BE49-F238E27FC236}">
                <a16:creationId xmlns:a16="http://schemas.microsoft.com/office/drawing/2014/main" id="{944FEB88-7C08-7EFE-48D2-DA107BBEEB15}"/>
              </a:ext>
            </a:extLst>
          </p:cNvPr>
          <p:cNvSpPr txBox="1"/>
          <p:nvPr/>
        </p:nvSpPr>
        <p:spPr>
          <a:xfrm>
            <a:off x="381524" y="121247"/>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Person Specification</a:t>
            </a:r>
          </a:p>
        </p:txBody>
      </p:sp>
      <p:sp>
        <p:nvSpPr>
          <p:cNvPr id="11" name="TextBox 10">
            <a:extLst>
              <a:ext uri="{FF2B5EF4-FFF2-40B4-BE49-F238E27FC236}">
                <a16:creationId xmlns:a16="http://schemas.microsoft.com/office/drawing/2014/main" id="{8381B96E-B226-BDAC-B807-ECC61885251B}"/>
              </a:ext>
            </a:extLst>
          </p:cNvPr>
          <p:cNvSpPr txBox="1"/>
          <p:nvPr/>
        </p:nvSpPr>
        <p:spPr>
          <a:xfrm>
            <a:off x="381524" y="677590"/>
            <a:ext cx="11464112" cy="5724644"/>
          </a:xfrm>
          <a:prstGeom prst="rect">
            <a:avLst/>
          </a:prstGeom>
          <a:noFill/>
        </p:spPr>
        <p:txBody>
          <a:bodyPr wrap="square" lIns="91440" tIns="45720" rIns="91440" bIns="45720" rtlCol="0" anchor="t">
            <a:spAutoFit/>
          </a:bodyPr>
          <a:lstStyle/>
          <a:p>
            <a:r>
              <a:rPr lang="en-GB" sz="1700" b="1">
                <a:latin typeface="Arial"/>
                <a:cs typeface="Arial"/>
              </a:rPr>
              <a:t>The Secretary of State is seeking applications from individuals with top-level strategic experience commensurate with the responsibilities and the challenges of the Met Office. Applicants are invited from both public and commercial settings. We are looking for an exceptional candidate with experience of leading a board of senior non-executive and executive directors, and a proven track record of ensuring high levels of engagement and performance. The successful applicant will need to demonstrate the following:   </a:t>
            </a:r>
          </a:p>
          <a:p>
            <a:endParaRPr lang="en-GB" sz="1700" b="1">
              <a:latin typeface="Arial" panose="020B0604020202020204" pitchFamily="34" charset="0"/>
              <a:cs typeface="Arial" panose="020B0604020202020204" pitchFamily="34" charset="0"/>
            </a:endParaRPr>
          </a:p>
          <a:p>
            <a:r>
              <a:rPr lang="en-GB" sz="1700" b="1">
                <a:latin typeface="Arial"/>
                <a:cs typeface="Arial"/>
              </a:rPr>
              <a:t>Essential Criteria</a:t>
            </a:r>
            <a:endParaRPr lang="en-GB" sz="1700" b="1">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700">
                <a:latin typeface="Arial"/>
                <a:cs typeface="Arial"/>
              </a:rPr>
              <a:t>Previous experience as a senior chair or senior Non-Executive Director of a substantial company or organisation.</a:t>
            </a:r>
          </a:p>
          <a:p>
            <a:pPr marL="285750" indent="-285750">
              <a:buFont typeface="Arial" panose="020B0604020202020204" pitchFamily="34" charset="0"/>
              <a:buChar char="•"/>
            </a:pPr>
            <a:r>
              <a:rPr lang="en-GB" sz="1700">
                <a:latin typeface="Arial"/>
                <a:cs typeface="Arial"/>
              </a:rPr>
              <a:t>Senior (preferably in executive capacity) level experience of oversight and implementation of transformational IT and workforce change programmes at the organisational level – preferably involving IT and workforce elements.</a:t>
            </a:r>
            <a:endParaRPr lang="en-US" sz="1700">
              <a:latin typeface="Arial"/>
              <a:cs typeface="Arial"/>
            </a:endParaRPr>
          </a:p>
          <a:p>
            <a:pPr marL="285750" indent="-285750">
              <a:buFont typeface="Arial" panose="020B0604020202020204" pitchFamily="34" charset="0"/>
              <a:buChar char="•"/>
            </a:pPr>
            <a:r>
              <a:rPr lang="en-GB" sz="1700">
                <a:latin typeface="Arial"/>
                <a:cs typeface="Arial"/>
              </a:rPr>
              <a:t>Comfortable in an environment of fast-paced technological change.  </a:t>
            </a:r>
          </a:p>
          <a:p>
            <a:pPr marL="285750" indent="-285750">
              <a:buFont typeface="Arial" panose="020B0604020202020204" pitchFamily="34" charset="0"/>
              <a:buChar char="•"/>
            </a:pPr>
            <a:r>
              <a:rPr lang="en-GB" sz="1700">
                <a:latin typeface="Arial"/>
                <a:cs typeface="Arial"/>
              </a:rPr>
              <a:t>Demonstrable senior commercial experience, with the ability to accept personal accountability for results. </a:t>
            </a:r>
          </a:p>
          <a:p>
            <a:pPr marL="342900" indent="-342900">
              <a:buFont typeface="Symbol,Sans-Serif"/>
              <a:buChar char=""/>
            </a:pPr>
            <a:endParaRPr lang="en-GB" sz="1700">
              <a:latin typeface="Arial"/>
              <a:cs typeface="Arial"/>
            </a:endParaRPr>
          </a:p>
          <a:p>
            <a:r>
              <a:rPr lang="en-GB" sz="1700" b="1">
                <a:latin typeface="Arial"/>
                <a:cs typeface="Arial"/>
              </a:rPr>
              <a:t>Desirable Criteria</a:t>
            </a:r>
          </a:p>
          <a:p>
            <a:pPr marL="285750" indent="-285750">
              <a:buFont typeface="Arial" panose="020B0604020202020204" pitchFamily="34" charset="0"/>
              <a:buChar char="•"/>
            </a:pPr>
            <a:r>
              <a:rPr lang="en-GB" sz="1700">
                <a:latin typeface="Arial"/>
                <a:cs typeface="Arial"/>
              </a:rPr>
              <a:t>Experience in delivery or oversight at a large organisation that has seen a transformational upgrade in its core technology infrastructure and maximised the exploitation of the investment.</a:t>
            </a:r>
          </a:p>
          <a:p>
            <a:pPr marL="285750" indent="-285750">
              <a:buFont typeface="Arial" panose="020B0604020202020204" pitchFamily="34" charset="0"/>
              <a:buChar char="•"/>
            </a:pPr>
            <a:r>
              <a:rPr lang="en-GB" sz="1700">
                <a:latin typeface="Arial"/>
                <a:cs typeface="Arial"/>
              </a:rPr>
              <a:t>Understanding how technological, scientific and/or environmental research can be exploited to deliver socio-economic impact.</a:t>
            </a:r>
          </a:p>
          <a:p>
            <a:pPr marL="285750" indent="-285750">
              <a:buFont typeface="Arial" panose="020B0604020202020204" pitchFamily="34" charset="0"/>
              <a:buChar char="•"/>
            </a:pPr>
            <a:endParaRPr lang="en-US" sz="1700">
              <a:latin typeface="Arial"/>
              <a:cs typeface="Arial"/>
            </a:endParaRPr>
          </a:p>
          <a:p>
            <a:pPr marL="285750" indent="-285750">
              <a:buFont typeface="Arial" panose="020B0604020202020204" pitchFamily="34" charset="0"/>
              <a:buChar char="•"/>
            </a:pPr>
            <a:endParaRPr lang="en-GB" sz="1400">
              <a:latin typeface="Arial"/>
              <a:cs typeface="Arial"/>
            </a:endParaRPr>
          </a:p>
          <a:p>
            <a:pPr marL="342900" indent="-342900">
              <a:buFont typeface="Symbol,Sans-Serif"/>
              <a:buChar char=""/>
            </a:pPr>
            <a:endParaRPr lang="en-GB" sz="1200">
              <a:latin typeface="Arial"/>
              <a:cs typeface="Arial"/>
            </a:endParaRPr>
          </a:p>
        </p:txBody>
      </p:sp>
      <p:pic>
        <p:nvPicPr>
          <p:cNvPr id="7" name="Picture 4">
            <a:extLst>
              <a:ext uri="{FF2B5EF4-FFF2-40B4-BE49-F238E27FC236}">
                <a16:creationId xmlns:a16="http://schemas.microsoft.com/office/drawing/2014/main" id="{321D780B-5150-DA30-30AD-427E741AB1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94395" y="5972100"/>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360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096515" y="597245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7</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5" name="TextBox 4">
            <a:extLst>
              <a:ext uri="{FF2B5EF4-FFF2-40B4-BE49-F238E27FC236}">
                <a16:creationId xmlns:a16="http://schemas.microsoft.com/office/drawing/2014/main" id="{D972778B-F5E1-03E3-4DD5-C439E8C9DFFA}"/>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Terms of Appointment</a:t>
            </a:r>
          </a:p>
        </p:txBody>
      </p:sp>
      <p:sp>
        <p:nvSpPr>
          <p:cNvPr id="11" name="TextBox 10">
            <a:extLst>
              <a:ext uri="{FF2B5EF4-FFF2-40B4-BE49-F238E27FC236}">
                <a16:creationId xmlns:a16="http://schemas.microsoft.com/office/drawing/2014/main" id="{28671D19-CF6D-5F71-63B7-33BD6528647B}"/>
              </a:ext>
            </a:extLst>
          </p:cNvPr>
          <p:cNvSpPr txBox="1"/>
          <p:nvPr/>
        </p:nvSpPr>
        <p:spPr>
          <a:xfrm>
            <a:off x="381524" y="887032"/>
            <a:ext cx="11464112" cy="4585871"/>
          </a:xfrm>
          <a:prstGeom prst="rect">
            <a:avLst/>
          </a:prstGeom>
          <a:noFill/>
        </p:spPr>
        <p:txBody>
          <a:bodyPr wrap="square" lIns="91440" tIns="45720" rIns="91440" bIns="45720" rtlCol="0" anchor="t">
            <a:spAutoFit/>
          </a:bodyPr>
          <a:lstStyle/>
          <a:p>
            <a:pPr algn="l"/>
            <a:endParaRPr lang="en-GB" sz="1800" b="0" i="0" u="none" strike="noStrike" baseline="0">
              <a:solidFill>
                <a:srgbClr val="000000"/>
              </a:solidFill>
              <a:latin typeface="Arial" panose="020B0604020202020204" pitchFamily="34" charset="0"/>
            </a:endParaRPr>
          </a:p>
          <a:p>
            <a:r>
              <a:rPr lang="en-GB" sz="1600" b="1" i="0" u="none" strike="noStrike" baseline="0">
                <a:solidFill>
                  <a:srgbClr val="000000"/>
                </a:solidFill>
                <a:latin typeface="Arial"/>
                <a:cs typeface="Arial"/>
              </a:rPr>
              <a:t>Appointment Term: </a:t>
            </a:r>
            <a:r>
              <a:rPr lang="en-GB" sz="1600" b="0" i="0" u="none" strike="noStrike" baseline="0">
                <a:solidFill>
                  <a:srgbClr val="000000"/>
                </a:solidFill>
                <a:latin typeface="Arial"/>
                <a:cs typeface="Arial"/>
              </a:rPr>
              <a:t>An initial period of</a:t>
            </a:r>
            <a:r>
              <a:rPr lang="en-GB" sz="1600">
                <a:solidFill>
                  <a:srgbClr val="000000"/>
                </a:solidFill>
                <a:latin typeface="Arial"/>
                <a:cs typeface="Arial"/>
              </a:rPr>
              <a:t> 3 years.</a:t>
            </a:r>
            <a:endParaRPr lang="en-GB" sz="1600" b="0" i="0" u="none" strike="noStrike" baseline="0">
              <a:solidFill>
                <a:srgbClr val="000000"/>
              </a:solidFill>
              <a:latin typeface="Arial" panose="020B0604020202020204" pitchFamily="34" charset="0"/>
              <a:cs typeface="Arial"/>
            </a:endParaRPr>
          </a:p>
          <a:p>
            <a:endParaRPr lang="en-GB" sz="1600" b="0" i="0" u="none" strike="noStrike" baseline="0">
              <a:solidFill>
                <a:srgbClr val="000000"/>
              </a:solidFill>
              <a:latin typeface="Arial" panose="020B0604020202020204" pitchFamily="34" charset="0"/>
            </a:endParaRPr>
          </a:p>
          <a:p>
            <a:r>
              <a:rPr lang="en-GB" sz="1600" b="1" i="0" u="none" strike="noStrike" baseline="0">
                <a:solidFill>
                  <a:srgbClr val="000000"/>
                </a:solidFill>
                <a:latin typeface="Arial"/>
                <a:cs typeface="Arial"/>
              </a:rPr>
              <a:t>Remuneration: </a:t>
            </a:r>
            <a:r>
              <a:rPr lang="en-GB" sz="1600">
                <a:solidFill>
                  <a:srgbClr val="000000"/>
                </a:solidFill>
                <a:latin typeface="Arial"/>
                <a:cs typeface="Arial"/>
              </a:rPr>
              <a:t>£35,000 per annum. </a:t>
            </a:r>
            <a:r>
              <a:rPr lang="en-GB" sz="1600" b="0" i="0" u="none" strike="noStrike" baseline="0">
                <a:solidFill>
                  <a:srgbClr val="000000"/>
                </a:solidFill>
                <a:latin typeface="Arial"/>
                <a:cs typeface="Arial"/>
              </a:rPr>
              <a:t> Remuneration and expenses are taxable.</a:t>
            </a:r>
          </a:p>
          <a:p>
            <a:endParaRPr lang="en-GB" sz="1600" b="0" i="0" u="none" strike="noStrike" baseline="0">
              <a:solidFill>
                <a:srgbClr val="000000"/>
              </a:solidFill>
              <a:latin typeface="Arial" panose="020B0604020202020204" pitchFamily="34" charset="0"/>
            </a:endParaRPr>
          </a:p>
          <a:p>
            <a:r>
              <a:rPr lang="en-GB" sz="1600" b="1" i="0" u="none" strike="noStrike" baseline="0">
                <a:solidFill>
                  <a:srgbClr val="000000"/>
                </a:solidFill>
                <a:latin typeface="Arial"/>
                <a:cs typeface="Arial"/>
              </a:rPr>
              <a:t>Time Commitment: </a:t>
            </a:r>
            <a:r>
              <a:rPr lang="en-GB" sz="1600">
                <a:solidFill>
                  <a:srgbClr val="000000"/>
                </a:solidFill>
                <a:latin typeface="Arial"/>
                <a:cs typeface="Arial"/>
              </a:rPr>
              <a:t>36 days per annum.</a:t>
            </a:r>
            <a:endParaRPr lang="en-GB" sz="1600" b="0" i="0" u="none" strike="noStrike" baseline="0">
              <a:solidFill>
                <a:srgbClr val="000000"/>
              </a:solidFill>
              <a:latin typeface="Arial" panose="020B0604020202020204" pitchFamily="34" charset="0"/>
              <a:cs typeface="Arial"/>
            </a:endParaRPr>
          </a:p>
          <a:p>
            <a:endParaRPr lang="en-GB" sz="1600" b="0" i="0" u="none" strike="noStrike" baseline="0">
              <a:solidFill>
                <a:srgbClr val="000000"/>
              </a:solidFill>
              <a:latin typeface="Arial" panose="020B0604020202020204" pitchFamily="34" charset="0"/>
            </a:endParaRPr>
          </a:p>
          <a:p>
            <a:r>
              <a:rPr lang="en-GB" sz="1600" b="1" i="0" u="none" strike="noStrike" baseline="0">
                <a:solidFill>
                  <a:srgbClr val="000000"/>
                </a:solidFill>
                <a:latin typeface="Arial"/>
                <a:cs typeface="Arial"/>
              </a:rPr>
              <a:t>Location: </a:t>
            </a:r>
            <a:r>
              <a:rPr lang="en-GB" sz="1600">
                <a:solidFill>
                  <a:srgbClr val="000000"/>
                </a:solidFill>
                <a:latin typeface="Arial"/>
                <a:cs typeface="Arial"/>
              </a:rPr>
              <a:t>Exeter.</a:t>
            </a:r>
            <a:endParaRPr lang="en-GB" sz="1600" b="0" i="0" u="none" strike="noStrike" baseline="0">
              <a:solidFill>
                <a:srgbClr val="000000"/>
              </a:solidFill>
              <a:latin typeface="Arial"/>
              <a:cs typeface="Arial"/>
            </a:endParaRPr>
          </a:p>
          <a:p>
            <a:endParaRPr lang="en-GB" sz="1600" b="0" i="0" u="none" strike="noStrike" baseline="0">
              <a:solidFill>
                <a:srgbClr val="000000"/>
              </a:solidFill>
              <a:latin typeface="Arial" panose="020B0604020202020204" pitchFamily="34" charset="0"/>
            </a:endParaRPr>
          </a:p>
          <a:p>
            <a:r>
              <a:rPr lang="en-GB" sz="1600" b="1" i="0" u="none" strike="noStrike" baseline="0">
                <a:solidFill>
                  <a:srgbClr val="000000"/>
                </a:solidFill>
                <a:latin typeface="Arial"/>
                <a:cs typeface="Arial"/>
              </a:rPr>
              <a:t>Nature of Appointment: </a:t>
            </a:r>
            <a:r>
              <a:rPr lang="en-GB" sz="1600" b="0" i="0" u="none" strike="noStrike" baseline="0">
                <a:solidFill>
                  <a:srgbClr val="000000"/>
                </a:solidFill>
                <a:latin typeface="Arial"/>
                <a:cs typeface="Arial"/>
              </a:rPr>
              <a:t>This is a Ministerial Appointment by the Secretary of State for </a:t>
            </a:r>
            <a:r>
              <a:rPr lang="en-GB" sz="1600">
                <a:solidFill>
                  <a:srgbClr val="000000"/>
                </a:solidFill>
                <a:latin typeface="Arial"/>
                <a:cs typeface="Arial"/>
              </a:rPr>
              <a:t>Science, Innovation and Technology</a:t>
            </a:r>
            <a:r>
              <a:rPr lang="en-GB" sz="1600" b="0" i="0" u="none" strike="noStrike" baseline="0">
                <a:solidFill>
                  <a:srgbClr val="000000"/>
                </a:solidFill>
                <a:latin typeface="Arial"/>
                <a:cs typeface="Arial"/>
              </a:rPr>
              <a:t>. The post holder would be an officeholder and not be an employee of the Department or the</a:t>
            </a:r>
            <a:r>
              <a:rPr lang="en-GB" sz="1600">
                <a:solidFill>
                  <a:srgbClr val="000000"/>
                </a:solidFill>
                <a:latin typeface="Arial"/>
                <a:cs typeface="Arial"/>
              </a:rPr>
              <a:t> Met Office.</a:t>
            </a:r>
            <a:endParaRPr lang="en-GB" sz="1600" b="0" i="0" u="none" strike="noStrike" baseline="0">
              <a:solidFill>
                <a:srgbClr val="000000"/>
              </a:solidFill>
              <a:highlight>
                <a:srgbClr val="FFFF00"/>
              </a:highlight>
              <a:latin typeface="Arial"/>
              <a:cs typeface="Arial"/>
            </a:endParaRPr>
          </a:p>
          <a:p>
            <a:endParaRPr lang="en-GB" sz="1600" b="0" i="0" u="none" strike="noStrike" baseline="0">
              <a:solidFill>
                <a:srgbClr val="000000"/>
              </a:solidFill>
              <a:latin typeface="Arial" panose="020B0604020202020204" pitchFamily="34" charset="0"/>
            </a:endParaRPr>
          </a:p>
          <a:p>
            <a:r>
              <a:rPr lang="en-GB" sz="1600" b="1" i="0" u="none" strike="noStrike" baseline="0">
                <a:solidFill>
                  <a:srgbClr val="000000"/>
                </a:solidFill>
                <a:latin typeface="Arial"/>
                <a:cs typeface="Arial"/>
              </a:rPr>
              <a:t>Availability: </a:t>
            </a:r>
            <a:r>
              <a:rPr lang="en-GB" sz="1600">
                <a:solidFill>
                  <a:srgbClr val="000000"/>
                </a:solidFill>
                <a:latin typeface="Arial"/>
                <a:cs typeface="Arial"/>
              </a:rPr>
              <a:t>The s</a:t>
            </a:r>
            <a:r>
              <a:rPr lang="en-GB" sz="1600" b="0" i="0" u="none" strike="noStrike" baseline="0">
                <a:solidFill>
                  <a:srgbClr val="000000"/>
                </a:solidFill>
                <a:latin typeface="Arial"/>
                <a:cs typeface="Arial"/>
              </a:rPr>
              <a:t>uccessful candidate/s will be encouraged to take up their appointment as soon as possible, following the successful completion of pre-appointment checks and security clearance at Baseline Personnel Security Standard (BPSS) </a:t>
            </a:r>
            <a:r>
              <a:rPr lang="en-GB" sz="1600" b="0" i="0" u="none" strike="noStrike" baseline="0">
                <a:latin typeface="Arial"/>
                <a:cs typeface="Arial"/>
              </a:rPr>
              <a:t>level (with an expectation of a move to at least Security Check (SC) vetting in due course). Further </a:t>
            </a:r>
            <a:r>
              <a:rPr lang="en-GB" sz="1600" b="0" i="0" u="none" strike="noStrike" baseline="0">
                <a:solidFill>
                  <a:srgbClr val="000000"/>
                </a:solidFill>
                <a:latin typeface="Arial"/>
                <a:cs typeface="Arial"/>
              </a:rPr>
              <a:t>details can be found here </a:t>
            </a:r>
            <a:r>
              <a:rPr lang="en-GB" sz="1600" b="0" i="0" u="none" strike="noStrike" baseline="0">
                <a:solidFill>
                  <a:srgbClr val="000000"/>
                </a:solidFill>
                <a:latin typeface="Arial"/>
                <a:cs typeface="Arial"/>
                <a:hlinkClick r:id="rId5"/>
              </a:rPr>
              <a:t>https://www.gov.uk/government/publications/united-kingdom-security-vetting-clearance-levels/national-security-vetting-clearance-levels.</a:t>
            </a:r>
            <a:endParaRPr lang="en-GB" sz="1600" b="0" i="0" u="none" strike="noStrike" baseline="0">
              <a:solidFill>
                <a:srgbClr val="000000"/>
              </a:solidFill>
              <a:latin typeface="Arial"/>
              <a:cs typeface="Arial"/>
            </a:endParaRPr>
          </a:p>
          <a:p>
            <a:pPr>
              <a:spcAft>
                <a:spcPts val="1200"/>
              </a:spcAft>
            </a:pPr>
            <a:endParaRPr lang="en-GB">
              <a:latin typeface="Arial" panose="020B0604020202020204" pitchFamily="34" charset="0"/>
              <a:cs typeface="Arial" panose="020B0604020202020204" pitchFamily="34" charset="0"/>
            </a:endParaRPr>
          </a:p>
        </p:txBody>
      </p:sp>
      <p:pic>
        <p:nvPicPr>
          <p:cNvPr id="7" name="Picture 4">
            <a:extLst>
              <a:ext uri="{FF2B5EF4-FFF2-40B4-BE49-F238E27FC236}">
                <a16:creationId xmlns:a16="http://schemas.microsoft.com/office/drawing/2014/main" id="{AE21F647-8C28-E981-AF59-0D37D396D0B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99764" y="5957281"/>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472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096515" y="5953154"/>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8</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12" name="TextBox 11">
            <a:extLst>
              <a:ext uri="{FF2B5EF4-FFF2-40B4-BE49-F238E27FC236}">
                <a16:creationId xmlns:a16="http://schemas.microsoft.com/office/drawing/2014/main" id="{34FA2277-40C7-F0F7-4FDA-63BB360A247A}"/>
              </a:ext>
            </a:extLst>
          </p:cNvPr>
          <p:cNvSpPr txBox="1"/>
          <p:nvPr/>
        </p:nvSpPr>
        <p:spPr>
          <a:xfrm>
            <a:off x="381524" y="218336"/>
            <a:ext cx="8118240" cy="523220"/>
          </a:xfrm>
          <a:prstGeom prst="rect">
            <a:avLst/>
          </a:prstGeom>
          <a:noFill/>
        </p:spPr>
        <p:txBody>
          <a:bodyPr wrap="square" lIns="91440" tIns="45720" rIns="91440" bIns="45720" rtlCol="0" anchor="t">
            <a:spAutoFit/>
          </a:bodyPr>
          <a:lstStyle/>
          <a:p>
            <a:r>
              <a:rPr lang="en-GB" sz="2800" b="1">
                <a:latin typeface="Arial"/>
                <a:cs typeface="Arial"/>
              </a:rPr>
              <a:t>How to Apply </a:t>
            </a:r>
            <a:endParaRPr lang="en-GB" sz="2800" b="1">
              <a:highlight>
                <a:srgbClr val="FFFF00"/>
              </a:highlight>
              <a:latin typeface="Arial"/>
              <a:cs typeface="Arial"/>
            </a:endParaRPr>
          </a:p>
        </p:txBody>
      </p:sp>
      <p:sp>
        <p:nvSpPr>
          <p:cNvPr id="13" name="TextBox 12">
            <a:extLst>
              <a:ext uri="{FF2B5EF4-FFF2-40B4-BE49-F238E27FC236}">
                <a16:creationId xmlns:a16="http://schemas.microsoft.com/office/drawing/2014/main" id="{F7324168-972D-7D24-0D1E-D665FDEF9E64}"/>
              </a:ext>
            </a:extLst>
          </p:cNvPr>
          <p:cNvSpPr txBox="1"/>
          <p:nvPr/>
        </p:nvSpPr>
        <p:spPr>
          <a:xfrm>
            <a:off x="402975" y="980532"/>
            <a:ext cx="11464112" cy="4216539"/>
          </a:xfrm>
          <a:prstGeom prst="rect">
            <a:avLst/>
          </a:prstGeom>
          <a:noFill/>
        </p:spPr>
        <p:txBody>
          <a:bodyPr wrap="square" lIns="91440" tIns="45720" rIns="91440" bIns="45720" rtlCol="0" anchor="t">
            <a:spAutoFit/>
          </a:bodyPr>
          <a:lstStyle/>
          <a:p>
            <a:pPr>
              <a:spcAft>
                <a:spcPts val="1200"/>
              </a:spcAft>
            </a:pPr>
            <a:r>
              <a:rPr lang="en-GB" sz="1800" b="1" dirty="0">
                <a:latin typeface="Arial"/>
                <a:cs typeface="Arial"/>
              </a:rPr>
              <a:t>Applications</a:t>
            </a:r>
            <a:r>
              <a:rPr lang="en-GB" sz="1800" dirty="0">
                <a:latin typeface="Arial"/>
                <a:cs typeface="Arial"/>
              </a:rPr>
              <a:t> must be submitted </a:t>
            </a:r>
            <a:r>
              <a:rPr lang="en-GB" sz="1800" b="1" dirty="0">
                <a:latin typeface="Arial"/>
                <a:cs typeface="Arial"/>
              </a:rPr>
              <a:t>by 23:00 on </a:t>
            </a:r>
            <a:r>
              <a:rPr lang="en-GB" b="1" dirty="0">
                <a:latin typeface="Arial"/>
                <a:cs typeface="Arial"/>
              </a:rPr>
              <a:t>18/03/2024. </a:t>
            </a:r>
            <a:r>
              <a:rPr lang="en-GB" sz="1800" dirty="0">
                <a:latin typeface="Arial"/>
                <a:cs typeface="Arial"/>
              </a:rPr>
              <a:t>Applications received after this date will </a:t>
            </a:r>
            <a:r>
              <a:rPr lang="en-GB" sz="1800" b="1" dirty="0">
                <a:latin typeface="Arial"/>
                <a:cs typeface="Arial"/>
              </a:rPr>
              <a:t>not</a:t>
            </a:r>
            <a:r>
              <a:rPr lang="en-GB" sz="1800" dirty="0">
                <a:latin typeface="Arial"/>
                <a:cs typeface="Arial"/>
              </a:rPr>
              <a:t> be considered</a:t>
            </a:r>
            <a:endParaRPr lang="en-GB" dirty="0">
              <a:latin typeface="Arial"/>
              <a:cs typeface="Arial"/>
            </a:endParaRPr>
          </a:p>
          <a:p>
            <a:pPr>
              <a:spcAft>
                <a:spcPts val="1200"/>
              </a:spcAft>
            </a:pPr>
            <a:r>
              <a:rPr lang="en-GB" dirty="0">
                <a:latin typeface="Arial"/>
                <a:cs typeface="Arial"/>
              </a:rPr>
              <a:t>In order to apply you will need to create an account or sign in. Once you are logged into your account, click on ‘apply for this role’ and follow the on-screen instructions. To apply, all candidates are required to provide;</a:t>
            </a:r>
          </a:p>
          <a:p>
            <a:pPr marL="285750" indent="-285750">
              <a:spcAft>
                <a:spcPts val="1200"/>
              </a:spcAft>
              <a:buFont typeface="Arial" panose="020B0604020202020204" pitchFamily="34" charset="0"/>
              <a:buChar char="•"/>
            </a:pPr>
            <a:r>
              <a:rPr lang="en-GB" dirty="0">
                <a:latin typeface="Arial"/>
                <a:cs typeface="Arial"/>
              </a:rPr>
              <a:t>A Curriculum Vitae (CV)</a:t>
            </a:r>
          </a:p>
          <a:p>
            <a:pPr marL="285750" indent="-285750">
              <a:spcAft>
                <a:spcPts val="1200"/>
              </a:spcAft>
              <a:buFont typeface="Arial" panose="020B0604020202020204" pitchFamily="34" charset="0"/>
              <a:buChar char="•"/>
            </a:pPr>
            <a:r>
              <a:rPr lang="en-GB" dirty="0">
                <a:latin typeface="Arial"/>
                <a:cs typeface="Arial"/>
              </a:rPr>
              <a:t>A supporting statement</a:t>
            </a:r>
          </a:p>
          <a:p>
            <a:pPr marL="285750" indent="-285750">
              <a:spcAft>
                <a:spcPts val="1200"/>
              </a:spcAft>
              <a:buFont typeface="Arial" panose="020B0604020202020204" pitchFamily="34" charset="0"/>
              <a:buChar char="•"/>
            </a:pPr>
            <a:r>
              <a:rPr lang="en-GB" dirty="0">
                <a:latin typeface="Arial"/>
                <a:cs typeface="Arial"/>
              </a:rPr>
              <a:t>Equality information</a:t>
            </a:r>
          </a:p>
          <a:p>
            <a:pPr marL="285750" indent="-285750">
              <a:spcAft>
                <a:spcPts val="1200"/>
              </a:spcAft>
              <a:buFont typeface="Arial" panose="020B0604020202020204" pitchFamily="34" charset="0"/>
              <a:buChar char="•"/>
            </a:pPr>
            <a:r>
              <a:rPr lang="en-GB" dirty="0">
                <a:latin typeface="Arial"/>
                <a:cs typeface="Arial"/>
              </a:rPr>
              <a:t>Information relating to any outside interests or reputational issues</a:t>
            </a:r>
          </a:p>
          <a:p>
            <a:pPr>
              <a:spcAft>
                <a:spcPts val="1200"/>
              </a:spcAft>
            </a:pPr>
            <a:r>
              <a:rPr lang="en-GB" dirty="0">
                <a:latin typeface="Arial"/>
                <a:cs typeface="Arial"/>
              </a:rPr>
              <a:t>We will ask you to check and confirm your personal details to ensure your application is accurate.</a:t>
            </a:r>
          </a:p>
          <a:p>
            <a:pPr>
              <a:spcAft>
                <a:spcPts val="1200"/>
              </a:spcAft>
            </a:pPr>
            <a:r>
              <a:rPr lang="en-GB" dirty="0">
                <a:latin typeface="Arial"/>
                <a:cs typeface="Arial"/>
              </a:rPr>
              <a:t>You will also have the opportunity to make a reasonable adjustment request or apply under the disability confident scheme before you submit your application.</a:t>
            </a:r>
          </a:p>
        </p:txBody>
      </p:sp>
      <p:pic>
        <p:nvPicPr>
          <p:cNvPr id="7" name="Picture 4">
            <a:extLst>
              <a:ext uri="{FF2B5EF4-FFF2-40B4-BE49-F238E27FC236}">
                <a16:creationId xmlns:a16="http://schemas.microsoft.com/office/drawing/2014/main" id="{A33D5ED8-C819-1B59-83F5-23F85457A0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56601" y="5953154"/>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045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104434"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9</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5" name="TextBox 4">
            <a:extLst>
              <a:ext uri="{FF2B5EF4-FFF2-40B4-BE49-F238E27FC236}">
                <a16:creationId xmlns:a16="http://schemas.microsoft.com/office/drawing/2014/main" id="{7D4E0305-7B4D-884A-D9E8-55C8F72EB953}"/>
              </a:ext>
            </a:extLst>
          </p:cNvPr>
          <p:cNvSpPr txBox="1"/>
          <p:nvPr/>
        </p:nvSpPr>
        <p:spPr>
          <a:xfrm>
            <a:off x="381524" y="96252"/>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Assessment Panel, Process and Timeline</a:t>
            </a:r>
          </a:p>
        </p:txBody>
      </p:sp>
      <p:sp>
        <p:nvSpPr>
          <p:cNvPr id="11" name="TextBox 10">
            <a:extLst>
              <a:ext uri="{FF2B5EF4-FFF2-40B4-BE49-F238E27FC236}">
                <a16:creationId xmlns:a16="http://schemas.microsoft.com/office/drawing/2014/main" id="{E24805D9-B15C-77D3-2930-E37BC2330A05}"/>
              </a:ext>
            </a:extLst>
          </p:cNvPr>
          <p:cNvSpPr txBox="1"/>
          <p:nvPr/>
        </p:nvSpPr>
        <p:spPr>
          <a:xfrm>
            <a:off x="319740" y="719642"/>
            <a:ext cx="4238298" cy="3344505"/>
          </a:xfrm>
          <a:prstGeom prst="rect">
            <a:avLst/>
          </a:prstGeom>
          <a:noFill/>
        </p:spPr>
        <p:txBody>
          <a:bodyPr wrap="square" rtlCol="0">
            <a:spAutoFit/>
          </a:bodyPr>
          <a:lstStyle/>
          <a:p>
            <a:pPr fontAlgn="base">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Candidates will be sifted and interviewed by an Advisory Appointment Panel (AAP). Scoring at sift and interview is based on the criteria set out in the Person Specification. The AAP will determine which candidates are appointable. </a:t>
            </a:r>
          </a:p>
          <a:p>
            <a:pPr fontAlgn="base">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The Secretary of State will appoint on merit from the list of appointable candidates.</a:t>
            </a:r>
            <a:endParaRPr lang="en-GB" sz="1800"/>
          </a:p>
          <a:p>
            <a:pPr>
              <a:spcAft>
                <a:spcPts val="1200"/>
              </a:spcAft>
            </a:pPr>
            <a:endParaRPr lang="en-GB">
              <a:latin typeface="Arial" panose="020B0604020202020204" pitchFamily="34" charset="0"/>
              <a:cs typeface="Arial" panose="020B0604020202020204" pitchFamily="34" charset="0"/>
            </a:endParaRPr>
          </a:p>
        </p:txBody>
      </p:sp>
      <p:graphicFrame>
        <p:nvGraphicFramePr>
          <p:cNvPr id="12" name="Table 12">
            <a:extLst>
              <a:ext uri="{FF2B5EF4-FFF2-40B4-BE49-F238E27FC236}">
                <a16:creationId xmlns:a16="http://schemas.microsoft.com/office/drawing/2014/main" id="{84ECECDD-99D4-1D23-2252-3D8828A2AFBB}"/>
              </a:ext>
            </a:extLst>
          </p:cNvPr>
          <p:cNvGraphicFramePr>
            <a:graphicFrameLocks noGrp="1"/>
          </p:cNvGraphicFramePr>
          <p:nvPr>
            <p:extLst>
              <p:ext uri="{D42A27DB-BD31-4B8C-83A1-F6EECF244321}">
                <p14:modId xmlns:p14="http://schemas.microsoft.com/office/powerpoint/2010/main" val="206075807"/>
              </p:ext>
            </p:extLst>
          </p:nvPr>
        </p:nvGraphicFramePr>
        <p:xfrm>
          <a:off x="4641273" y="924035"/>
          <a:ext cx="7446494" cy="2590800"/>
        </p:xfrm>
        <a:graphic>
          <a:graphicData uri="http://schemas.openxmlformats.org/drawingml/2006/table">
            <a:tbl>
              <a:tblPr firstRow="1" bandRow="1">
                <a:tableStyleId>{5C22544A-7EE6-4342-B048-85BDC9FD1C3A}</a:tableStyleId>
              </a:tblPr>
              <a:tblGrid>
                <a:gridCol w="2105366">
                  <a:extLst>
                    <a:ext uri="{9D8B030D-6E8A-4147-A177-3AD203B41FA5}">
                      <a16:colId xmlns:a16="http://schemas.microsoft.com/office/drawing/2014/main" val="3084618784"/>
                    </a:ext>
                  </a:extLst>
                </a:gridCol>
                <a:gridCol w="5341128">
                  <a:extLst>
                    <a:ext uri="{9D8B030D-6E8A-4147-A177-3AD203B41FA5}">
                      <a16:colId xmlns:a16="http://schemas.microsoft.com/office/drawing/2014/main" val="2024073919"/>
                    </a:ext>
                  </a:extLst>
                </a:gridCol>
              </a:tblGrid>
              <a:tr h="328373">
                <a:tc>
                  <a:txBody>
                    <a:bodyPr/>
                    <a:lstStyle/>
                    <a:p>
                      <a:r>
                        <a:rPr lang="en-GB" dirty="0"/>
                        <a:t>Date</a:t>
                      </a:r>
                    </a:p>
                  </a:txBody>
                  <a:tcPr/>
                </a:tc>
                <a:tc>
                  <a:txBody>
                    <a:bodyPr/>
                    <a:lstStyle/>
                    <a:p>
                      <a:r>
                        <a:rPr lang="en-GB" dirty="0"/>
                        <a:t>Actions</a:t>
                      </a:r>
                    </a:p>
                  </a:txBody>
                  <a:tcPr/>
                </a:tc>
                <a:extLst>
                  <a:ext uri="{0D108BD9-81ED-4DB2-BD59-A6C34878D82A}">
                    <a16:rowId xmlns:a16="http://schemas.microsoft.com/office/drawing/2014/main" val="1940219191"/>
                  </a:ext>
                </a:extLst>
              </a:tr>
              <a:tr h="370840">
                <a:tc>
                  <a:txBody>
                    <a:bodyPr/>
                    <a:lstStyle/>
                    <a:p>
                      <a:r>
                        <a:rPr lang="en-GB" dirty="0"/>
                        <a:t>18 March 2024</a:t>
                      </a:r>
                    </a:p>
                  </a:txBody>
                  <a:tcPr/>
                </a:tc>
                <a:tc>
                  <a:txBody>
                    <a:bodyPr/>
                    <a:lstStyle/>
                    <a:p>
                      <a:r>
                        <a:rPr lang="en-GB" dirty="0">
                          <a:latin typeface="Arial"/>
                          <a:cs typeface="Arial"/>
                        </a:rPr>
                        <a:t>Application Deadline</a:t>
                      </a:r>
                    </a:p>
                  </a:txBody>
                  <a:tcPr/>
                </a:tc>
                <a:extLst>
                  <a:ext uri="{0D108BD9-81ED-4DB2-BD59-A6C34878D82A}">
                    <a16:rowId xmlns:a16="http://schemas.microsoft.com/office/drawing/2014/main" val="3705977128"/>
                  </a:ext>
                </a:extLst>
              </a:tr>
              <a:tr h="370840">
                <a:tc>
                  <a:txBody>
                    <a:bodyPr/>
                    <a:lstStyle/>
                    <a:p>
                      <a:r>
                        <a:rPr lang="en-GB" dirty="0"/>
                        <a:t>w/c 15 April 2024</a:t>
                      </a:r>
                    </a:p>
                  </a:txBody>
                  <a:tcPr/>
                </a:tc>
                <a:tc>
                  <a:txBody>
                    <a:bodyPr/>
                    <a:lstStyle/>
                    <a:p>
                      <a:r>
                        <a:rPr lang="en-GB" dirty="0">
                          <a:latin typeface="Arial"/>
                          <a:cs typeface="Arial"/>
                        </a:rPr>
                        <a:t>Shortlisting</a:t>
                      </a:r>
                    </a:p>
                  </a:txBody>
                  <a:tcPr/>
                </a:tc>
                <a:extLst>
                  <a:ext uri="{0D108BD9-81ED-4DB2-BD59-A6C34878D82A}">
                    <a16:rowId xmlns:a16="http://schemas.microsoft.com/office/drawing/2014/main" val="2333866104"/>
                  </a:ext>
                </a:extLst>
              </a:tr>
              <a:tr h="370840">
                <a:tc>
                  <a:txBody>
                    <a:bodyPr/>
                    <a:lstStyle/>
                    <a:p>
                      <a:r>
                        <a:rPr lang="en-GB" dirty="0"/>
                        <a:t>w/c 27 May 2024</a:t>
                      </a:r>
                    </a:p>
                  </a:txBody>
                  <a:tcPr/>
                </a:tc>
                <a:tc>
                  <a:txBody>
                    <a:bodyPr/>
                    <a:lstStyle/>
                    <a:p>
                      <a:r>
                        <a:rPr lang="en-GB" dirty="0">
                          <a:latin typeface="Arial"/>
                          <a:cs typeface="Arial"/>
                        </a:rPr>
                        <a:t>Interviews</a:t>
                      </a:r>
                    </a:p>
                  </a:txBody>
                  <a:tcPr/>
                </a:tc>
                <a:extLst>
                  <a:ext uri="{0D108BD9-81ED-4DB2-BD59-A6C34878D82A}">
                    <a16:rowId xmlns:a16="http://schemas.microsoft.com/office/drawing/2014/main" val="1423154770"/>
                  </a:ext>
                </a:extLst>
              </a:tr>
              <a:tr h="370840">
                <a:tc>
                  <a:txBody>
                    <a:bodyPr/>
                    <a:lstStyle/>
                    <a:p>
                      <a:r>
                        <a:rPr lang="en-GB" dirty="0">
                          <a:solidFill>
                            <a:schemeClr val="tx1"/>
                          </a:solidFill>
                        </a:rPr>
                        <a:t>June 2024</a:t>
                      </a:r>
                    </a:p>
                  </a:txBody>
                  <a:tcPr/>
                </a:tc>
                <a:tc>
                  <a:txBody>
                    <a:bodyPr/>
                    <a:lstStyle/>
                    <a:p>
                      <a:r>
                        <a:rPr lang="en-GB" dirty="0">
                          <a:latin typeface="Arial"/>
                          <a:cs typeface="Arial"/>
                        </a:rPr>
                        <a:t>Successful candidate notified</a:t>
                      </a:r>
                    </a:p>
                  </a:txBody>
                  <a:tcPr/>
                </a:tc>
                <a:extLst>
                  <a:ext uri="{0D108BD9-81ED-4DB2-BD59-A6C34878D82A}">
                    <a16:rowId xmlns:a16="http://schemas.microsoft.com/office/drawing/2014/main" val="131030481"/>
                  </a:ext>
                </a:extLst>
              </a:tr>
              <a:tr h="370840">
                <a:tc>
                  <a:txBody>
                    <a:bodyPr/>
                    <a:lstStyle/>
                    <a:p>
                      <a:pPr lvl="0">
                        <a:buNone/>
                      </a:pPr>
                      <a:r>
                        <a:rPr lang="en-GB" sz="1800" b="0" i="0" u="none" strike="noStrike" noProof="0" dirty="0">
                          <a:solidFill>
                            <a:schemeClr val="tx1"/>
                          </a:solidFill>
                          <a:latin typeface="Calibri"/>
                        </a:rPr>
                        <a:t>June 2024</a:t>
                      </a:r>
                      <a:endParaRPr lang="en-US" dirty="0">
                        <a:solidFill>
                          <a:schemeClr val="tx1"/>
                        </a:solidFill>
                      </a:endParaRPr>
                    </a:p>
                  </a:txBody>
                  <a:tcPr/>
                </a:tc>
                <a:tc>
                  <a:txBody>
                    <a:bodyPr/>
                    <a:lstStyle/>
                    <a:p>
                      <a:r>
                        <a:rPr lang="en-GB" b="0" dirty="0">
                          <a:solidFill>
                            <a:schemeClr val="tx1"/>
                          </a:solidFill>
                          <a:latin typeface="Arial"/>
                          <a:cs typeface="Arial"/>
                        </a:rPr>
                        <a:t>Appointment announced</a:t>
                      </a:r>
                    </a:p>
                  </a:txBody>
                  <a:tcPr/>
                </a:tc>
                <a:extLst>
                  <a:ext uri="{0D108BD9-81ED-4DB2-BD59-A6C34878D82A}">
                    <a16:rowId xmlns:a16="http://schemas.microsoft.com/office/drawing/2014/main" val="707922829"/>
                  </a:ext>
                </a:extLst>
              </a:tr>
              <a:tr h="370840">
                <a:tc gridSpan="2">
                  <a:txBody>
                    <a:bodyPr/>
                    <a:lstStyle/>
                    <a:p>
                      <a:r>
                        <a:rPr lang="en-GB" i="1" dirty="0"/>
                        <a:t>The above timeline is indicative and subject to change. </a:t>
                      </a:r>
                    </a:p>
                  </a:txBody>
                  <a:tcPr/>
                </a:tc>
                <a:tc hMerge="1">
                  <a:txBody>
                    <a:bodyPr/>
                    <a:lstStyle/>
                    <a:p>
                      <a:endParaRPr lang="en-GB" b="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6452290"/>
                  </a:ext>
                </a:extLst>
              </a:tr>
            </a:tbl>
          </a:graphicData>
        </a:graphic>
      </p:graphicFrame>
      <p:sp>
        <p:nvSpPr>
          <p:cNvPr id="13" name="TextBox 12">
            <a:extLst>
              <a:ext uri="{FF2B5EF4-FFF2-40B4-BE49-F238E27FC236}">
                <a16:creationId xmlns:a16="http://schemas.microsoft.com/office/drawing/2014/main" id="{001B6FE2-159A-34C3-A02F-95418849800A}"/>
              </a:ext>
            </a:extLst>
          </p:cNvPr>
          <p:cNvSpPr txBox="1"/>
          <p:nvPr/>
        </p:nvSpPr>
        <p:spPr>
          <a:xfrm>
            <a:off x="278551" y="3635416"/>
            <a:ext cx="11420447" cy="2082621"/>
          </a:xfrm>
          <a:prstGeom prst="rect">
            <a:avLst/>
          </a:prstGeom>
          <a:noFill/>
        </p:spPr>
        <p:txBody>
          <a:bodyPr wrap="square" lIns="91440" tIns="45720" rIns="91440" bIns="45720" rtlCol="0" anchor="t">
            <a:spAutoFit/>
          </a:bodyPr>
          <a:lstStyle/>
          <a:p>
            <a:pPr fontAlgn="base">
              <a:spcAft>
                <a:spcPts val="800"/>
              </a:spcAft>
            </a:pPr>
            <a:endParaRPr lang="en-GB" sz="1600" b="1">
              <a:latin typeface="Arial"/>
              <a:cs typeface="Arial"/>
            </a:endParaRPr>
          </a:p>
          <a:p>
            <a:pPr marL="0" marR="0" indent="0">
              <a:lnSpc>
                <a:spcPct val="100000"/>
              </a:lnSpc>
              <a:spcBef>
                <a:spcPts val="0"/>
              </a:spcBef>
              <a:spcAft>
                <a:spcPts val="800"/>
              </a:spcAft>
              <a:buNone/>
            </a:pPr>
            <a:r>
              <a:rPr lang="en-GB" sz="1600" b="1" dirty="0">
                <a:latin typeface="Arial"/>
                <a:cs typeface="Arial"/>
              </a:rPr>
              <a:t>The members of the AAP are:</a:t>
            </a:r>
            <a:endParaRPr lang="en-GB" dirty="0"/>
          </a:p>
          <a:p>
            <a:pPr fontAlgn="base">
              <a:spcAft>
                <a:spcPts val="800"/>
              </a:spcAft>
            </a:pPr>
            <a:r>
              <a:rPr lang="en-GB" sz="1600" b="1" dirty="0">
                <a:latin typeface="Arial"/>
                <a:cs typeface="Arial"/>
              </a:rPr>
              <a:t>Departmental Representative &amp; Panel Chair – Alex Jones, </a:t>
            </a:r>
            <a:r>
              <a:rPr lang="en-GB" sz="1600" b="1" dirty="0">
                <a:latin typeface="Arial"/>
                <a:cs typeface="Times New Roman"/>
              </a:rPr>
              <a:t>Director General Science and Innovation</a:t>
            </a:r>
          </a:p>
          <a:p>
            <a:pPr fontAlgn="base">
              <a:spcAft>
                <a:spcPts val="800"/>
              </a:spcAft>
            </a:pPr>
            <a:r>
              <a:rPr lang="en-GB" sz="1600" b="1" dirty="0">
                <a:effectLst/>
                <a:latin typeface="Arial"/>
                <a:ea typeface="Calibri"/>
                <a:cs typeface="Arial"/>
              </a:rPr>
              <a:t>Independent Panel Member</a:t>
            </a:r>
            <a:r>
              <a:rPr lang="en-GB" sz="1600" b="1" dirty="0">
                <a:latin typeface="Arial"/>
                <a:ea typeface="Calibri"/>
                <a:cs typeface="Arial"/>
              </a:rPr>
              <a:t> – </a:t>
            </a:r>
            <a:r>
              <a:rPr lang="en-GB" sz="1600" b="1" dirty="0">
                <a:latin typeface="Arial"/>
                <a:ea typeface="Calibri"/>
                <a:cs typeface="Times New Roman"/>
              </a:rPr>
              <a:t>Stephen Lake, Chair of Ordnance Survey</a:t>
            </a:r>
          </a:p>
          <a:p>
            <a:pPr>
              <a:spcAft>
                <a:spcPts val="800"/>
              </a:spcAft>
            </a:pPr>
            <a:r>
              <a:rPr lang="en-GB" sz="1600" b="1" dirty="0">
                <a:latin typeface="Arial"/>
                <a:cs typeface="Times New Roman"/>
              </a:rPr>
              <a:t>Additional Panel Member – Dave Smith, National Technology Adviser</a:t>
            </a:r>
            <a:endParaRPr lang="en-GB" sz="1600" b="1" dirty="0">
              <a:latin typeface="Arial" panose="020B0604020202020204" pitchFamily="34" charset="0"/>
              <a:cs typeface="Times New Roman"/>
            </a:endParaRPr>
          </a:p>
          <a:p>
            <a:pPr>
              <a:spcAft>
                <a:spcPts val="1200"/>
              </a:spcAft>
            </a:pPr>
            <a:endParaRPr lang="en-GB" sz="1600">
              <a:latin typeface="Arial" panose="020B0604020202020204" pitchFamily="34" charset="0"/>
              <a:cs typeface="Arial" panose="020B0604020202020204" pitchFamily="34" charset="0"/>
            </a:endParaRPr>
          </a:p>
        </p:txBody>
      </p:sp>
      <p:pic>
        <p:nvPicPr>
          <p:cNvPr id="7" name="Picture 4">
            <a:extLst>
              <a:ext uri="{FF2B5EF4-FFF2-40B4-BE49-F238E27FC236}">
                <a16:creationId xmlns:a16="http://schemas.microsoft.com/office/drawing/2014/main" id="{7808D82D-023D-D3E3-4382-CA386C5421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4520" y="5963564"/>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037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073101" y="5924178"/>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10</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a:t>
            </a:r>
            <a:r>
              <a:rPr lang="en-GB" sz="1400">
                <a:solidFill>
                  <a:schemeClr val="bg1"/>
                </a:solidFill>
                <a:latin typeface="Arial"/>
                <a:cs typeface="Arial"/>
                <a:hlinkClick r:id="rId4">
                  <a:extLst>
                    <a:ext uri="{A12FA001-AC4F-418D-AE19-62706E023703}">
                      <ahyp:hlinkClr xmlns:ahyp="http://schemas.microsoft.com/office/drawing/2018/hyperlinkcolor" val="tx"/>
                    </a:ext>
                  </a:extLst>
                </a:hlinkClick>
              </a:rPr>
              <a:t>partnerships@dsit.gov.uk</a:t>
            </a:r>
            <a:r>
              <a:rPr lang="en-GB" sz="1400">
                <a:solidFill>
                  <a:schemeClr val="bg1"/>
                </a:solidFill>
                <a:latin typeface="Arial"/>
                <a:cs typeface="Arial"/>
              </a:rPr>
              <a:t> </a:t>
            </a:r>
          </a:p>
        </p:txBody>
      </p:sp>
      <p:sp>
        <p:nvSpPr>
          <p:cNvPr id="5" name="TextBox 4">
            <a:extLst>
              <a:ext uri="{FF2B5EF4-FFF2-40B4-BE49-F238E27FC236}">
                <a16:creationId xmlns:a16="http://schemas.microsoft.com/office/drawing/2014/main" id="{9FD28CA8-3659-97BD-29FB-0C9598280318}"/>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Equality, Diversity and Inclusion</a:t>
            </a:r>
          </a:p>
        </p:txBody>
      </p:sp>
      <p:sp>
        <p:nvSpPr>
          <p:cNvPr id="13" name="TextBox 12">
            <a:extLst>
              <a:ext uri="{FF2B5EF4-FFF2-40B4-BE49-F238E27FC236}">
                <a16:creationId xmlns:a16="http://schemas.microsoft.com/office/drawing/2014/main" id="{54632BE6-D36D-8F23-1B76-1354F2F3080B}"/>
              </a:ext>
            </a:extLst>
          </p:cNvPr>
          <p:cNvSpPr txBox="1"/>
          <p:nvPr/>
        </p:nvSpPr>
        <p:spPr>
          <a:xfrm>
            <a:off x="350089" y="933822"/>
            <a:ext cx="11491821" cy="4296112"/>
          </a:xfrm>
          <a:prstGeom prst="rect">
            <a:avLst/>
          </a:prstGeom>
          <a:noFill/>
        </p:spPr>
        <p:txBody>
          <a:bodyPr wrap="square" lIns="91440" tIns="45720" rIns="91440" bIns="45720" anchor="t">
            <a:spAutoFit/>
          </a:bodyPr>
          <a:lstStyle/>
          <a:p>
            <a:pPr>
              <a:lnSpc>
                <a:spcPct val="107000"/>
              </a:lnSpc>
            </a:pPr>
            <a:r>
              <a:rPr lang="en-GB" sz="1600">
                <a:effectLst/>
                <a:latin typeface="Arial"/>
                <a:ea typeface="Calibri" panose="020F0502020204030204" pitchFamily="34" charset="0"/>
                <a:cs typeface="Times New Roman"/>
              </a:rPr>
              <a:t>We are committed to increasing the diversity of our boards and bringing in talent, regardless of its origins. We encourage applications from all candidates, regardless of ethnicity, religion or belief, gender, sexual orientation, age, disability or gender identity. We particularly welcome applications from people with ethnicity, gender and disability characteristics currently underrepresented on our Boards.</a:t>
            </a: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a:effectLst/>
                <a:latin typeface="Arial"/>
                <a:ea typeface="Calibri" panose="020F0502020204030204" pitchFamily="34" charset="0"/>
                <a:cs typeface="Times New Roman"/>
              </a:rPr>
              <a:t>Arrangements for candidates with a disability:</a:t>
            </a:r>
            <a:endParaRPr lang="en-GB" sz="1600">
              <a:effectLst/>
              <a:latin typeface="Arial"/>
              <a:ea typeface="Calibri" panose="020F0502020204030204" pitchFamily="34" charset="0"/>
              <a:cs typeface="Times New Roman"/>
            </a:endParaRP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a:effectLst/>
                <a:latin typeface="Arial"/>
                <a:ea typeface="Calibri" panose="020F0502020204030204" pitchFamily="34" charset="0"/>
                <a:cs typeface="Times New Roman"/>
              </a:rPr>
              <a:t>As a Disability Confident leader, we guarantee to interview anyone with a disability whose application meets the essential criteria for the post. More details on the criteria can be found in this pack. If you wish to apply through the Disability Confident scheme, you will need to tick the option on the Diversity Monitoring form that you will submit alongside your application.</a:t>
            </a: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a:effectLst/>
                <a:latin typeface="Arial"/>
                <a:ea typeface="Calibri" panose="020F0502020204030204" pitchFamily="34" charset="0"/>
                <a:cs typeface="Times New Roman"/>
              </a:rPr>
              <a:t>Adjustments:</a:t>
            </a:r>
            <a:r>
              <a:rPr lang="en-GB" sz="1600" b="1">
                <a:latin typeface="Arial"/>
                <a:ea typeface="Calibri" panose="020F0502020204030204" pitchFamily="34" charset="0"/>
                <a:cs typeface="Times New Roman"/>
              </a:rPr>
              <a:t> </a:t>
            </a:r>
            <a:endParaRPr lang="en-GB" sz="1600">
              <a:effectLst/>
              <a:latin typeface="Calibri"/>
              <a:ea typeface="Calibri" panose="020F0502020204030204" pitchFamily="34" charset="0"/>
              <a:cs typeface="Times New Roman" panose="02020603050405020304" pitchFamily="18" charset="0"/>
            </a:endParaRP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a:effectLst/>
                <a:latin typeface="Arial"/>
                <a:ea typeface="Calibri" panose="020F0502020204030204" pitchFamily="34" charset="0"/>
                <a:cs typeface="Times New Roman"/>
              </a:rPr>
              <a:t>All candidates are entitled to request reasonable adjustments at any stage of the application process. If you would like to discuss adjustments prior to submitting your application, please contact </a:t>
            </a:r>
            <a:r>
              <a:rPr lang="en-GB" sz="1600">
                <a:latin typeface="Arial"/>
                <a:ea typeface="Calibri" panose="020F0502020204030204" pitchFamily="34" charset="0"/>
                <a:cs typeface="Times New Roman"/>
                <a:hlinkClick r:id="rId4">
                  <a:extLst>
                    <a:ext uri="{A12FA001-AC4F-418D-AE19-62706E023703}">
                      <ahyp:hlinkClr xmlns:ahyp="http://schemas.microsoft.com/office/drawing/2018/hyperlinkcolor" val="tx"/>
                    </a:ext>
                  </a:extLst>
                </a:hlinkClick>
              </a:rPr>
              <a:t>partnerships@dsit.gov.uk</a:t>
            </a:r>
            <a:r>
              <a:rPr lang="en-GB" sz="1600">
                <a:latin typeface="Arial"/>
                <a:ea typeface="Calibri" panose="020F0502020204030204" pitchFamily="34" charset="0"/>
                <a:cs typeface="Times New Roman"/>
              </a:rPr>
              <a:t> </a:t>
            </a:r>
            <a:endParaRPr lang="en-GB"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pPr>
            <a:endParaRPr lang="en-GB" sz="16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4">
            <a:extLst>
              <a:ext uri="{FF2B5EF4-FFF2-40B4-BE49-F238E27FC236}">
                <a16:creationId xmlns:a16="http://schemas.microsoft.com/office/drawing/2014/main" id="{CDBC52CA-5D47-B073-CDE8-B67403C70C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3187" y="5946588"/>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803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EB6855-AA50-A672-7260-9865BC879751}"/>
              </a:ext>
            </a:extLst>
          </p:cNvPr>
          <p:cNvSpPr/>
          <p:nvPr/>
        </p:nvSpPr>
        <p:spPr>
          <a:xfrm>
            <a:off x="310718" y="824686"/>
            <a:ext cx="11700769" cy="479271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11</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partnerships@dsit.gov.uk</a:t>
            </a:r>
          </a:p>
        </p:txBody>
      </p:sp>
      <p:sp>
        <p:nvSpPr>
          <p:cNvPr id="5" name="TextBox 4">
            <a:extLst>
              <a:ext uri="{FF2B5EF4-FFF2-40B4-BE49-F238E27FC236}">
                <a16:creationId xmlns:a16="http://schemas.microsoft.com/office/drawing/2014/main" id="{622A9094-DC3B-5D4D-5E16-0E0ACAF6DFC6}"/>
              </a:ext>
            </a:extLst>
          </p:cNvPr>
          <p:cNvSpPr txBox="1"/>
          <p:nvPr/>
        </p:nvSpPr>
        <p:spPr>
          <a:xfrm>
            <a:off x="388884" y="13108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A: Met Office Vision and Purpose</a:t>
            </a:r>
          </a:p>
        </p:txBody>
      </p:sp>
      <p:pic>
        <p:nvPicPr>
          <p:cNvPr id="7" name="Picture 6">
            <a:extLst>
              <a:ext uri="{FF2B5EF4-FFF2-40B4-BE49-F238E27FC236}">
                <a16:creationId xmlns:a16="http://schemas.microsoft.com/office/drawing/2014/main" id="{7B66C4E4-CF96-3FA3-B56D-C2D4AEA12486}"/>
              </a:ext>
            </a:extLst>
          </p:cNvPr>
          <p:cNvPicPr>
            <a:picLocks noChangeAspect="1"/>
          </p:cNvPicPr>
          <p:nvPr/>
        </p:nvPicPr>
        <p:blipFill rotWithShape="1">
          <a:blip r:embed="rId3"/>
          <a:srcRect t="16658" b="16657"/>
          <a:stretch/>
        </p:blipFill>
        <p:spPr>
          <a:xfrm>
            <a:off x="7298776" y="5991225"/>
            <a:ext cx="1260086" cy="666890"/>
          </a:xfrm>
          <a:prstGeom prst="rect">
            <a:avLst/>
          </a:prstGeom>
        </p:spPr>
      </p:pic>
      <p:pic>
        <p:nvPicPr>
          <p:cNvPr id="9" name="Picture 4">
            <a:extLst>
              <a:ext uri="{FF2B5EF4-FFF2-40B4-BE49-F238E27FC236}">
                <a16:creationId xmlns:a16="http://schemas.microsoft.com/office/drawing/2014/main" id="{D5A35249-2104-7C0C-FF3A-7E1C7134D1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7124" y="6034110"/>
            <a:ext cx="2055484" cy="64448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E8D20F26-E382-9461-8A54-15A52FF2EC44}"/>
              </a:ext>
            </a:extLst>
          </p:cNvPr>
          <p:cNvSpPr txBox="1"/>
          <p:nvPr/>
        </p:nvSpPr>
        <p:spPr>
          <a:xfrm>
            <a:off x="2672081" y="4013333"/>
            <a:ext cx="422045" cy="11772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6400" b="1"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6400" b="1" i="0"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
        <p:nvSpPr>
          <p:cNvPr id="16" name="TextBox 15">
            <a:extLst>
              <a:ext uri="{FF2B5EF4-FFF2-40B4-BE49-F238E27FC236}">
                <a16:creationId xmlns:a16="http://schemas.microsoft.com/office/drawing/2014/main" id="{526B832F-4630-C31D-CCC5-36EC15A791B8}"/>
              </a:ext>
            </a:extLst>
          </p:cNvPr>
          <p:cNvSpPr txBox="1"/>
          <p:nvPr/>
        </p:nvSpPr>
        <p:spPr>
          <a:xfrm>
            <a:off x="9671397" y="2949609"/>
            <a:ext cx="410535" cy="11772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6400" b="1"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9600" b="1" i="0"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
        <p:nvSpPr>
          <p:cNvPr id="17" name="TextBox 16">
            <a:extLst>
              <a:ext uri="{FF2B5EF4-FFF2-40B4-BE49-F238E27FC236}">
                <a16:creationId xmlns:a16="http://schemas.microsoft.com/office/drawing/2014/main" id="{F0866BF6-D5A2-4DC4-618E-AE6058AC38B4}"/>
              </a:ext>
            </a:extLst>
          </p:cNvPr>
          <p:cNvSpPr txBox="1"/>
          <p:nvPr/>
        </p:nvSpPr>
        <p:spPr>
          <a:xfrm>
            <a:off x="2672081" y="1191567"/>
            <a:ext cx="422045" cy="11772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6400" b="1"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6400" b="1" i="0"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
        <p:nvSpPr>
          <p:cNvPr id="21" name="Rectangle 20">
            <a:extLst>
              <a:ext uri="{FF2B5EF4-FFF2-40B4-BE49-F238E27FC236}">
                <a16:creationId xmlns:a16="http://schemas.microsoft.com/office/drawing/2014/main" id="{62976608-CC17-A82E-51D2-AE0E4B4A6B62}"/>
              </a:ext>
            </a:extLst>
          </p:cNvPr>
          <p:cNvSpPr/>
          <p:nvPr/>
        </p:nvSpPr>
        <p:spPr>
          <a:xfrm>
            <a:off x="1874515" y="3625568"/>
            <a:ext cx="8441713" cy="1190496"/>
          </a:xfrm>
          <a:prstGeom prst="rect">
            <a:avLst/>
          </a:prstGeom>
          <a:solidFill>
            <a:schemeClr val="bg2"/>
          </a:solidFill>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2" name="Group 21">
            <a:extLst>
              <a:ext uri="{FF2B5EF4-FFF2-40B4-BE49-F238E27FC236}">
                <a16:creationId xmlns:a16="http://schemas.microsoft.com/office/drawing/2014/main" id="{50514306-428B-D740-2F16-17B0AE334F0E}"/>
              </a:ext>
            </a:extLst>
          </p:cNvPr>
          <p:cNvGrpSpPr/>
          <p:nvPr/>
        </p:nvGrpSpPr>
        <p:grpSpPr>
          <a:xfrm>
            <a:off x="1874515" y="1581697"/>
            <a:ext cx="8441713" cy="1678380"/>
            <a:chOff x="1722475" y="1440968"/>
            <a:chExt cx="5699050" cy="1749034"/>
          </a:xfrm>
        </p:grpSpPr>
        <p:sp>
          <p:nvSpPr>
            <p:cNvPr id="29" name="Rectangle 28">
              <a:extLst>
                <a:ext uri="{FF2B5EF4-FFF2-40B4-BE49-F238E27FC236}">
                  <a16:creationId xmlns:a16="http://schemas.microsoft.com/office/drawing/2014/main" id="{3BE86F14-99F2-E85E-D374-D626A5D1C0EB}"/>
                </a:ext>
              </a:extLst>
            </p:cNvPr>
            <p:cNvSpPr/>
            <p:nvPr/>
          </p:nvSpPr>
          <p:spPr>
            <a:xfrm>
              <a:off x="1722475" y="1440968"/>
              <a:ext cx="5699050" cy="174903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35ACE6E1-6ABB-FE25-36E7-62C6B6B50B26}"/>
                </a:ext>
              </a:extLst>
            </p:cNvPr>
            <p:cNvSpPr txBox="1"/>
            <p:nvPr/>
          </p:nvSpPr>
          <p:spPr>
            <a:xfrm>
              <a:off x="1722475" y="1569160"/>
              <a:ext cx="5699049" cy="14367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3733" b="0" i="1" u="none" strike="noStrike" kern="1200" cap="none" spc="0" normalizeH="0" baseline="0" noProof="0">
                  <a:ln>
                    <a:noFill/>
                  </a:ln>
                  <a:solidFill>
                    <a:prstClr val="black"/>
                  </a:solidFill>
                  <a:effectLst/>
                  <a:uLnTx/>
                  <a:uFillTx/>
                  <a:latin typeface="Calibri" panose="020F0502020204030204"/>
                  <a:ea typeface="+mn-ea"/>
                  <a:cs typeface="+mn-cs"/>
                </a:rPr>
                <a:t>Helping you </a:t>
              </a:r>
              <a:r>
                <a:rPr kumimoji="0" lang="en-US" sz="3733" b="1" i="1" u="none" strike="noStrike" kern="1200" cap="none" spc="0" normalizeH="0" baseline="0" noProof="0">
                  <a:ln>
                    <a:noFill/>
                  </a:ln>
                  <a:solidFill>
                    <a:prstClr val="black"/>
                  </a:solidFill>
                  <a:effectLst/>
                  <a:uLnTx/>
                  <a:uFillTx/>
                  <a:latin typeface="Calibri" panose="020F0502020204030204"/>
                  <a:ea typeface="+mn-ea"/>
                  <a:cs typeface="+mn-cs"/>
                </a:rPr>
                <a:t>make </a:t>
              </a:r>
            </a:p>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3733" b="1" i="1" u="none" strike="noStrike" kern="1200" cap="none" spc="0" normalizeH="0" baseline="0" noProof="0">
                  <a:ln>
                    <a:noFill/>
                  </a:ln>
                  <a:solidFill>
                    <a:prstClr val="black"/>
                  </a:solidFill>
                  <a:effectLst/>
                  <a:uLnTx/>
                  <a:uFillTx/>
                  <a:latin typeface="Calibri" panose="020F0502020204030204"/>
                  <a:ea typeface="+mn-ea"/>
                  <a:cs typeface="+mn-cs"/>
                </a:rPr>
                <a:t>better decisions </a:t>
              </a:r>
              <a:r>
                <a:rPr kumimoji="0" lang="en-US" sz="3733" b="0" i="1" u="none" strike="noStrike" kern="1200" cap="none" spc="0" normalizeH="0" baseline="0" noProof="0">
                  <a:ln>
                    <a:noFill/>
                  </a:ln>
                  <a:solidFill>
                    <a:prstClr val="black"/>
                  </a:solidFill>
                  <a:effectLst/>
                  <a:uLnTx/>
                  <a:uFillTx/>
                  <a:latin typeface="Calibri" panose="020F0502020204030204"/>
                  <a:ea typeface="+mn-ea"/>
                  <a:cs typeface="+mn-cs"/>
                </a:rPr>
                <a:t>to </a:t>
              </a:r>
            </a:p>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3733" b="1" i="1" u="none" strike="noStrike" kern="1200" cap="none" spc="0" normalizeH="0" baseline="0" noProof="0">
                  <a:ln>
                    <a:noFill/>
                  </a:ln>
                  <a:solidFill>
                    <a:prstClr val="black"/>
                  </a:solidFill>
                  <a:effectLst/>
                  <a:uLnTx/>
                  <a:uFillTx/>
                  <a:latin typeface="Calibri" panose="020F0502020204030204"/>
                  <a:ea typeface="+mn-ea"/>
                  <a:cs typeface="+mn-cs"/>
                </a:rPr>
                <a:t>stay safe </a:t>
              </a:r>
              <a:r>
                <a:rPr kumimoji="0" lang="en-US" sz="3733" b="0" i="1" u="none" strike="noStrike" kern="1200" cap="none" spc="0" normalizeH="0" baseline="0" noProof="0">
                  <a:ln>
                    <a:noFill/>
                  </a:ln>
                  <a:solidFill>
                    <a:prstClr val="black"/>
                  </a:solidFill>
                  <a:effectLst/>
                  <a:uLnTx/>
                  <a:uFillTx/>
                  <a:latin typeface="Calibri" panose="020F0502020204030204"/>
                  <a:ea typeface="+mn-ea"/>
                  <a:cs typeface="+mn-cs"/>
                </a:rPr>
                <a:t>and </a:t>
              </a:r>
              <a:r>
                <a:rPr kumimoji="0" lang="en-US" sz="3733" b="1" i="1" u="none" strike="noStrike" kern="1200" cap="none" spc="0" normalizeH="0" baseline="0" noProof="0">
                  <a:ln>
                    <a:noFill/>
                  </a:ln>
                  <a:solidFill>
                    <a:prstClr val="black"/>
                  </a:solidFill>
                  <a:effectLst/>
                  <a:uLnTx/>
                  <a:uFillTx/>
                  <a:latin typeface="Calibri" panose="020F0502020204030204"/>
                  <a:ea typeface="+mn-ea"/>
                  <a:cs typeface="+mn-cs"/>
                </a:rPr>
                <a:t>thrive</a:t>
              </a:r>
              <a:r>
                <a:rPr kumimoji="0" lang="en-US" sz="3733" b="0" i="1"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3733" b="0" i="1"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grpSp>
      <p:sp>
        <p:nvSpPr>
          <p:cNvPr id="23" name="TextBox 22">
            <a:extLst>
              <a:ext uri="{FF2B5EF4-FFF2-40B4-BE49-F238E27FC236}">
                <a16:creationId xmlns:a16="http://schemas.microsoft.com/office/drawing/2014/main" id="{25B7A531-FFB3-874F-2956-588B1764121D}"/>
              </a:ext>
            </a:extLst>
          </p:cNvPr>
          <p:cNvSpPr txBox="1"/>
          <p:nvPr/>
        </p:nvSpPr>
        <p:spPr>
          <a:xfrm>
            <a:off x="1984765" y="3498660"/>
            <a:ext cx="468865" cy="8472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6400" b="1"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6400" b="1" i="0"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
        <p:nvSpPr>
          <p:cNvPr id="24" name="TextBox 23">
            <a:extLst>
              <a:ext uri="{FF2B5EF4-FFF2-40B4-BE49-F238E27FC236}">
                <a16:creationId xmlns:a16="http://schemas.microsoft.com/office/drawing/2014/main" id="{D435C03C-6880-8BF7-75F0-6EB989FACD63}"/>
              </a:ext>
            </a:extLst>
          </p:cNvPr>
          <p:cNvSpPr txBox="1"/>
          <p:nvPr/>
        </p:nvSpPr>
        <p:spPr>
          <a:xfrm>
            <a:off x="9760564" y="2733094"/>
            <a:ext cx="456078" cy="8472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6400" b="1"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9600" b="1" i="0"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
        <p:nvSpPr>
          <p:cNvPr id="25" name="TextBox 24">
            <a:extLst>
              <a:ext uri="{FF2B5EF4-FFF2-40B4-BE49-F238E27FC236}">
                <a16:creationId xmlns:a16="http://schemas.microsoft.com/office/drawing/2014/main" id="{5B676FBB-38E8-D267-591A-AD49E87E1A4D}"/>
              </a:ext>
            </a:extLst>
          </p:cNvPr>
          <p:cNvSpPr txBox="1"/>
          <p:nvPr/>
        </p:nvSpPr>
        <p:spPr>
          <a:xfrm>
            <a:off x="1984765" y="1467826"/>
            <a:ext cx="468865" cy="8472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6400" b="1"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6400" b="1" i="0"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
        <p:nvSpPr>
          <p:cNvPr id="26" name="TextBox 25">
            <a:extLst>
              <a:ext uri="{FF2B5EF4-FFF2-40B4-BE49-F238E27FC236}">
                <a16:creationId xmlns:a16="http://schemas.microsoft.com/office/drawing/2014/main" id="{4BF1D8E5-90D5-B783-F4BC-FCD60538D88D}"/>
              </a:ext>
            </a:extLst>
          </p:cNvPr>
          <p:cNvSpPr txBox="1"/>
          <p:nvPr/>
        </p:nvSpPr>
        <p:spPr>
          <a:xfrm>
            <a:off x="9761215" y="4334287"/>
            <a:ext cx="456078" cy="8472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5249" tIns="95249" rIns="95249" bIns="95249" numCol="1" spcCol="38100" rtlCol="0" anchor="ctr">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6400" b="1" i="0" u="none" strike="noStrike" kern="1200" cap="none" spc="0" normalizeH="0" baseline="0" noProof="0">
                <a:ln>
                  <a:noFill/>
                </a:ln>
                <a:solidFill>
                  <a:prstClr val="black"/>
                </a:solidFill>
                <a:effectLst/>
                <a:uLnTx/>
                <a:uFillTx/>
                <a:latin typeface="Calibri" panose="020F0502020204030204"/>
                <a:ea typeface="+mn-ea"/>
                <a:cs typeface="+mn-cs"/>
              </a:rPr>
              <a:t>”</a:t>
            </a:r>
            <a:endParaRPr kumimoji="0" lang="en-US" sz="9600" b="1" i="0"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
        <p:nvSpPr>
          <p:cNvPr id="27" name="Rectangle 26">
            <a:extLst>
              <a:ext uri="{FF2B5EF4-FFF2-40B4-BE49-F238E27FC236}">
                <a16:creationId xmlns:a16="http://schemas.microsoft.com/office/drawing/2014/main" id="{77155816-BC73-EF95-9C3B-81CF8AC2BEF2}"/>
              </a:ext>
            </a:extLst>
          </p:cNvPr>
          <p:cNvSpPr/>
          <p:nvPr/>
        </p:nvSpPr>
        <p:spPr>
          <a:xfrm>
            <a:off x="2368221" y="3743635"/>
            <a:ext cx="7473512" cy="913199"/>
          </a:xfrm>
          <a:prstGeom prst="rect">
            <a:avLst/>
          </a:prstGeom>
        </p:spPr>
        <p:txBody>
          <a:bodyPr wrap="square">
            <a:spAutoFit/>
          </a:bodyPr>
          <a:lstStyle/>
          <a:p>
            <a:pPr marL="0" marR="0" lvl="0" indent="0" algn="ctr" defTabSz="778914" rtl="0" eaLnBrk="1" fontAlgn="auto" latinLnBrk="0" hangingPunct="0">
              <a:lnSpc>
                <a:spcPct val="100000"/>
              </a:lnSpc>
              <a:spcBef>
                <a:spcPts val="0"/>
              </a:spcBef>
              <a:spcAft>
                <a:spcPts val="0"/>
              </a:spcAft>
              <a:buClrTx/>
              <a:buSzTx/>
              <a:buFontTx/>
              <a:buNone/>
              <a:tabLst/>
              <a:defRPr/>
            </a:pPr>
            <a:r>
              <a:rPr kumimoji="0" lang="en-US" sz="2667" b="0" i="1" u="none" strike="noStrike" kern="1200" cap="none" spc="0" normalizeH="0" baseline="0" noProof="0">
                <a:ln>
                  <a:noFill/>
                </a:ln>
                <a:solidFill>
                  <a:prstClr val="black"/>
                </a:solidFill>
                <a:effectLst/>
                <a:uLnTx/>
                <a:uFillTx/>
                <a:latin typeface="Calibri" panose="020F0502020204030204"/>
                <a:ea typeface="+mn-ea"/>
                <a:cs typeface="+mn-cs"/>
              </a:rPr>
              <a:t>Recognised as global leaders in weather and climate science and services in our changing world</a:t>
            </a:r>
            <a:endParaRPr kumimoji="0" lang="en-US" sz="2667" b="0" i="1" u="none" strike="noStrike" kern="1200" cap="none" spc="0" normalizeH="0" baseline="0" noProof="0">
              <a:ln>
                <a:noFill/>
              </a:ln>
              <a:solidFill>
                <a:prstClr val="black"/>
              </a:solidFill>
              <a:effectLst/>
              <a:uLnTx/>
              <a:uFillTx/>
              <a:latin typeface="Calibri" panose="020F0502020204030204"/>
              <a:ea typeface="+mn-ea"/>
              <a:cs typeface="+mn-cs"/>
              <a:sym typeface="Helvetica Light"/>
            </a:endParaRPr>
          </a:p>
        </p:txBody>
      </p:sp>
    </p:spTree>
    <p:extLst>
      <p:ext uri="{BB962C8B-B14F-4D97-AF65-F5344CB8AC3E}">
        <p14:creationId xmlns:p14="http://schemas.microsoft.com/office/powerpoint/2010/main" val="2727777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12</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partnerships@dsit.gov.uk</a:t>
            </a:r>
          </a:p>
        </p:txBody>
      </p:sp>
      <p:sp>
        <p:nvSpPr>
          <p:cNvPr id="5" name="TextBox 4">
            <a:extLst>
              <a:ext uri="{FF2B5EF4-FFF2-40B4-BE49-F238E27FC236}">
                <a16:creationId xmlns:a16="http://schemas.microsoft.com/office/drawing/2014/main" id="{622A9094-DC3B-5D4D-5E16-0E0ACAF6DFC6}"/>
              </a:ext>
            </a:extLst>
          </p:cNvPr>
          <p:cNvSpPr txBox="1"/>
          <p:nvPr/>
        </p:nvSpPr>
        <p:spPr>
          <a:xfrm>
            <a:off x="183056" y="99028"/>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A (continued): Met Office Values</a:t>
            </a:r>
          </a:p>
        </p:txBody>
      </p:sp>
      <p:pic>
        <p:nvPicPr>
          <p:cNvPr id="7" name="Picture 6">
            <a:extLst>
              <a:ext uri="{FF2B5EF4-FFF2-40B4-BE49-F238E27FC236}">
                <a16:creationId xmlns:a16="http://schemas.microsoft.com/office/drawing/2014/main" id="{7B66C4E4-CF96-3FA3-B56D-C2D4AEA12486}"/>
              </a:ext>
            </a:extLst>
          </p:cNvPr>
          <p:cNvPicPr>
            <a:picLocks noChangeAspect="1"/>
          </p:cNvPicPr>
          <p:nvPr/>
        </p:nvPicPr>
        <p:blipFill rotWithShape="1">
          <a:blip r:embed="rId3"/>
          <a:srcRect t="16658" b="16657"/>
          <a:stretch/>
        </p:blipFill>
        <p:spPr>
          <a:xfrm>
            <a:off x="7298776" y="5991225"/>
            <a:ext cx="1260086" cy="666890"/>
          </a:xfrm>
          <a:prstGeom prst="rect">
            <a:avLst/>
          </a:prstGeom>
        </p:spPr>
      </p:pic>
      <p:pic>
        <p:nvPicPr>
          <p:cNvPr id="9" name="Picture 4">
            <a:extLst>
              <a:ext uri="{FF2B5EF4-FFF2-40B4-BE49-F238E27FC236}">
                <a16:creationId xmlns:a16="http://schemas.microsoft.com/office/drawing/2014/main" id="{D5A35249-2104-7C0C-FF3A-7E1C7134D1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7124" y="6034110"/>
            <a:ext cx="2055484" cy="64448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28D1C85F-E5BE-2A74-68A3-3ADC715F28D4}"/>
              </a:ext>
            </a:extLst>
          </p:cNvPr>
          <p:cNvPicPr>
            <a:picLocks noChangeAspect="1"/>
          </p:cNvPicPr>
          <p:nvPr/>
        </p:nvPicPr>
        <p:blipFill rotWithShape="1">
          <a:blip r:embed="rId5"/>
          <a:srcRect b="5093"/>
          <a:stretch/>
        </p:blipFill>
        <p:spPr>
          <a:xfrm>
            <a:off x="1565514" y="824687"/>
            <a:ext cx="9179409" cy="4869410"/>
          </a:xfrm>
          <a:prstGeom prst="rect">
            <a:avLst/>
          </a:prstGeom>
        </p:spPr>
      </p:pic>
    </p:spTree>
    <p:extLst>
      <p:ext uri="{BB962C8B-B14F-4D97-AF65-F5344CB8AC3E}">
        <p14:creationId xmlns:p14="http://schemas.microsoft.com/office/powerpoint/2010/main" val="2744209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037006" y="5960896"/>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13</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partnerships@dsit.gov.uk</a:t>
            </a:r>
          </a:p>
        </p:txBody>
      </p:sp>
      <p:sp>
        <p:nvSpPr>
          <p:cNvPr id="5" name="TextBox 4">
            <a:extLst>
              <a:ext uri="{FF2B5EF4-FFF2-40B4-BE49-F238E27FC236}">
                <a16:creationId xmlns:a16="http://schemas.microsoft.com/office/drawing/2014/main" id="{622A9094-DC3B-5D4D-5E16-0E0ACAF6DFC6}"/>
              </a:ext>
            </a:extLst>
          </p:cNvPr>
          <p:cNvSpPr txBox="1"/>
          <p:nvPr/>
        </p:nvSpPr>
        <p:spPr>
          <a:xfrm>
            <a:off x="381524" y="301466"/>
            <a:ext cx="874190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B: Conflict of Interest and Due Diligence</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81524" y="887032"/>
            <a:ext cx="11464112" cy="4801314"/>
          </a:xfrm>
          <a:prstGeom prst="rect">
            <a:avLst/>
          </a:prstGeom>
          <a:noFill/>
        </p:spPr>
        <p:txBody>
          <a:bodyPr wrap="square" lIns="91440" tIns="45720" rIns="91440" bIns="45720" rtlCol="0" anchor="t">
            <a:spAutoFit/>
          </a:bodyPr>
          <a:lstStyle/>
          <a:p>
            <a:pPr marL="0" indent="0">
              <a:lnSpc>
                <a:spcPct val="100000"/>
              </a:lnSpc>
              <a:spcBef>
                <a:spcPts val="0"/>
              </a:spcBef>
              <a:buNone/>
            </a:pPr>
            <a:r>
              <a:rPr lang="en-GB" sz="1600" b="0" i="0" u="none" strike="noStrike" baseline="0">
                <a:solidFill>
                  <a:srgbClr val="000000"/>
                </a:solidFill>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600">
                <a:solidFill>
                  <a:srgbClr val="000000"/>
                </a:solidFill>
                <a:latin typeface="Arial"/>
                <a:cs typeface="Arial"/>
              </a:rPr>
              <a:t> </a:t>
            </a:r>
            <a:endParaRPr lang="en-US"/>
          </a:p>
          <a:p>
            <a:pPr marL="0" indent="0">
              <a:lnSpc>
                <a:spcPct val="100000"/>
              </a:lnSpc>
              <a:spcBef>
                <a:spcPts val="0"/>
              </a:spcBef>
              <a:buNone/>
            </a:pPr>
            <a:endParaRPr lang="en-GB" sz="1600" b="0" i="0" u="none" strike="noStrike" baseline="0">
              <a:solidFill>
                <a:srgbClr val="000000"/>
              </a:solidFill>
              <a:latin typeface="Arial" panose="020B0604020202020204" pitchFamily="34" charset="0"/>
              <a:cs typeface="Arial" panose="020B0604020202020204" pitchFamily="34" charset="0"/>
            </a:endParaRPr>
          </a:p>
          <a:p>
            <a:pPr marL="0" indent="0">
              <a:lnSpc>
                <a:spcPct val="100000"/>
              </a:lnSpc>
              <a:spcBef>
                <a:spcPts val="0"/>
              </a:spcBef>
              <a:buNone/>
            </a:pPr>
            <a:r>
              <a:rPr lang="en-GB" sz="1600" b="0" i="0">
                <a:solidFill>
                  <a:srgbClr val="000000"/>
                </a:solidFill>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a:lnSpc>
                <a:spcPct val="100000"/>
              </a:lnSpc>
              <a:spcBef>
                <a:spcPts val="0"/>
              </a:spcBef>
              <a:buNone/>
            </a:pPr>
            <a:endParaRPr lang="en-GB" sz="1600" b="0" i="0">
              <a:solidFill>
                <a:srgbClr val="000000"/>
              </a:solidFill>
              <a:effectLst/>
              <a:latin typeface="Arial"/>
              <a:cs typeface="Arial"/>
            </a:endParaRPr>
          </a:p>
          <a:p>
            <a:pPr marL="0" indent="0" fontAlgn="base">
              <a:lnSpc>
                <a:spcPct val="100000"/>
              </a:lnSpc>
              <a:spcBef>
                <a:spcPts val="0"/>
              </a:spcBef>
              <a:buNone/>
            </a:pPr>
            <a:r>
              <a:rPr lang="en-GB" sz="1600">
                <a:effectLst/>
                <a:latin typeface="Arial"/>
                <a:ea typeface="Calibri" panose="020F0502020204030204" pitchFamily="34" charset="0"/>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600">
                <a:latin typeface="Arial"/>
                <a:ea typeface="Calibri" panose="020F0502020204030204" pitchFamily="34" charset="0"/>
                <a:cs typeface="Arial"/>
              </a:rPr>
              <a:t>publicly</a:t>
            </a:r>
            <a:r>
              <a:rPr lang="en-GB" sz="1600">
                <a:effectLst/>
                <a:latin typeface="Arial"/>
                <a:ea typeface="Calibri" panose="020F0502020204030204" pitchFamily="34" charset="0"/>
                <a:cs typeface="Arial"/>
              </a:rPr>
              <a:t> available information. This information may be made available to the Panel</a:t>
            </a:r>
            <a:r>
              <a:rPr lang="en-GB" sz="1600">
                <a:latin typeface="Arial"/>
                <a:ea typeface="Calibri" panose="020F0502020204030204" pitchFamily="34" charset="0"/>
                <a:cs typeface="Arial"/>
              </a:rPr>
              <a:t>,</a:t>
            </a:r>
            <a:r>
              <a:rPr lang="en-GB" sz="1600">
                <a:effectLst/>
                <a:latin typeface="Arial"/>
                <a:ea typeface="Calibri" panose="020F0502020204030204" pitchFamily="34" charset="0"/>
                <a:cs typeface="Arial"/>
              </a:rPr>
              <a:t> and they may wish to explore issues with you, should you be invited to interview.</a:t>
            </a:r>
          </a:p>
          <a:p>
            <a:pPr marL="0" indent="0" fontAlgn="base">
              <a:lnSpc>
                <a:spcPct val="100000"/>
              </a:lnSpc>
              <a:spcBef>
                <a:spcPts val="0"/>
              </a:spcBef>
              <a:buNone/>
            </a:pPr>
            <a:endParaRPr lang="en-GB" sz="1600">
              <a:effectLst/>
              <a:latin typeface="Arial"/>
              <a:ea typeface="Calibri" panose="020F0502020204030204" pitchFamily="34" charset="0"/>
              <a:cs typeface="Arial"/>
            </a:endParaRPr>
          </a:p>
          <a:p>
            <a:pPr fontAlgn="base"/>
            <a:r>
              <a:rPr lang="en-GB" sz="1600" b="0" i="0">
                <a:solidFill>
                  <a:srgbClr val="000000"/>
                </a:solidFill>
                <a:effectLst/>
                <a:latin typeface="Arial"/>
                <a:cs typeface="Arial"/>
              </a:rPr>
              <a:t>If you have any queries </a:t>
            </a:r>
            <a:r>
              <a:rPr lang="en-GB" sz="1600">
                <a:solidFill>
                  <a:srgbClr val="000000"/>
                </a:solidFill>
                <a:latin typeface="Arial"/>
                <a:cs typeface="Arial"/>
              </a:rPr>
              <a:t>or </a:t>
            </a:r>
            <a:r>
              <a:rPr lang="en-GB" sz="1600" b="0" i="0">
                <a:solidFill>
                  <a:srgbClr val="000000"/>
                </a:solidFill>
                <a:effectLst/>
                <a:latin typeface="Arial"/>
                <a:cs typeface="Arial"/>
              </a:rPr>
              <a:t>would like to discuss further, please </a:t>
            </a:r>
            <a:r>
              <a:rPr lang="en-GB" sz="1600">
                <a:solidFill>
                  <a:srgbClr val="000000"/>
                </a:solidFill>
                <a:latin typeface="Arial"/>
                <a:cs typeface="Arial"/>
              </a:rPr>
              <a:t>contact </a:t>
            </a:r>
            <a:r>
              <a:rPr lang="en-GB" sz="1600">
                <a:solidFill>
                  <a:srgbClr val="000000"/>
                </a:solidFill>
                <a:latin typeface="Arial"/>
                <a:cs typeface="Arial"/>
                <a:hlinkClick r:id="rId4"/>
              </a:rPr>
              <a:t>partnerships@dsit.gov.uk</a:t>
            </a:r>
            <a:r>
              <a:rPr lang="en-GB" sz="1600">
                <a:solidFill>
                  <a:srgbClr val="000000"/>
                </a:solidFill>
                <a:latin typeface="Arial"/>
                <a:cs typeface="Arial"/>
              </a:rPr>
              <a:t>.</a:t>
            </a:r>
            <a:endParaRPr lang="en-GB" sz="1600" b="0" i="0">
              <a:solidFill>
                <a:srgbClr val="000000"/>
              </a:solidFill>
              <a:effectLst/>
              <a:latin typeface="Arial"/>
              <a:cs typeface="Arial"/>
            </a:endParaRPr>
          </a:p>
          <a:p>
            <a:pPr>
              <a:spcAft>
                <a:spcPts val="1200"/>
              </a:spcAft>
            </a:pPr>
            <a:endParaRPr lang="en-GB">
              <a:latin typeface="Arial" panose="020B0604020202020204" pitchFamily="34" charset="0"/>
              <a:cs typeface="Arial" panose="020B0604020202020204" pitchFamily="34" charset="0"/>
            </a:endParaRPr>
          </a:p>
        </p:txBody>
      </p:sp>
      <p:pic>
        <p:nvPicPr>
          <p:cNvPr id="7" name="Picture 4">
            <a:extLst>
              <a:ext uri="{FF2B5EF4-FFF2-40B4-BE49-F238E27FC236}">
                <a16:creationId xmlns:a16="http://schemas.microsoft.com/office/drawing/2014/main" id="{D6B9E198-9575-FA82-E077-6F346BCF55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1203" y="5963455"/>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269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919460" y="5934521"/>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14</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partnerships@dsit.gov.uk</a:t>
            </a:r>
          </a:p>
        </p:txBody>
      </p:sp>
      <p:sp>
        <p:nvSpPr>
          <p:cNvPr id="5" name="TextBox 4">
            <a:extLst>
              <a:ext uri="{FF2B5EF4-FFF2-40B4-BE49-F238E27FC236}">
                <a16:creationId xmlns:a16="http://schemas.microsoft.com/office/drawing/2014/main" id="{622A9094-DC3B-5D4D-5E16-0E0ACAF6DFC6}"/>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C: The Seven Principles of Public Life </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81524" y="1094853"/>
            <a:ext cx="11464112" cy="4229876"/>
          </a:xfrm>
          <a:prstGeom prst="rect">
            <a:avLst/>
          </a:prstGeom>
          <a:noFill/>
        </p:spPr>
        <p:txBody>
          <a:bodyPr wrap="square" lIns="91440" tIns="45720" rIns="91440" bIns="45720" rtlCol="0" anchor="t">
            <a:spAutoFit/>
          </a:bodyPr>
          <a:lstStyle/>
          <a:p>
            <a:pPr marL="0" indent="0">
              <a:lnSpc>
                <a:spcPct val="107000"/>
              </a:lnSpc>
              <a:spcAft>
                <a:spcPts val="800"/>
              </a:spcAft>
              <a:buNone/>
            </a:pPr>
            <a:r>
              <a:rPr lang="en-GB" sz="2000">
                <a:latin typeface="Arial" panose="020B0604020202020204" pitchFamily="34" charset="0"/>
                <a:cs typeface="Arial" panose="020B0604020202020204" pitchFamily="34" charset="0"/>
              </a:rPr>
              <a:t>In 1995 the Committee on Standards in Public Life defined seven principles for public life. </a:t>
            </a:r>
            <a:r>
              <a:rPr lang="en-GB" sz="2000">
                <a:effectLst/>
                <a:latin typeface="Arial" panose="020B0604020202020204" pitchFamily="34" charset="0"/>
                <a:ea typeface="Times New Roman" panose="02020603050405020304" pitchFamily="18" charset="0"/>
                <a:cs typeface="Arial" panose="020B0604020202020204" pitchFamily="34" charset="0"/>
              </a:rPr>
              <a:t>All candidates for are expected to demonstrate a commitment to, and an understanding of, the value and importance of the principles of public service which are:</a:t>
            </a:r>
            <a:endParaRPr lang="en-US"/>
          </a:p>
          <a:p>
            <a:pPr marL="342900" indent="-342900">
              <a:buFont typeface="+mj-lt"/>
              <a:buAutoNum type="arabicPeriod"/>
            </a:pPr>
            <a:r>
              <a:rPr lang="en-GB" sz="2000">
                <a:latin typeface="Arial" panose="020B0604020202020204" pitchFamily="34" charset="0"/>
                <a:cs typeface="Arial" panose="020B0604020202020204" pitchFamily="34" charset="0"/>
              </a:rPr>
              <a:t>Selflessness</a:t>
            </a:r>
          </a:p>
          <a:p>
            <a:pPr marL="342900" indent="-342900">
              <a:buFont typeface="+mj-lt"/>
              <a:buAutoNum type="arabicPeriod"/>
            </a:pPr>
            <a:r>
              <a:rPr lang="en-GB" sz="2000">
                <a:latin typeface="Arial" panose="020B0604020202020204" pitchFamily="34" charset="0"/>
                <a:cs typeface="Arial" panose="020B0604020202020204" pitchFamily="34" charset="0"/>
              </a:rPr>
              <a:t>Integrity</a:t>
            </a:r>
          </a:p>
          <a:p>
            <a:pPr marL="342900" indent="-342900">
              <a:buFont typeface="+mj-lt"/>
              <a:buAutoNum type="arabicPeriod"/>
            </a:pPr>
            <a:r>
              <a:rPr lang="en-GB" sz="2000">
                <a:latin typeface="Arial" panose="020B0604020202020204" pitchFamily="34" charset="0"/>
                <a:cs typeface="Arial" panose="020B0604020202020204" pitchFamily="34" charset="0"/>
              </a:rPr>
              <a:t>Objectivity</a:t>
            </a:r>
          </a:p>
          <a:p>
            <a:pPr marL="342900" indent="-342900">
              <a:buFont typeface="+mj-lt"/>
              <a:buAutoNum type="arabicPeriod"/>
            </a:pPr>
            <a:r>
              <a:rPr lang="en-GB" sz="2000">
                <a:latin typeface="Arial" panose="020B0604020202020204" pitchFamily="34" charset="0"/>
                <a:cs typeface="Arial" panose="020B0604020202020204" pitchFamily="34" charset="0"/>
              </a:rPr>
              <a:t>Accountability</a:t>
            </a:r>
          </a:p>
          <a:p>
            <a:pPr marL="342900" indent="-342900">
              <a:buFont typeface="+mj-lt"/>
              <a:buAutoNum type="arabicPeriod"/>
            </a:pPr>
            <a:r>
              <a:rPr lang="en-GB" sz="2000">
                <a:latin typeface="Arial" panose="020B0604020202020204" pitchFamily="34" charset="0"/>
                <a:cs typeface="Arial" panose="020B0604020202020204" pitchFamily="34" charset="0"/>
              </a:rPr>
              <a:t>Openness</a:t>
            </a:r>
          </a:p>
          <a:p>
            <a:pPr marL="342900" indent="-342900">
              <a:buFont typeface="+mj-lt"/>
              <a:buAutoNum type="arabicPeriod"/>
            </a:pPr>
            <a:r>
              <a:rPr lang="en-GB" sz="2000">
                <a:latin typeface="Arial" panose="020B0604020202020204" pitchFamily="34" charset="0"/>
                <a:cs typeface="Arial" panose="020B0604020202020204" pitchFamily="34" charset="0"/>
              </a:rPr>
              <a:t>Honesty</a:t>
            </a:r>
          </a:p>
          <a:p>
            <a:pPr marL="342900" indent="-342900">
              <a:buFont typeface="+mj-lt"/>
              <a:buAutoNum type="arabicPeriod"/>
            </a:pPr>
            <a:r>
              <a:rPr lang="en-GB" sz="2000">
                <a:latin typeface="Arial" panose="020B0604020202020204" pitchFamily="34" charset="0"/>
                <a:cs typeface="Arial" panose="020B0604020202020204" pitchFamily="34" charset="0"/>
              </a:rPr>
              <a:t>Leadership</a:t>
            </a:r>
          </a:p>
          <a:p>
            <a:pPr marL="0" indent="0">
              <a:buNone/>
            </a:pPr>
            <a:endParaRPr lang="en-GB" sz="2000">
              <a:latin typeface="Arial" panose="020B0604020202020204" pitchFamily="34" charset="0"/>
              <a:cs typeface="Arial" panose="020B0604020202020204" pitchFamily="34" charset="0"/>
            </a:endParaRPr>
          </a:p>
          <a:p>
            <a:r>
              <a:rPr lang="en-GB" sz="2000">
                <a:latin typeface="Arial"/>
                <a:cs typeface="Arial"/>
              </a:rPr>
              <a:t>Further information on the principles of public life can be found </a:t>
            </a:r>
            <a:r>
              <a:rPr lang="en-GB" sz="2000">
                <a:latin typeface="Arial"/>
                <a:cs typeface="Arial"/>
                <a:hlinkClick r:id="rId4"/>
              </a:rPr>
              <a:t>here</a:t>
            </a:r>
            <a:r>
              <a:rPr lang="en-GB" sz="2000">
                <a:latin typeface="Arial"/>
                <a:cs typeface="Arial"/>
              </a:rPr>
              <a:t>. </a:t>
            </a:r>
            <a:endParaRPr lang="en-GB" sz="2000">
              <a:latin typeface="Arial" panose="020B0604020202020204" pitchFamily="34" charset="0"/>
              <a:cs typeface="Arial" panose="020B0604020202020204" pitchFamily="34" charset="0"/>
            </a:endParaRPr>
          </a:p>
          <a:p>
            <a:pPr>
              <a:spcAft>
                <a:spcPts val="1200"/>
              </a:spcAft>
            </a:pPr>
            <a:endParaRPr lang="en-GB">
              <a:latin typeface="Arial" panose="020B0604020202020204" pitchFamily="34" charset="0"/>
              <a:cs typeface="Arial" panose="020B0604020202020204" pitchFamily="34" charset="0"/>
            </a:endParaRPr>
          </a:p>
        </p:txBody>
      </p:sp>
      <p:pic>
        <p:nvPicPr>
          <p:cNvPr id="7" name="Picture 4">
            <a:extLst>
              <a:ext uri="{FF2B5EF4-FFF2-40B4-BE49-F238E27FC236}">
                <a16:creationId xmlns:a16="http://schemas.microsoft.com/office/drawing/2014/main" id="{24504A6F-A607-F84B-367E-D050C8261F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94395" y="5975596"/>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060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2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8763"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7073102" y="5950210"/>
            <a:ext cx="1260086" cy="666890"/>
          </a:xfrm>
          <a:prstGeom prst="rect">
            <a:avLst/>
          </a:prstGeom>
        </p:spPr>
      </p:pic>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smtClean="0">
                <a:solidFill>
                  <a:schemeClr val="bg1"/>
                </a:solidFill>
                <a:latin typeface="Arial" panose="020B0604020202020204" pitchFamily="34" charset="0"/>
                <a:cs typeface="Arial" panose="020B0604020202020204" pitchFamily="34" charset="0"/>
              </a:rPr>
              <a:t>15</a:t>
            </a:fld>
            <a:endParaRPr lang="en-GB" sz="1400">
              <a:solidFill>
                <a:schemeClr val="bg1"/>
              </a:solidFill>
              <a:latin typeface="Arial" panose="020B0604020202020204" pitchFamily="34" charset="0"/>
              <a:cs typeface="Arial" panose="020B0604020202020204" pitchFamily="34" charset="0"/>
            </a:endParaRPr>
          </a:p>
        </p:txBody>
      </p:sp>
      <p:sp>
        <p:nvSpPr>
          <p:cNvPr id="3" name="Footer Placeholder 2">
            <a:extLst>
              <a:ext uri="{FF2B5EF4-FFF2-40B4-BE49-F238E27FC236}">
                <a16:creationId xmlns:a16="http://schemas.microsoft.com/office/drawing/2014/main" id="{803D5386-4FD4-7FD8-2692-0710720E9495}"/>
              </a:ext>
            </a:extLst>
          </p:cNvPr>
          <p:cNvSpPr>
            <a:spLocks noGrp="1"/>
          </p:cNvSpPr>
          <p:nvPr>
            <p:ph type="ftr" sz="quarter" idx="11"/>
          </p:nvPr>
        </p:nvSpPr>
        <p:spPr>
          <a:xfrm>
            <a:off x="1565514" y="6030380"/>
            <a:ext cx="5058263" cy="551042"/>
          </a:xfrm>
        </p:spPr>
        <p:txBody>
          <a:bodyPr/>
          <a:lstStyle/>
          <a:p>
            <a:pPr algn="l"/>
            <a:r>
              <a:rPr lang="en-GB" sz="1400">
                <a:solidFill>
                  <a:schemeClr val="bg1"/>
                </a:solidFill>
                <a:latin typeface="Arial"/>
                <a:cs typeface="Arial"/>
              </a:rPr>
              <a:t>For queries about your application or the recruitment process, please email partnerships@dsit.gov.uk</a:t>
            </a:r>
          </a:p>
        </p:txBody>
      </p:sp>
      <p:sp>
        <p:nvSpPr>
          <p:cNvPr id="5" name="TextBox 4">
            <a:extLst>
              <a:ext uri="{FF2B5EF4-FFF2-40B4-BE49-F238E27FC236}">
                <a16:creationId xmlns:a16="http://schemas.microsoft.com/office/drawing/2014/main" id="{622A9094-DC3B-5D4D-5E16-0E0ACAF6DFC6}"/>
              </a:ext>
            </a:extLst>
          </p:cNvPr>
          <p:cNvSpPr txBox="1"/>
          <p:nvPr/>
        </p:nvSpPr>
        <p:spPr>
          <a:xfrm>
            <a:off x="381524" y="301466"/>
            <a:ext cx="8118240" cy="523220"/>
          </a:xfrm>
          <a:prstGeom prst="rect">
            <a:avLst/>
          </a:prstGeom>
          <a:noFill/>
        </p:spPr>
        <p:txBody>
          <a:bodyPr wrap="square" rtlCol="0">
            <a:spAutoFit/>
          </a:bodyPr>
          <a:lstStyle/>
          <a:p>
            <a:r>
              <a:rPr lang="en-GB" sz="2800" b="1">
                <a:latin typeface="Arial" panose="020B0604020202020204" pitchFamily="34" charset="0"/>
                <a:cs typeface="Arial" panose="020B0604020202020204" pitchFamily="34" charset="0"/>
              </a:rPr>
              <a:t>Annex D: Complaints Procedure</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81524" y="887032"/>
            <a:ext cx="11464112" cy="1107996"/>
          </a:xfrm>
          <a:prstGeom prst="rect">
            <a:avLst/>
          </a:prstGeom>
          <a:noFill/>
        </p:spPr>
        <p:txBody>
          <a:bodyPr wrap="square" lIns="91440" tIns="45720" rIns="91440" bIns="45720" rtlCol="0" anchor="t">
            <a:spAutoFit/>
          </a:bodyPr>
          <a:lstStyle/>
          <a:p>
            <a:pPr algn="just"/>
            <a:r>
              <a:rPr lang="en-GB" sz="1600">
                <a:effectLst/>
                <a:latin typeface="Arial"/>
                <a:ea typeface="Times New Roman" panose="02020603050405020304" pitchFamily="18" charset="0"/>
                <a:cs typeface="Arial"/>
              </a:rPr>
              <a:t>If you feel you have reason to complain you should direct your concerns in the first instance to the Public </a:t>
            </a:r>
            <a:r>
              <a:rPr lang="en-GB" sz="1600">
                <a:latin typeface="Arial"/>
                <a:ea typeface="Times New Roman" panose="02020603050405020304" pitchFamily="18" charset="0"/>
                <a:cs typeface="Arial"/>
              </a:rPr>
              <a:t>Appointments team at </a:t>
            </a:r>
            <a:r>
              <a:rPr lang="en-GB" sz="1600">
                <a:latin typeface="Arial"/>
                <a:ea typeface="Times New Roman" panose="02020603050405020304" pitchFamily="18" charset="0"/>
                <a:cs typeface="Arial"/>
                <a:hlinkClick r:id="rId4">
                  <a:extLst>
                    <a:ext uri="{A12FA001-AC4F-418D-AE19-62706E023703}">
                      <ahyp:hlinkClr xmlns:ahyp="http://schemas.microsoft.com/office/drawing/2018/hyperlinkcolor" val="tx"/>
                    </a:ext>
                  </a:extLst>
                </a:hlinkClick>
              </a:rPr>
              <a:t>partnerships@dsit.gov.uk</a:t>
            </a:r>
            <a:r>
              <a:rPr lang="en-GB" sz="1600">
                <a:latin typeface="Arial"/>
                <a:ea typeface="Times New Roman" panose="02020603050405020304" pitchFamily="18" charset="0"/>
                <a:cs typeface="Arial"/>
              </a:rPr>
              <a:t> who</a:t>
            </a:r>
            <a:r>
              <a:rPr lang="en-GB" sz="1600">
                <a:effectLst/>
                <a:latin typeface="Arial"/>
                <a:ea typeface="Times New Roman" panose="02020603050405020304" pitchFamily="18" charset="0"/>
                <a:cs typeface="Arial"/>
              </a:rPr>
              <a:t> will make every effort to deal with these and respond to you within 48 hours.</a:t>
            </a:r>
            <a:r>
              <a:rPr lang="en-GB" sz="1600">
                <a:latin typeface="Arial"/>
                <a:ea typeface="Times New Roman" panose="02020603050405020304" pitchFamily="18" charset="0"/>
                <a:cs typeface="Arial"/>
              </a:rPr>
              <a:t> </a:t>
            </a:r>
            <a:endParaRPr lang="en-GB"/>
          </a:p>
          <a:p>
            <a:pPr algn="l"/>
            <a:endParaRPr lang="en-GB" sz="1600" b="0" i="0" u="none" strike="noStrike" baseline="0">
              <a:solidFill>
                <a:srgbClr val="000000"/>
              </a:solidFill>
              <a:latin typeface="Arial" panose="020B0604020202020204" pitchFamily="34" charset="0"/>
            </a:endParaRPr>
          </a:p>
          <a:p>
            <a:pPr>
              <a:spcAft>
                <a:spcPts val="1200"/>
              </a:spcAft>
            </a:pPr>
            <a:endParaRPr lang="en-GB">
              <a:solidFill>
                <a:srgbClr val="000000"/>
              </a:solidFill>
              <a:latin typeface="Arial" panose="020B0604020202020204" pitchFamily="34" charset="0"/>
              <a:cs typeface="Arial" panose="020B0604020202020204" pitchFamily="34" charset="0"/>
            </a:endParaRPr>
          </a:p>
        </p:txBody>
      </p:sp>
      <p:pic>
        <p:nvPicPr>
          <p:cNvPr id="7" name="Picture 4">
            <a:extLst>
              <a:ext uri="{FF2B5EF4-FFF2-40B4-BE49-F238E27FC236}">
                <a16:creationId xmlns:a16="http://schemas.microsoft.com/office/drawing/2014/main" id="{CD216BDA-B568-E289-6CEA-80FBA7477D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33188" y="5936942"/>
            <a:ext cx="2055484" cy="644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3842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D497C7D9F8CE748A7CD285E2E148D91" ma:contentTypeVersion="29" ma:contentTypeDescription="Create a new document." ma:contentTypeScope="" ma:versionID="c3ac57404d0df89dbf9dc01a0d5c4b14">
  <xsd:schema xmlns:xsd="http://www.w3.org/2001/XMLSchema" xmlns:xs="http://www.w3.org/2001/XMLSchema" xmlns:p="http://schemas.microsoft.com/office/2006/metadata/properties" xmlns:ns1="http://schemas.microsoft.com/sharepoint/v3" xmlns:ns2="0063f72e-ace3-48fb-9c1f-5b513408b31f" xmlns:ns3="84093c75-0767-40e6-8135-26ed2fb4e2a2" xmlns:ns4="b413c3fd-5a3b-4239-b985-69032e371c04" xmlns:ns5="a8f60570-4bd3-4f2b-950b-a996de8ab151" xmlns:ns6="1f7f928c-a02d-4107-815e-ae2a8adf7695" xmlns:ns7="aaacb922-5235-4a66-b188-303b9b46fbd7" xmlns:ns8="http://schemas.microsoft.com/sharepoint/v4" targetNamespace="http://schemas.microsoft.com/office/2006/metadata/properties" ma:root="true" ma:fieldsID="025c2375bea25b15495826b3bba8034d" ns1:_="" ns2:_="" ns3:_="" ns4:_="" ns5:_="" ns6:_="" ns7:_="" ns8:_="">
    <xsd:import namespace="http://schemas.microsoft.com/sharepoint/v3"/>
    <xsd:import namespace="0063f72e-ace3-48fb-9c1f-5b513408b31f"/>
    <xsd:import namespace="84093c75-0767-40e6-8135-26ed2fb4e2a2"/>
    <xsd:import namespace="b413c3fd-5a3b-4239-b985-69032e371c04"/>
    <xsd:import namespace="a8f60570-4bd3-4f2b-950b-a996de8ab151"/>
    <xsd:import namespace="1f7f928c-a02d-4107-815e-ae2a8adf7695"/>
    <xsd:import namespace="aaacb922-5235-4a66-b188-303b9b46fbd7"/>
    <xsd:import namespace="http://schemas.microsoft.com/sharepoint/v4"/>
    <xsd:element name="properties">
      <xsd:complexType>
        <xsd:sequence>
          <xsd:element name="documentManagement">
            <xsd:complexType>
              <xsd:all>
                <xsd:element ref="ns2:Security_x0020_Classification" minOccurs="0"/>
                <xsd:element ref="ns2:Descriptor" minOccurs="0"/>
                <xsd:element ref="ns3:m975189f4ba442ecbf67d4147307b177" minOccurs="0"/>
                <xsd:element ref="ns3:TaxCatchAll" minOccurs="0"/>
                <xsd:element ref="ns3:TaxCatchAllLabel" minOccurs="0"/>
                <xsd:element ref="ns4:Government_x0020_Body" minOccurs="0"/>
                <xsd:element ref="ns4:Date_x0020_Opened" minOccurs="0"/>
                <xsd:element ref="ns4:Date_x0020_Closed" minOccurs="0"/>
                <xsd:element ref="ns5:Retention_x0020_Label" minOccurs="0"/>
                <xsd:element ref="ns6:MediaServiceMetadata" minOccurs="0"/>
                <xsd:element ref="ns6:MediaServiceFastMetadata" minOccurs="0"/>
                <xsd:element ref="ns7:LegacyData" minOccurs="0"/>
                <xsd:element ref="ns3:_dlc_DocId" minOccurs="0"/>
                <xsd:element ref="ns3:_dlc_DocIdUrl" minOccurs="0"/>
                <xsd:element ref="ns3:_dlc_DocIdPersistId" minOccurs="0"/>
                <xsd:element ref="ns6:MediaServiceAutoKeyPoints" minOccurs="0"/>
                <xsd:element ref="ns6:MediaServiceKeyPoints" minOccurs="0"/>
                <xsd:element ref="ns6:MediaServiceDateTaken" minOccurs="0"/>
                <xsd:element ref="ns6:MediaServiceAutoTags" minOccurs="0"/>
                <xsd:element ref="ns6:MediaServiceGenerationTime" minOccurs="0"/>
                <xsd:element ref="ns6:MediaServiceEventHashCode" minOccurs="0"/>
                <xsd:element ref="ns6:MediaServiceOCR" minOccurs="0"/>
                <xsd:element ref="ns8:IconOverlay" minOccurs="0"/>
                <xsd:element ref="ns1:_vti_ItemDeclaredRecord" minOccurs="0"/>
                <xsd:element ref="ns1:_vti_ItemHoldRecordStatus" minOccurs="0"/>
                <xsd:element ref="ns3:SharedWithUsers" minOccurs="0"/>
                <xsd:element ref="ns3:SharedWithDetails" minOccurs="0"/>
                <xsd:element ref="ns6:_Flow_SignoffStatus" minOccurs="0"/>
                <xsd:element ref="ns6:lcf76f155ced4ddcb4097134ff3c332f" minOccurs="0"/>
                <xsd:element ref="ns6:MediaLengthInSeconds" minOccurs="0"/>
                <xsd:element ref="ns6:DepartmentRunningtheCampaign" minOccurs="0"/>
                <xsd:element ref="ns6:MediaServiceObjectDetectorVersions" minOccurs="0"/>
                <xsd:element ref="ns6: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vti_ItemDeclaredRecord" ma:index="32" nillable="true" ma:displayName="Declared Record" ma:hidden="true" ma:internalName="_vti_ItemDeclaredRecord" ma:readOnly="true">
      <xsd:simpleType>
        <xsd:restriction base="dms:DateTime"/>
      </xsd:simpleType>
    </xsd:element>
    <xsd:element name="_vti_ItemHoldRecordStatus" ma:index="33" nillable="true" ma:displayName="Hold and Record Status" ma:decimals="0" ma:hidden="true" ma:internalName="_vti_ItemHoldRecordStatu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063f72e-ace3-48fb-9c1f-5b513408b31f" elementFormDefault="qualified">
    <xsd:import namespace="http://schemas.microsoft.com/office/2006/documentManagement/types"/>
    <xsd:import namespace="http://schemas.microsoft.com/office/infopath/2007/PartnerControls"/>
    <xsd:element name="Security_x0020_Classification" ma:index="8" nillable="true" ma:displayName="Security Classification" ma:default="OFFICIAL" ma:format="Dropdown" ma:indexed="true" ma:internalName="Security_x0020_Classification">
      <xsd:simpleType>
        <xsd:restriction base="dms:Choice">
          <xsd:enumeration value="OFFICIAL"/>
          <xsd:enumeration value="OFFICIAL - SENSITIVE"/>
        </xsd:restriction>
      </xsd:simpleType>
    </xsd:element>
    <xsd:element name="Descriptor" ma:index="9" nillable="true" ma:displayName="Descriptor" ma:default="" ma:format="Dropdown" ma:indexed="true" ma:internalName="Descriptor">
      <xsd:simpleType>
        <xsd:restriction base="dms:Choice">
          <xsd:enumeration value="COMMERCIAL"/>
          <xsd:enumeration value="PERSONAL"/>
          <xsd:enumeration value="LOCSEN"/>
        </xsd:restriction>
      </xsd:simpleType>
    </xsd:element>
  </xsd:schema>
  <xsd:schema xmlns:xsd="http://www.w3.org/2001/XMLSchema" xmlns:xs="http://www.w3.org/2001/XMLSchema" xmlns:dms="http://schemas.microsoft.com/office/2006/documentManagement/types" xmlns:pc="http://schemas.microsoft.com/office/infopath/2007/PartnerControls" targetNamespace="84093c75-0767-40e6-8135-26ed2fb4e2a2" elementFormDefault="qualified">
    <xsd:import namespace="http://schemas.microsoft.com/office/2006/documentManagement/types"/>
    <xsd:import namespace="http://schemas.microsoft.com/office/infopath/2007/PartnerControls"/>
    <xsd:element name="m975189f4ba442ecbf67d4147307b177" ma:index="10" nillable="true" ma:taxonomy="true" ma:internalName="m975189f4ba442ecbf67d4147307b177" ma:taxonomyFieldName="Business_x0020_Unit" ma:displayName="Business Unit" ma:default="1;#Organisational Development and BEIS Partnerships|9b3be869-c9d9-40e3-8b4f-215e3d03dd2b" ma:fieldId="{6975189f-4ba4-42ec-bf67-d4147307b177}" ma:sspId="9b0aeba9-2bce-41c2-8545-5d12d676a674" ma:termSetId="6f71e40e-3a2e-4baf-91d9-2069eb354530" ma:anchorId="00000000-0000-0000-0000-000000000000" ma:open="false" ma:isKeyword="false">
      <xsd:complexType>
        <xsd:sequence>
          <xsd:element ref="pc:Terms" minOccurs="0" maxOccurs="1"/>
        </xsd:sequence>
      </xsd:complexType>
    </xsd:element>
    <xsd:element name="TaxCatchAll" ma:index="11" nillable="true" ma:displayName="Taxonomy Catch All Column" ma:hidden="true" ma:list="{4a5f25b2-ba3e-490f-a5ff-60d66b0b9df1}" ma:internalName="TaxCatchAll" ma:showField="CatchAllData"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4a5f25b2-ba3e-490f-a5ff-60d66b0b9df1}" ma:internalName="TaxCatchAllLabel" ma:readOnly="true" ma:showField="CatchAllDataLabel"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element name="SharedWithUsers" ma:index="3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413c3fd-5a3b-4239-b985-69032e371c04" elementFormDefault="qualified">
    <xsd:import namespace="http://schemas.microsoft.com/office/2006/documentManagement/types"/>
    <xsd:import namespace="http://schemas.microsoft.com/office/infopath/2007/PartnerControls"/>
    <xsd:element name="Government_x0020_Body" ma:index="14" nillable="true" ma:displayName="Government Body" ma:default="BEIS" ma:internalName="Government_x0020_Body">
      <xsd:simpleType>
        <xsd:restriction base="dms:Text">
          <xsd:maxLength value="255"/>
        </xsd:restriction>
      </xsd:simpleType>
    </xsd:element>
    <xsd:element name="Date_x0020_Opened" ma:index="15" nillable="true" ma:displayName="Date Opened" ma:default="[Today]" ma:format="DateOnly" ma:internalName="Date_x0020_Opened">
      <xsd:simpleType>
        <xsd:restriction base="dms:DateTime"/>
      </xsd:simpleType>
    </xsd:element>
    <xsd:element name="Date_x0020_Closed" ma:index="16" nillable="true" ma:displayName="Date Closed" ma:format="DateOnly" ma:internalName="Date_x0020_Closed">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8f60570-4bd3-4f2b-950b-a996de8ab151" elementFormDefault="qualified">
    <xsd:import namespace="http://schemas.microsoft.com/office/2006/documentManagement/types"/>
    <xsd:import namespace="http://schemas.microsoft.com/office/infopath/2007/PartnerControls"/>
    <xsd:element name="Retention_x0020_Label" ma:index="17" nillable="true" ma:displayName="Retention Label" ma:internalName="Retention_x0020_Label">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f7f928c-a02d-4107-815e-ae2a8adf7695" elementFormDefault="qualified">
    <xsd:import namespace="http://schemas.microsoft.com/office/2006/documentManagement/types"/>
    <xsd:import namespace="http://schemas.microsoft.com/office/infopath/2007/PartnerControls"/>
    <xsd:element name="MediaServiceMetadata" ma:index="18" nillable="true" ma:displayName="MediaServiceMetadata" ma:hidden="true" ma:internalName="MediaServiceMetadata" ma:readOnly="true">
      <xsd:simpleType>
        <xsd:restriction base="dms:Note"/>
      </xsd:simpleType>
    </xsd:element>
    <xsd:element name="MediaServiceFastMetadata" ma:index="19" nillable="true" ma:displayName="MediaServiceFastMetadata" ma:hidden="true" ma:internalName="MediaServiceFastMetadata" ma:readOnly="true">
      <xsd:simpleType>
        <xsd:restriction base="dms:Note"/>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element name="MediaServiceDateTaken" ma:index="26" nillable="true" ma:displayName="MediaServiceDateTaken" ma:hidden="true" ma:internalName="MediaServiceDateTaken" ma:readOnly="true">
      <xsd:simpleType>
        <xsd:restriction base="dms:Text"/>
      </xsd:simpleType>
    </xsd:element>
    <xsd:element name="MediaServiceAutoTags" ma:index="27" nillable="true" ma:displayName="Tags" ma:internalName="MediaServiceAutoTags" ma:readOnly="true">
      <xsd:simpleType>
        <xsd:restriction base="dms:Text"/>
      </xsd:simpleType>
    </xsd:element>
    <xsd:element name="MediaServiceGenerationTime" ma:index="28" nillable="true" ma:displayName="MediaServiceGenerationTime" ma:hidden="true" ma:internalName="MediaServiceGenerationTime" ma:readOnly="true">
      <xsd:simpleType>
        <xsd:restriction base="dms:Text"/>
      </xsd:simpleType>
    </xsd:element>
    <xsd:element name="MediaServiceEventHashCode" ma:index="29" nillable="true" ma:displayName="MediaServiceEventHashCode" ma:hidden="true" ma:internalName="MediaServiceEventHashCode" ma:readOnly="true">
      <xsd:simpleType>
        <xsd:restriction base="dms:Text"/>
      </xsd:simpleType>
    </xsd:element>
    <xsd:element name="MediaServiceOCR" ma:index="30" nillable="true" ma:displayName="Extracted Text" ma:internalName="MediaServiceOCR" ma:readOnly="true">
      <xsd:simpleType>
        <xsd:restriction base="dms:Note">
          <xsd:maxLength value="255"/>
        </xsd:restriction>
      </xsd:simpleType>
    </xsd:element>
    <xsd:element name="_Flow_SignoffStatus" ma:index="36" nillable="true" ma:displayName="Sign-off status" ma:internalName="Sign_x002d_off_x0020_status">
      <xsd:simpleType>
        <xsd:restriction base="dms:Text"/>
      </xsd:simpleType>
    </xsd:element>
    <xsd:element name="lcf76f155ced4ddcb4097134ff3c332f" ma:index="38"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LengthInSeconds" ma:index="39" nillable="true" ma:displayName="MediaLengthInSeconds" ma:hidden="true" ma:internalName="MediaLengthInSeconds" ma:readOnly="true">
      <xsd:simpleType>
        <xsd:restriction base="dms:Unknown"/>
      </xsd:simpleType>
    </xsd:element>
    <xsd:element name="DepartmentRunningtheCampaign" ma:index="40" nillable="true" ma:displayName="Department Running the Campaign" ma:format="Dropdown" ma:internalName="DepartmentRunningtheCampaign">
      <xsd:simpleType>
        <xsd:restriction base="dms:Choice">
          <xsd:enumeration value="Department for Energy Security &amp; Net Zero (DESNZ)"/>
          <xsd:enumeration value="Department for Science Innovation &amp; Technology (DSIT)Choice 2"/>
          <xsd:enumeration value="Department of Business and Trade (DBT)"/>
        </xsd:restriction>
      </xsd:simpleType>
    </xsd:element>
    <xsd:element name="MediaServiceObjectDetectorVersions" ma:index="4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20"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31"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Government_x0020_Body xmlns="b413c3fd-5a3b-4239-b985-69032e371c04">BEIS</Government_x0020_Body>
    <Date_x0020_Opened xmlns="b413c3fd-5a3b-4239-b985-69032e371c04">2023-04-25T09:25:49+00:00</Date_x0020_Opened>
    <LegacyData xmlns="aaacb922-5235-4a66-b188-303b9b46fbd7" xsi:nil="true"/>
    <Descriptor xmlns="0063f72e-ace3-48fb-9c1f-5b513408b31f" xsi:nil="true"/>
    <TaxCatchAll xmlns="84093c75-0767-40e6-8135-26ed2fb4e2a2">
      <Value>1</Value>
    </TaxCatchAll>
    <IconOverlay xmlns="http://schemas.microsoft.com/sharepoint/v4" xsi:nil="true"/>
    <_Flow_SignoffStatus xmlns="1f7f928c-a02d-4107-815e-ae2a8adf7695" xsi:nil="true"/>
    <DepartmentRunningtheCampaign xmlns="1f7f928c-a02d-4107-815e-ae2a8adf7695" xsi:nil="true"/>
    <Security_x0020_Classification xmlns="0063f72e-ace3-48fb-9c1f-5b513408b31f">OFFICIAL</Security_x0020_Classification>
    <lcf76f155ced4ddcb4097134ff3c332f xmlns="1f7f928c-a02d-4107-815e-ae2a8adf7695">
      <Terms xmlns="http://schemas.microsoft.com/office/infopath/2007/PartnerControls"/>
    </lcf76f155ced4ddcb4097134ff3c332f>
    <Retention_x0020_Label xmlns="a8f60570-4bd3-4f2b-950b-a996de8ab151" xsi:nil="true"/>
    <m975189f4ba442ecbf67d4147307b177 xmlns="84093c75-0767-40e6-8135-26ed2fb4e2a2">
      <Terms xmlns="http://schemas.microsoft.com/office/infopath/2007/PartnerControls">
        <TermInfo xmlns="http://schemas.microsoft.com/office/infopath/2007/PartnerControls">
          <TermName xmlns="http://schemas.microsoft.com/office/infopath/2007/PartnerControls">Organisational Development and BEIS Partnerships</TermName>
          <TermId xmlns="http://schemas.microsoft.com/office/infopath/2007/PartnerControls">9b3be869-c9d9-40e3-8b4f-215e3d03dd2b</TermId>
        </TermInfo>
      </Terms>
    </m975189f4ba442ecbf67d4147307b177>
    <Date_x0020_Closed xmlns="b413c3fd-5a3b-4239-b985-69032e371c04" xsi:nil="true"/>
    <_dlc_DocId xmlns="84093c75-0767-40e6-8135-26ed2fb4e2a2">JRY5VYATDTYD-1234062676-229284</_dlc_DocId>
    <_dlc_DocIdUrl xmlns="84093c75-0767-40e6-8135-26ed2fb4e2a2">
      <Url>https://beisgov.sharepoint.com/sites/PartnershipsTeam/_layouts/15/DocIdRedir.aspx?ID=JRY5VYATDTYD-1234062676-229284</Url>
      <Description>JRY5VYATDTYD-1234062676-229284</Description>
    </_dlc_DocIdUrl>
    <SharedWithUsers xmlns="84093c75-0767-40e6-8135-26ed2fb4e2a2">
      <UserInfo>
        <DisplayName>Butterfield, Matthew (DSIT)</DisplayName>
        <AccountId>907</AccountId>
        <AccountType/>
      </UserInfo>
      <UserInfo>
        <DisplayName>Riches, Paul (DSIT)</DisplayName>
        <AccountId>258</AccountId>
        <AccountType/>
      </UserInfo>
      <UserInfo>
        <DisplayName>Foster, Steph (DSIT)</DisplayName>
        <AccountId>2067</AccountId>
        <AccountType/>
      </UserInfo>
      <UserInfo>
        <DisplayName>Burton-Graham, Emma (DSIT)</DisplayName>
        <AccountId>1833</AccountId>
        <AccountType/>
      </UserInfo>
      <UserInfo>
        <DisplayName>Kasparian, Anna (DSIT)</DisplayName>
        <AccountId>802</AccountId>
        <AccountType/>
      </UserInfo>
      <UserInfo>
        <DisplayName>Jackson2, Adam (DSIT)</DisplayName>
        <AccountId>768</AccountId>
        <AccountType/>
      </UserInfo>
      <UserInfo>
        <DisplayName>Maley, Adam (DSIT)</DisplayName>
        <AccountId>1267</AccountId>
        <AccountType/>
      </UserInfo>
    </SharedWithUsers>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890D17-F4B2-4105-8DB1-B02B370D8C5C}">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C12DD24-4CCD-4E7D-AA52-9B7E62B714C4}">
  <ds:schemaRefs>
    <ds:schemaRef ds:uri="http://schemas.microsoft.com/sharepoint/events"/>
  </ds:schemaRefs>
</ds:datastoreItem>
</file>

<file path=customXml/itemProps3.xml><?xml version="1.0" encoding="utf-8"?>
<ds:datastoreItem xmlns:ds="http://schemas.openxmlformats.org/officeDocument/2006/customXml" ds:itemID="{04E2CFC0-1E46-4E73-A3FA-07ED46F10EC7}">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382A5063-AE33-4456-B79F-E5A5CF7BF2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2661</Words>
  <Application>Microsoft Office PowerPoint</Application>
  <PresentationFormat>Widescreen</PresentationFormat>
  <Paragraphs>182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Symbol,Sans-Serif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Dunne, Christopher (BEIS)</dc:creator>
  <cp:lastModifiedBy>Mandhra2, Methun (DSIT)</cp:lastModifiedBy>
  <cp:revision>13</cp:revision>
  <dcterms:created xsi:type="dcterms:W3CDTF">2023-04-24T08:27:20Z</dcterms:created>
  <dcterms:modified xsi:type="dcterms:W3CDTF">2024-03-07T15:04:27Z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2023-04-24T08:27:20Z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fd8bcec0-2cf2-4e0a-9d93-9768341e24d8</vt:lpwstr>
  </property>
  <property fmtid="{D5CDD505-2E9C-101B-9397-08002B2CF9AE}" pid="8" name="MSIP_Label_ba62f585-b40f-4ab9-bafe-39150f03d124_ContentBits">
    <vt:lpwstr>0</vt:lpwstr>
  </property>
  <property fmtid="{D5CDD505-2E9C-101B-9397-08002B2CF9AE}" pid="9" name="ContentTypeId">
    <vt:lpwstr>0x0101005D497C7D9F8CE748A7CD285E2E148D91</vt:lpwstr>
  </property>
  <property fmtid="{D5CDD505-2E9C-101B-9397-08002B2CF9AE}" pid="10" name="Business Unit">
    <vt:lpwstr>1;#Organisational Development and BEIS Partnerships|9b3be869-c9d9-40e3-8b4f-215e3d03dd2b</vt:lpwstr>
  </property>
  <property fmtid="{D5CDD505-2E9C-101B-9397-08002B2CF9AE}" pid="11" name="_dlc_DocIdItemGuid">
    <vt:lpwstr>9bcbebc4-844e-4506-93ab-69d113046450</vt:lpwstr>
  </property>
  <property fmtid="{D5CDD505-2E9C-101B-9397-08002B2CF9AE}" pid="12" name="MediaServiceImageTags">
    <vt:lpwstr/>
  </property>
</Properties>
</file>