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5" r:id="rId5"/>
  </p:sldMasterIdLst>
  <p:notesMasterIdLst>
    <p:notesMasterId r:id="rId20"/>
  </p:notesMasterIdLst>
  <p:sldIdLst>
    <p:sldId id="280" r:id="rId6"/>
    <p:sldId id="257" r:id="rId7"/>
    <p:sldId id="282" r:id="rId8"/>
    <p:sldId id="306" r:id="rId9"/>
    <p:sldId id="307" r:id="rId10"/>
    <p:sldId id="311" r:id="rId11"/>
    <p:sldId id="313" r:id="rId12"/>
    <p:sldId id="314" r:id="rId13"/>
    <p:sldId id="312" r:id="rId14"/>
    <p:sldId id="315" r:id="rId15"/>
    <p:sldId id="316" r:id="rId16"/>
    <p:sldId id="317" r:id="rId17"/>
    <p:sldId id="318" r:id="rId18"/>
    <p:sldId id="27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2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00" autoAdjust="0"/>
    <p:restoredTop sz="94660"/>
  </p:normalViewPr>
  <p:slideViewPr>
    <p:cSldViewPr snapToGrid="0">
      <p:cViewPr varScale="1">
        <p:scale>
          <a:sx n="93" d="100"/>
          <a:sy n="93" d="100"/>
        </p:scale>
        <p:origin x="108"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y Worstenholme" userId="eaf08b77-4686-4503-9273-b0498b54d33f" providerId="ADAL" clId="{E475B9B2-EE80-4FC5-8E73-53E900140871}"/>
    <pc:docChg chg="modSld">
      <pc:chgData name="Lucy Worstenholme" userId="eaf08b77-4686-4503-9273-b0498b54d33f" providerId="ADAL" clId="{E475B9B2-EE80-4FC5-8E73-53E900140871}" dt="2024-11-11T09:09:25.460" v="3" actId="207"/>
      <pc:docMkLst>
        <pc:docMk/>
      </pc:docMkLst>
      <pc:sldChg chg="modSp mod">
        <pc:chgData name="Lucy Worstenholme" userId="eaf08b77-4686-4503-9273-b0498b54d33f" providerId="ADAL" clId="{E475B9B2-EE80-4FC5-8E73-53E900140871}" dt="2024-11-11T09:09:19.097" v="1" actId="207"/>
        <pc:sldMkLst>
          <pc:docMk/>
          <pc:sldMk cId="1118780358" sldId="306"/>
        </pc:sldMkLst>
        <pc:spChg chg="mod">
          <ac:chgData name="Lucy Worstenholme" userId="eaf08b77-4686-4503-9273-b0498b54d33f" providerId="ADAL" clId="{E475B9B2-EE80-4FC5-8E73-53E900140871}" dt="2024-11-11T09:09:19.097" v="1" actId="207"/>
          <ac:spMkLst>
            <pc:docMk/>
            <pc:sldMk cId="1118780358" sldId="306"/>
            <ac:spMk id="3" creationId="{95A227E8-B3D6-E7C2-FC76-028743ED5585}"/>
          </ac:spMkLst>
        </pc:spChg>
      </pc:sldChg>
      <pc:sldChg chg="modSp mod">
        <pc:chgData name="Lucy Worstenholme" userId="eaf08b77-4686-4503-9273-b0498b54d33f" providerId="ADAL" clId="{E475B9B2-EE80-4FC5-8E73-53E900140871}" dt="2024-11-11T09:09:25.460" v="3" actId="207"/>
        <pc:sldMkLst>
          <pc:docMk/>
          <pc:sldMk cId="2971309359" sldId="307"/>
        </pc:sldMkLst>
        <pc:spChg chg="mod">
          <ac:chgData name="Lucy Worstenholme" userId="eaf08b77-4686-4503-9273-b0498b54d33f" providerId="ADAL" clId="{E475B9B2-EE80-4FC5-8E73-53E900140871}" dt="2024-11-11T09:09:22.446" v="2" actId="207"/>
          <ac:spMkLst>
            <pc:docMk/>
            <pc:sldMk cId="2971309359" sldId="307"/>
            <ac:spMk id="3" creationId="{BCF88549-0585-B291-5A9B-B265C2B66A19}"/>
          </ac:spMkLst>
        </pc:spChg>
        <pc:spChg chg="mod">
          <ac:chgData name="Lucy Worstenholme" userId="eaf08b77-4686-4503-9273-b0498b54d33f" providerId="ADAL" clId="{E475B9B2-EE80-4FC5-8E73-53E900140871}" dt="2024-11-11T09:09:25.460" v="3" actId="207"/>
          <ac:spMkLst>
            <pc:docMk/>
            <pc:sldMk cId="2971309359" sldId="307"/>
            <ac:spMk id="6" creationId="{70AA5548-0416-A840-433D-28DECC6B0BF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FFDDFE-B88B-40FA-B805-BB598FD085EC}" type="datetimeFigureOut">
              <a:rPr lang="en-GB" smtClean="0"/>
              <a:t>11/11/2024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299A13-4939-4438-9EF0-D89F7D9FBD09}" type="slidenum">
              <a:rPr lang="en-GB" smtClean="0"/>
              <a:t>‹#›</a:t>
            </a:fld>
            <a:endParaRPr lang="en-GB"/>
          </a:p>
        </p:txBody>
      </p:sp>
    </p:spTree>
    <p:extLst>
      <p:ext uri="{BB962C8B-B14F-4D97-AF65-F5344CB8AC3E}">
        <p14:creationId xmlns:p14="http://schemas.microsoft.com/office/powerpoint/2010/main" val="2443820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6CB5F3E-9433-4D4B-8703-99BBF0C656F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3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A86227-5C0F-81C0-0265-714993E6D983}"/>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CCE8BEA-E477-9608-B8E8-7158F90D1AC9}"/>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4" name="Footer Placeholder 4">
            <a:extLst>
              <a:ext uri="{FF2B5EF4-FFF2-40B4-BE49-F238E27FC236}">
                <a16:creationId xmlns:a16="http://schemas.microsoft.com/office/drawing/2014/main" id="{F9BFA732-254E-197F-FB34-83F104CF0D9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15" name="Text Placeholder 14">
            <a:extLst>
              <a:ext uri="{FF2B5EF4-FFF2-40B4-BE49-F238E27FC236}">
                <a16:creationId xmlns:a16="http://schemas.microsoft.com/office/drawing/2014/main" id="{A24EF032-67A5-383B-A2F6-164155C82D44}"/>
              </a:ext>
            </a:extLst>
          </p:cNvPr>
          <p:cNvSpPr>
            <a:spLocks noGrp="1" noRot="1" noMove="1" noResize="1" noEditPoints="1" noAdjustHandles="1" noChangeArrowheads="1" noChangeShapeType="1"/>
          </p:cNvSpPr>
          <p:nvPr>
            <p:ph type="body" sz="quarter" idx="10" hasCustomPrompt="1"/>
          </p:nvPr>
        </p:nvSpPr>
        <p:spPr>
          <a:xfrm>
            <a:off x="2122636" y="4595631"/>
            <a:ext cx="7946728" cy="332399"/>
          </a:xfrm>
          <a:prstGeom prst="rect">
            <a:avLst/>
          </a:prstGeom>
        </p:spPr>
        <p:txBody>
          <a:bodyPr lIns="0" tIns="0" rIns="0" bIns="0">
            <a:spAutoFit/>
          </a:bodyPr>
          <a:lstStyle>
            <a:lvl1pPr marL="0" indent="0" algn="ctr">
              <a:buNone/>
              <a:defRPr sz="2400" b="0">
                <a:solidFill>
                  <a:schemeClr val="bg1"/>
                </a:solidFill>
                <a:latin typeface="Arial" panose="020B0604020202020204" pitchFamily="34" charset="0"/>
                <a:cs typeface="Arial" panose="020B0604020202020204" pitchFamily="34" charset="0"/>
              </a:defRPr>
            </a:lvl1pPr>
          </a:lstStyle>
          <a:p>
            <a:pPr lvl="0"/>
            <a:r>
              <a:rPr lang="en-US"/>
              <a:t>Team – X Month 2023</a:t>
            </a:r>
          </a:p>
        </p:txBody>
      </p:sp>
      <p:sp>
        <p:nvSpPr>
          <p:cNvPr id="5" name="Title Placeholder 2">
            <a:extLst>
              <a:ext uri="{FF2B5EF4-FFF2-40B4-BE49-F238E27FC236}">
                <a16:creationId xmlns:a16="http://schemas.microsoft.com/office/drawing/2014/main" id="{C5D17A20-EF02-88BA-B0D8-AEC31AF2FA19}"/>
              </a:ext>
            </a:extLst>
          </p:cNvPr>
          <p:cNvSpPr>
            <a:spLocks noGrp="1" noRot="1" noMove="1" noResize="1" noEditPoints="1" noAdjustHandles="1" noChangeArrowheads="1" noChangeShapeType="1"/>
          </p:cNvSpPr>
          <p:nvPr>
            <p:ph type="title" hasCustomPrompt="1"/>
          </p:nvPr>
        </p:nvSpPr>
        <p:spPr>
          <a:xfrm>
            <a:off x="2122636" y="3429000"/>
            <a:ext cx="7946728" cy="914096"/>
          </a:xfrm>
          <a:prstGeom prst="rect">
            <a:avLst/>
          </a:prstGeom>
        </p:spPr>
        <p:txBody>
          <a:bodyPr vert="horz" lIns="0" tIns="0" rIns="0" bIns="0" rtlCol="0" anchor="b" anchorCtr="0">
            <a:spAutoFit/>
          </a:bodyPr>
          <a:lstStyle>
            <a:lvl1pPr algn="ctr">
              <a:defRPr sz="6600">
                <a:solidFill>
                  <a:schemeClr val="bg1"/>
                </a:solidFill>
                <a:latin typeface="Arial" panose="020B0604020202020204" pitchFamily="34" charset="0"/>
                <a:cs typeface="Arial" panose="020B0604020202020204" pitchFamily="34" charset="0"/>
              </a:defRPr>
            </a:lvl1pPr>
          </a:lstStyle>
          <a:p>
            <a:r>
              <a:rPr lang="en-US"/>
              <a:t>Presentation title</a:t>
            </a:r>
            <a:endParaRPr lang="en-GB"/>
          </a:p>
        </p:txBody>
      </p:sp>
    </p:spTree>
    <p:extLst>
      <p:ext uri="{BB962C8B-B14F-4D97-AF65-F5344CB8AC3E}">
        <p14:creationId xmlns:p14="http://schemas.microsoft.com/office/powerpoint/2010/main" val="205839109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duction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868052079"/>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ample introduction and contents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Text Placeholder 7">
            <a:extLst>
              <a:ext uri="{FF2B5EF4-FFF2-40B4-BE49-F238E27FC236}">
                <a16:creationId xmlns:a16="http://schemas.microsoft.com/office/drawing/2014/main" id="{888B257E-221F-C7E4-8377-2FFFAA4DD003}"/>
              </a:ext>
            </a:extLst>
          </p:cNvPr>
          <p:cNvSpPr>
            <a:spLocks noGrp="1"/>
          </p:cNvSpPr>
          <p:nvPr>
            <p:ph type="body" sz="quarter" idx="24"/>
          </p:nvPr>
        </p:nvSpPr>
        <p:spPr>
          <a:xfrm>
            <a:off x="5243332" y="4716495"/>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30" name="Text Placeholder 8">
            <a:extLst>
              <a:ext uri="{FF2B5EF4-FFF2-40B4-BE49-F238E27FC236}">
                <a16:creationId xmlns:a16="http://schemas.microsoft.com/office/drawing/2014/main" id="{E3D03C26-BDAD-233F-6E47-52C4A9DC2F54}"/>
              </a:ext>
            </a:extLst>
          </p:cNvPr>
          <p:cNvSpPr>
            <a:spLocks noGrp="1"/>
          </p:cNvSpPr>
          <p:nvPr>
            <p:ph type="body" sz="quarter" idx="26" hasCustomPrompt="1"/>
          </p:nvPr>
        </p:nvSpPr>
        <p:spPr>
          <a:xfrm>
            <a:off x="2953708" y="4716997"/>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9" name="Text Placeholder 7">
            <a:extLst>
              <a:ext uri="{FF2B5EF4-FFF2-40B4-BE49-F238E27FC236}">
                <a16:creationId xmlns:a16="http://schemas.microsoft.com/office/drawing/2014/main" id="{366B3FBE-753B-F4BF-482C-F5ADAB07EE7D}"/>
              </a:ext>
            </a:extLst>
          </p:cNvPr>
          <p:cNvSpPr>
            <a:spLocks noGrp="1"/>
          </p:cNvSpPr>
          <p:nvPr>
            <p:ph type="body" sz="quarter" idx="25" hasCustomPrompt="1"/>
          </p:nvPr>
        </p:nvSpPr>
        <p:spPr>
          <a:xfrm>
            <a:off x="1337115" y="4716997"/>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23" name="Text Placeholder 6">
            <a:extLst>
              <a:ext uri="{FF2B5EF4-FFF2-40B4-BE49-F238E27FC236}">
                <a16:creationId xmlns:a16="http://schemas.microsoft.com/office/drawing/2014/main" id="{D1E4DE86-D338-B2CF-6889-F27AF587367A}"/>
              </a:ext>
            </a:extLst>
          </p:cNvPr>
          <p:cNvSpPr>
            <a:spLocks noGrp="1"/>
          </p:cNvSpPr>
          <p:nvPr>
            <p:ph type="body" sz="quarter" idx="21"/>
          </p:nvPr>
        </p:nvSpPr>
        <p:spPr>
          <a:xfrm>
            <a:off x="5243332" y="3339108"/>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26" name="Text Placeholder 5">
            <a:extLst>
              <a:ext uri="{FF2B5EF4-FFF2-40B4-BE49-F238E27FC236}">
                <a16:creationId xmlns:a16="http://schemas.microsoft.com/office/drawing/2014/main" id="{3A29D465-4204-0B59-6152-9B9A0EE1857E}"/>
              </a:ext>
            </a:extLst>
          </p:cNvPr>
          <p:cNvSpPr>
            <a:spLocks noGrp="1"/>
          </p:cNvSpPr>
          <p:nvPr>
            <p:ph type="body" sz="quarter" idx="23" hasCustomPrompt="1"/>
          </p:nvPr>
        </p:nvSpPr>
        <p:spPr>
          <a:xfrm>
            <a:off x="2953708" y="3339610"/>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5" name="Text Placeholder 4">
            <a:extLst>
              <a:ext uri="{FF2B5EF4-FFF2-40B4-BE49-F238E27FC236}">
                <a16:creationId xmlns:a16="http://schemas.microsoft.com/office/drawing/2014/main" id="{1A551F4B-755B-AEAC-9FC8-30FF456B009A}"/>
              </a:ext>
            </a:extLst>
          </p:cNvPr>
          <p:cNvSpPr>
            <a:spLocks noGrp="1"/>
          </p:cNvSpPr>
          <p:nvPr>
            <p:ph type="body" sz="quarter" idx="22" hasCustomPrompt="1"/>
          </p:nvPr>
        </p:nvSpPr>
        <p:spPr>
          <a:xfrm>
            <a:off x="1337115" y="3339610"/>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18" name="Text Placeholder 3">
            <a:extLst>
              <a:ext uri="{FF2B5EF4-FFF2-40B4-BE49-F238E27FC236}">
                <a16:creationId xmlns:a16="http://schemas.microsoft.com/office/drawing/2014/main" id="{077C276A-D67C-742F-A2B7-5D007EA59BD1}"/>
              </a:ext>
            </a:extLst>
          </p:cNvPr>
          <p:cNvSpPr>
            <a:spLocks noGrp="1"/>
          </p:cNvSpPr>
          <p:nvPr>
            <p:ph type="body" sz="quarter" idx="14"/>
          </p:nvPr>
        </p:nvSpPr>
        <p:spPr>
          <a:xfrm>
            <a:off x="5243332" y="1950146"/>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17" name="Text Placeholder 2">
            <a:extLst>
              <a:ext uri="{FF2B5EF4-FFF2-40B4-BE49-F238E27FC236}">
                <a16:creationId xmlns:a16="http://schemas.microsoft.com/office/drawing/2014/main" id="{4ABE0792-97BC-2357-08BF-2774805C38ED}"/>
              </a:ext>
            </a:extLst>
          </p:cNvPr>
          <p:cNvSpPr>
            <a:spLocks noGrp="1"/>
          </p:cNvSpPr>
          <p:nvPr>
            <p:ph type="body" sz="quarter" idx="20" hasCustomPrompt="1"/>
          </p:nvPr>
        </p:nvSpPr>
        <p:spPr>
          <a:xfrm>
            <a:off x="2953708" y="1950648"/>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 name="Text Placeholder 1">
            <a:extLst>
              <a:ext uri="{FF2B5EF4-FFF2-40B4-BE49-F238E27FC236}">
                <a16:creationId xmlns:a16="http://schemas.microsoft.com/office/drawing/2014/main" id="{638F259D-179D-20A7-83BD-C20522D6451A}"/>
              </a:ext>
            </a:extLst>
          </p:cNvPr>
          <p:cNvSpPr>
            <a:spLocks noGrp="1"/>
          </p:cNvSpPr>
          <p:nvPr>
            <p:ph type="body" sz="quarter" idx="19" hasCustomPrompt="1"/>
          </p:nvPr>
        </p:nvSpPr>
        <p:spPr>
          <a:xfrm>
            <a:off x="1337115" y="1950648"/>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4257639422"/>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3922770490"/>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xample of chart and text">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2" name="Text Placeholder 11">
            <a:extLst>
              <a:ext uri="{FF2B5EF4-FFF2-40B4-BE49-F238E27FC236}">
                <a16:creationId xmlns:a16="http://schemas.microsoft.com/office/drawing/2014/main" id="{15EC0B2B-C87B-0C51-9F6B-F7FFE8E2787B}"/>
              </a:ext>
            </a:extLst>
          </p:cNvPr>
          <p:cNvSpPr>
            <a:spLocks noGrp="1"/>
          </p:cNvSpPr>
          <p:nvPr>
            <p:ph type="body" sz="quarter" idx="19"/>
          </p:nvPr>
        </p:nvSpPr>
        <p:spPr>
          <a:xfrm>
            <a:off x="6631911" y="1992578"/>
            <a:ext cx="4872312" cy="646331"/>
          </a:xfrm>
          <a:prstGeom prst="rect">
            <a:avLst/>
          </a:prstGeom>
        </p:spPr>
        <p:txBody>
          <a:bodyPr lIns="0" tIns="0" rIns="0" bIns="0">
            <a:spAutoFit/>
          </a:bodyPr>
          <a:lstStyle>
            <a:lvl1pPr marL="0" indent="0">
              <a:lnSpc>
                <a:spcPct val="100000"/>
              </a:lnSpc>
              <a:spcBef>
                <a:spcPts val="0"/>
              </a:spcBef>
              <a:spcAft>
                <a:spcPts val="1200"/>
              </a:spcAft>
              <a:buNone/>
              <a:defRPr lang="en-GB" sz="1600" b="1" i="0" kern="1200" dirty="0" smtClean="0">
                <a:solidFill>
                  <a:schemeClr val="tx2"/>
                </a:solidFill>
                <a:latin typeface="Arial" panose="020B0604020202020204" pitchFamily="34" charset="0"/>
                <a:ea typeface="+mn-ea"/>
                <a:cs typeface="Arial" panose="020B0604020202020204" pitchFamily="34" charset="0"/>
              </a:defRPr>
            </a:lvl1pPr>
            <a:lvl2pPr marL="284400" indent="-284400">
              <a:lnSpc>
                <a:spcPct val="100000"/>
              </a:lnSpc>
              <a:spcBef>
                <a:spcPts val="0"/>
              </a:spcBef>
              <a:spcAft>
                <a:spcPts val="1200"/>
              </a:spcAft>
              <a:defRPr lang="en-US" sz="1600" kern="1200" dirty="0">
                <a:solidFill>
                  <a:schemeClr val="tx1"/>
                </a:solidFill>
                <a:latin typeface="+mn-lt"/>
                <a:ea typeface="+mn-ea"/>
                <a:cs typeface="+mn-cs"/>
              </a:defRPr>
            </a:lvl2pPr>
          </a:lstStyle>
          <a:p>
            <a:pPr lvl="0"/>
            <a:r>
              <a:rPr lang="en-GB"/>
              <a:t>Click to edit Master text styles</a:t>
            </a:r>
          </a:p>
          <a:p>
            <a:pPr lvl="1"/>
            <a:r>
              <a:rPr lang="en-GB"/>
              <a:t>Second level</a:t>
            </a:r>
            <a:endParaRPr lang="en-US"/>
          </a:p>
        </p:txBody>
      </p:sp>
      <p:cxnSp>
        <p:nvCxnSpPr>
          <p:cNvPr id="4" name="Straight Connector 3">
            <a:extLst>
              <a:ext uri="{FF2B5EF4-FFF2-40B4-BE49-F238E27FC236}">
                <a16:creationId xmlns:a16="http://schemas.microsoft.com/office/drawing/2014/main" id="{754B0265-450F-C335-6CC4-7D2948E79630}"/>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14" name="Chart Placeholder 13">
            <a:extLst>
              <a:ext uri="{FF2B5EF4-FFF2-40B4-BE49-F238E27FC236}">
                <a16:creationId xmlns:a16="http://schemas.microsoft.com/office/drawing/2014/main" id="{07AA62B4-5C1B-8BFC-B491-36C0674777AF}"/>
              </a:ext>
            </a:extLst>
          </p:cNvPr>
          <p:cNvSpPr>
            <a:spLocks noGrp="1"/>
          </p:cNvSpPr>
          <p:nvPr>
            <p:ph type="chart" sz="quarter" idx="20"/>
          </p:nvPr>
        </p:nvSpPr>
        <p:spPr>
          <a:xfrm>
            <a:off x="360000" y="1836498"/>
            <a:ext cx="5374800" cy="4517502"/>
          </a:xfrm>
          <a:prstGeom prst="rect">
            <a:avLst/>
          </a:prstGeom>
        </p:spPr>
        <p:txBody>
          <a:bodyPr lIns="0" tIns="0" rIns="0" bIns="0" anchor="ctr" anchorCtr="0"/>
          <a:lstStyle>
            <a:lvl1pPr marL="0" indent="0" algn="ctr">
              <a:buNone/>
              <a:defRPr sz="1200">
                <a:solidFill>
                  <a:schemeClr val="accent5"/>
                </a:solidFill>
              </a:defRPr>
            </a:lvl1pPr>
          </a:lstStyle>
          <a:p>
            <a:endParaRPr lang="en-US"/>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3321113822"/>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xample of text box, text and icon">
    <p:spTree>
      <p:nvGrpSpPr>
        <p:cNvPr id="1" name=""/>
        <p:cNvGrpSpPr/>
        <p:nvPr/>
      </p:nvGrpSpPr>
      <p:grpSpPr>
        <a:xfrm>
          <a:off x="0" y="0"/>
          <a:ext cx="0" cy="0"/>
          <a:chOff x="0" y="0"/>
          <a:chExt cx="0" cy="0"/>
        </a:xfrm>
      </p:grpSpPr>
      <p:sp>
        <p:nvSpPr>
          <p:cNvPr id="30" name="Slide Number Placeholder 5">
            <a:extLst>
              <a:ext uri="{FF2B5EF4-FFF2-40B4-BE49-F238E27FC236}">
                <a16:creationId xmlns:a16="http://schemas.microsoft.com/office/drawing/2014/main" id="{FBE3F79B-2FBC-6E5C-355A-DE48CE26261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29" name="Footer Placeholder 4">
            <a:extLst>
              <a:ext uri="{FF2B5EF4-FFF2-40B4-BE49-F238E27FC236}">
                <a16:creationId xmlns:a16="http://schemas.microsoft.com/office/drawing/2014/main" id="{01CF29A6-CB41-C2A9-C7BC-86F4CC1A2FF7}"/>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8" name="Text Placeholder 7">
            <a:extLst>
              <a:ext uri="{FF2B5EF4-FFF2-40B4-BE49-F238E27FC236}">
                <a16:creationId xmlns:a16="http://schemas.microsoft.com/office/drawing/2014/main" id="{6B5AE1E8-FBBF-7855-3F7B-2B916F13DE82}"/>
              </a:ext>
            </a:extLst>
          </p:cNvPr>
          <p:cNvSpPr>
            <a:spLocks noGrp="1"/>
          </p:cNvSpPr>
          <p:nvPr>
            <p:ph type="body" sz="quarter" idx="14"/>
          </p:nvPr>
        </p:nvSpPr>
        <p:spPr>
          <a:xfrm>
            <a:off x="5954400" y="1958804"/>
            <a:ext cx="5626511" cy="246221"/>
          </a:xfrm>
          <a:prstGeom prst="rect">
            <a:avLst/>
          </a:prstGeom>
        </p:spPr>
        <p:txBody>
          <a:bodyPr wrap="square" lIns="0" tIns="0" rIns="0" bIns="0">
            <a:spAutoFit/>
          </a:bodyPr>
          <a:lstStyle>
            <a:lvl1pPr marL="284400" indent="-284400">
              <a:lnSpc>
                <a:spcPct val="100000"/>
              </a:lnSpc>
              <a:spcBef>
                <a:spcPts val="0"/>
              </a:spcBef>
              <a:spcAft>
                <a:spcPts val="800"/>
              </a:spcAft>
              <a:defRPr lang="en-US" sz="1600" kern="1200" dirty="0">
                <a:solidFill>
                  <a:schemeClr val="tx1"/>
                </a:solidFill>
                <a:latin typeface="+mn-lt"/>
                <a:ea typeface="+mn-ea"/>
                <a:cs typeface="+mn-cs"/>
              </a:defRPr>
            </a:lvl1pPr>
          </a:lstStyle>
          <a:p>
            <a:pPr lvl="0"/>
            <a:r>
              <a:rPr lang="en-GB"/>
              <a:t>Click to edit Master text styles</a:t>
            </a:r>
          </a:p>
        </p:txBody>
      </p:sp>
      <p:sp>
        <p:nvSpPr>
          <p:cNvPr id="14" name="Text Placeholder 13">
            <a:extLst>
              <a:ext uri="{FF2B5EF4-FFF2-40B4-BE49-F238E27FC236}">
                <a16:creationId xmlns:a16="http://schemas.microsoft.com/office/drawing/2014/main" id="{91DD2C8F-1F4A-BD4D-2809-C9417F6087C4}"/>
              </a:ext>
            </a:extLst>
          </p:cNvPr>
          <p:cNvSpPr>
            <a:spLocks noGrp="1"/>
          </p:cNvSpPr>
          <p:nvPr>
            <p:ph type="body" sz="quarter" idx="15"/>
          </p:nvPr>
        </p:nvSpPr>
        <p:spPr>
          <a:xfrm>
            <a:off x="612000" y="3581400"/>
            <a:ext cx="5011200" cy="2671200"/>
          </a:xfrm>
          <a:prstGeom prst="rect">
            <a:avLst/>
          </a:prstGeom>
          <a:solidFill>
            <a:schemeClr val="bg2">
              <a:lumMod val="40000"/>
              <a:lumOff val="60000"/>
            </a:schemeClr>
          </a:solidFill>
        </p:spPr>
        <p:txBody>
          <a:bodyPr lIns="288000" tIns="216000" rIns="288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solidFill>
                  <a:schemeClr val="tx1"/>
                </a:solidFill>
              </a:defRPr>
            </a:lvl2pPr>
            <a:lvl3pPr>
              <a:defRPr sz="1600"/>
            </a:lvl3pPr>
            <a:lvl4pPr>
              <a:defRPr sz="1600"/>
            </a:lvl4pPr>
            <a:lvl5pPr>
              <a:defRPr sz="1600"/>
            </a:lvl5pPr>
          </a:lstStyle>
          <a:p>
            <a:pPr lvl="0"/>
            <a:r>
              <a:rPr lang="en-GB"/>
              <a:t>Click to edit Master text styles</a:t>
            </a:r>
          </a:p>
          <a:p>
            <a:pPr lvl="1"/>
            <a:r>
              <a:rPr lang="en-GB"/>
              <a:t>Second level</a:t>
            </a:r>
            <a:endParaRPr lang="en-US"/>
          </a:p>
        </p:txBody>
      </p:sp>
      <p:sp>
        <p:nvSpPr>
          <p:cNvPr id="16" name="Text Placeholder 13">
            <a:extLst>
              <a:ext uri="{FF2B5EF4-FFF2-40B4-BE49-F238E27FC236}">
                <a16:creationId xmlns:a16="http://schemas.microsoft.com/office/drawing/2014/main" id="{5A9381C4-2FDD-D49A-D43E-1B2ABFA4BA2C}"/>
              </a:ext>
            </a:extLst>
          </p:cNvPr>
          <p:cNvSpPr>
            <a:spLocks noGrp="1"/>
          </p:cNvSpPr>
          <p:nvPr>
            <p:ph type="body" sz="quarter" idx="16"/>
          </p:nvPr>
        </p:nvSpPr>
        <p:spPr>
          <a:xfrm>
            <a:off x="612000" y="1810870"/>
            <a:ext cx="5011200" cy="1620000"/>
          </a:xfrm>
          <a:prstGeom prst="roundRect">
            <a:avLst/>
          </a:prstGeom>
          <a:solidFill>
            <a:schemeClr val="tx2"/>
          </a:solidFill>
        </p:spPr>
        <p:txBody>
          <a:bodyPr lIns="1368000" tIns="251999" rIns="90000" bIns="46800"/>
          <a:lstStyle>
            <a:lvl1pPr marL="0" indent="0">
              <a:lnSpc>
                <a:spcPct val="100000"/>
              </a:lnSpc>
              <a:spcBef>
                <a:spcPts val="0"/>
              </a:spcBef>
              <a:spcAft>
                <a:spcPts val="600"/>
              </a:spcAft>
              <a:buNone/>
              <a:defRPr sz="1600">
                <a:solidFill>
                  <a:schemeClr val="bg1"/>
                </a:solidFill>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 styles</a:t>
            </a:r>
          </a:p>
        </p:txBody>
      </p:sp>
      <p:sp>
        <p:nvSpPr>
          <p:cNvPr id="20" name="Picture Placeholder 19">
            <a:extLst>
              <a:ext uri="{FF2B5EF4-FFF2-40B4-BE49-F238E27FC236}">
                <a16:creationId xmlns:a16="http://schemas.microsoft.com/office/drawing/2014/main" id="{10D73907-34CD-8021-D089-CD58996F28C7}"/>
              </a:ext>
            </a:extLst>
          </p:cNvPr>
          <p:cNvSpPr>
            <a:spLocks noGrp="1"/>
          </p:cNvSpPr>
          <p:nvPr>
            <p:ph type="pic" sz="quarter" idx="17" hasCustomPrompt="1"/>
          </p:nvPr>
        </p:nvSpPr>
        <p:spPr>
          <a:xfrm>
            <a:off x="768149" y="2080870"/>
            <a:ext cx="1080000" cy="1080000"/>
          </a:xfrm>
          <a:prstGeom prst="ellipse">
            <a:avLst/>
          </a:prstGeom>
          <a:solidFill>
            <a:schemeClr val="bg1"/>
          </a:solid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25" name="Rectangle 24">
            <a:extLst>
              <a:ext uri="{FF2B5EF4-FFF2-40B4-BE49-F238E27FC236}">
                <a16:creationId xmlns:a16="http://schemas.microsoft.com/office/drawing/2014/main" id="{800DEA4B-763A-4416-E47F-B2403CE6C1B8}"/>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 Placeholder 8">
            <a:extLst>
              <a:ext uri="{FF2B5EF4-FFF2-40B4-BE49-F238E27FC236}">
                <a16:creationId xmlns:a16="http://schemas.microsoft.com/office/drawing/2014/main" id="{B30A3252-52D7-59BC-0144-D2092A1458BE}"/>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26" name="Title Placeholder 2">
            <a:extLst>
              <a:ext uri="{FF2B5EF4-FFF2-40B4-BE49-F238E27FC236}">
                <a16:creationId xmlns:a16="http://schemas.microsoft.com/office/drawing/2014/main" id="{E436AFEF-FC18-66CC-3632-52F29552E38D}"/>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607739101"/>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1">
    <p:spTree>
      <p:nvGrpSpPr>
        <p:cNvPr id="1" name=""/>
        <p:cNvGrpSpPr/>
        <p:nvPr/>
      </p:nvGrpSpPr>
      <p:grpSpPr>
        <a:xfrm>
          <a:off x="0" y="0"/>
          <a:ext cx="0" cy="0"/>
          <a:chOff x="0" y="0"/>
          <a:chExt cx="0" cy="0"/>
        </a:xfrm>
      </p:grpSpPr>
      <p:sp>
        <p:nvSpPr>
          <p:cNvPr id="41" name="Slide Number Placeholder 5">
            <a:extLst>
              <a:ext uri="{FF2B5EF4-FFF2-40B4-BE49-F238E27FC236}">
                <a16:creationId xmlns:a16="http://schemas.microsoft.com/office/drawing/2014/main" id="{DC0B72B6-605B-094B-0AF4-DAB1832690FB}"/>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0" name="Footer Placeholder 4">
            <a:extLst>
              <a:ext uri="{FF2B5EF4-FFF2-40B4-BE49-F238E27FC236}">
                <a16:creationId xmlns:a16="http://schemas.microsoft.com/office/drawing/2014/main" id="{DBA4A6F6-191C-3E83-B9AA-E3B3064E30C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36" name="Text Placeholder 8">
            <a:extLst>
              <a:ext uri="{FF2B5EF4-FFF2-40B4-BE49-F238E27FC236}">
                <a16:creationId xmlns:a16="http://schemas.microsoft.com/office/drawing/2014/main" id="{3A19F4D1-0FD2-4233-4831-CFE344BADEDA}"/>
              </a:ext>
            </a:extLst>
          </p:cNvPr>
          <p:cNvSpPr>
            <a:spLocks noGrp="1"/>
          </p:cNvSpPr>
          <p:nvPr>
            <p:ph type="body" sz="quarter" idx="26"/>
          </p:nvPr>
        </p:nvSpPr>
        <p:spPr>
          <a:xfrm>
            <a:off x="6716183"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5" name="Text Placeholder 7">
            <a:extLst>
              <a:ext uri="{FF2B5EF4-FFF2-40B4-BE49-F238E27FC236}">
                <a16:creationId xmlns:a16="http://schemas.microsoft.com/office/drawing/2014/main" id="{06355359-FD37-A2D4-F1DB-FB7D7696E471}"/>
              </a:ext>
            </a:extLst>
          </p:cNvPr>
          <p:cNvSpPr>
            <a:spLocks noGrp="1"/>
          </p:cNvSpPr>
          <p:nvPr>
            <p:ph type="body" sz="quarter" idx="25" hasCustomPrompt="1"/>
          </p:nvPr>
        </p:nvSpPr>
        <p:spPr>
          <a:xfrm>
            <a:off x="6716183"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4" name="Rectangle: Rounded Corners 4">
            <a:extLst>
              <a:ext uri="{FF2B5EF4-FFF2-40B4-BE49-F238E27FC236}">
                <a16:creationId xmlns:a16="http://schemas.microsoft.com/office/drawing/2014/main" id="{EF14570C-57AA-FADD-0C3C-13828D0387FC}"/>
              </a:ext>
            </a:extLst>
          </p:cNvPr>
          <p:cNvSpPr/>
          <p:nvPr userDrawn="1"/>
        </p:nvSpPr>
        <p:spPr>
          <a:xfrm>
            <a:off x="63936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 Placeholder 6">
            <a:extLst>
              <a:ext uri="{FF2B5EF4-FFF2-40B4-BE49-F238E27FC236}">
                <a16:creationId xmlns:a16="http://schemas.microsoft.com/office/drawing/2014/main" id="{0C8CFDB4-BA55-3B38-87C1-145124EF5599}"/>
              </a:ext>
            </a:extLst>
          </p:cNvPr>
          <p:cNvSpPr>
            <a:spLocks noGrp="1"/>
          </p:cNvSpPr>
          <p:nvPr>
            <p:ph type="body" sz="quarter" idx="24"/>
          </p:nvPr>
        </p:nvSpPr>
        <p:spPr>
          <a:xfrm>
            <a:off x="900000"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2" name="Text Placeholder 5">
            <a:extLst>
              <a:ext uri="{FF2B5EF4-FFF2-40B4-BE49-F238E27FC236}">
                <a16:creationId xmlns:a16="http://schemas.microsoft.com/office/drawing/2014/main" id="{60A22822-4F89-6D2F-2D52-A25ED2032D12}"/>
              </a:ext>
            </a:extLst>
          </p:cNvPr>
          <p:cNvSpPr>
            <a:spLocks noGrp="1"/>
          </p:cNvSpPr>
          <p:nvPr>
            <p:ph type="body" sz="quarter" idx="23" hasCustomPrompt="1"/>
          </p:nvPr>
        </p:nvSpPr>
        <p:spPr>
          <a:xfrm>
            <a:off x="900000"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1" name="Rectangle: Rounded Corners 3">
            <a:extLst>
              <a:ext uri="{FF2B5EF4-FFF2-40B4-BE49-F238E27FC236}">
                <a16:creationId xmlns:a16="http://schemas.microsoft.com/office/drawing/2014/main" id="{12ADCB45-D977-07A6-FDA2-6EF04EE05353}"/>
              </a:ext>
            </a:extLst>
          </p:cNvPr>
          <p:cNvSpPr/>
          <p:nvPr userDrawn="1"/>
        </p:nvSpPr>
        <p:spPr>
          <a:xfrm>
            <a:off x="5760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 Placeholder 4">
            <a:extLst>
              <a:ext uri="{FF2B5EF4-FFF2-40B4-BE49-F238E27FC236}">
                <a16:creationId xmlns:a16="http://schemas.microsoft.com/office/drawing/2014/main" id="{49814ED8-F60A-01A4-09E8-A01B54A61BF5}"/>
              </a:ext>
            </a:extLst>
          </p:cNvPr>
          <p:cNvSpPr>
            <a:spLocks noGrp="1"/>
          </p:cNvSpPr>
          <p:nvPr>
            <p:ph type="body" sz="quarter" idx="22"/>
          </p:nvPr>
        </p:nvSpPr>
        <p:spPr>
          <a:xfrm>
            <a:off x="6716183"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8" name="Text Placeholder 3">
            <a:extLst>
              <a:ext uri="{FF2B5EF4-FFF2-40B4-BE49-F238E27FC236}">
                <a16:creationId xmlns:a16="http://schemas.microsoft.com/office/drawing/2014/main" id="{B9BF4D4C-D0EE-7FF2-5452-838C9B636F41}"/>
              </a:ext>
            </a:extLst>
          </p:cNvPr>
          <p:cNvSpPr>
            <a:spLocks noGrp="1"/>
          </p:cNvSpPr>
          <p:nvPr>
            <p:ph type="body" sz="quarter" idx="21" hasCustomPrompt="1"/>
          </p:nvPr>
        </p:nvSpPr>
        <p:spPr>
          <a:xfrm>
            <a:off x="6716183"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7" name="Rectangle: Rounded Corners 2">
            <a:extLst>
              <a:ext uri="{FF2B5EF4-FFF2-40B4-BE49-F238E27FC236}">
                <a16:creationId xmlns:a16="http://schemas.microsoft.com/office/drawing/2014/main" id="{A7802BF0-16BB-D154-0547-16D7919BF06E}"/>
              </a:ext>
            </a:extLst>
          </p:cNvPr>
          <p:cNvSpPr/>
          <p:nvPr userDrawn="1"/>
        </p:nvSpPr>
        <p:spPr>
          <a:xfrm>
            <a:off x="63936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00000"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900000"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5760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99C4B612-4C7F-2115-6CD8-9B5093A637C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 Placeholder 8">
            <a:extLst>
              <a:ext uri="{FF2B5EF4-FFF2-40B4-BE49-F238E27FC236}">
                <a16:creationId xmlns:a16="http://schemas.microsoft.com/office/drawing/2014/main" id="{D1B96993-1626-44FD-6192-C83FAB0E9745}"/>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8" name="Title Placeholder 2">
            <a:extLst>
              <a:ext uri="{FF2B5EF4-FFF2-40B4-BE49-F238E27FC236}">
                <a16:creationId xmlns:a16="http://schemas.microsoft.com/office/drawing/2014/main" id="{C6055F86-BEA3-116C-FBED-721EE9794F38}"/>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340047360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2">
    <p:spTree>
      <p:nvGrpSpPr>
        <p:cNvPr id="1" name=""/>
        <p:cNvGrpSpPr/>
        <p:nvPr/>
      </p:nvGrpSpPr>
      <p:grpSpPr>
        <a:xfrm>
          <a:off x="0" y="0"/>
          <a:ext cx="0" cy="0"/>
          <a:chOff x="0" y="0"/>
          <a:chExt cx="0" cy="0"/>
        </a:xfrm>
      </p:grpSpPr>
      <p:sp>
        <p:nvSpPr>
          <p:cNvPr id="40" name="Slide Number Placeholder 5">
            <a:extLst>
              <a:ext uri="{FF2B5EF4-FFF2-40B4-BE49-F238E27FC236}">
                <a16:creationId xmlns:a16="http://schemas.microsoft.com/office/drawing/2014/main" id="{836D8CF6-69B5-F29F-B657-A7A1E845F3D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39" name="Footer Placeholder 4">
            <a:extLst>
              <a:ext uri="{FF2B5EF4-FFF2-40B4-BE49-F238E27FC236}">
                <a16:creationId xmlns:a16="http://schemas.microsoft.com/office/drawing/2014/main" id="{451DE942-8D92-123B-659F-FAB2FFEB950A}"/>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9" name="Rectangle: Rounded Corners 5">
            <a:extLst>
              <a:ext uri="{FF2B5EF4-FFF2-40B4-BE49-F238E27FC236}">
                <a16:creationId xmlns:a16="http://schemas.microsoft.com/office/drawing/2014/main" id="{CE067A2C-46F7-2825-434F-CEE7DFAE41D1}"/>
              </a:ext>
            </a:extLst>
          </p:cNvPr>
          <p:cNvSpPr/>
          <p:nvPr userDrawn="1"/>
        </p:nvSpPr>
        <p:spPr>
          <a:xfrm>
            <a:off x="648545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6" name="Text Placeholder 4">
            <a:extLst>
              <a:ext uri="{FF2B5EF4-FFF2-40B4-BE49-F238E27FC236}">
                <a16:creationId xmlns:a16="http://schemas.microsoft.com/office/drawing/2014/main" id="{196DEA97-70B7-4002-C04D-03B6F8474C8F}"/>
              </a:ext>
            </a:extLst>
          </p:cNvPr>
          <p:cNvSpPr>
            <a:spLocks noGrp="1"/>
          </p:cNvSpPr>
          <p:nvPr>
            <p:ph type="body" sz="quarter" idx="22"/>
          </p:nvPr>
        </p:nvSpPr>
        <p:spPr>
          <a:xfrm>
            <a:off x="680749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0" name="Text Placeholder 3">
            <a:extLst>
              <a:ext uri="{FF2B5EF4-FFF2-40B4-BE49-F238E27FC236}">
                <a16:creationId xmlns:a16="http://schemas.microsoft.com/office/drawing/2014/main" id="{96BBDDA6-345B-B843-B5D2-3FD422F0B78E}"/>
              </a:ext>
            </a:extLst>
          </p:cNvPr>
          <p:cNvSpPr>
            <a:spLocks noGrp="1"/>
          </p:cNvSpPr>
          <p:nvPr>
            <p:ph type="body" sz="quarter" idx="21" hasCustomPrompt="1"/>
          </p:nvPr>
        </p:nvSpPr>
        <p:spPr>
          <a:xfrm>
            <a:off x="647592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65181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7385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64228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30" name="Rectangle 29">
            <a:extLst>
              <a:ext uri="{FF2B5EF4-FFF2-40B4-BE49-F238E27FC236}">
                <a16:creationId xmlns:a16="http://schemas.microsoft.com/office/drawing/2014/main" id="{B9F0512B-71BC-CC69-CBD8-A5AC0FEAA900}"/>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 Placeholder 8">
            <a:extLst>
              <a:ext uri="{FF2B5EF4-FFF2-40B4-BE49-F238E27FC236}">
                <a16:creationId xmlns:a16="http://schemas.microsoft.com/office/drawing/2014/main" id="{771ED409-3394-EB5B-CCFA-36A4897129A8}"/>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7" name="Title Placeholder 2">
            <a:extLst>
              <a:ext uri="{FF2B5EF4-FFF2-40B4-BE49-F238E27FC236}">
                <a16:creationId xmlns:a16="http://schemas.microsoft.com/office/drawing/2014/main" id="{2A82B2AA-3882-11C8-4928-8012D82E77CC}"/>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3647121401"/>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ample of infographic and text">
    <p:spTree>
      <p:nvGrpSpPr>
        <p:cNvPr id="1" name=""/>
        <p:cNvGrpSpPr/>
        <p:nvPr/>
      </p:nvGrpSpPr>
      <p:grpSpPr>
        <a:xfrm>
          <a:off x="0" y="0"/>
          <a:ext cx="0" cy="0"/>
          <a:chOff x="0" y="0"/>
          <a:chExt cx="0" cy="0"/>
        </a:xfrm>
      </p:grpSpPr>
      <p:sp>
        <p:nvSpPr>
          <p:cNvPr id="13" name="Slide Number Placeholder 5">
            <a:extLst>
              <a:ext uri="{FF2B5EF4-FFF2-40B4-BE49-F238E27FC236}">
                <a16:creationId xmlns:a16="http://schemas.microsoft.com/office/drawing/2014/main" id="{38630B50-84DA-5FC4-84A1-1A4ED10B4394}"/>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11" name="Footer Placeholder 4">
            <a:extLst>
              <a:ext uri="{FF2B5EF4-FFF2-40B4-BE49-F238E27FC236}">
                <a16:creationId xmlns:a16="http://schemas.microsoft.com/office/drawing/2014/main" id="{B7AD4746-9DC7-13F7-934E-B03E9B5986C1}"/>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SmartArt Placeholder 1">
            <a:extLst>
              <a:ext uri="{FF2B5EF4-FFF2-40B4-BE49-F238E27FC236}">
                <a16:creationId xmlns:a16="http://schemas.microsoft.com/office/drawing/2014/main" id="{AB4A304E-68FB-0CDC-9A6B-0CA3E57E4B28}"/>
              </a:ext>
            </a:extLst>
          </p:cNvPr>
          <p:cNvSpPr>
            <a:spLocks noGrp="1"/>
          </p:cNvSpPr>
          <p:nvPr>
            <p:ph type="dgm" sz="quarter" idx="23"/>
          </p:nvPr>
        </p:nvSpPr>
        <p:spPr>
          <a:xfrm>
            <a:off x="6457201" y="1836498"/>
            <a:ext cx="5374797" cy="4517502"/>
          </a:xfrm>
          <a:prstGeom prst="rect">
            <a:avLst/>
          </a:prstGeom>
        </p:spPr>
        <p:txBody>
          <a:bodyPr lIns="0" tIns="0" rIns="0" bIns="0" anchor="ctr" anchorCtr="0"/>
          <a:lstStyle>
            <a:lvl1pPr marL="0" indent="0" algn="ctr">
              <a:buNone/>
              <a:defRPr lang="en-US" sz="1200" kern="1200">
                <a:solidFill>
                  <a:schemeClr val="accent5"/>
                </a:solidFill>
                <a:latin typeface="+mn-lt"/>
                <a:ea typeface="+mn-ea"/>
                <a:cs typeface="+mn-cs"/>
              </a:defRPr>
            </a:lvl1pPr>
          </a:lstStyle>
          <a:p>
            <a:endParaRPr lang="en-US"/>
          </a:p>
        </p:txBody>
      </p:sp>
      <p:cxnSp>
        <p:nvCxnSpPr>
          <p:cNvPr id="2" name="Straight Connector 1">
            <a:extLst>
              <a:ext uri="{FF2B5EF4-FFF2-40B4-BE49-F238E27FC236}">
                <a16:creationId xmlns:a16="http://schemas.microsoft.com/office/drawing/2014/main" id="{08BE6983-A079-D5D8-1F9F-DF09796DBA9E}"/>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764307" y="2593372"/>
            <a:ext cx="4703044"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6" name="Text Placeholder 1">
            <a:extLst>
              <a:ext uri="{FF2B5EF4-FFF2-40B4-BE49-F238E27FC236}">
                <a16:creationId xmlns:a16="http://schemas.microsoft.com/office/drawing/2014/main" id="{DB060B3C-2AF3-1D3D-DE28-9841D46F83B7}"/>
              </a:ext>
            </a:extLst>
          </p:cNvPr>
          <p:cNvSpPr>
            <a:spLocks noGrp="1"/>
          </p:cNvSpPr>
          <p:nvPr>
            <p:ph type="body" sz="quarter" idx="19" hasCustomPrompt="1"/>
          </p:nvPr>
        </p:nvSpPr>
        <p:spPr>
          <a:xfrm>
            <a:off x="569258" y="1810870"/>
            <a:ext cx="5056086" cy="455855"/>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8" name="Rectangle 7">
            <a:extLst>
              <a:ext uri="{FF2B5EF4-FFF2-40B4-BE49-F238E27FC236}">
                <a16:creationId xmlns:a16="http://schemas.microsoft.com/office/drawing/2014/main" id="{FBDF5227-C3B1-EA22-D494-37A10E8E90DC}"/>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 Placeholder 8">
            <a:extLst>
              <a:ext uri="{FF2B5EF4-FFF2-40B4-BE49-F238E27FC236}">
                <a16:creationId xmlns:a16="http://schemas.microsoft.com/office/drawing/2014/main" id="{FF5C7240-BC70-F047-76C1-F4F895E6FAF1}"/>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9" name="Title Placeholder 2">
            <a:extLst>
              <a:ext uri="{FF2B5EF4-FFF2-40B4-BE49-F238E27FC236}">
                <a16:creationId xmlns:a16="http://schemas.microsoft.com/office/drawing/2014/main" id="{780DEBAF-6038-2055-ABB1-098B08B55559}"/>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578067700"/>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xample icon and text 1">
    <p:spTree>
      <p:nvGrpSpPr>
        <p:cNvPr id="1" name=""/>
        <p:cNvGrpSpPr/>
        <p:nvPr/>
      </p:nvGrpSpPr>
      <p:grpSpPr>
        <a:xfrm>
          <a:off x="0" y="0"/>
          <a:ext cx="0" cy="0"/>
          <a:chOff x="0" y="0"/>
          <a:chExt cx="0" cy="0"/>
        </a:xfrm>
      </p:grpSpPr>
      <p:sp>
        <p:nvSpPr>
          <p:cNvPr id="45" name="Slide Number Placeholder 5">
            <a:extLst>
              <a:ext uri="{FF2B5EF4-FFF2-40B4-BE49-F238E27FC236}">
                <a16:creationId xmlns:a16="http://schemas.microsoft.com/office/drawing/2014/main" id="{B9C17506-8579-8975-52FC-81F63B6B15FF}"/>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4" name="Footer Placeholder 4">
            <a:extLst>
              <a:ext uri="{FF2B5EF4-FFF2-40B4-BE49-F238E27FC236}">
                <a16:creationId xmlns:a16="http://schemas.microsoft.com/office/drawing/2014/main" id="{0708DEB4-A3E4-C135-CC90-1E47C78A74F4}"/>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cxnSp>
        <p:nvCxnSpPr>
          <p:cNvPr id="14" name="Straight Connector 3">
            <a:extLst>
              <a:ext uri="{FF2B5EF4-FFF2-40B4-BE49-F238E27FC236}">
                <a16:creationId xmlns:a16="http://schemas.microsoft.com/office/drawing/2014/main" id="{2FEB0E83-A665-4F42-2656-A6DE1D1E7DBA}"/>
              </a:ext>
            </a:extLst>
          </p:cNvPr>
          <p:cNvCxnSpPr>
            <a:cxnSpLocks noGrp="1" noRot="1" noMove="1" noResize="1" noEditPoints="1" noAdjustHandles="1" noChangeArrowheads="1" noChangeShapeType="1"/>
          </p:cNvCxnSpPr>
          <p:nvPr userDrawn="1"/>
        </p:nvCxnSpPr>
        <p:spPr>
          <a:xfrm>
            <a:off x="367200" y="6334344"/>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8" name="Text Placeholder 6">
            <a:extLst>
              <a:ext uri="{FF2B5EF4-FFF2-40B4-BE49-F238E27FC236}">
                <a16:creationId xmlns:a16="http://schemas.microsoft.com/office/drawing/2014/main" id="{7A388780-0C1E-734B-FF34-87D783F10E46}"/>
              </a:ext>
            </a:extLst>
          </p:cNvPr>
          <p:cNvSpPr>
            <a:spLocks noGrp="1"/>
          </p:cNvSpPr>
          <p:nvPr>
            <p:ph type="body" sz="quarter" idx="24"/>
          </p:nvPr>
        </p:nvSpPr>
        <p:spPr>
          <a:xfrm>
            <a:off x="3255662" y="5395920"/>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9" name="Text Placeholder 5">
            <a:extLst>
              <a:ext uri="{FF2B5EF4-FFF2-40B4-BE49-F238E27FC236}">
                <a16:creationId xmlns:a16="http://schemas.microsoft.com/office/drawing/2014/main" id="{8F76C1C6-4B2C-0DCF-2CC2-9B8AE2C74346}"/>
              </a:ext>
            </a:extLst>
          </p:cNvPr>
          <p:cNvSpPr>
            <a:spLocks noGrp="1"/>
          </p:cNvSpPr>
          <p:nvPr>
            <p:ph type="body" sz="quarter" idx="25"/>
          </p:nvPr>
        </p:nvSpPr>
        <p:spPr>
          <a:xfrm>
            <a:off x="537881" y="5021419"/>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40" name="Picture Placeholder 3">
            <a:extLst>
              <a:ext uri="{FF2B5EF4-FFF2-40B4-BE49-F238E27FC236}">
                <a16:creationId xmlns:a16="http://schemas.microsoft.com/office/drawing/2014/main" id="{0E66B355-7B88-4035-5471-D1DFCCD6BCFE}"/>
              </a:ext>
            </a:extLst>
          </p:cNvPr>
          <p:cNvSpPr>
            <a:spLocks noGrp="1"/>
          </p:cNvSpPr>
          <p:nvPr>
            <p:ph type="pic" sz="quarter" idx="26" hasCustomPrompt="1"/>
          </p:nvPr>
        </p:nvSpPr>
        <p:spPr>
          <a:xfrm>
            <a:off x="627258" y="5097046"/>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3" name="Straight Connector 2">
            <a:extLst>
              <a:ext uri="{FF2B5EF4-FFF2-40B4-BE49-F238E27FC236}">
                <a16:creationId xmlns:a16="http://schemas.microsoft.com/office/drawing/2014/main" id="{23000480-EA21-3B7D-25C7-42525B61BE34}"/>
              </a:ext>
            </a:extLst>
          </p:cNvPr>
          <p:cNvCxnSpPr>
            <a:cxnSpLocks noGrp="1" noRot="1" noMove="1" noResize="1" noEditPoints="1" noAdjustHandles="1" noChangeArrowheads="1" noChangeShapeType="1"/>
          </p:cNvCxnSpPr>
          <p:nvPr userDrawn="1"/>
        </p:nvCxnSpPr>
        <p:spPr>
          <a:xfrm>
            <a:off x="367200" y="4740868"/>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5" name="Text Placeholder 4">
            <a:extLst>
              <a:ext uri="{FF2B5EF4-FFF2-40B4-BE49-F238E27FC236}">
                <a16:creationId xmlns:a16="http://schemas.microsoft.com/office/drawing/2014/main" id="{CA83351C-C32B-FF19-4AA4-536F9F2A85AE}"/>
              </a:ext>
            </a:extLst>
          </p:cNvPr>
          <p:cNvSpPr>
            <a:spLocks noGrp="1"/>
          </p:cNvSpPr>
          <p:nvPr>
            <p:ph type="body" sz="quarter" idx="21"/>
          </p:nvPr>
        </p:nvSpPr>
        <p:spPr>
          <a:xfrm>
            <a:off x="3255662" y="3807752"/>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6" name="Text Placeholder 3">
            <a:extLst>
              <a:ext uri="{FF2B5EF4-FFF2-40B4-BE49-F238E27FC236}">
                <a16:creationId xmlns:a16="http://schemas.microsoft.com/office/drawing/2014/main" id="{2510443C-95B1-C730-80BF-853387A908F7}"/>
              </a:ext>
            </a:extLst>
          </p:cNvPr>
          <p:cNvSpPr>
            <a:spLocks noGrp="1"/>
          </p:cNvSpPr>
          <p:nvPr>
            <p:ph type="body" sz="quarter" idx="22"/>
          </p:nvPr>
        </p:nvSpPr>
        <p:spPr>
          <a:xfrm>
            <a:off x="537881" y="3433251"/>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7" name="Picture Placeholder 2">
            <a:extLst>
              <a:ext uri="{FF2B5EF4-FFF2-40B4-BE49-F238E27FC236}">
                <a16:creationId xmlns:a16="http://schemas.microsoft.com/office/drawing/2014/main" id="{3CE9F517-024D-0D74-D269-83DA2D17C15D}"/>
              </a:ext>
            </a:extLst>
          </p:cNvPr>
          <p:cNvSpPr>
            <a:spLocks noGrp="1"/>
          </p:cNvSpPr>
          <p:nvPr>
            <p:ph type="pic" sz="quarter" idx="23" hasCustomPrompt="1"/>
          </p:nvPr>
        </p:nvSpPr>
        <p:spPr>
          <a:xfrm>
            <a:off x="627258" y="3508878"/>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1" name="Straight Connector 1">
            <a:extLst>
              <a:ext uri="{FF2B5EF4-FFF2-40B4-BE49-F238E27FC236}">
                <a16:creationId xmlns:a16="http://schemas.microsoft.com/office/drawing/2014/main" id="{1033842E-FE73-A8AE-3074-E0DD4F678CC3}"/>
              </a:ext>
            </a:extLst>
          </p:cNvPr>
          <p:cNvCxnSpPr>
            <a:cxnSpLocks noGrp="1" noRot="1" noMove="1" noResize="1" noEditPoints="1" noAdjustHandles="1" noChangeArrowheads="1" noChangeShapeType="1"/>
          </p:cNvCxnSpPr>
          <p:nvPr userDrawn="1"/>
        </p:nvCxnSpPr>
        <p:spPr>
          <a:xfrm>
            <a:off x="367200" y="3147392"/>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29" name="Text Placeholder 2">
            <a:extLst>
              <a:ext uri="{FF2B5EF4-FFF2-40B4-BE49-F238E27FC236}">
                <a16:creationId xmlns:a16="http://schemas.microsoft.com/office/drawing/2014/main" id="{25BD43C2-5E65-024F-F2D7-1623C84E025D}"/>
              </a:ext>
            </a:extLst>
          </p:cNvPr>
          <p:cNvSpPr>
            <a:spLocks noGrp="1"/>
          </p:cNvSpPr>
          <p:nvPr>
            <p:ph type="body" sz="quarter" idx="20"/>
          </p:nvPr>
        </p:nvSpPr>
        <p:spPr>
          <a:xfrm>
            <a:off x="3255662" y="2211755"/>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0" name="Text Placeholder 1">
            <a:extLst>
              <a:ext uri="{FF2B5EF4-FFF2-40B4-BE49-F238E27FC236}">
                <a16:creationId xmlns:a16="http://schemas.microsoft.com/office/drawing/2014/main" id="{AF4A1666-ED29-F94C-EA0C-CAB8204D3ACA}"/>
              </a:ext>
            </a:extLst>
          </p:cNvPr>
          <p:cNvSpPr>
            <a:spLocks noGrp="1"/>
          </p:cNvSpPr>
          <p:nvPr>
            <p:ph type="body" sz="quarter" idx="16"/>
          </p:nvPr>
        </p:nvSpPr>
        <p:spPr>
          <a:xfrm>
            <a:off x="537881" y="1837254"/>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3" name="Picture Placeholder 1">
            <a:extLst>
              <a:ext uri="{FF2B5EF4-FFF2-40B4-BE49-F238E27FC236}">
                <a16:creationId xmlns:a16="http://schemas.microsoft.com/office/drawing/2014/main" id="{5C5FED16-432A-1305-B6EB-4CD0640437BA}"/>
              </a:ext>
            </a:extLst>
          </p:cNvPr>
          <p:cNvSpPr>
            <a:spLocks noGrp="1"/>
          </p:cNvSpPr>
          <p:nvPr>
            <p:ph type="pic" sz="quarter" idx="17" hasCustomPrompt="1"/>
          </p:nvPr>
        </p:nvSpPr>
        <p:spPr>
          <a:xfrm>
            <a:off x="627258" y="1912881"/>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1" name="Rectangle 40">
            <a:extLst>
              <a:ext uri="{FF2B5EF4-FFF2-40B4-BE49-F238E27FC236}">
                <a16:creationId xmlns:a16="http://schemas.microsoft.com/office/drawing/2014/main" id="{0F9218C3-5425-4781-DFD8-FD8BB8DB907D}"/>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 Placeholder 8">
            <a:extLst>
              <a:ext uri="{FF2B5EF4-FFF2-40B4-BE49-F238E27FC236}">
                <a16:creationId xmlns:a16="http://schemas.microsoft.com/office/drawing/2014/main" id="{29757ACF-BF1B-B2DE-15DF-32EA8A5349C4}"/>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2" name="Title Placeholder 2">
            <a:extLst>
              <a:ext uri="{FF2B5EF4-FFF2-40B4-BE49-F238E27FC236}">
                <a16:creationId xmlns:a16="http://schemas.microsoft.com/office/drawing/2014/main" id="{B67761A9-73CB-B603-1585-51146EA50366}"/>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4070996622"/>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ample icon and text 2">
    <p:spTree>
      <p:nvGrpSpPr>
        <p:cNvPr id="1" name=""/>
        <p:cNvGrpSpPr/>
        <p:nvPr/>
      </p:nvGrpSpPr>
      <p:grpSpPr>
        <a:xfrm>
          <a:off x="0" y="0"/>
          <a:ext cx="0" cy="0"/>
          <a:chOff x="0" y="0"/>
          <a:chExt cx="0" cy="0"/>
        </a:xfrm>
      </p:grpSpPr>
      <p:sp>
        <p:nvSpPr>
          <p:cNvPr id="49" name="Slide Number Placeholder 5">
            <a:extLst>
              <a:ext uri="{FF2B5EF4-FFF2-40B4-BE49-F238E27FC236}">
                <a16:creationId xmlns:a16="http://schemas.microsoft.com/office/drawing/2014/main" id="{BB9493E2-AB30-4E8D-01FB-ED3A6EF39A5E}"/>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8" name="Footer Placeholder 4">
            <a:extLst>
              <a:ext uri="{FF2B5EF4-FFF2-40B4-BE49-F238E27FC236}">
                <a16:creationId xmlns:a16="http://schemas.microsoft.com/office/drawing/2014/main" id="{7FC05237-CEA4-090B-5C6E-FCB92CA748CF}"/>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44" name="Text Placeholder 2">
            <a:extLst>
              <a:ext uri="{FF2B5EF4-FFF2-40B4-BE49-F238E27FC236}">
                <a16:creationId xmlns:a16="http://schemas.microsoft.com/office/drawing/2014/main" id="{676691FD-8AFD-D8E6-68B3-FD29BE116354}"/>
              </a:ext>
            </a:extLst>
          </p:cNvPr>
          <p:cNvSpPr>
            <a:spLocks noGrp="1"/>
          </p:cNvSpPr>
          <p:nvPr>
            <p:ph type="body" sz="quarter" idx="22"/>
          </p:nvPr>
        </p:nvSpPr>
        <p:spPr>
          <a:xfrm>
            <a:off x="6355978"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sp>
        <p:nvSpPr>
          <p:cNvPr id="41" name="Text Placeholder 1">
            <a:extLst>
              <a:ext uri="{FF2B5EF4-FFF2-40B4-BE49-F238E27FC236}">
                <a16:creationId xmlns:a16="http://schemas.microsoft.com/office/drawing/2014/main" id="{6791F2DD-5D9A-CBD5-7D9E-84D57B5536FE}"/>
              </a:ext>
            </a:extLst>
          </p:cNvPr>
          <p:cNvSpPr>
            <a:spLocks noGrp="1"/>
          </p:cNvSpPr>
          <p:nvPr>
            <p:ph type="body" sz="quarter" idx="15"/>
          </p:nvPr>
        </p:nvSpPr>
        <p:spPr>
          <a:xfrm>
            <a:off x="752824"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cxnSp>
        <p:nvCxnSpPr>
          <p:cNvPr id="3" name="Straight Arrow Connector 2">
            <a:extLst>
              <a:ext uri="{FF2B5EF4-FFF2-40B4-BE49-F238E27FC236}">
                <a16:creationId xmlns:a16="http://schemas.microsoft.com/office/drawing/2014/main" id="{7AF6920D-A27B-DFC6-46A7-3D4F3A79E647}"/>
              </a:ext>
            </a:extLst>
          </p:cNvPr>
          <p:cNvCxnSpPr>
            <a:cxnSpLocks/>
          </p:cNvCxnSpPr>
          <p:nvPr/>
        </p:nvCxnSpPr>
        <p:spPr>
          <a:xfrm>
            <a:off x="555361" y="3101266"/>
            <a:ext cx="11081279" cy="0"/>
          </a:xfrm>
          <a:prstGeom prst="straightConnector1">
            <a:avLst/>
          </a:prstGeom>
          <a:ln w="1270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2" name="Oval 4">
            <a:extLst>
              <a:ext uri="{FF2B5EF4-FFF2-40B4-BE49-F238E27FC236}">
                <a16:creationId xmlns:a16="http://schemas.microsoft.com/office/drawing/2014/main" id="{1C7426EE-1333-F01D-A323-4B9A5C943EED}"/>
              </a:ext>
            </a:extLst>
          </p:cNvPr>
          <p:cNvSpPr>
            <a:spLocks noChangeAspect="1"/>
          </p:cNvSpPr>
          <p:nvPr userDrawn="1"/>
        </p:nvSpPr>
        <p:spPr>
          <a:xfrm>
            <a:off x="9524341"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Picture Placeholder 4">
            <a:extLst>
              <a:ext uri="{FF2B5EF4-FFF2-40B4-BE49-F238E27FC236}">
                <a16:creationId xmlns:a16="http://schemas.microsoft.com/office/drawing/2014/main" id="{C1ECA2C2-CFA0-6CD8-D669-39A95ED44C99}"/>
              </a:ext>
            </a:extLst>
          </p:cNvPr>
          <p:cNvSpPr>
            <a:spLocks noGrp="1"/>
          </p:cNvSpPr>
          <p:nvPr>
            <p:ph type="pic" sz="quarter" idx="24" hasCustomPrompt="1"/>
          </p:nvPr>
        </p:nvSpPr>
        <p:spPr>
          <a:xfrm>
            <a:off x="9848341"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3" name="Oval 3">
            <a:extLst>
              <a:ext uri="{FF2B5EF4-FFF2-40B4-BE49-F238E27FC236}">
                <a16:creationId xmlns:a16="http://schemas.microsoft.com/office/drawing/2014/main" id="{CD3003A9-ED4B-D256-7D49-F73784E26871}"/>
              </a:ext>
            </a:extLst>
          </p:cNvPr>
          <p:cNvSpPr>
            <a:spLocks noChangeAspect="1"/>
          </p:cNvSpPr>
          <p:nvPr userDrawn="1"/>
        </p:nvSpPr>
        <p:spPr>
          <a:xfrm>
            <a:off x="6808148"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Picture Placeholder 3">
            <a:extLst>
              <a:ext uri="{FF2B5EF4-FFF2-40B4-BE49-F238E27FC236}">
                <a16:creationId xmlns:a16="http://schemas.microsoft.com/office/drawing/2014/main" id="{93019B69-1557-D66B-A564-CE75D535781A}"/>
              </a:ext>
            </a:extLst>
          </p:cNvPr>
          <p:cNvSpPr>
            <a:spLocks noGrp="1"/>
          </p:cNvSpPr>
          <p:nvPr>
            <p:ph type="pic" sz="quarter" idx="25" hasCustomPrompt="1"/>
          </p:nvPr>
        </p:nvSpPr>
        <p:spPr>
          <a:xfrm>
            <a:off x="7132148"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4" name="Oval 2">
            <a:extLst>
              <a:ext uri="{FF2B5EF4-FFF2-40B4-BE49-F238E27FC236}">
                <a16:creationId xmlns:a16="http://schemas.microsoft.com/office/drawing/2014/main" id="{8A8ACA49-DE03-B274-D830-F48226F73981}"/>
              </a:ext>
            </a:extLst>
          </p:cNvPr>
          <p:cNvSpPr>
            <a:spLocks noChangeAspect="1"/>
          </p:cNvSpPr>
          <p:nvPr userDrawn="1"/>
        </p:nvSpPr>
        <p:spPr>
          <a:xfrm>
            <a:off x="4091956"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Picture Placeholder 2">
            <a:extLst>
              <a:ext uri="{FF2B5EF4-FFF2-40B4-BE49-F238E27FC236}">
                <a16:creationId xmlns:a16="http://schemas.microsoft.com/office/drawing/2014/main" id="{9D12E80A-5EA9-35E8-184B-0C806469B24C}"/>
              </a:ext>
            </a:extLst>
          </p:cNvPr>
          <p:cNvSpPr>
            <a:spLocks noGrp="1"/>
          </p:cNvSpPr>
          <p:nvPr>
            <p:ph type="pic" sz="quarter" idx="26" hasCustomPrompt="1"/>
          </p:nvPr>
        </p:nvSpPr>
        <p:spPr>
          <a:xfrm>
            <a:off x="4415956"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1" name="Oval 1">
            <a:extLst>
              <a:ext uri="{FF2B5EF4-FFF2-40B4-BE49-F238E27FC236}">
                <a16:creationId xmlns:a16="http://schemas.microsoft.com/office/drawing/2014/main" id="{924CC745-07D4-BECF-CC5A-3EA7D5AA43A6}"/>
              </a:ext>
            </a:extLst>
          </p:cNvPr>
          <p:cNvSpPr>
            <a:spLocks noChangeAspect="1"/>
          </p:cNvSpPr>
          <p:nvPr userDrawn="1"/>
        </p:nvSpPr>
        <p:spPr>
          <a:xfrm>
            <a:off x="1375764"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Picture Placeholder 1">
            <a:extLst>
              <a:ext uri="{FF2B5EF4-FFF2-40B4-BE49-F238E27FC236}">
                <a16:creationId xmlns:a16="http://schemas.microsoft.com/office/drawing/2014/main" id="{133461F1-D380-F735-092B-1FDB17251D0A}"/>
              </a:ext>
            </a:extLst>
          </p:cNvPr>
          <p:cNvSpPr>
            <a:spLocks noGrp="1"/>
          </p:cNvSpPr>
          <p:nvPr>
            <p:ph type="pic" sz="quarter" idx="23" hasCustomPrompt="1"/>
          </p:nvPr>
        </p:nvSpPr>
        <p:spPr>
          <a:xfrm>
            <a:off x="1699764"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5" name="Rectangle 44">
            <a:extLst>
              <a:ext uri="{FF2B5EF4-FFF2-40B4-BE49-F238E27FC236}">
                <a16:creationId xmlns:a16="http://schemas.microsoft.com/office/drawing/2014/main" id="{241BC2C6-A5A7-7DC9-FB23-7BBED8792A29}"/>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 Placeholder 8">
            <a:extLst>
              <a:ext uri="{FF2B5EF4-FFF2-40B4-BE49-F238E27FC236}">
                <a16:creationId xmlns:a16="http://schemas.microsoft.com/office/drawing/2014/main" id="{6FD13E02-A7F3-9A62-A198-C4E0718DE7E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6" name="Title Placeholder 2">
            <a:extLst>
              <a:ext uri="{FF2B5EF4-FFF2-40B4-BE49-F238E27FC236}">
                <a16:creationId xmlns:a16="http://schemas.microsoft.com/office/drawing/2014/main" id="{780CAE6E-1E91-C589-92B7-A1C2E645A11A}"/>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576916300"/>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in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8F13215-DF3F-84FC-181D-28AAC5B966BB}"/>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BBD5715F-53C1-8366-5642-A299DA842983}"/>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26259E98-A45C-8354-3709-5471A2DFB7EB}"/>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2" name="Text Placeholder 14">
            <a:extLst>
              <a:ext uri="{FF2B5EF4-FFF2-40B4-BE49-F238E27FC236}">
                <a16:creationId xmlns:a16="http://schemas.microsoft.com/office/drawing/2014/main" id="{67461119-E326-F41A-C3F7-6F60F0325631}"/>
              </a:ext>
            </a:extLst>
          </p:cNvPr>
          <p:cNvSpPr>
            <a:spLocks noGrp="1" noRot="1" noMove="1" noResize="1" noEditPoints="1" noAdjustHandles="1" noChangeArrowheads="1" noChangeShapeType="1"/>
          </p:cNvSpPr>
          <p:nvPr>
            <p:ph type="body" sz="quarter" idx="10" hasCustomPrompt="1"/>
          </p:nvPr>
        </p:nvSpPr>
        <p:spPr>
          <a:xfrm>
            <a:off x="2122636" y="365389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section</a:t>
            </a:r>
          </a:p>
        </p:txBody>
      </p:sp>
      <p:sp>
        <p:nvSpPr>
          <p:cNvPr id="21" name="Title Placeholder 2">
            <a:extLst>
              <a:ext uri="{FF2B5EF4-FFF2-40B4-BE49-F238E27FC236}">
                <a16:creationId xmlns:a16="http://schemas.microsoft.com/office/drawing/2014/main" id="{F88113C1-AB65-D428-899B-545C227EDD6C}"/>
              </a:ext>
            </a:extLst>
          </p:cNvPr>
          <p:cNvSpPr>
            <a:spLocks noGrp="1" noRot="1" noMove="1" noResize="1" noEditPoints="1" noAdjustHandles="1" noChangeArrowheads="1" noChangeShapeType="1"/>
          </p:cNvSpPr>
          <p:nvPr>
            <p:ph type="title" hasCustomPrompt="1"/>
          </p:nvPr>
        </p:nvSpPr>
        <p:spPr>
          <a:xfrm>
            <a:off x="2122636" y="2591872"/>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Part X</a:t>
            </a:r>
            <a:endParaRPr lang="en-GB"/>
          </a:p>
        </p:txBody>
      </p:sp>
      <p:sp>
        <p:nvSpPr>
          <p:cNvPr id="5" name="TextBox 4">
            <a:extLst>
              <a:ext uri="{FF2B5EF4-FFF2-40B4-BE49-F238E27FC236}">
                <a16:creationId xmlns:a16="http://schemas.microsoft.com/office/drawing/2014/main" id="{B5CCA786-F79C-654B-E344-E04484D2015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Tree>
    <p:extLst>
      <p:ext uri="{BB962C8B-B14F-4D97-AF65-F5344CB8AC3E}">
        <p14:creationId xmlns:p14="http://schemas.microsoft.com/office/powerpoint/2010/main" val="6450725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nnex section slide">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C915F09-36C5-271F-BFA7-C97BD55487F9}"/>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37E0EF1-B413-0A64-F524-8C707AABA76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457F41ED-44AF-D34C-FA8C-A27823160266}"/>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3" name="Text Placeholder 14">
            <a:extLst>
              <a:ext uri="{FF2B5EF4-FFF2-40B4-BE49-F238E27FC236}">
                <a16:creationId xmlns:a16="http://schemas.microsoft.com/office/drawing/2014/main" id="{B0DC00DB-A5B7-CBCD-9E2C-25EEE62C4E3E}"/>
              </a:ext>
            </a:extLst>
          </p:cNvPr>
          <p:cNvSpPr>
            <a:spLocks noGrp="1" noRot="1" noMove="1" noResize="1" noEditPoints="1" noAdjustHandles="1" noChangeArrowheads="1" noChangeShapeType="1"/>
          </p:cNvSpPr>
          <p:nvPr>
            <p:ph type="body" sz="quarter" idx="10" hasCustomPrompt="1"/>
          </p:nvPr>
        </p:nvSpPr>
        <p:spPr>
          <a:xfrm>
            <a:off x="1920899" y="429764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annex</a:t>
            </a:r>
          </a:p>
        </p:txBody>
      </p:sp>
      <p:sp>
        <p:nvSpPr>
          <p:cNvPr id="7" name="Title Placeholder 2">
            <a:extLst>
              <a:ext uri="{FF2B5EF4-FFF2-40B4-BE49-F238E27FC236}">
                <a16:creationId xmlns:a16="http://schemas.microsoft.com/office/drawing/2014/main" id="{155A43AE-10F2-A062-CD55-196B0C0F310E}"/>
              </a:ext>
            </a:extLst>
          </p:cNvPr>
          <p:cNvSpPr>
            <a:spLocks noGrp="1" noRot="1" noMove="1" noResize="1" noEditPoints="1" noAdjustHandles="1" noChangeArrowheads="1" noChangeShapeType="1"/>
          </p:cNvSpPr>
          <p:nvPr>
            <p:ph type="title" hasCustomPrompt="1"/>
          </p:nvPr>
        </p:nvSpPr>
        <p:spPr>
          <a:xfrm>
            <a:off x="1920899" y="3238229"/>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Annex X</a:t>
            </a:r>
            <a:endParaRPr lang="en-GB"/>
          </a:p>
        </p:txBody>
      </p:sp>
    </p:spTree>
    <p:extLst>
      <p:ext uri="{BB962C8B-B14F-4D97-AF65-F5344CB8AC3E}">
        <p14:creationId xmlns:p14="http://schemas.microsoft.com/office/powerpoint/2010/main" val="21189739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End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9BE559-67BD-BFE2-6B70-37C3902EDDA6}"/>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sp>
        <p:nvSpPr>
          <p:cNvPr id="2" name="TextBox 1">
            <a:extLst>
              <a:ext uri="{FF2B5EF4-FFF2-40B4-BE49-F238E27FC236}">
                <a16:creationId xmlns:a16="http://schemas.microsoft.com/office/drawing/2014/main" id="{EF62A061-B0B9-A4E4-B7ED-31AB137E01C8}"/>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pic>
        <p:nvPicPr>
          <p:cNvPr id="11" name="Graphic 10">
            <a:extLst>
              <a:ext uri="{FF2B5EF4-FFF2-40B4-BE49-F238E27FC236}">
                <a16:creationId xmlns:a16="http://schemas.microsoft.com/office/drawing/2014/main" id="{C1AF274C-ADA4-D3DB-38EC-73DC750EAFF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672333" y="0"/>
            <a:ext cx="4847334" cy="6858000"/>
          </a:xfrm>
          <a:prstGeom prst="rect">
            <a:avLst/>
          </a:prstGeom>
        </p:spPr>
      </p:pic>
    </p:spTree>
    <p:extLst>
      <p:ext uri="{BB962C8B-B14F-4D97-AF65-F5344CB8AC3E}">
        <p14:creationId xmlns:p14="http://schemas.microsoft.com/office/powerpoint/2010/main" val="6540708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11/11/2024</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1292622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11/11/2024</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971835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11/11/2024</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939058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11/11/2024</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4211155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11/11/2024</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647414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11/11/2024</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483812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11/11/2024</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858053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11/11/2024</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8102070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11/11/2024</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5355204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11/11/2024</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768100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11/11/2024</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60348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A9AD0E7C-0CF4-9B32-F0DC-5DEEC72C7D27}"/>
              </a:ext>
            </a:extLst>
          </p:cNvPr>
          <p:cNvSpPr>
            <a:spLocks noGrp="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3" name="Slide Number Placeholder 5">
            <a:extLst>
              <a:ext uri="{FF2B5EF4-FFF2-40B4-BE49-F238E27FC236}">
                <a16:creationId xmlns:a16="http://schemas.microsoft.com/office/drawing/2014/main" id="{FC2A0B67-A808-6FB5-1EC1-EAD0A62DA873}"/>
              </a:ext>
            </a:extLst>
          </p:cNvPr>
          <p:cNvSpPr>
            <a:spLocks noGrp="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solidFill>
              </a:defRPr>
            </a:lvl1pPr>
          </a:lstStyle>
          <a:p>
            <a:fld id="{318356DC-334E-1146-8C47-B0DA3BCDFCC3}" type="slidenum">
              <a:rPr lang="en-US" smtClean="0"/>
              <a:pPr/>
              <a:t>‹#›</a:t>
            </a:fld>
            <a:endParaRPr lang="en-US"/>
          </a:p>
        </p:txBody>
      </p:sp>
      <p:sp>
        <p:nvSpPr>
          <p:cNvPr id="6" name="TextBox 5">
            <a:extLst>
              <a:ext uri="{FF2B5EF4-FFF2-40B4-BE49-F238E27FC236}">
                <a16:creationId xmlns:a16="http://schemas.microsoft.com/office/drawing/2014/main" id="{C15B5BF0-C4EA-5B26-031E-06FF180AB9E3}"/>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9" name="TextBox 8">
            <a:extLst>
              <a:ext uri="{FF2B5EF4-FFF2-40B4-BE49-F238E27FC236}">
                <a16:creationId xmlns:a16="http://schemas.microsoft.com/office/drawing/2014/main" id="{61589B16-E386-8061-D4FC-113508B94A72}"/>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pic>
        <p:nvPicPr>
          <p:cNvPr id="7" name="Picture 6" descr="A black background with a black square&#10;&#10;Description automatically generated with medium confidence">
            <a:extLst>
              <a:ext uri="{FF2B5EF4-FFF2-40B4-BE49-F238E27FC236}">
                <a16:creationId xmlns:a16="http://schemas.microsoft.com/office/drawing/2014/main" id="{24512369-0278-6007-C0B2-5351671A40F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08640" y="-87439"/>
            <a:ext cx="2496240" cy="1632157"/>
          </a:xfrm>
          <a:prstGeom prst="rect">
            <a:avLst/>
          </a:prstGeom>
        </p:spPr>
      </p:pic>
    </p:spTree>
    <p:extLst>
      <p:ext uri="{BB962C8B-B14F-4D97-AF65-F5344CB8AC3E}">
        <p14:creationId xmlns:p14="http://schemas.microsoft.com/office/powerpoint/2010/main" val="1109679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ftr="0" dt="0"/>
  <p:txStyles>
    <p:titleStyle>
      <a:lvl1pPr algn="r" defTabSz="914400" rtl="0" eaLnBrk="1" latinLnBrk="0" hangingPunct="1">
        <a:lnSpc>
          <a:spcPct val="90000"/>
        </a:lnSpc>
        <a:spcBef>
          <a:spcPct val="0"/>
        </a:spcBef>
        <a:buNone/>
        <a:defRPr sz="3200" b="1" kern="1200">
          <a:solidFill>
            <a:srgbClr val="012169"/>
          </a:solidFill>
          <a:latin typeface="Helvetica Neue" panose="02000503000000020004"/>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11/11/2024</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9C2C4A87-6A4B-25AD-DE2B-345A0E055BCE}"/>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3870A9B4-3533-43A6-884A-504870803056}"/>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43930288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409604/code-of-conduct_tcm6-38901.pdf" TargetMode="External"/><Relationship Id="rId2" Type="http://schemas.openxmlformats.org/officeDocument/2006/relationships/hyperlink" Target="https://www.gov.uk/government/publications/code-of-conduct-for-board-members-of-public-bodies" TargetMode="External"/><Relationship Id="rId1" Type="http://schemas.openxmlformats.org/officeDocument/2006/relationships/slideLayout" Target="../slideLayouts/slideLayout2.xml"/><Relationship Id="rId4" Type="http://schemas.openxmlformats.org/officeDocument/2006/relationships/hyperlink" Target="https://www.gov.uk/government/publications/the-7-principles-of-public-life"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forms.office.com/e/EARLeXCCcP" TargetMode="External"/><Relationship Id="rId2" Type="http://schemas.openxmlformats.org/officeDocument/2006/relationships/hyperlink" Target="mailto:SupportedHousingOversight@communities.gov.uk"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mailto:SupportedHousingOversight@levellingup.gov.u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mailto:SupportedHousingOversight@communities.gov.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SupportedHousingOversight@levellingup.gov.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mailto:SupportedHousingOversight@levellingup.gov.uk" TargetMode="External"/><Relationship Id="rId2" Type="http://schemas.openxmlformats.org/officeDocument/2006/relationships/hyperlink" Target="mailto:SupportedHousingOversight@communities.gov.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C7A2514-BC9E-66D4-EE46-83D58084468C}"/>
              </a:ext>
            </a:extLst>
          </p:cNvPr>
          <p:cNvSpPr>
            <a:spLocks noGrp="1" noRot="1" noMove="1" noResize="1" noEditPoints="1" noAdjustHandles="1" noChangeArrowheads="1" noChangeShapeType="1"/>
          </p:cNvSpPr>
          <p:nvPr>
            <p:ph type="body" sz="quarter" idx="10"/>
          </p:nvPr>
        </p:nvSpPr>
        <p:spPr>
          <a:xfrm>
            <a:off x="2122636" y="4595631"/>
            <a:ext cx="7946728" cy="401648"/>
          </a:xfrm>
        </p:spPr>
        <p:txBody>
          <a:bodyPr/>
          <a:lstStyle/>
          <a:p>
            <a:r>
              <a:rPr lang="en-US" sz="2900" b="1" dirty="0">
                <a:solidFill>
                  <a:schemeClr val="bg1"/>
                </a:solidFill>
                <a:latin typeface="Arial" panose="020B0604020202020204" pitchFamily="34" charset="0"/>
                <a:ea typeface="Helvetica Neue" panose="02000503000000020004" pitchFamily="2" charset="0"/>
                <a:cs typeface="Arial" panose="020B0604020202020204" pitchFamily="34" charset="0"/>
              </a:rPr>
              <a:t>Information Pack for Candidates</a:t>
            </a:r>
            <a:endParaRPr lang="en-US" sz="2900" dirty="0"/>
          </a:p>
        </p:txBody>
      </p:sp>
      <p:sp>
        <p:nvSpPr>
          <p:cNvPr id="2" name="Title 1">
            <a:extLst>
              <a:ext uri="{FF2B5EF4-FFF2-40B4-BE49-F238E27FC236}">
                <a16:creationId xmlns:a16="http://schemas.microsoft.com/office/drawing/2014/main" id="{6CBCB9AF-E317-791F-8EE1-54633BB4F317}"/>
              </a:ext>
            </a:extLst>
          </p:cNvPr>
          <p:cNvSpPr>
            <a:spLocks noGrp="1" noRot="1" noMove="1" noResize="1" noEditPoints="1" noAdjustHandles="1" noChangeArrowheads="1" noChangeShapeType="1"/>
          </p:cNvSpPr>
          <p:nvPr>
            <p:ph type="title"/>
          </p:nvPr>
        </p:nvSpPr>
        <p:spPr>
          <a:xfrm>
            <a:off x="2122636" y="2348704"/>
            <a:ext cx="7946728" cy="1994392"/>
          </a:xfrm>
        </p:spPr>
        <p:txBody>
          <a:bodyPr/>
          <a:lstStyle/>
          <a:p>
            <a:r>
              <a:rPr lang="en-US" sz="4000" b="1" dirty="0">
                <a:solidFill>
                  <a:schemeClr val="bg1"/>
                </a:solidFill>
                <a:latin typeface="Arial" panose="020B0604020202020204" pitchFamily="34" charset="0"/>
                <a:ea typeface="+mj-lt"/>
                <a:cs typeface="Arial" panose="020B0604020202020204" pitchFamily="34" charset="0"/>
              </a:rPr>
              <a:t>Supported Housing Advisory Panel</a:t>
            </a:r>
            <a:br>
              <a:rPr lang="en-US" sz="4000" b="1" dirty="0">
                <a:solidFill>
                  <a:schemeClr val="bg1"/>
                </a:solidFill>
                <a:latin typeface="Arial" panose="020B0604020202020204" pitchFamily="34" charset="0"/>
                <a:ea typeface="Helvetica Neue" panose="02000503000000020004" pitchFamily="2" charset="0"/>
                <a:cs typeface="Arial" panose="020B0604020202020204" pitchFamily="34" charset="0"/>
              </a:rPr>
            </a:br>
            <a:r>
              <a:rPr lang="en-US" sz="3200" b="1" dirty="0" err="1">
                <a:solidFill>
                  <a:schemeClr val="bg1"/>
                </a:solidFill>
                <a:latin typeface="Arial" panose="020B0604020202020204" pitchFamily="34" charset="0"/>
                <a:ea typeface="Helvetica Neue" panose="02000503000000020004" pitchFamily="2" charset="0"/>
                <a:cs typeface="Arial" panose="020B0604020202020204" pitchFamily="34" charset="0"/>
              </a:rPr>
              <a:t>Panel</a:t>
            </a:r>
            <a:r>
              <a:rPr lang="en-US" sz="3200" b="1" dirty="0">
                <a:solidFill>
                  <a:schemeClr val="bg1"/>
                </a:solidFill>
                <a:latin typeface="Arial" panose="020B0604020202020204" pitchFamily="34" charset="0"/>
                <a:ea typeface="Helvetica Neue" panose="02000503000000020004" pitchFamily="2" charset="0"/>
                <a:cs typeface="Arial" panose="020B0604020202020204" pitchFamily="34" charset="0"/>
              </a:rPr>
              <a:t> Members</a:t>
            </a:r>
            <a:br>
              <a:rPr lang="en-US" sz="3200" b="1" dirty="0">
                <a:solidFill>
                  <a:schemeClr val="bg1"/>
                </a:solidFill>
                <a:latin typeface="Arial" panose="020B0604020202020204" pitchFamily="34" charset="0"/>
                <a:ea typeface="Helvetica Neue" panose="02000503000000020004" pitchFamily="2" charset="0"/>
                <a:cs typeface="Arial" panose="020B0604020202020204" pitchFamily="34" charset="0"/>
              </a:rPr>
            </a:br>
            <a:endParaRPr lang="en-US" sz="3200" dirty="0"/>
          </a:p>
        </p:txBody>
      </p:sp>
      <p:sp>
        <p:nvSpPr>
          <p:cNvPr id="4" name="Rectangle 5">
            <a:extLst>
              <a:ext uri="{FF2B5EF4-FFF2-40B4-BE49-F238E27FC236}">
                <a16:creationId xmlns:a16="http://schemas.microsoft.com/office/drawing/2014/main" id="{B3ED2581-DE10-6567-9030-0EE3FB289DBC}"/>
              </a:ext>
            </a:extLst>
          </p:cNvPr>
          <p:cNvSpPr>
            <a:spLocks noChangeArrowheads="1"/>
          </p:cNvSpPr>
          <p:nvPr/>
        </p:nvSpPr>
        <p:spPr bwMode="auto">
          <a:xfrm>
            <a:off x="522611" y="5308628"/>
            <a:ext cx="11146777" cy="1296648"/>
          </a:xfrm>
          <a:prstGeom prst="rect">
            <a:avLst/>
          </a:prstGeom>
          <a:noFill/>
          <a:ln w="9525">
            <a:solidFill>
              <a:schemeClr val="bg1"/>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FFFFFF"/>
                </a:solidFill>
                <a:effectLst/>
                <a:uLnTx/>
                <a:uFillTx/>
                <a:latin typeface="Arial"/>
                <a:ea typeface="+mn-ea"/>
                <a:cs typeface="Arial"/>
              </a:rPr>
              <a:t>Closing Date: 12.00pm on 9 December 2024</a:t>
            </a:r>
          </a:p>
        </p:txBody>
      </p:sp>
      <p:pic>
        <p:nvPicPr>
          <p:cNvPr id="5" name="Picture 4">
            <a:extLst>
              <a:ext uri="{FF2B5EF4-FFF2-40B4-BE49-F238E27FC236}">
                <a16:creationId xmlns:a16="http://schemas.microsoft.com/office/drawing/2014/main" id="{53B07E63-6F31-6CBC-A588-2ED9C18F5B13}"/>
              </a:ext>
            </a:extLst>
          </p:cNvPr>
          <p:cNvPicPr>
            <a:picLocks noChangeAspect="1"/>
          </p:cNvPicPr>
          <p:nvPr/>
        </p:nvPicPr>
        <p:blipFill>
          <a:blip r:embed="rId2"/>
          <a:stretch>
            <a:fillRect/>
          </a:stretch>
        </p:blipFill>
        <p:spPr>
          <a:xfrm>
            <a:off x="9928471" y="5575919"/>
            <a:ext cx="1585097" cy="762066"/>
          </a:xfrm>
          <a:prstGeom prst="rect">
            <a:avLst/>
          </a:prstGeom>
        </p:spPr>
      </p:pic>
    </p:spTree>
    <p:extLst>
      <p:ext uri="{BB962C8B-B14F-4D97-AF65-F5344CB8AC3E}">
        <p14:creationId xmlns:p14="http://schemas.microsoft.com/office/powerpoint/2010/main" val="2137857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78452"/>
            <a:ext cx="10823713" cy="4498511"/>
          </a:xfrm>
        </p:spPr>
        <p:txBody>
          <a:bodyPr vert="horz" lIns="91440" tIns="45720" rIns="91440" bIns="45720" rtlCol="0" anchor="t">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rPr>
              <a:t>Section							       Page no.	</a:t>
            </a:r>
            <a:r>
              <a:rPr lang="en-GB" sz="1200" dirty="0">
                <a:solidFill>
                  <a:srgbClr val="00625E"/>
                </a:solidFill>
                <a:latin typeface="Arial"/>
                <a:cs typeface="Arial"/>
              </a:rPr>
              <a:t> </a:t>
            </a:r>
            <a:endParaRPr lang="en-GB" sz="1200" b="0"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rgbClr val="00625E"/>
                </a:solidFill>
                <a:effectLst/>
                <a:uLnTx/>
                <a:uFillTx/>
                <a:latin typeface="Arial"/>
                <a:cs typeface="Arial"/>
              </a:rPr>
              <a:t>About the </a:t>
            </a:r>
            <a:r>
              <a:rPr lang="en-GB" sz="1700" b="1" dirty="0">
                <a:solidFill>
                  <a:srgbClr val="00625E"/>
                </a:solidFill>
                <a:latin typeface="Arial"/>
                <a:cs typeface="Arial"/>
              </a:rPr>
              <a:t>Supported Housing Advisory Panel</a:t>
            </a:r>
            <a:r>
              <a:rPr kumimoji="0" lang="en-GB" sz="1700" b="1" i="0" u="none" strike="noStrike" kern="1200" cap="none" spc="0" normalizeH="0" baseline="0" noProof="0" dirty="0">
                <a:ln>
                  <a:noFill/>
                </a:ln>
                <a:solidFill>
                  <a:srgbClr val="00625E"/>
                </a:solidFill>
                <a:effectLst/>
                <a:uLnTx/>
                <a:uFillTx/>
                <a:latin typeface="Arial"/>
                <a:cs typeface="Arial"/>
              </a:rPr>
              <a:t>                                        </a:t>
            </a:r>
            <a:r>
              <a:rPr lang="en-GB" sz="1700" b="1" dirty="0">
                <a:solidFill>
                  <a:srgbClr val="00625E"/>
                </a:solidFill>
                <a:latin typeface="Arial"/>
                <a:cs typeface="Arial"/>
              </a:rPr>
              <a:t> </a:t>
            </a:r>
            <a:r>
              <a:rPr kumimoji="0" lang="en-GB" sz="1700" b="1" i="0" u="none" strike="noStrike" kern="1200" cap="none" spc="0" normalizeH="0" baseline="0" noProof="0" dirty="0">
                <a:ln>
                  <a:noFill/>
                </a:ln>
                <a:solidFill>
                  <a:srgbClr val="00625E"/>
                </a:solidFill>
                <a:effectLst/>
                <a:uLnTx/>
                <a:uFillTx/>
                <a:latin typeface="Arial"/>
                <a:cs typeface="Arial"/>
              </a:rPr>
              <a:t> 		3			</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lvl="0" indent="0">
              <a:lnSpc>
                <a:spcPct val="100000"/>
              </a:lnSpc>
              <a:spcBef>
                <a:spcPts val="0"/>
              </a:spcBef>
              <a:buNone/>
              <a:defRPr/>
            </a:pPr>
            <a:r>
              <a:rPr lang="en-GB" sz="1700" b="1" dirty="0">
                <a:solidFill>
                  <a:srgbClr val="00625E"/>
                </a:solidFill>
                <a:latin typeface="Arial"/>
                <a:cs typeface="Arial"/>
              </a:rPr>
              <a:t>Role Description </a:t>
            </a:r>
            <a:r>
              <a:rPr kumimoji="0" lang="en-GB" sz="1700" b="1" i="0" u="none" strike="noStrike" kern="1200" cap="none" spc="0" normalizeH="0" baseline="0" noProof="0" dirty="0">
                <a:ln>
                  <a:noFill/>
                </a:ln>
                <a:solidFill>
                  <a:srgbClr val="00625E"/>
                </a:solidFill>
                <a:effectLst/>
                <a:uLnTx/>
                <a:uFillTx/>
                <a:latin typeface="Arial"/>
                <a:cs typeface="Arial"/>
              </a:rPr>
              <a:t>and Key Responsibilities					4	</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Selection Criteria							5</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Terms and Conditions						6</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How to Apply					 		7</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Assessment Process: Overview						8</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		</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Assessment Process: Indicative Timeline					</a:t>
            </a:r>
            <a:r>
              <a:rPr lang="en-GB" sz="1700" b="1" dirty="0">
                <a:solidFill>
                  <a:srgbClr val="00625E"/>
                </a:solidFill>
                <a:latin typeface="Arial"/>
                <a:cs typeface="Arial"/>
              </a:rPr>
              <a:t>9</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Diversity and Equal Opportunities					10	</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Further Information 							11</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GDPR								12</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Seven Principles of Public Life					</a:t>
            </a: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	</a:t>
            </a:r>
            <a:r>
              <a:rPr kumimoji="0" lang="en-GB" sz="1700" b="1" i="0" u="none" strike="noStrike" kern="1200" cap="none" spc="0" normalizeH="0" baseline="0" noProof="0" dirty="0">
                <a:ln>
                  <a:noFill/>
                </a:ln>
                <a:solidFill>
                  <a:srgbClr val="00625E"/>
                </a:solidFill>
                <a:effectLst/>
                <a:uLnTx/>
                <a:uFillTx/>
                <a:latin typeface="Arial"/>
                <a:cs typeface="Arial"/>
              </a:rPr>
              <a:t>13</a:t>
            </a:r>
            <a:endParaRPr lang="en-GB" sz="1700" b="1" i="0" u="none" strike="noStrike" kern="1200" cap="none" spc="0" normalizeH="0" baseline="0" noProof="0" dirty="0">
              <a:ln>
                <a:noFill/>
              </a:ln>
              <a:solidFill>
                <a:srgbClr val="00625E"/>
              </a:solidFill>
              <a:effectLst/>
              <a:uLnTx/>
              <a:uFillTx/>
              <a:latin typeface="Arial"/>
              <a:cs typeface="Arial"/>
            </a:endParaRPr>
          </a:p>
          <a:p>
            <a:pPr marL="0" indent="0">
              <a:buNone/>
            </a:pPr>
            <a:endParaRPr lang="en-US" dirty="0"/>
          </a:p>
          <a:p>
            <a:pPr marL="0" indent="0">
              <a:buNone/>
            </a:pPr>
            <a:endParaRPr lang="en-US" dirty="0"/>
          </a:p>
        </p:txBody>
      </p:sp>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90997"/>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1" i="0" u="none" strike="noStrike" kern="1200" cap="none" spc="0" normalizeH="0" baseline="0" noProof="0" dirty="0">
                <a:ln>
                  <a:noFill/>
                </a:ln>
                <a:solidFill>
                  <a:srgbClr val="00625E"/>
                </a:solidFill>
                <a:effectLst/>
                <a:uLnTx/>
                <a:uFillTx/>
                <a:latin typeface="Arial" panose="020B0604020202020204" pitchFamily="34" charset="0"/>
                <a:ea typeface="+mj-ea"/>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F6008-2E59-B649-B193-1DAD0B033AC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dirty="0"/>
              <a:t>The Supported Housing Advisory Panel</a:t>
            </a:r>
          </a:p>
        </p:txBody>
      </p:sp>
      <p:sp>
        <p:nvSpPr>
          <p:cNvPr id="5" name="Content Placeholder 2">
            <a:extLst>
              <a:ext uri="{FF2B5EF4-FFF2-40B4-BE49-F238E27FC236}">
                <a16:creationId xmlns:a16="http://schemas.microsoft.com/office/drawing/2014/main" id="{B13E57CD-234A-D477-EB62-A8BC908428D7}"/>
              </a:ext>
            </a:extLst>
          </p:cNvPr>
          <p:cNvSpPr txBox="1">
            <a:spLocks noChangeAspect="1"/>
          </p:cNvSpPr>
          <p:nvPr/>
        </p:nvSpPr>
        <p:spPr>
          <a:xfrm>
            <a:off x="4773408" y="1759052"/>
            <a:ext cx="6957134" cy="5397398"/>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The Supported Housing Advisory Panel is a new Expert Committee that the Secretary of State is establishing in accordance with the Supported Housing (Regulatory Oversight) Act.  The Act received Royal Assent on 29 June 2023.</a:t>
            </a:r>
          </a:p>
          <a:p>
            <a:pPr marL="0" marR="0" lvl="0" indent="0" algn="l" defTabSz="914400" rtl="0" eaLnBrk="1" fontAlgn="auto" latinLnBrk="0" hangingPunct="1">
              <a:lnSpc>
                <a:spcPct val="100000"/>
              </a:lnSpc>
              <a:spcBef>
                <a:spcPts val="1000"/>
              </a:spcBef>
              <a:spcAft>
                <a:spcPts val="800"/>
              </a:spcAft>
              <a:buClrTx/>
              <a:buSzTx/>
              <a:buFont typeface="Arial" panose="020B0604020202020204" pitchFamily="34" charset="0"/>
              <a:buNone/>
              <a:tabLst>
                <a:tab pos="-457200" algn="l"/>
                <a:tab pos="457200" algn="l"/>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Panel will include members that represent the interests of:</a:t>
            </a:r>
          </a:p>
          <a:p>
            <a:pPr marL="342900" marR="0" lvl="0" indent="-342900" algn="l" defTabSz="914400" rtl="0" eaLnBrk="1" fontAlgn="auto" latinLnBrk="0" hangingPunct="1">
              <a:lnSpc>
                <a:spcPct val="100000"/>
              </a:lnSpc>
              <a:spcBef>
                <a:spcPts val="0"/>
              </a:spcBef>
              <a:spcAft>
                <a:spcPts val="800"/>
              </a:spcAft>
              <a:buClrTx/>
              <a:buSzTx/>
              <a:buFont typeface="Symbol" panose="05050102010706020507" pitchFamily="18" charset="2"/>
              <a:buChar char=""/>
              <a:tabLst>
                <a:tab pos="-457200" algn="l"/>
                <a:tab pos="457200" algn="l"/>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residents or potential residents of supported exempt accommodation </a:t>
            </a:r>
          </a:p>
          <a:p>
            <a:pPr marL="342900" marR="0" lvl="0" indent="-342900" algn="l" defTabSz="914400" rtl="0" eaLnBrk="1" fontAlgn="auto" latinLnBrk="0" hangingPunct="1">
              <a:lnSpc>
                <a:spcPct val="100000"/>
              </a:lnSpc>
              <a:spcBef>
                <a:spcPts val="1000"/>
              </a:spcBef>
              <a:spcAft>
                <a:spcPts val="800"/>
              </a:spcAft>
              <a:buClrTx/>
              <a:buSzTx/>
              <a:buFont typeface="Symbol" panose="05050102010706020507" pitchFamily="18" charset="2"/>
              <a:buChar char=""/>
              <a:tabLst>
                <a:tab pos="-457200" algn="l"/>
                <a:tab pos="457200" algn="l"/>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registered providers of social housing in England</a:t>
            </a:r>
          </a:p>
          <a:p>
            <a:pPr marL="342900" marR="0" lvl="0" indent="-342900" algn="l" defTabSz="914400" rtl="0" eaLnBrk="1" fontAlgn="auto" latinLnBrk="0" hangingPunct="1">
              <a:lnSpc>
                <a:spcPct val="100000"/>
              </a:lnSpc>
              <a:spcBef>
                <a:spcPts val="1000"/>
              </a:spcBef>
              <a:spcAft>
                <a:spcPts val="800"/>
              </a:spcAft>
              <a:buClrTx/>
              <a:buSzTx/>
              <a:buFont typeface="Symbol" panose="05050102010706020507" pitchFamily="18" charset="2"/>
              <a:buChar char=""/>
              <a:tabLst>
                <a:tab pos="-457200" algn="l"/>
                <a:tab pos="457200" algn="l"/>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local housing authorities in England</a:t>
            </a:r>
          </a:p>
          <a:p>
            <a:pPr marL="342900" marR="0" lvl="0" indent="-342900" algn="l" defTabSz="914400" rtl="0" eaLnBrk="1" fontAlgn="auto" latinLnBrk="0" hangingPunct="1">
              <a:lnSpc>
                <a:spcPct val="100000"/>
              </a:lnSpc>
              <a:spcBef>
                <a:spcPts val="1000"/>
              </a:spcBef>
              <a:spcAft>
                <a:spcPts val="800"/>
              </a:spcAft>
              <a:buClrTx/>
              <a:buSzTx/>
              <a:buFont typeface="Symbol" panose="05050102010706020507" pitchFamily="18" charset="2"/>
              <a:buChar char=""/>
              <a:tabLst>
                <a:tab pos="-457200" algn="l"/>
                <a:tab pos="457200" algn="l"/>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social service authorities in England</a:t>
            </a:r>
          </a:p>
          <a:p>
            <a:pPr marL="342900" marR="0" lvl="0" indent="-342900" algn="l" defTabSz="914400" rtl="0" eaLnBrk="1" fontAlgn="auto" latinLnBrk="0" hangingPunct="1">
              <a:lnSpc>
                <a:spcPct val="100000"/>
              </a:lnSpc>
              <a:spcBef>
                <a:spcPts val="1000"/>
              </a:spcBef>
              <a:spcAft>
                <a:spcPts val="800"/>
              </a:spcAft>
              <a:buClrTx/>
              <a:buSzTx/>
              <a:buFont typeface="Symbol" panose="05050102010706020507" pitchFamily="18" charset="2"/>
              <a:buChar char=""/>
              <a:tabLst>
                <a:tab pos="-457200" algn="l"/>
                <a:tab pos="457200" algn="l"/>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charities providing supported exempt accommodation</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en-GB" sz="15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C8A9121D-9C49-E488-8577-5A5857D6BE07}"/>
              </a:ext>
            </a:extLst>
          </p:cNvPr>
          <p:cNvSpPr txBox="1"/>
          <p:nvPr/>
        </p:nvSpPr>
        <p:spPr>
          <a:xfrm>
            <a:off x="4829070" y="5111318"/>
            <a:ext cx="6894991" cy="1228157"/>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a:ea typeface="Calibri" panose="020F0502020204030204" pitchFamily="34" charset="0"/>
                <a:cs typeface="Arial"/>
              </a:rPr>
              <a:t>The focus of the Panel will be delivering better outcomes for residents, and a fairer, more just approach to supported housing for the most vulnerable, as the measures in the Supported Housing (Regulatory Oversight) Act are developed and implemented. The Panel will be able to provide independent feedback to the Government on the impact of the measures on the supported housing sector.</a:t>
            </a:r>
          </a:p>
        </p:txBody>
      </p:sp>
      <p:pic>
        <p:nvPicPr>
          <p:cNvPr id="8" name="Picture 7" descr="A document with text and symbols&#10;&#10;Description automatically generated">
            <a:extLst>
              <a:ext uri="{FF2B5EF4-FFF2-40B4-BE49-F238E27FC236}">
                <a16:creationId xmlns:a16="http://schemas.microsoft.com/office/drawing/2014/main" id="{F82056FD-7C3B-35A1-00CF-19073815A980}"/>
              </a:ext>
            </a:extLst>
          </p:cNvPr>
          <p:cNvPicPr>
            <a:picLocks noChangeAspect="1"/>
          </p:cNvPicPr>
          <p:nvPr/>
        </p:nvPicPr>
        <p:blipFill>
          <a:blip r:embed="rId2"/>
          <a:stretch>
            <a:fillRect/>
          </a:stretch>
        </p:blipFill>
        <p:spPr>
          <a:xfrm>
            <a:off x="461458" y="1619406"/>
            <a:ext cx="3917662" cy="483856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442604522"/>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06F93D-198A-7F2B-D851-759E2E5DB511}"/>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E0123BD4-7DBD-8175-B3CB-81849DEB3D4E}"/>
              </a:ext>
            </a:extLst>
          </p:cNvPr>
          <p:cNvSpPr>
            <a:spLocks noGrp="1"/>
          </p:cNvSpPr>
          <p:nvPr>
            <p:ph type="title"/>
          </p:nvPr>
        </p:nvSpPr>
        <p:spPr/>
        <p:txBody>
          <a:bodyPr/>
          <a:lstStyle/>
          <a:p>
            <a:r>
              <a:rPr lang="en-GB" dirty="0"/>
              <a:t>Role Description and Key Responsibilities</a:t>
            </a:r>
          </a:p>
        </p:txBody>
      </p:sp>
      <p:sp>
        <p:nvSpPr>
          <p:cNvPr id="3" name="Content Placeholder 2">
            <a:extLst>
              <a:ext uri="{FF2B5EF4-FFF2-40B4-BE49-F238E27FC236}">
                <a16:creationId xmlns:a16="http://schemas.microsoft.com/office/drawing/2014/main" id="{95A227E8-B3D6-E7C2-FC76-028743ED5585}"/>
              </a:ext>
            </a:extLst>
          </p:cNvPr>
          <p:cNvSpPr txBox="1">
            <a:spLocks/>
          </p:cNvSpPr>
          <p:nvPr/>
        </p:nvSpPr>
        <p:spPr>
          <a:xfrm>
            <a:off x="226336" y="1670077"/>
            <a:ext cx="11894908" cy="6117884"/>
          </a:xfrm>
          <a:prstGeom prst="rect">
            <a:avLst/>
          </a:prstGeom>
        </p:spPr>
        <p:txBody>
          <a:bodyPr vert="horz" lIns="91440" tIns="45720" rIns="91440" bIns="45720" rtlCol="0" anchor="t">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buFont typeface="Arial" panose="020B0604020202020204" pitchFamily="34" charset="0"/>
              <a:buNone/>
              <a:tabLst>
                <a:tab pos="-457200" algn="l"/>
                <a:tab pos="457200" algn="l"/>
              </a:tabLst>
            </a:pPr>
            <a:r>
              <a:rPr lang="en-GB" sz="4800" spc="-10" dirty="0">
                <a:latin typeface="Arial" panose="020B0604020202020204" pitchFamily="34" charset="0"/>
                <a:ea typeface="Times New Roman" panose="02020603050405020304" pitchFamily="18" charset="0"/>
                <a:cs typeface="Arial" panose="020B0604020202020204" pitchFamily="34" charset="0"/>
              </a:rPr>
              <a:t>Members of the Advisory Panel will provide information, advice, and challenge about or in connection with supported housing.  </a:t>
            </a:r>
            <a:endParaRPr lang="en-GB" sz="4800" b="1" u="sng" spc="-1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marL="0" indent="0" algn="just">
              <a:lnSpc>
                <a:spcPct val="120000"/>
              </a:lnSpc>
              <a:buFont typeface="Arial" panose="020B0604020202020204" pitchFamily="34" charset="0"/>
              <a:buNone/>
              <a:tabLst>
                <a:tab pos="-457200" algn="l"/>
                <a:tab pos="457200" algn="l"/>
              </a:tabLst>
            </a:pPr>
            <a:r>
              <a:rPr lang="en-GB" sz="4800" b="1" u="sng" spc="-10" dirty="0">
                <a:solidFill>
                  <a:srgbClr val="00625E"/>
                </a:solidFill>
                <a:latin typeface="Arial" panose="020B0604020202020204" pitchFamily="34" charset="0"/>
                <a:ea typeface="Times New Roman" panose="02020603050405020304" pitchFamily="18" charset="0"/>
                <a:cs typeface="Arial" panose="020B0604020202020204" pitchFamily="34" charset="0"/>
              </a:rPr>
              <a:t>Key Responsibilities</a:t>
            </a:r>
            <a:r>
              <a:rPr lang="en-GB" sz="4800" b="1" u="sng" spc="-1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sz="4800" spc="-10" dirty="0">
              <a:latin typeface="Arial" panose="020B0604020202020204" pitchFamily="34" charset="0"/>
              <a:ea typeface="Times New Roman" panose="02020603050405020304" pitchFamily="18" charset="0"/>
              <a:cs typeface="Arial" panose="020B0604020202020204" pitchFamily="34" charset="0"/>
            </a:endParaRPr>
          </a:p>
          <a:p>
            <a:pPr>
              <a:lnSpc>
                <a:spcPct val="120000"/>
              </a:lnSpc>
              <a:spcAft>
                <a:spcPts val="600"/>
              </a:spcAft>
              <a:tabLst>
                <a:tab pos="-457200" algn="l"/>
                <a:tab pos="457200" algn="l"/>
              </a:tabLst>
            </a:pPr>
            <a:r>
              <a:rPr lang="en-GB" sz="4800" spc="-10" dirty="0">
                <a:solidFill>
                  <a:srgbClr val="000000"/>
                </a:solidFill>
                <a:latin typeface="Arial" panose="020B0604020202020204" pitchFamily="34" charset="0"/>
                <a:ea typeface="Times New Roman" panose="02020603050405020304" pitchFamily="18" charset="0"/>
                <a:cs typeface="Arial" panose="020B0604020202020204" pitchFamily="34" charset="0"/>
              </a:rPr>
              <a:t>In particular, you will work with the other members and using your experience and your perspective to contribute to discussions on:</a:t>
            </a:r>
            <a:endParaRPr lang="en-GB" sz="4800" spc="-10" dirty="0">
              <a:latin typeface="Arial" panose="020B0604020202020204" pitchFamily="34" charset="0"/>
              <a:ea typeface="Times New Roman" panose="02020603050405020304" pitchFamily="18" charset="0"/>
              <a:cs typeface="Arial" panose="020B0604020202020204" pitchFamily="34" charset="0"/>
            </a:endParaRPr>
          </a:p>
          <a:p>
            <a:pPr lvl="1">
              <a:lnSpc>
                <a:spcPct val="120000"/>
              </a:lnSpc>
              <a:spcAft>
                <a:spcPts val="600"/>
              </a:spcAft>
              <a:tabLst>
                <a:tab pos="-457200" algn="l"/>
                <a:tab pos="457200" algn="l"/>
              </a:tabLst>
            </a:pPr>
            <a:r>
              <a:rPr lang="en-GB" sz="4800" spc="-10" dirty="0">
                <a:solidFill>
                  <a:srgbClr val="000000"/>
                </a:solidFill>
                <a:latin typeface="Arial" panose="020B0604020202020204" pitchFamily="34" charset="0"/>
                <a:ea typeface="Times New Roman" panose="02020603050405020304" pitchFamily="18" charset="0"/>
                <a:cs typeface="Arial" panose="020B0604020202020204" pitchFamily="34" charset="0"/>
              </a:rPr>
              <a:t>Whether the proposed Government reforms will make a difference to the quality of both the accommodation and support provided to supported housing residents.</a:t>
            </a:r>
          </a:p>
          <a:p>
            <a:pPr lvl="1">
              <a:lnSpc>
                <a:spcPct val="120000"/>
              </a:lnSpc>
              <a:spcAft>
                <a:spcPts val="600"/>
              </a:spcAft>
              <a:tabLst>
                <a:tab pos="-457200" algn="l"/>
                <a:tab pos="457200" algn="l"/>
              </a:tabLst>
            </a:pPr>
            <a:r>
              <a:rPr lang="en-GB" sz="4800" spc="-10" dirty="0">
                <a:solidFill>
                  <a:srgbClr val="000000"/>
                </a:solidFill>
                <a:latin typeface="Arial" panose="020B0604020202020204" pitchFamily="34" charset="0"/>
                <a:ea typeface="Times New Roman" panose="02020603050405020304" pitchFamily="18" charset="0"/>
                <a:cs typeface="Arial" panose="020B0604020202020204" pitchFamily="34" charset="0"/>
              </a:rPr>
              <a:t>Whether local authority licensing and the implementation of national support standards create any unintended consequences for providers or residents of supported housing.</a:t>
            </a:r>
            <a:endParaRPr lang="en-GB" sz="4800" dirty="0">
              <a:latin typeface="Arial" panose="020B0604020202020204" pitchFamily="34" charset="0"/>
              <a:ea typeface="Times New Roman" panose="02020603050405020304" pitchFamily="18" charset="0"/>
              <a:cs typeface="Arial" panose="020B0604020202020204" pitchFamily="34" charset="0"/>
            </a:endParaRPr>
          </a:p>
          <a:p>
            <a:pPr>
              <a:lnSpc>
                <a:spcPct val="120000"/>
              </a:lnSpc>
              <a:spcAft>
                <a:spcPts val="600"/>
              </a:spcAft>
              <a:tabLst>
                <a:tab pos="-457200" algn="l"/>
                <a:tab pos="457200" algn="l"/>
              </a:tabLst>
            </a:pPr>
            <a:r>
              <a:rPr lang="en-GB" sz="4800" dirty="0">
                <a:latin typeface="Arial" panose="020B0604020202020204" pitchFamily="34" charset="0"/>
                <a:ea typeface="Times New Roman" panose="02020603050405020304" pitchFamily="18" charset="0"/>
                <a:cs typeface="Arial" panose="020B0604020202020204" pitchFamily="34" charset="0"/>
              </a:rPr>
              <a:t>You will provide your views to inform the review of the licensing scheme, which will take place within three years of the schemes being introduced.</a:t>
            </a:r>
          </a:p>
          <a:p>
            <a:pPr>
              <a:lnSpc>
                <a:spcPct val="120000"/>
              </a:lnSpc>
              <a:spcAft>
                <a:spcPts val="600"/>
              </a:spcAft>
              <a:tabLst>
                <a:tab pos="-457200" algn="l"/>
                <a:tab pos="457200" algn="l"/>
              </a:tabLst>
            </a:pPr>
            <a:r>
              <a:rPr lang="en-GB" sz="4800" spc="-10" dirty="0">
                <a:latin typeface="Arial" panose="020B0604020202020204" pitchFamily="34" charset="0"/>
                <a:ea typeface="Times New Roman" panose="02020603050405020304" pitchFamily="18" charset="0"/>
                <a:cs typeface="Arial" panose="020B0604020202020204" pitchFamily="34" charset="0"/>
              </a:rPr>
              <a:t>You will be able to provide the Secretary of State with your views on problems that might impact the successful delivery of supported housing schemes</a:t>
            </a:r>
          </a:p>
          <a:p>
            <a:pPr>
              <a:lnSpc>
                <a:spcPct val="120000"/>
              </a:lnSpc>
              <a:spcAft>
                <a:spcPts val="600"/>
              </a:spcAft>
              <a:tabLst>
                <a:tab pos="-457200" algn="l"/>
                <a:tab pos="457200" algn="l"/>
              </a:tabLst>
            </a:pPr>
            <a:r>
              <a:rPr lang="en-GB" sz="4800" dirty="0">
                <a:latin typeface="Arial" panose="020B0604020202020204" pitchFamily="34" charset="0"/>
                <a:ea typeface="Calibri" panose="020F0502020204030204" pitchFamily="34" charset="0"/>
                <a:cs typeface="Arial" panose="020B0604020202020204" pitchFamily="34" charset="0"/>
              </a:rPr>
              <a:t>Before your membership ends you and the other panel members will undertake a review of the Panel’s effectiveness in ensuring the smooth delivery of the Act and mitigating the impacts. The panel will provide advice on what further reforms may be required.</a:t>
            </a:r>
          </a:p>
          <a:p>
            <a:pPr marL="0" indent="0" algn="just">
              <a:lnSpc>
                <a:spcPct val="120000"/>
              </a:lnSpc>
              <a:spcBef>
                <a:spcPts val="1200"/>
              </a:spcBef>
              <a:spcAft>
                <a:spcPts val="600"/>
              </a:spcAft>
              <a:buFont typeface="Arial" panose="020B0604020202020204" pitchFamily="34" charset="0"/>
              <a:buNone/>
              <a:tabLst>
                <a:tab pos="-457200" algn="l"/>
              </a:tabLst>
            </a:pPr>
            <a:r>
              <a:rPr lang="en-GB" sz="4800" b="1" u="sng" dirty="0">
                <a:solidFill>
                  <a:srgbClr val="00625E"/>
                </a:solidFill>
                <a:latin typeface="Arial" panose="020B0604020202020204" pitchFamily="34" charset="0"/>
                <a:ea typeface="Calibri" panose="020F0502020204030204" pitchFamily="34" charset="0"/>
                <a:cs typeface="Arial" panose="020B0604020202020204" pitchFamily="34" charset="0"/>
              </a:rPr>
              <a:t>Strategic Objectives</a:t>
            </a:r>
            <a:endParaRPr lang="en-GB" sz="4800" u="sng" dirty="0">
              <a:solidFill>
                <a:srgbClr val="00625E"/>
              </a:solidFill>
              <a:latin typeface="Arial" panose="020B0604020202020204" pitchFamily="34" charset="0"/>
              <a:ea typeface="Calibri" panose="020F0502020204030204" pitchFamily="34" charset="0"/>
              <a:cs typeface="Arial" panose="020B0604020202020204" pitchFamily="34" charset="0"/>
            </a:endParaRPr>
          </a:p>
          <a:p>
            <a:pPr marL="285750" lvl="1" indent="-285750">
              <a:lnSpc>
                <a:spcPct val="126000"/>
              </a:lnSpc>
              <a:spcBef>
                <a:spcPts val="0"/>
              </a:spcBef>
              <a:spcAft>
                <a:spcPts val="800"/>
              </a:spcAft>
              <a:buFont typeface="Arial"/>
              <a:buChar char="•"/>
              <a:tabLst>
                <a:tab pos="-457200" algn="l"/>
                <a:tab pos="457200" algn="l"/>
              </a:tabLst>
            </a:pPr>
            <a:r>
              <a:rPr lang="en-GB" sz="4800" dirty="0">
                <a:latin typeface="Arial" panose="020B0604020202020204" pitchFamily="34" charset="0"/>
                <a:cs typeface="Arial" panose="020B0604020202020204" pitchFamily="34" charset="0"/>
              </a:rPr>
              <a:t>All supported housing meets quality standards, including of accommodation and support services. </a:t>
            </a:r>
          </a:p>
          <a:p>
            <a:pPr marL="285750" lvl="1" indent="-285750">
              <a:lnSpc>
                <a:spcPct val="126000"/>
              </a:lnSpc>
              <a:spcBef>
                <a:spcPts val="0"/>
              </a:spcBef>
              <a:spcAft>
                <a:spcPts val="800"/>
              </a:spcAft>
              <a:buFont typeface="Arial"/>
              <a:buChar char="•"/>
              <a:tabLst>
                <a:tab pos="-457200" algn="l"/>
                <a:tab pos="457200" algn="l"/>
              </a:tabLst>
            </a:pPr>
            <a:r>
              <a:rPr lang="en-GB" sz="4800" dirty="0">
                <a:latin typeface="Arial" panose="020B0604020202020204" pitchFamily="34" charset="0"/>
                <a:cs typeface="Arial" panose="020B0604020202020204" pitchFamily="34" charset="0"/>
              </a:rPr>
              <a:t>Supported housing should deliver genuine support to vulnerable people</a:t>
            </a:r>
          </a:p>
          <a:p>
            <a:pPr marL="285750" lvl="1" indent="-285750">
              <a:lnSpc>
                <a:spcPct val="126000"/>
              </a:lnSpc>
              <a:spcBef>
                <a:spcPts val="0"/>
              </a:spcBef>
              <a:spcAft>
                <a:spcPts val="800"/>
              </a:spcAft>
              <a:buFont typeface="Arial"/>
              <a:buChar char="•"/>
              <a:tabLst>
                <a:tab pos="-457200" algn="l"/>
                <a:tab pos="457200" algn="l"/>
              </a:tabLst>
            </a:pPr>
            <a:r>
              <a:rPr lang="en-GB" sz="4800" dirty="0">
                <a:latin typeface="Arial" panose="020B0604020202020204" pitchFamily="34" charset="0"/>
                <a:cs typeface="Arial" panose="020B0604020202020204" pitchFamily="34" charset="0"/>
              </a:rPr>
              <a:t>Supported housing delivers better value for money to the public purse. </a:t>
            </a:r>
          </a:p>
          <a:p>
            <a:pPr marL="285750" lvl="1" indent="-285750">
              <a:lnSpc>
                <a:spcPct val="126000"/>
              </a:lnSpc>
              <a:spcBef>
                <a:spcPts val="0"/>
              </a:spcBef>
              <a:spcAft>
                <a:spcPts val="800"/>
              </a:spcAft>
              <a:buFont typeface="Arial"/>
              <a:buChar char="•"/>
              <a:tabLst>
                <a:tab pos="-457200" algn="l"/>
                <a:tab pos="457200" algn="l"/>
              </a:tabLst>
            </a:pPr>
            <a:r>
              <a:rPr lang="en-GB" sz="4800" dirty="0">
                <a:latin typeface="Arial" panose="020B0604020202020204" pitchFamily="34" charset="0"/>
                <a:cs typeface="Arial" panose="020B0604020202020204" pitchFamily="34" charset="0"/>
              </a:rPr>
              <a:t>Better strategic planning for all types of supported housing, to include better integration and delivery through health, social care and housing and planning authorities.</a:t>
            </a:r>
          </a:p>
          <a:p>
            <a:pPr marL="0" indent="0" algn="just">
              <a:lnSpc>
                <a:spcPct val="120000"/>
              </a:lnSpc>
              <a:buFont typeface="Arial" panose="020B0604020202020204" pitchFamily="34" charset="0"/>
              <a:buNone/>
              <a:tabLst>
                <a:tab pos="-457200" algn="l"/>
              </a:tabLst>
            </a:pPr>
            <a:endParaRPr lang="en-GB" sz="2500" spc="-10" dirty="0">
              <a:latin typeface="Arial" panose="020B0604020202020204" pitchFamily="34" charset="0"/>
              <a:ea typeface="Times New Roman" panose="02020603050405020304" pitchFamily="18" charset="0"/>
              <a:cs typeface="Arial" panose="020B0604020202020204" pitchFamily="34" charset="0"/>
            </a:endParaRPr>
          </a:p>
          <a:p>
            <a:pPr marL="0" indent="0" algn="just" fontAlgn="base">
              <a:lnSpc>
                <a:spcPct val="115000"/>
              </a:lnSpc>
              <a:buFont typeface="Arial" panose="020B0604020202020204" pitchFamily="34" charset="0"/>
              <a:buNone/>
            </a:pPr>
            <a:br>
              <a:rPr lang="en-GB" b="1" dirty="0">
                <a:latin typeface="Calibri" panose="020F0502020204030204" pitchFamily="34" charset="0"/>
                <a:ea typeface="Calibri" panose="020F0502020204030204" pitchFamily="34" charset="0"/>
              </a:rPr>
            </a:br>
            <a:endParaRPr lang="en-GB" dirty="0"/>
          </a:p>
        </p:txBody>
      </p:sp>
    </p:spTree>
    <p:extLst>
      <p:ext uri="{BB962C8B-B14F-4D97-AF65-F5344CB8AC3E}">
        <p14:creationId xmlns:p14="http://schemas.microsoft.com/office/powerpoint/2010/main" val="1118780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116201"/>
            <a:ext cx="7618405" cy="775597"/>
          </a:xfrm>
        </p:spPr>
        <p:txBody>
          <a:bodyPr/>
          <a:lstStyle/>
          <a:p>
            <a:r>
              <a:rPr lang="en-GB" dirty="0"/>
              <a:t>Supported Housing Advisory Panel Member</a:t>
            </a:r>
            <a:br>
              <a:rPr lang="en-GB" dirty="0"/>
            </a:br>
            <a:r>
              <a:rPr lang="en-GB" dirty="0"/>
              <a:t>Selection Criteria</a:t>
            </a:r>
          </a:p>
        </p:txBody>
      </p:sp>
      <p:sp>
        <p:nvSpPr>
          <p:cNvPr id="3" name="TextBox 2">
            <a:extLst>
              <a:ext uri="{FF2B5EF4-FFF2-40B4-BE49-F238E27FC236}">
                <a16:creationId xmlns:a16="http://schemas.microsoft.com/office/drawing/2014/main" id="{BCF88549-0585-B291-5A9B-B265C2B66A19}"/>
              </a:ext>
            </a:extLst>
          </p:cNvPr>
          <p:cNvSpPr txBox="1"/>
          <p:nvPr/>
        </p:nvSpPr>
        <p:spPr>
          <a:xfrm>
            <a:off x="227860" y="1935368"/>
            <a:ext cx="11736280" cy="1823000"/>
          </a:xfrm>
          <a:prstGeom prst="rect">
            <a:avLst/>
          </a:prstGeom>
          <a:noFill/>
        </p:spPr>
        <p:txBody>
          <a:bodyPr wrap="square" lIns="91440" tIns="45720" rIns="91440" bIns="45720" anchor="t">
            <a:spAutoFit/>
          </a:bodyPr>
          <a:lstStyle/>
          <a:p>
            <a:pPr>
              <a:lnSpc>
                <a:spcPct val="115000"/>
              </a:lnSpc>
              <a:spcAft>
                <a:spcPts val="1000"/>
              </a:spcAft>
            </a:pPr>
            <a:r>
              <a:rPr lang="en-GB" sz="1400" b="1" dirty="0">
                <a:solidFill>
                  <a:srgbClr val="00625E"/>
                </a:solidFill>
                <a:effectLst/>
                <a:latin typeface="Arial" panose="020B0604020202020204" pitchFamily="34" charset="0"/>
                <a:ea typeface="Calibri" panose="020F0502020204030204" pitchFamily="34" charset="0"/>
                <a:cs typeface="Arial" panose="020B0604020202020204" pitchFamily="34" charset="0"/>
              </a:rPr>
              <a:t>Essential Criteria</a:t>
            </a:r>
          </a:p>
          <a:p>
            <a:pPr marL="285750" indent="-285750">
              <a:lnSpc>
                <a:spcPct val="115000"/>
              </a:lnSpc>
              <a:spcAft>
                <a:spcPts val="1000"/>
              </a:spcAft>
              <a:buFont typeface="Arial"/>
              <a:buChar char="•"/>
            </a:pPr>
            <a:r>
              <a:rPr lang="en-GB" sz="1400" dirty="0">
                <a:solidFill>
                  <a:srgbClr val="000000"/>
                </a:solidFill>
                <a:effectLst/>
                <a:latin typeface="Arial"/>
                <a:ea typeface="Calibri" panose="020F0502020204030204" pitchFamily="34" charset="0"/>
                <a:cs typeface="Arial"/>
              </a:rPr>
              <a:t>You must be able to </a:t>
            </a:r>
            <a:r>
              <a:rPr lang="en-GB" sz="1400" dirty="0">
                <a:solidFill>
                  <a:srgbClr val="000000"/>
                </a:solidFill>
                <a:latin typeface="Arial"/>
                <a:ea typeface="Calibri" panose="020F0502020204030204" pitchFamily="34" charset="0"/>
                <a:cs typeface="Arial"/>
              </a:rPr>
              <a:t>explain</a:t>
            </a:r>
            <a:r>
              <a:rPr lang="en-GB" sz="1400" dirty="0">
                <a:solidFill>
                  <a:srgbClr val="000000"/>
                </a:solidFill>
                <a:effectLst/>
                <a:latin typeface="Arial"/>
                <a:ea typeface="Calibri" panose="020F0502020204030204" pitchFamily="34" charset="0"/>
                <a:cs typeface="Arial"/>
              </a:rPr>
              <a:t> how you represent the interests of </a:t>
            </a:r>
            <a:r>
              <a:rPr lang="en-GB" sz="1400" spc="-10" dirty="0">
                <a:effectLst/>
                <a:latin typeface="Arial"/>
                <a:ea typeface="Calibri" panose="020F0502020204030204" pitchFamily="34" charset="0"/>
                <a:cs typeface="Arial"/>
              </a:rPr>
              <a:t>residents or potential</a:t>
            </a:r>
            <a:r>
              <a:rPr lang="en-GB" sz="1400" spc="-10" dirty="0">
                <a:latin typeface="Arial"/>
                <a:ea typeface="Calibri" panose="020F0502020204030204" pitchFamily="34" charset="0"/>
                <a:cs typeface="Arial"/>
              </a:rPr>
              <a:t> residents of supported exempt accommodation.</a:t>
            </a:r>
          </a:p>
          <a:p>
            <a:pPr marL="285750" indent="-285750">
              <a:lnSpc>
                <a:spcPct val="115000"/>
              </a:lnSpc>
              <a:spcAft>
                <a:spcPts val="1000"/>
              </a:spcAft>
              <a:buFont typeface="Arial"/>
              <a:buChar char="•"/>
            </a:pPr>
            <a:r>
              <a:rPr lang="en-GB" sz="1400" spc="-10" dirty="0">
                <a:latin typeface="Arial"/>
                <a:ea typeface="Calibri" panose="020F0502020204030204" pitchFamily="34" charset="0"/>
                <a:cs typeface="Arial"/>
              </a:rPr>
              <a:t>An ability to contribute constructively to collective decision-making by listening to and representing the views of others; and</a:t>
            </a:r>
          </a:p>
          <a:p>
            <a:pPr marL="285750" indent="-285750">
              <a:lnSpc>
                <a:spcPct val="115000"/>
              </a:lnSpc>
              <a:spcAft>
                <a:spcPts val="1000"/>
              </a:spcAft>
              <a:buFont typeface="Arial"/>
              <a:buChar char="•"/>
            </a:pPr>
            <a:r>
              <a:rPr lang="en-GB" sz="1400" spc="-10" dirty="0">
                <a:latin typeface="Arial"/>
                <a:ea typeface="Calibri" panose="020F0502020204030204" pitchFamily="34" charset="0"/>
                <a:cs typeface="Arial"/>
              </a:rPr>
              <a:t>The ability to work effectively with others to challenge and support the Government to help it to achieve its long-term vision for supported housing.</a:t>
            </a:r>
          </a:p>
          <a:p>
            <a:pPr marL="285750" indent="-285750">
              <a:lnSpc>
                <a:spcPct val="115000"/>
              </a:lnSpc>
              <a:spcAft>
                <a:spcPts val="1000"/>
              </a:spcAft>
              <a:buFont typeface="Arial"/>
              <a:buChar char="•"/>
            </a:pPr>
            <a:endParaRPr lang="en-GB" sz="1400" spc="-10" dirty="0">
              <a:latin typeface="Arial"/>
              <a:ea typeface="Calibri" panose="020F0502020204030204" pitchFamily="34" charset="0"/>
              <a:cs typeface="Arial"/>
            </a:endParaRPr>
          </a:p>
        </p:txBody>
      </p:sp>
      <p:sp>
        <p:nvSpPr>
          <p:cNvPr id="6" name="TextBox 5">
            <a:extLst>
              <a:ext uri="{FF2B5EF4-FFF2-40B4-BE49-F238E27FC236}">
                <a16:creationId xmlns:a16="http://schemas.microsoft.com/office/drawing/2014/main" id="{70AA5548-0416-A840-433D-28DECC6B0BF4}"/>
              </a:ext>
            </a:extLst>
          </p:cNvPr>
          <p:cNvSpPr txBox="1"/>
          <p:nvPr/>
        </p:nvSpPr>
        <p:spPr>
          <a:xfrm>
            <a:off x="315157" y="3758368"/>
            <a:ext cx="11561686" cy="1631216"/>
          </a:xfrm>
          <a:prstGeom prst="rect">
            <a:avLst/>
          </a:prstGeom>
          <a:noFill/>
        </p:spPr>
        <p:txBody>
          <a:bodyPr wrap="square" lIns="91440" tIns="45720" rIns="91440" bIns="45720" rtlCol="0" anchor="t">
            <a:spAutoFit/>
          </a:bodyPr>
          <a:lstStyle/>
          <a:p>
            <a:r>
              <a:rPr lang="en-GB" sz="1400" b="1" dirty="0">
                <a:solidFill>
                  <a:srgbClr val="00625E"/>
                </a:solidFill>
                <a:latin typeface="Arial" panose="020B0604020202020204" pitchFamily="34" charset="0"/>
                <a:cs typeface="Arial" panose="020B0604020202020204" pitchFamily="34" charset="0"/>
              </a:rPr>
              <a:t>Desirable criteria</a:t>
            </a:r>
          </a:p>
          <a:p>
            <a:endParaRPr lang="en-GB" sz="800" b="1" dirty="0">
              <a:latin typeface="Arial" panose="020B0604020202020204" pitchFamily="34" charset="0"/>
              <a:cs typeface="Arial" panose="020B0604020202020204" pitchFamily="34" charset="0"/>
            </a:endParaRPr>
          </a:p>
          <a:p>
            <a:pPr marL="285750" indent="-285750">
              <a:buFont typeface="Arial"/>
              <a:buChar char="•"/>
            </a:pPr>
            <a:r>
              <a:rPr lang="en-GB" sz="1400" dirty="0">
                <a:effectLst/>
                <a:latin typeface="Arial"/>
                <a:ea typeface="Calibri" panose="020F0502020204030204" pitchFamily="34" charset="0"/>
                <a:cs typeface="Arial"/>
              </a:rPr>
              <a:t>Individuals who can demonstrate they can bring new ideas and examples of good practice</a:t>
            </a:r>
          </a:p>
          <a:p>
            <a:endParaRPr lang="en-GB" sz="1400" dirty="0">
              <a:latin typeface="Arial"/>
              <a:ea typeface="Calibri" panose="020F0502020204030204" pitchFamily="34" charset="0"/>
              <a:cs typeface="Arial"/>
            </a:endParaRPr>
          </a:p>
          <a:p>
            <a:pPr marL="285750" lvl="0" indent="-285750">
              <a:buFont typeface="Arial"/>
              <a:buChar char="•"/>
            </a:pPr>
            <a:r>
              <a:rPr lang="en-GB" sz="1400" dirty="0">
                <a:latin typeface="Arial"/>
                <a:ea typeface="Calibri" panose="020F0502020204030204" pitchFamily="34" charset="0"/>
                <a:cs typeface="Arial"/>
              </a:rPr>
              <a:t>I</a:t>
            </a:r>
            <a:r>
              <a:rPr lang="en-GB" sz="1400" dirty="0">
                <a:effectLst/>
                <a:latin typeface="Arial"/>
                <a:ea typeface="Calibri" panose="020F0502020204030204" pitchFamily="34" charset="0"/>
                <a:cs typeface="Arial"/>
              </a:rPr>
              <a:t>ndividuals who are enthusiastic and committed to improving the quality of supported housing.</a:t>
            </a:r>
            <a:r>
              <a:rPr lang="en-GB" sz="1400" dirty="0">
                <a:latin typeface="Arial"/>
                <a:ea typeface="Calibri" panose="020F0502020204030204" pitchFamily="34" charset="0"/>
                <a:cs typeface="Arial"/>
              </a:rPr>
              <a:t> </a:t>
            </a:r>
            <a:endParaRPr lang="en-GB" dirty="0"/>
          </a:p>
          <a:p>
            <a:pPr lvl="0"/>
            <a:endParaRPr lang="en-GB" dirty="0"/>
          </a:p>
          <a:p>
            <a:endParaRPr lang="en-GB" dirty="0"/>
          </a:p>
        </p:txBody>
      </p:sp>
    </p:spTree>
    <p:extLst>
      <p:ext uri="{BB962C8B-B14F-4D97-AF65-F5344CB8AC3E}">
        <p14:creationId xmlns:p14="http://schemas.microsoft.com/office/powerpoint/2010/main" val="29713093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Terms and Conditions</a:t>
            </a:r>
          </a:p>
        </p:txBody>
      </p:sp>
      <p:sp>
        <p:nvSpPr>
          <p:cNvPr id="5" name="object 3">
            <a:extLst>
              <a:ext uri="{FF2B5EF4-FFF2-40B4-BE49-F238E27FC236}">
                <a16:creationId xmlns:a16="http://schemas.microsoft.com/office/drawing/2014/main" id="{0C391A3F-28FB-B4A1-0008-4A8B77680A01}"/>
              </a:ext>
            </a:extLst>
          </p:cNvPr>
          <p:cNvSpPr txBox="1"/>
          <p:nvPr/>
        </p:nvSpPr>
        <p:spPr>
          <a:xfrm>
            <a:off x="324051" y="1634402"/>
            <a:ext cx="5487283" cy="4844083"/>
          </a:xfrm>
          <a:prstGeom prst="rect">
            <a:avLst/>
          </a:prstGeom>
          <a:ln>
            <a:solidFill>
              <a:srgbClr val="005E62"/>
            </a:solidFill>
          </a:ln>
        </p:spPr>
        <p:txBody>
          <a:bodyPr vert="horz" wrap="square" lIns="91440" tIns="91440" rIns="91440" bIns="91440" rtlCol="0" anchor="t">
            <a:spAutoFit/>
          </a:bodyPr>
          <a:lstStyle/>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Remuneration: £10,800 per annum</a:t>
            </a:r>
            <a:r>
              <a:rPr kumimoji="0" lang="en-GB" sz="1400" b="1" i="0" u="none" strike="noStrike" kern="1200" cap="none" spc="0" normalizeH="0" baseline="0" noProof="0" dirty="0">
                <a:ln>
                  <a:noFill/>
                </a:ln>
                <a:solidFill>
                  <a:srgbClr val="000000"/>
                </a:solidFill>
                <a:effectLst/>
                <a:uLnTx/>
                <a:uFillTx/>
                <a:latin typeface="Arial"/>
                <a:ea typeface="+mn-ea"/>
                <a:cs typeface="Arial"/>
              </a:rPr>
              <a:t> </a:t>
            </a:r>
            <a:r>
              <a:rPr kumimoji="0" lang="en-GB" sz="1400" b="0" i="0" u="none" strike="noStrike" kern="1200" cap="none" spc="0" normalizeH="0" baseline="0" noProof="0" dirty="0">
                <a:ln>
                  <a:noFill/>
                </a:ln>
                <a:solidFill>
                  <a:srgbClr val="000000"/>
                </a:solidFill>
                <a:effectLst/>
                <a:uLnTx/>
                <a:uFillTx/>
                <a:latin typeface="Arial"/>
                <a:ea typeface="+mn-ea"/>
                <a:cs typeface="Arial"/>
              </a:rPr>
              <a:t>(equivalent to </a:t>
            </a:r>
            <a:r>
              <a:rPr kumimoji="0" lang="en-GB" sz="1400" b="1" i="0" u="none" strike="noStrike" kern="1200" cap="none" spc="0" normalizeH="0" baseline="0" noProof="0" dirty="0">
                <a:ln>
                  <a:noFill/>
                </a:ln>
                <a:solidFill>
                  <a:srgbClr val="00625E"/>
                </a:solidFill>
                <a:effectLst/>
                <a:uLnTx/>
                <a:uFillTx/>
                <a:latin typeface="Arial"/>
                <a:ea typeface="+mn-ea"/>
                <a:cs typeface="Arial"/>
              </a:rPr>
              <a:t>£450 per day</a:t>
            </a:r>
            <a:r>
              <a:rPr kumimoji="0" lang="en-GB" sz="1400" b="0" i="0" u="none" strike="noStrike" kern="1200" cap="none" spc="0" normalizeH="0" baseline="0" noProof="0" dirty="0">
                <a:ln>
                  <a:noFill/>
                </a:ln>
                <a:solidFill>
                  <a:srgbClr val="000000"/>
                </a:solidFill>
                <a:effectLst/>
                <a:uLnTx/>
                <a:uFillTx/>
                <a:latin typeface="Arial"/>
                <a:ea typeface="+mn-ea"/>
                <a:cs typeface="Arial"/>
              </a:rPr>
              <a:t>)</a:t>
            </a:r>
            <a:r>
              <a:rPr kumimoji="0" lang="en-GB" sz="1400" b="1" i="0" u="none" strike="noStrike" kern="1200" cap="none" spc="0" normalizeH="0" baseline="0" noProof="0" dirty="0">
                <a:ln>
                  <a:noFill/>
                </a:ln>
                <a:solidFill>
                  <a:srgbClr val="000000"/>
                </a:solidFill>
                <a:effectLst/>
                <a:uLnTx/>
                <a:uFillTx/>
                <a:latin typeface="Arial"/>
                <a:ea typeface="+mn-ea"/>
                <a:cs typeface="Arial"/>
              </a:rPr>
              <a:t>. </a:t>
            </a:r>
            <a:r>
              <a:rPr kumimoji="0" lang="en-GB" sz="1400" b="0" i="0" u="none" strike="noStrike" kern="1200" cap="none" spc="0" normalizeH="0" baseline="0" noProof="0" dirty="0">
                <a:ln>
                  <a:noFill/>
                </a:ln>
                <a:solidFill>
                  <a:srgbClr val="000000"/>
                </a:solidFill>
                <a:effectLst/>
                <a:uLnTx/>
                <a:uFillTx/>
                <a:latin typeface="Arial"/>
                <a:ea typeface="+mn-ea"/>
                <a:cs typeface="Arial"/>
              </a:rPr>
              <a:t>This remuneration is treated as employment income and will be subject to tax and National Insurance contributions, both of which will be deducted at source under PAYE before you are paid. </a:t>
            </a: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70" normalizeH="0" baseline="0" noProof="0" dirty="0">
                <a:ln>
                  <a:noFill/>
                </a:ln>
                <a:solidFill>
                  <a:srgbClr val="00625E"/>
                </a:solidFill>
                <a:effectLst/>
                <a:uLnTx/>
                <a:uFillTx/>
                <a:latin typeface="Arial"/>
                <a:ea typeface="+mn-ea"/>
                <a:cs typeface="Arial"/>
              </a:rPr>
              <a:t>Time Commitment: </a:t>
            </a:r>
            <a:r>
              <a:rPr kumimoji="0" lang="en-GB" sz="1400" b="0" i="0" u="none" strike="noStrike" kern="1200" cap="none" spc="0" normalizeH="0" baseline="0" noProof="0" dirty="0">
                <a:ln>
                  <a:noFill/>
                </a:ln>
                <a:solidFill>
                  <a:srgbClr val="000000"/>
                </a:solidFill>
                <a:effectLst/>
                <a:uLnTx/>
                <a:uFillTx/>
                <a:latin typeface="Arial"/>
                <a:ea typeface="+mn-ea"/>
                <a:cs typeface="Arial"/>
              </a:rPr>
              <a:t>Your time commitment is expected to be </a:t>
            </a:r>
            <a:r>
              <a:rPr kumimoji="0" lang="en-GB" sz="1400" b="1" i="0" u="none" strike="noStrike" kern="1200" cap="none" spc="0" normalizeH="0" baseline="0" noProof="0" dirty="0">
                <a:ln>
                  <a:noFill/>
                </a:ln>
                <a:solidFill>
                  <a:srgbClr val="00625E"/>
                </a:solidFill>
                <a:effectLst/>
                <a:uLnTx/>
                <a:uFillTx/>
                <a:latin typeface="Arial"/>
                <a:ea typeface="+mn-ea"/>
                <a:cs typeface="Arial"/>
              </a:rPr>
              <a:t>2 days per month</a:t>
            </a:r>
            <a:r>
              <a:rPr kumimoji="0" lang="en-GB" sz="1400" b="0" i="0" u="none" strike="noStrike" kern="1200" cap="none" spc="0" normalizeH="0" baseline="0" noProof="0" dirty="0">
                <a:ln>
                  <a:noFill/>
                </a:ln>
                <a:solidFill>
                  <a:srgbClr val="000000"/>
                </a:solidFill>
                <a:effectLst/>
                <a:uLnTx/>
                <a:uFillTx/>
                <a:latin typeface="Arial"/>
                <a:ea typeface="+mn-ea"/>
                <a:cs typeface="Arial"/>
              </a:rPr>
              <a:t>. This includes including attendance at quarterly Panel meetings and associated work, and any additional meetings that the role requires.</a:t>
            </a:r>
            <a:b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b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70" normalizeH="0" baseline="0" noProof="0" dirty="0">
                <a:ln>
                  <a:noFill/>
                </a:ln>
                <a:solidFill>
                  <a:srgbClr val="00625E"/>
                </a:solidFill>
                <a:effectLst/>
                <a:uLnTx/>
                <a:uFillTx/>
                <a:latin typeface="Arial"/>
                <a:ea typeface="+mn-ea"/>
                <a:cs typeface="Arial"/>
              </a:rPr>
              <a:t>Term:</a:t>
            </a:r>
            <a:r>
              <a:rPr kumimoji="0" lang="en-GB" sz="1400" b="1" i="0" u="none" strike="noStrike" kern="1200" cap="none" spc="-70" normalizeH="0" baseline="0" noProof="0" dirty="0">
                <a:ln>
                  <a:noFill/>
                </a:ln>
                <a:solidFill>
                  <a:srgbClr val="000000"/>
                </a:solidFill>
                <a:effectLst/>
                <a:uLnTx/>
                <a:uFillTx/>
                <a:latin typeface="Arial"/>
                <a:ea typeface="+mn-ea"/>
                <a:cs typeface="Arial"/>
              </a:rPr>
              <a:t> </a:t>
            </a:r>
            <a:r>
              <a:rPr kumimoji="0" lang="en-GB" sz="1400" b="0" i="0" u="none" strike="noStrike" kern="1200" cap="none" spc="5" normalizeH="0" baseline="0" noProof="0" dirty="0">
                <a:ln>
                  <a:noFill/>
                </a:ln>
                <a:solidFill>
                  <a:srgbClr val="000000"/>
                </a:solidFill>
                <a:effectLst/>
                <a:uLnTx/>
                <a:uFillTx/>
                <a:latin typeface="Arial"/>
                <a:ea typeface="+mn-ea"/>
                <a:cs typeface="Arial"/>
              </a:rPr>
              <a:t>Appointments are made by Ministers for a period of up to </a:t>
            </a:r>
            <a:r>
              <a:rPr kumimoji="0" lang="en-GB" sz="1400" b="1" i="0" u="none" strike="noStrike" kern="1200" cap="none" spc="5" normalizeH="0" baseline="0" noProof="0" dirty="0">
                <a:ln>
                  <a:noFill/>
                </a:ln>
                <a:solidFill>
                  <a:srgbClr val="00625E"/>
                </a:solidFill>
                <a:effectLst/>
                <a:uLnTx/>
                <a:uFillTx/>
                <a:latin typeface="Arial"/>
                <a:ea typeface="+mn-ea"/>
                <a:cs typeface="Arial"/>
              </a:rPr>
              <a:t>5 years.</a:t>
            </a: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5"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70" normalizeH="0" baseline="0" noProof="0" dirty="0">
                <a:ln>
                  <a:noFill/>
                </a:ln>
                <a:solidFill>
                  <a:srgbClr val="00625E"/>
                </a:solidFill>
                <a:effectLst/>
                <a:uLnTx/>
                <a:uFillTx/>
                <a:latin typeface="Arial"/>
                <a:ea typeface="+mn-ea"/>
                <a:cs typeface="Arial"/>
              </a:rPr>
              <a:t>Location:</a:t>
            </a:r>
            <a:r>
              <a:rPr kumimoji="0" lang="en-GB" sz="1400" b="1" i="0" u="none" strike="noStrike" kern="1200" cap="none" spc="-70" normalizeH="0" baseline="0" noProof="0" dirty="0">
                <a:ln>
                  <a:noFill/>
                </a:ln>
                <a:solidFill>
                  <a:srgbClr val="000000"/>
                </a:solidFill>
                <a:effectLst/>
                <a:uLnTx/>
                <a:uFillTx/>
                <a:latin typeface="Arial"/>
                <a:ea typeface="+mn-ea"/>
                <a:cs typeface="Arial"/>
              </a:rPr>
              <a:t> </a:t>
            </a:r>
            <a:r>
              <a:rPr kumimoji="0" lang="en-GB" sz="1400" b="0" i="0" u="none" strike="noStrike" kern="1200" cap="none" spc="5" normalizeH="0" baseline="0" noProof="0" dirty="0">
                <a:ln>
                  <a:noFill/>
                </a:ln>
                <a:solidFill>
                  <a:srgbClr val="000000"/>
                </a:solidFill>
                <a:effectLst/>
                <a:uLnTx/>
                <a:uFillTx/>
                <a:latin typeface="Arial"/>
                <a:ea typeface="+mn-ea"/>
                <a:cs typeface="Arial"/>
              </a:rPr>
              <a:t>Meetings will mainly be held on Microsoft Teams or at 2 Marsham Street, Westminster, SW1P 4DF.</a:t>
            </a: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5" normalizeH="0" baseline="0" noProof="0" dirty="0">
              <a:ln>
                <a:noFill/>
              </a:ln>
              <a:solidFill>
                <a:srgbClr val="000000"/>
              </a:solidFill>
              <a:effectLst/>
              <a:uLnTx/>
              <a:uFillTx/>
              <a:latin typeface="Arial"/>
              <a:ea typeface="+mn-ea"/>
              <a:cs typeface="Arial"/>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5" normalizeH="0" baseline="0" noProof="0" dirty="0">
                <a:ln>
                  <a:noFill/>
                </a:ln>
                <a:solidFill>
                  <a:srgbClr val="00625E"/>
                </a:solidFill>
                <a:effectLst/>
                <a:uLnTx/>
                <a:uFillTx/>
                <a:latin typeface="Arial"/>
                <a:ea typeface="+mn-ea"/>
                <a:cs typeface="Arial"/>
              </a:rPr>
              <a:t>Expenses and Subsistence:</a:t>
            </a:r>
            <a:r>
              <a:rPr kumimoji="0" lang="en-GB" sz="1400" b="0" i="0" u="none" strike="noStrike" kern="1200" cap="none" spc="5" normalizeH="0" baseline="0" noProof="0" dirty="0">
                <a:ln>
                  <a:noFill/>
                </a:ln>
                <a:solidFill>
                  <a:srgbClr val="00625E"/>
                </a:solidFill>
                <a:effectLst/>
                <a:uLnTx/>
                <a:uFillTx/>
                <a:latin typeface="Arial"/>
                <a:ea typeface="+mn-ea"/>
                <a:cs typeface="Arial"/>
              </a:rPr>
              <a:t> </a:t>
            </a:r>
            <a:endParaRPr kumimoji="0" lang="en-US" sz="1400" b="0" i="0" u="none" strike="noStrike" kern="1200" cap="none" spc="5" normalizeH="0" baseline="0" noProof="0" dirty="0">
              <a:ln>
                <a:noFill/>
              </a:ln>
              <a:solidFill>
                <a:srgbClr val="00625E"/>
              </a:solidFill>
              <a:effectLst/>
              <a:uLnTx/>
              <a:uFillTx/>
              <a:latin typeface="Arial"/>
              <a:ea typeface="+mn-ea"/>
              <a:cs typeface="Arial"/>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0" i="0" u="none" strike="noStrike" kern="1200" cap="none" spc="5" normalizeH="0" baseline="0" noProof="0" dirty="0">
                <a:ln>
                  <a:noFill/>
                </a:ln>
                <a:solidFill>
                  <a:srgbClr val="000000"/>
                </a:solidFill>
                <a:effectLst/>
                <a:uLnTx/>
                <a:uFillTx/>
                <a:latin typeface="Arial"/>
                <a:ea typeface="+mn-ea"/>
                <a:cs typeface="Arial"/>
              </a:rPr>
              <a:t>Reasonable travel and subsistence expenses incurred on Supported Housing Advisory Panel business will be reimbursed in accordance with MHCLG policies. </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object 5">
            <a:extLst>
              <a:ext uri="{FF2B5EF4-FFF2-40B4-BE49-F238E27FC236}">
                <a16:creationId xmlns:a16="http://schemas.microsoft.com/office/drawing/2014/main" id="{D645D39C-4F7C-1369-AF11-B5DAFEBC1AEB}"/>
              </a:ext>
            </a:extLst>
          </p:cNvPr>
          <p:cNvSpPr txBox="1"/>
          <p:nvPr/>
        </p:nvSpPr>
        <p:spPr>
          <a:xfrm>
            <a:off x="6190420" y="1636682"/>
            <a:ext cx="5491536" cy="4841803"/>
          </a:xfrm>
          <a:prstGeom prst="rect">
            <a:avLst/>
          </a:prstGeom>
          <a:ln>
            <a:solidFill>
              <a:srgbClr val="006660"/>
            </a:solidFill>
          </a:ln>
        </p:spPr>
        <p:txBody>
          <a:bodyPr vert="horz" wrap="square" lIns="91440" tIns="91440" rIns="91440" bIns="91440" rtlCol="0" anchor="t">
            <a:noAutofit/>
          </a:bodyPr>
          <a:lstStyle/>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Conduct:</a:t>
            </a:r>
            <a:r>
              <a:rPr kumimoji="0" lang="en-GB" sz="1400" b="0" i="0" u="none" strike="noStrike" kern="1200" cap="none" spc="0" normalizeH="0" baseline="0" noProof="0" dirty="0">
                <a:ln>
                  <a:noFill/>
                </a:ln>
                <a:solidFill>
                  <a:srgbClr val="00625E"/>
                </a:solidFill>
                <a:effectLst/>
                <a:uLnTx/>
                <a:uFillTx/>
                <a:latin typeface="Arial"/>
                <a:ea typeface="+mn-ea"/>
                <a:cs typeface="Arial"/>
              </a:rPr>
              <a:t> </a:t>
            </a:r>
            <a:endParaRPr kumimoji="0" lang="en-GB" sz="1400" b="0"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The Members will be expected to act in accordance with: </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298450" marR="21590" lvl="0" indent="-285750" algn="l" defTabSz="914400" rtl="0" eaLnBrk="1" fontAlgn="auto" latinLnBrk="0" hangingPunct="1">
              <a:lnSpc>
                <a:spcPct val="106100"/>
              </a:lnSpc>
              <a:spcBef>
                <a:spcPts val="100"/>
              </a:spcBef>
              <a:spcAft>
                <a:spcPts val="0"/>
              </a:spcAft>
              <a:buClrTx/>
              <a:buSzTx/>
              <a:buFont typeface="Arial" panose="020B0604020202020204" pitchFamily="34" charset="0"/>
              <a:buChar char="•"/>
              <a:tabLst>
                <a:tab pos="139700" algn="l"/>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The principles set out in </a:t>
            </a:r>
            <a:r>
              <a:rPr kumimoji="0" lang="en-GB" sz="1400" b="0" i="0" u="none" strike="noStrike" kern="1200" cap="none" spc="0" normalizeH="0" baseline="0" noProof="0" dirty="0">
                <a:ln>
                  <a:noFill/>
                </a:ln>
                <a:solidFill>
                  <a:srgbClr val="000000"/>
                </a:solidFill>
                <a:effectLst/>
                <a:uLnTx/>
                <a:uFillTx/>
                <a:latin typeface="Arial"/>
                <a:ea typeface="Times New Roman" panose="02020603050405020304" pitchFamily="18" charset="0"/>
                <a:cs typeface="Arial"/>
              </a:rPr>
              <a:t>the Cabinet Office’s </a:t>
            </a:r>
            <a:r>
              <a:rPr kumimoji="0" lang="en-GB" sz="1400" b="0" i="0" u="sng" strike="noStrike" kern="1200" cap="none" spc="0" normalizeH="0" baseline="0" noProof="0" dirty="0">
                <a:ln>
                  <a:noFill/>
                </a:ln>
                <a:solidFill>
                  <a:srgbClr val="4472C4">
                    <a:lumMod val="75000"/>
                  </a:srgbClr>
                </a:solidFill>
                <a:effectLst/>
                <a:uLnTx/>
                <a:uFillTx/>
                <a:latin typeface="Arial"/>
                <a:ea typeface="Times New Roman" panose="02020603050405020304" pitchFamily="18" charset="0"/>
                <a:cs typeface="Arial"/>
                <a:hlinkClick r:id="rId2">
                  <a:extLst>
                    <a:ext uri="{A12FA001-AC4F-418D-AE19-62706E023703}">
                      <ahyp:hlinkClr xmlns:ahyp="http://schemas.microsoft.com/office/drawing/2018/hyperlinkcolor" val="tx"/>
                    </a:ext>
                  </a:extLst>
                </a:hlinkClick>
              </a:rPr>
              <a:t>Code of Conduct for Board Members of Public Bodies</a:t>
            </a:r>
            <a:r>
              <a:rPr kumimoji="0" lang="en-GB" sz="1400" b="0" i="0" u="sng" strike="noStrike" kern="1200" cap="none" spc="0" normalizeH="0" baseline="0" noProof="0" dirty="0">
                <a:ln>
                  <a:noFill/>
                </a:ln>
                <a:solidFill>
                  <a:srgbClr val="000000"/>
                </a:solidFill>
                <a:effectLst/>
                <a:uLnTx/>
                <a:uFillTx/>
                <a:latin typeface="Arial"/>
                <a:ea typeface="Times New Roman" panose="02020603050405020304" pitchFamily="18" charset="0"/>
                <a:cs typeface="Arial"/>
                <a:hlinkClick r:id="rId3">
                  <a:extLst>
                    <a:ext uri="{A12FA001-AC4F-418D-AE19-62706E023703}">
                      <ahyp:hlinkClr xmlns:ahyp="http://schemas.microsoft.com/office/drawing/2018/hyperlinkcolor" val="tx"/>
                    </a:ext>
                  </a:extLst>
                </a:hlinkClick>
              </a:rPr>
              <a:t>.</a:t>
            </a:r>
            <a:r>
              <a:rPr kumimoji="0" lang="en-GB" sz="1400" b="0" i="0" u="none" strike="noStrike" kern="1200" cap="none" spc="0" normalizeH="0" baseline="0" noProof="0" dirty="0">
                <a:ln>
                  <a:noFill/>
                </a:ln>
                <a:solidFill>
                  <a:srgbClr val="000000"/>
                </a:solidFill>
                <a:effectLst/>
                <a:uLnTx/>
                <a:uFillTx/>
                <a:latin typeface="Arial"/>
                <a:ea typeface="+mn-ea"/>
                <a:cs typeface="Arial"/>
              </a:rPr>
              <a:t> The Code sets out, clearly and openly, the standards expected from those who serve on the boards of UK public bodies and will form part of individual members’ terms and conditions of appointment; and</a:t>
            </a:r>
          </a:p>
          <a:p>
            <a:pPr marL="298450" marR="21590" lvl="0" indent="-285750" algn="l" defTabSz="914400" rtl="0" eaLnBrk="1" fontAlgn="auto" latinLnBrk="0" hangingPunct="1">
              <a:lnSpc>
                <a:spcPct val="106100"/>
              </a:lnSpc>
              <a:spcBef>
                <a:spcPts val="100"/>
              </a:spcBef>
              <a:spcAft>
                <a:spcPts val="0"/>
              </a:spcAft>
              <a:buClrTx/>
              <a:buSzTx/>
              <a:buFont typeface="Arial" panose="020B0604020202020204" pitchFamily="34" charset="0"/>
              <a:buChar char="•"/>
              <a:tabLst>
                <a:tab pos="139700" algn="l"/>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The </a:t>
            </a:r>
            <a:r>
              <a:rPr kumimoji="0" lang="en-GB" sz="1400" b="0" i="0" u="none" strike="noStrike" kern="1200" cap="none" spc="0" normalizeH="0" baseline="0" noProof="0" dirty="0">
                <a:ln>
                  <a:noFill/>
                </a:ln>
                <a:solidFill>
                  <a:srgbClr val="4472C4">
                    <a:lumMod val="75000"/>
                  </a:srgbClr>
                </a:solidFill>
                <a:effectLst/>
                <a:uLnTx/>
                <a:uFillTx/>
                <a:latin typeface="Arial"/>
                <a:ea typeface="+mn-ea"/>
                <a:cs typeface="Arial"/>
                <a:hlinkClick r:id="rId4">
                  <a:extLst>
                    <a:ext uri="{A12FA001-AC4F-418D-AE19-62706E023703}">
                      <ahyp:hlinkClr xmlns:ahyp="http://schemas.microsoft.com/office/drawing/2018/hyperlinkcolor" val="tx"/>
                    </a:ext>
                  </a:extLst>
                </a:hlinkClick>
              </a:rPr>
              <a:t>Seven Principles of Public Life</a:t>
            </a:r>
            <a:r>
              <a:rPr kumimoji="0" lang="en-GB" sz="1400" b="0" i="0" u="none" strike="noStrike" kern="1200" cap="none" spc="0" normalizeH="0" baseline="0" noProof="0" dirty="0">
                <a:ln>
                  <a:noFill/>
                </a:ln>
                <a:solidFill>
                  <a:prstClr val="black"/>
                </a:solidFill>
                <a:effectLst/>
                <a:uLnTx/>
                <a:uFillTx/>
                <a:latin typeface="Arial"/>
                <a:ea typeface="+mn-ea"/>
                <a:cs typeface="Arial"/>
              </a:rPr>
              <a:t>.</a:t>
            </a:r>
            <a:r>
              <a:rPr kumimoji="0" lang="en-GB" sz="1400" b="0" i="0" u="none" strike="noStrike" kern="1200" cap="none" spc="0" normalizeH="0" baseline="0" noProof="0" dirty="0">
                <a:ln>
                  <a:noFill/>
                </a:ln>
                <a:solidFill>
                  <a:srgbClr val="4472C4">
                    <a:lumMod val="75000"/>
                  </a:srgbClr>
                </a:solidFill>
                <a:effectLst/>
                <a:uLnTx/>
                <a:uFillTx/>
                <a:latin typeface="Arial"/>
                <a:ea typeface="+mn-ea"/>
                <a:cs typeface="Arial"/>
              </a:rPr>
              <a:t> </a:t>
            </a:r>
            <a:endParaRPr kumimoji="0" lang="en-GB" sz="1400" b="0" i="0" u="none" strike="noStrike" kern="1200" cap="none" spc="0" normalizeH="0" baseline="0" noProof="0" dirty="0">
              <a:ln>
                <a:noFill/>
              </a:ln>
              <a:solidFill>
                <a:srgbClr val="4472C4">
                  <a:lumMod val="75000"/>
                </a:srgbClr>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Nationality: </a:t>
            </a:r>
            <a:endParaRPr kumimoji="0" lang="en-GB" sz="14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You must have a right to work in the UK, there must be no employment restrictions, or limit on your permitted stay in the UK.</a:t>
            </a: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Annual Performance Review and Reappointment: </a:t>
            </a:r>
            <a:endParaRPr kumimoji="0" lang="en-GB" sz="14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Annual performance reviews are expected to be undertaken by the MHCLG Senior Sponsor or relevant person. Reappointments are not automatic and will only be considered subject to satisfactory performance reviews</a:t>
            </a:r>
            <a:r>
              <a:rPr kumimoji="0" lang="en-GB" sz="1400" b="0" i="1" u="none" strike="noStrike" kern="1200" cap="none" spc="0" normalizeH="0" baseline="0" noProof="0" dirty="0">
                <a:ln>
                  <a:noFill/>
                </a:ln>
                <a:solidFill>
                  <a:srgbClr val="000000"/>
                </a:solidFill>
                <a:effectLst/>
                <a:uLnTx/>
                <a:uFillTx/>
                <a:latin typeface="Arial"/>
                <a:ea typeface="+mn-ea"/>
                <a:cs typeface="Arial"/>
              </a:rPr>
              <a:t>.</a:t>
            </a:r>
          </a:p>
        </p:txBody>
      </p:sp>
    </p:spTree>
    <p:extLst>
      <p:ext uri="{BB962C8B-B14F-4D97-AF65-F5344CB8AC3E}">
        <p14:creationId xmlns:p14="http://schemas.microsoft.com/office/powerpoint/2010/main" val="626389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How to Apply</a:t>
            </a:r>
          </a:p>
        </p:txBody>
      </p:sp>
      <p:sp>
        <p:nvSpPr>
          <p:cNvPr id="5" name="TextBox 4">
            <a:extLst>
              <a:ext uri="{FF2B5EF4-FFF2-40B4-BE49-F238E27FC236}">
                <a16:creationId xmlns:a16="http://schemas.microsoft.com/office/drawing/2014/main" id="{CD10AAAF-14A0-2FC7-977E-82DD5EAE8A58}"/>
              </a:ext>
            </a:extLst>
          </p:cNvPr>
          <p:cNvSpPr txBox="1"/>
          <p:nvPr/>
        </p:nvSpPr>
        <p:spPr>
          <a:xfrm>
            <a:off x="226336" y="1487677"/>
            <a:ext cx="11172673" cy="5262979"/>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rial"/>
                <a:ea typeface="+mn-ea"/>
                <a:cs typeface="Arial"/>
              </a:rPr>
              <a:t>Please submit the required documentation </a:t>
            </a:r>
            <a:r>
              <a:rPr kumimoji="0" lang="en-GB" sz="1400" b="1" i="0" u="none" strike="noStrike" kern="0" cap="none" spc="0" normalizeH="0" baseline="0" noProof="0" dirty="0">
                <a:ln>
                  <a:noFill/>
                </a:ln>
                <a:solidFill>
                  <a:srgbClr val="00625E"/>
                </a:solidFill>
                <a:effectLst/>
                <a:uLnTx/>
                <a:uFillTx/>
                <a:latin typeface="Arial"/>
                <a:ea typeface="+mn-ea"/>
                <a:cs typeface="Arial"/>
              </a:rPr>
              <a:t>listed at 1-3 below </a:t>
            </a:r>
            <a:r>
              <a:rPr kumimoji="0" lang="en-GB" sz="1400" b="0" i="0" u="none" strike="noStrike" kern="0" cap="none" spc="0" normalizeH="0" baseline="0" noProof="0" dirty="0">
                <a:ln>
                  <a:noFill/>
                </a:ln>
                <a:solidFill>
                  <a:prstClr val="black"/>
                </a:solidFill>
                <a:effectLst/>
                <a:uLnTx/>
                <a:uFillTx/>
                <a:latin typeface="Arial"/>
                <a:ea typeface="+mn-ea"/>
                <a:cs typeface="Arial"/>
              </a:rPr>
              <a:t>to </a:t>
            </a:r>
            <a:r>
              <a:rPr kumimoji="0" lang="en-GB" sz="1400" b="0" i="0" u="none" strike="noStrike" kern="0" cap="none" spc="0" normalizeH="0" baseline="0" noProof="0" dirty="0">
                <a:ln>
                  <a:noFill/>
                </a:ln>
                <a:solidFill>
                  <a:srgbClr val="4472C4"/>
                </a:solidFill>
                <a:effectLst/>
                <a:uLnTx/>
                <a:uFillTx/>
                <a:latin typeface="Arial"/>
                <a:ea typeface="+mn-lt"/>
                <a:cs typeface="Arial"/>
                <a:hlinkClick r:id="rId2">
                  <a:extLst>
                    <a:ext uri="{A12FA001-AC4F-418D-AE19-62706E023703}">
                      <ahyp:hlinkClr xmlns:ahyp="http://schemas.microsoft.com/office/drawing/2018/hyperlinkcolor" val="tx"/>
                    </a:ext>
                  </a:extLst>
                </a:hlinkClick>
              </a:rPr>
              <a:t>SupportedHousingOversight@communities.gov.uk</a:t>
            </a:r>
            <a:r>
              <a:rPr kumimoji="0" lang="en-GB" sz="1400" b="0" i="0" u="none" strike="noStrike" kern="0" cap="none" spc="0" normalizeH="0" baseline="0" noProof="0" dirty="0">
                <a:ln>
                  <a:noFill/>
                </a:ln>
                <a:solidFill>
                  <a:srgbClr val="4472C4"/>
                </a:solidFill>
                <a:effectLst/>
                <a:uLnTx/>
                <a:uFillTx/>
                <a:latin typeface="Arial"/>
                <a:ea typeface="+mn-lt"/>
                <a:cs typeface="Arial"/>
              </a:rPr>
              <a:t> </a:t>
            </a:r>
            <a:r>
              <a:rPr kumimoji="0" lang="en-GB" sz="1400" b="0" i="0" u="none" strike="noStrike" kern="0" cap="none" spc="0" normalizeH="0" baseline="0" noProof="0" dirty="0">
                <a:ln>
                  <a:noFill/>
                </a:ln>
                <a:solidFill>
                  <a:prstClr val="black"/>
                </a:solidFill>
                <a:effectLst/>
                <a:uLnTx/>
                <a:uFillTx/>
                <a:latin typeface="Arial"/>
                <a:ea typeface="+mn-ea"/>
                <a:cs typeface="Arial"/>
              </a:rPr>
              <a:t>by </a:t>
            </a:r>
            <a:r>
              <a:rPr kumimoji="0" lang="en-GB" sz="1400" b="1" i="0" u="none" strike="noStrike" kern="0" cap="none" spc="0" normalizeH="0" baseline="0" noProof="0" dirty="0">
                <a:ln>
                  <a:noFill/>
                </a:ln>
                <a:solidFill>
                  <a:srgbClr val="00625E"/>
                </a:solidFill>
                <a:effectLst/>
                <a:uLnTx/>
                <a:uFillTx/>
                <a:latin typeface="Arial"/>
                <a:ea typeface="+mn-ea"/>
                <a:cs typeface="Arial"/>
              </a:rPr>
              <a:t>12.00 pm on 9 December 2024. If not provided your application will not be taken forward. Late applications will not be considered. </a:t>
            </a:r>
            <a:endParaRPr kumimoji="0" lang="en-GB" sz="1400" b="0" i="0" u="none" strike="noStrike" kern="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rial"/>
                <a:ea typeface="+mn-ea"/>
                <a:cs typeface="Arial"/>
              </a:rPr>
              <a:t>Please include </a:t>
            </a:r>
            <a:r>
              <a:rPr kumimoji="0" lang="en-GB" sz="1400" b="1" i="0" u="none" strike="noStrike" kern="0" cap="none" spc="0" normalizeH="0" baseline="0" noProof="0" dirty="0">
                <a:ln>
                  <a:noFill/>
                </a:ln>
                <a:solidFill>
                  <a:prstClr val="black"/>
                </a:solidFill>
                <a:effectLst/>
                <a:uLnTx/>
                <a:uFillTx/>
                <a:latin typeface="Arial"/>
                <a:ea typeface="+mn-ea"/>
                <a:cs typeface="Arial"/>
              </a:rPr>
              <a:t>‘</a:t>
            </a:r>
            <a:r>
              <a:rPr kumimoji="0" lang="en-GB" sz="1400" b="1" i="0" u="none" strike="noStrike" kern="0" cap="none" spc="0" normalizeH="0" baseline="0" noProof="0" dirty="0">
                <a:ln>
                  <a:noFill/>
                </a:ln>
                <a:solidFill>
                  <a:srgbClr val="00625E"/>
                </a:solidFill>
                <a:effectLst/>
                <a:uLnTx/>
                <a:uFillTx/>
                <a:latin typeface="Arial"/>
                <a:ea typeface="+mn-ea"/>
                <a:cs typeface="Arial"/>
              </a:rPr>
              <a:t>Supported Housing Advisory Panel – Panel Member: Resident</a:t>
            </a:r>
            <a:r>
              <a:rPr kumimoji="0" lang="en-GB" sz="1400" b="1" i="0" u="none" strike="noStrike" kern="0" cap="none" spc="0" normalizeH="0" baseline="0" noProof="0" dirty="0">
                <a:ln>
                  <a:noFill/>
                </a:ln>
                <a:solidFill>
                  <a:prstClr val="black"/>
                </a:solidFill>
                <a:effectLst/>
                <a:uLnTx/>
                <a:uFillTx/>
                <a:latin typeface="Arial"/>
                <a:ea typeface="+mn-ea"/>
                <a:cs typeface="Arial"/>
              </a:rPr>
              <a:t>’ </a:t>
            </a:r>
            <a:r>
              <a:rPr kumimoji="0" lang="en-GB" sz="1400" b="0" i="0" u="none" strike="noStrike" kern="0" cap="none" spc="0" normalizeH="0" baseline="0" noProof="0" dirty="0">
                <a:ln>
                  <a:noFill/>
                </a:ln>
                <a:solidFill>
                  <a:prstClr val="black"/>
                </a:solidFill>
                <a:effectLst/>
                <a:uLnTx/>
                <a:uFillTx/>
                <a:latin typeface="Arial"/>
                <a:ea typeface="+mn-ea"/>
                <a:cs typeface="Arial"/>
              </a:rPr>
              <a:t>as the subject line of your email. </a:t>
            </a: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a:ln>
                  <a:noFill/>
                </a:ln>
                <a:solidFill>
                  <a:srgbClr val="000000"/>
                </a:solidFill>
                <a:effectLst/>
                <a:uLnTx/>
                <a:uFillTx/>
                <a:latin typeface="Arial"/>
                <a:ea typeface="+mn-ea"/>
                <a:cs typeface="Arial"/>
              </a:rPr>
              <a:t>1</a:t>
            </a:r>
            <a:r>
              <a:rPr kumimoji="0" lang="en-GB" sz="1400" b="0" i="0" u="none" strike="noStrike" kern="0" cap="none" spc="0" normalizeH="0" baseline="0" noProof="0" dirty="0">
                <a:ln>
                  <a:noFill/>
                </a:ln>
                <a:solidFill>
                  <a:srgbClr val="000000"/>
                </a:solidFill>
                <a:effectLst/>
                <a:uLnTx/>
                <a:uFillTx/>
                <a:latin typeface="Arial"/>
                <a:ea typeface="+mn-ea"/>
                <a:cs typeface="Arial"/>
              </a:rPr>
              <a:t>.  </a:t>
            </a:r>
            <a:r>
              <a:rPr kumimoji="0" lang="en-GB" sz="1400" b="1" i="0" u="none" strike="noStrike" kern="0" cap="none" spc="0" normalizeH="0" baseline="0" noProof="0" dirty="0">
                <a:ln>
                  <a:noFill/>
                </a:ln>
                <a:solidFill>
                  <a:srgbClr val="00625E"/>
                </a:solidFill>
                <a:effectLst/>
                <a:uLnTx/>
                <a:uFillTx/>
                <a:latin typeface="Arial"/>
                <a:ea typeface="+mn-ea"/>
                <a:cs typeface="Arial"/>
              </a:rPr>
              <a:t>Curriculum Vitae </a:t>
            </a:r>
            <a:r>
              <a:rPr kumimoji="0" lang="en-GB" sz="1400" b="0" i="1" u="none" strike="noStrike" kern="0" cap="none" spc="0" normalizeH="0" baseline="0" noProof="0" dirty="0">
                <a:ln>
                  <a:noFill/>
                </a:ln>
                <a:solidFill>
                  <a:prstClr val="black"/>
                </a:solidFill>
                <a:effectLst/>
                <a:uLnTx/>
                <a:uFillTx/>
                <a:latin typeface="Arial"/>
                <a:ea typeface="+mn-ea"/>
                <a:cs typeface="Arial"/>
              </a:rPr>
              <a:t>(maximum 2 pages). </a:t>
            </a:r>
            <a:r>
              <a:rPr kumimoji="0" lang="en-GB" sz="1400" b="0" i="0" u="none" strike="noStrike" kern="0" cap="none" spc="0" normalizeH="0" baseline="0" noProof="0" dirty="0">
                <a:ln>
                  <a:noFill/>
                </a:ln>
                <a:solidFill>
                  <a:prstClr val="black"/>
                </a:solidFill>
                <a:effectLst/>
                <a:uLnTx/>
                <a:uFillTx/>
                <a:latin typeface="Arial"/>
                <a:ea typeface="+mn-ea"/>
                <a:cs typeface="Arial"/>
              </a:rPr>
              <a:t>Include</a:t>
            </a:r>
            <a:r>
              <a:rPr kumimoji="0" lang="en-GB" sz="1400" b="0" i="1" u="none" strike="noStrike" kern="0" cap="none" spc="0" normalizeH="0" baseline="0" noProof="0" dirty="0">
                <a:ln>
                  <a:noFill/>
                </a:ln>
                <a:solidFill>
                  <a:prstClr val="black"/>
                </a:solidFill>
                <a:effectLst/>
                <a:uLnTx/>
                <a:uFillTx/>
                <a:latin typeface="Arial"/>
                <a:ea typeface="+mn-ea"/>
                <a:cs typeface="Arial"/>
              </a:rPr>
              <a:t> </a:t>
            </a:r>
            <a:r>
              <a:rPr kumimoji="0" lang="en-GB" sz="1400" b="0" i="0" u="none" strike="noStrike" kern="0" cap="none" spc="0" normalizeH="0" baseline="0" noProof="0" dirty="0">
                <a:ln>
                  <a:noFill/>
                </a:ln>
                <a:solidFill>
                  <a:prstClr val="black"/>
                </a:solidFill>
                <a:effectLst/>
                <a:uLnTx/>
                <a:uFillTx/>
                <a:latin typeface="Arial"/>
                <a:ea typeface="+mn-ea"/>
                <a:cs typeface="Arial"/>
              </a:rPr>
              <a:t>your education, professional qualifications and full employment history. </a:t>
            </a: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srgbClr val="0070C0"/>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a:ln>
                  <a:noFill/>
                </a:ln>
                <a:solidFill>
                  <a:prstClr val="black"/>
                </a:solidFill>
                <a:effectLst/>
                <a:uLnTx/>
                <a:uFillTx/>
                <a:latin typeface="Arial"/>
                <a:ea typeface="+mn-ea"/>
                <a:cs typeface="Arial"/>
              </a:rPr>
              <a:t>2.  </a:t>
            </a:r>
            <a:r>
              <a:rPr kumimoji="0" lang="en-GB" sz="1400" b="0" i="0" u="none" strike="noStrike" kern="0" cap="none" spc="0" normalizeH="0" baseline="0" noProof="0" dirty="0">
                <a:ln>
                  <a:noFill/>
                </a:ln>
                <a:solidFill>
                  <a:prstClr val="black"/>
                </a:solidFill>
                <a:effectLst/>
                <a:uLnTx/>
                <a:uFillTx/>
                <a:latin typeface="Arial"/>
                <a:ea typeface="+mn-ea"/>
                <a:cs typeface="Arial"/>
              </a:rPr>
              <a:t>An accompanying </a:t>
            </a:r>
            <a:r>
              <a:rPr kumimoji="0" lang="en-GB" sz="1400" b="1" i="0" u="none" strike="noStrike" kern="0" cap="none" spc="0" normalizeH="0" baseline="0" noProof="0" dirty="0">
                <a:ln>
                  <a:noFill/>
                </a:ln>
                <a:solidFill>
                  <a:srgbClr val="00625E"/>
                </a:solidFill>
                <a:effectLst/>
                <a:uLnTx/>
                <a:uFillTx/>
                <a:latin typeface="Arial"/>
                <a:ea typeface="+mn-ea"/>
                <a:cs typeface="Arial"/>
              </a:rPr>
              <a:t>Supporting Letter</a:t>
            </a:r>
            <a:r>
              <a:rPr kumimoji="0" lang="en-GB" sz="1400" b="0" i="0" u="none" strike="noStrike" kern="0" cap="none" spc="0" normalizeH="0" baseline="0" noProof="0" dirty="0">
                <a:ln>
                  <a:noFill/>
                </a:ln>
                <a:solidFill>
                  <a:srgbClr val="00625E"/>
                </a:solidFill>
                <a:effectLst/>
                <a:uLnTx/>
                <a:uFillTx/>
                <a:latin typeface="Arial"/>
                <a:ea typeface="+mn-ea"/>
                <a:cs typeface="Arial"/>
              </a:rPr>
              <a:t> </a:t>
            </a:r>
            <a:r>
              <a:rPr kumimoji="0" lang="en-GB" sz="1400" b="0" i="1" u="none" strike="noStrike" kern="0" cap="none" spc="0" normalizeH="0" baseline="0" noProof="0" dirty="0">
                <a:ln>
                  <a:noFill/>
                </a:ln>
                <a:solidFill>
                  <a:prstClr val="black"/>
                </a:solidFill>
                <a:effectLst/>
                <a:uLnTx/>
                <a:uFillTx/>
                <a:latin typeface="Arial"/>
                <a:ea typeface="+mn-ea"/>
                <a:cs typeface="Arial"/>
              </a:rPr>
              <a:t>(maximum 2 pages)</a:t>
            </a:r>
            <a:r>
              <a:rPr kumimoji="0" lang="en-GB" sz="1400" b="0" i="0" u="none" strike="noStrike" kern="0" cap="none" spc="0" normalizeH="0" baseline="0" noProof="0" dirty="0">
                <a:ln>
                  <a:noFill/>
                </a:ln>
                <a:solidFill>
                  <a:prstClr val="black"/>
                </a:solidFill>
                <a:effectLst/>
                <a:uLnTx/>
                <a:uFillTx/>
                <a:latin typeface="Arial"/>
                <a:ea typeface="+mn-ea"/>
                <a:cs typeface="Arial"/>
              </a:rPr>
              <a:t>. Please set out your suitability for the role and how you meet the Selection Criteria. We suggest you use specific examples to demonstrate how you meet the criteria. If you can offer experience in more than one of the areas referenced above, there is no need to submit more than one supporting letter against the criteria - just clearly reference and example those criteria in a single supporting letter. </a:t>
            </a: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a:ln>
                  <a:noFill/>
                </a:ln>
                <a:solidFill>
                  <a:prstClr val="black"/>
                </a:solidFill>
                <a:effectLst/>
                <a:uLnTx/>
                <a:uFillTx/>
                <a:latin typeface="Arial"/>
                <a:ea typeface="+mn-ea"/>
                <a:cs typeface="Arial"/>
              </a:rPr>
              <a:t>3.</a:t>
            </a:r>
            <a:r>
              <a:rPr kumimoji="0" lang="en-GB" sz="1400" b="0" i="0" u="none" strike="noStrike" kern="0" cap="none" spc="0" normalizeH="0" baseline="0" noProof="0" dirty="0">
                <a:ln>
                  <a:noFill/>
                </a:ln>
                <a:solidFill>
                  <a:prstClr val="black"/>
                </a:solidFill>
                <a:effectLst/>
                <a:uLnTx/>
                <a:uFillTx/>
                <a:latin typeface="Arial"/>
                <a:ea typeface="+mn-ea"/>
                <a:cs typeface="Arial"/>
              </a:rPr>
              <a:t>  </a:t>
            </a:r>
            <a:r>
              <a:rPr kumimoji="0" lang="en-GB" sz="1400" b="1" i="0" u="none" strike="noStrike" kern="0" cap="none" spc="0" normalizeH="0" baseline="0" noProof="0" dirty="0">
                <a:ln>
                  <a:noFill/>
                </a:ln>
                <a:solidFill>
                  <a:srgbClr val="00625E"/>
                </a:solidFill>
                <a:effectLst/>
                <a:uLnTx/>
                <a:uFillTx/>
                <a:latin typeface="Arial"/>
                <a:ea typeface="+mn-ea"/>
                <a:cs typeface="Arial"/>
              </a:rPr>
              <a:t>Application and Diversity Information Form. </a:t>
            </a:r>
            <a:r>
              <a:rPr kumimoji="0" lang="en-GB" sz="1400" b="0" i="0" u="none" strike="noStrike" kern="0" cap="none" spc="0" normalizeH="0" baseline="0" noProof="0" dirty="0">
                <a:ln>
                  <a:noFill/>
                </a:ln>
                <a:solidFill>
                  <a:prstClr val="black"/>
                </a:solidFill>
                <a:effectLst/>
                <a:uLnTx/>
                <a:uFillTx/>
                <a:latin typeface="Arial"/>
                <a:ea typeface="+mn-ea"/>
                <a:cs typeface="Arial"/>
              </a:rPr>
              <a:t>This is an online form </a:t>
            </a:r>
            <a:r>
              <a:rPr kumimoji="0" lang="en-GB" sz="1400" b="0" i="0" u="none" strike="noStrike" kern="0" cap="none" spc="0" normalizeH="0" baseline="0" noProof="0" dirty="0">
                <a:ln>
                  <a:noFill/>
                </a:ln>
                <a:solidFill>
                  <a:srgbClr val="4472C4"/>
                </a:solidFill>
                <a:effectLst/>
                <a:uLnTx/>
                <a:uFillTx/>
                <a:latin typeface="Arial"/>
                <a:ea typeface="+mn-ea"/>
                <a:cs typeface="Arial"/>
                <a:hlinkClick r:id="rId3">
                  <a:extLst>
                    <a:ext uri="{A12FA001-AC4F-418D-AE19-62706E023703}">
                      <ahyp:hlinkClr xmlns:ahyp="http://schemas.microsoft.com/office/drawing/2018/hyperlinkcolor" val="tx"/>
                    </a:ext>
                  </a:extLst>
                </a:hlinkClick>
              </a:rPr>
              <a:t>https://forms.office.com/e/EARLeXCCcP</a:t>
            </a:r>
            <a:r>
              <a:rPr kumimoji="0" lang="en-GB" sz="1400" b="0" i="0" u="none" strike="noStrike" kern="0" cap="none" spc="0" normalizeH="0" baseline="0" noProof="0" dirty="0">
                <a:ln>
                  <a:noFill/>
                </a:ln>
                <a:solidFill>
                  <a:prstClr val="white">
                    <a:lumMod val="50000"/>
                  </a:prstClr>
                </a:solidFill>
                <a:effectLst/>
                <a:uLnTx/>
                <a:uFillTx/>
                <a:latin typeface="Arial"/>
                <a:ea typeface="+mn-ea"/>
                <a:cs typeface="Arial"/>
              </a:rPr>
              <a:t>. </a:t>
            </a:r>
            <a:r>
              <a:rPr kumimoji="0" lang="en-GB" sz="1400" b="0" i="0" u="none" strike="noStrike" kern="0" cap="none" spc="0" normalizeH="0" baseline="0" noProof="0" dirty="0">
                <a:ln>
                  <a:noFill/>
                </a:ln>
                <a:solidFill>
                  <a:prstClr val="black"/>
                </a:solidFill>
                <a:effectLst/>
                <a:uLnTx/>
                <a:uFillTx/>
                <a:latin typeface="Arial"/>
                <a:ea typeface="+mn-ea"/>
                <a:cs typeface="Arial"/>
              </a:rPr>
              <a:t>You should declare any potential issues including conflicts of interest (perceived, potential or actual). This includes your personal or professional history that could, if you were appointed, be misconstrued, cause embarrassment to the Supported Housing Advisory Panel, MHCLG or HM Government, or cause public confidence in the appointment to be jeopardised. The Panel will explore your declarations during the interview process.  Failure to disclose such information could result in an appointment either not being made or being terminated. </a:t>
            </a:r>
            <a:endParaRPr kumimoji="0" lang="en-GB" sz="1400" b="0" i="1" u="none" strike="noStrike" kern="0" cap="none" spc="0" normalizeH="0" baseline="0" noProof="0" dirty="0">
              <a:ln>
                <a:noFill/>
              </a:ln>
              <a:solidFill>
                <a:prstClr val="black"/>
              </a:solidFill>
              <a:effectLst/>
              <a:highlight>
                <a:srgbClr val="FFFF00"/>
              </a:highligh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rial"/>
                <a:ea typeface="+mn-ea"/>
                <a:cs typeface="Arial"/>
              </a:rPr>
              <a:t>Candidates should note that ‘due diligence’ will be carried out as part of the assessment process if you are called to interview and will be shared with the interview Panel and Ministers. This will include searches on social media, blogs and/or other publicly available information.  </a:t>
            </a: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rial"/>
                <a:ea typeface="+mn-ea"/>
                <a:cs typeface="Arial"/>
              </a:rPr>
              <a:t>Diversity data will be treated in confidence and is used for data gathering information only and will not affect your application. Please complete the Disability Confident section if relevant.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You will receive an automated acknowledgement of your application. </a:t>
            </a:r>
            <a:endPar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4756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Assessment Process: Overview</a:t>
            </a:r>
          </a:p>
        </p:txBody>
      </p:sp>
      <p:sp>
        <p:nvSpPr>
          <p:cNvPr id="6" name="Content Placeholder 2">
            <a:extLst>
              <a:ext uri="{FF2B5EF4-FFF2-40B4-BE49-F238E27FC236}">
                <a16:creationId xmlns:a16="http://schemas.microsoft.com/office/drawing/2014/main" id="{E2EB661F-6235-EC29-4635-357514F7958B}"/>
              </a:ext>
            </a:extLst>
          </p:cNvPr>
          <p:cNvSpPr txBox="1">
            <a:spLocks/>
          </p:cNvSpPr>
          <p:nvPr/>
        </p:nvSpPr>
        <p:spPr>
          <a:xfrm>
            <a:off x="401975" y="195999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These appointments will be made on the basis of merit, in accordance with the Cabinet Office Governance Code on Public Appointments. The decision on who to appoint is made by Ministers, who receive advice from the Interview Assessment Panel on the suitability of candidates against the published selection criteria.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The timeline provided is indicative and could be subject to change. If you are unable to meet these timeframes, please let us know by contacting </a:t>
            </a:r>
            <a:r>
              <a:rPr kumimoji="0" lang="en-GB" sz="1600" b="0" i="0" u="none" strike="noStrike" kern="1200" cap="none" spc="10" normalizeH="0" baseline="0" noProof="0" dirty="0">
                <a:ln>
                  <a:noFill/>
                </a:ln>
                <a:solidFill>
                  <a:prstClr val="black"/>
                </a:solidFill>
                <a:effectLst/>
                <a:uLnTx/>
                <a:uFillTx/>
                <a:latin typeface="Arial"/>
                <a:ea typeface="+mn-ea"/>
                <a:cs typeface="Arial"/>
                <a:hlinkClick r:id="rId2"/>
              </a:rPr>
              <a:t>SupportedHousingOversight@communities.gov.uk</a:t>
            </a:r>
            <a:r>
              <a:rPr kumimoji="0" lang="en-GB" sz="1600" b="0" i="0" u="none" strike="noStrike" kern="1200" cap="none" spc="10" normalizeH="0" baseline="0" noProof="0" dirty="0">
                <a:ln>
                  <a:noFill/>
                </a:ln>
                <a:solidFill>
                  <a:prstClr val="black"/>
                </a:solidFill>
                <a:effectLst/>
                <a:uLnTx/>
                <a:uFillTx/>
                <a:latin typeface="Arial"/>
                <a:ea typeface="+mn-ea"/>
                <a:cs typeface="Arial"/>
              </a:rPr>
              <a:t> .  </a:t>
            </a: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The Advisory Assessment Panel will be:</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Cathy Page, Deputy Director, Housing with Care and Support and MHCLG Panel Chair, MHCLG</a:t>
            </a: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10" normalizeH="0" baseline="0" noProof="0" dirty="0">
                <a:ln>
                  <a:noFill/>
                </a:ln>
                <a:solidFill>
                  <a:srgbClr val="000000"/>
                </a:solidFill>
                <a:effectLst/>
                <a:uLnTx/>
                <a:uFillTx/>
                <a:latin typeface="Arial"/>
                <a:ea typeface="+mn-ea"/>
                <a:cs typeface="Arial"/>
              </a:rPr>
              <a:t>MHCLG Panel Member (TBC)</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10" normalizeH="0" baseline="0" noProof="0" dirty="0">
                <a:ln>
                  <a:noFill/>
                </a:ln>
                <a:solidFill>
                  <a:srgbClr val="000000"/>
                </a:solidFill>
                <a:effectLst/>
                <a:uLnTx/>
                <a:uFillTx/>
                <a:latin typeface="Arial"/>
                <a:ea typeface="+mn-ea"/>
                <a:cs typeface="Arial"/>
              </a:rPr>
              <a:t>Independent </a:t>
            </a:r>
            <a:r>
              <a:rPr kumimoji="0" lang="en-GB" sz="1600" b="0" i="0" u="none" strike="noStrike" kern="1200" cap="none" spc="10" normalizeH="0" baseline="0" noProof="0" dirty="0">
                <a:ln>
                  <a:noFill/>
                </a:ln>
                <a:solidFill>
                  <a:prstClr val="black"/>
                </a:solidFill>
                <a:effectLst/>
                <a:uLnTx/>
                <a:uFillTx/>
                <a:latin typeface="Arial"/>
                <a:ea typeface="+mn-ea"/>
                <a:cs typeface="Arial"/>
              </a:rPr>
              <a:t>Panel Member (TBC)</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Due to the high volume of applications we receive, we only provide feedback to candidates who reach the interview stage and will only be provided once the campaign has concluded.  </a:t>
            </a: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79317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116201"/>
            <a:ext cx="7618405" cy="775597"/>
          </a:xfrm>
        </p:spPr>
        <p:txBody>
          <a:bodyPr/>
          <a:lstStyle/>
          <a:p>
            <a:r>
              <a:rPr lang="en-GB" dirty="0"/>
              <a:t>Assessment Process</a:t>
            </a:r>
            <a:br>
              <a:rPr lang="en-GB" dirty="0"/>
            </a:br>
            <a:r>
              <a:rPr lang="en-GB" dirty="0"/>
              <a:t>Indicative Timeline</a:t>
            </a:r>
          </a:p>
        </p:txBody>
      </p:sp>
      <p:sp>
        <p:nvSpPr>
          <p:cNvPr id="6" name="Content Placeholder 2">
            <a:extLst>
              <a:ext uri="{FF2B5EF4-FFF2-40B4-BE49-F238E27FC236}">
                <a16:creationId xmlns:a16="http://schemas.microsoft.com/office/drawing/2014/main" id="{02220366-3564-D711-03EF-3A2A82E0C818}"/>
              </a:ext>
            </a:extLst>
          </p:cNvPr>
          <p:cNvSpPr txBox="1">
            <a:spLocks/>
          </p:cNvSpPr>
          <p:nvPr/>
        </p:nvSpPr>
        <p:spPr>
          <a:xfrm>
            <a:off x="672770" y="1532597"/>
            <a:ext cx="10946472"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The timeline provided is indicative and could be subject to change, potentially at short notice. If you are unable to meet these timeframes, please let us know by contacting </a:t>
            </a:r>
            <a:r>
              <a:rPr kumimoji="0" lang="en-GB" sz="1600" b="0" i="0" u="none" strike="noStrike" kern="1200" cap="none" spc="10" normalizeH="0" baseline="0" noProof="0" dirty="0">
                <a:ln>
                  <a:noFill/>
                </a:ln>
                <a:solidFill>
                  <a:prstClr val="black"/>
                </a:solidFill>
                <a:effectLst/>
                <a:uLnTx/>
                <a:uFillTx/>
                <a:latin typeface="Arial"/>
                <a:ea typeface="+mn-ea"/>
                <a:cs typeface="Arial"/>
                <a:hlinkClick r:id="rId2"/>
              </a:rPr>
              <a:t>SupportedHousingOversight@communities.gov.uk</a:t>
            </a:r>
            <a:r>
              <a:rPr kumimoji="0" lang="en-GB" sz="1600" b="0" i="0" u="none" strike="noStrike" kern="1200" cap="none" spc="10" normalizeH="0" baseline="0" noProof="0" dirty="0">
                <a:ln>
                  <a:noFill/>
                </a:ln>
                <a:solidFill>
                  <a:prstClr val="black"/>
                </a:solidFill>
                <a:effectLst/>
                <a:uLnTx/>
                <a:uFillTx/>
                <a:latin typeface="Arial"/>
                <a:ea typeface="+mn-ea"/>
                <a:cs typeface="Arial"/>
              </a:rPr>
              <a:t> </a:t>
            </a: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                  Closing date: 9 December 2024</a:t>
            </a: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                  Shortlisting:  January 2025 (TBC)</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                   Panel interviews: February 2025 (TBC).</a:t>
            </a:r>
            <a:r>
              <a:rPr kumimoji="0" lang="en-GB" sz="1600" b="0" i="0" u="none" strike="noStrike" kern="1200" cap="none" spc="0" normalizeH="0" baseline="0" noProof="0" dirty="0">
                <a:ln>
                  <a:noFill/>
                </a:ln>
                <a:solidFill>
                  <a:prstClr val="black"/>
                </a:solidFill>
                <a:effectLst/>
                <a:uLnTx/>
                <a:uFillTx/>
                <a:latin typeface="Arial"/>
                <a:ea typeface="+mn-ea"/>
                <a:cs typeface="Arial"/>
              </a:rPr>
              <a:t> Interviews will be conducted remotely. </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Arial"/>
              </a:rPr>
              <a:t>                   Copies of passports will need to be provided prior to interview in order to check candidates’ identity. </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Arial"/>
              </a:rPr>
              <a:t>	 </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                  The Minister may choose to meet with the candidates before making a decision.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                  Provisional start date TBC</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8" name="Arrow: Chevron 7">
            <a:extLst>
              <a:ext uri="{FF2B5EF4-FFF2-40B4-BE49-F238E27FC236}">
                <a16:creationId xmlns:a16="http://schemas.microsoft.com/office/drawing/2014/main" id="{C14B2991-600F-1EEA-BE87-FD52CBCB66ED}"/>
              </a:ext>
            </a:extLst>
          </p:cNvPr>
          <p:cNvSpPr/>
          <p:nvPr/>
        </p:nvSpPr>
        <p:spPr>
          <a:xfrm rot="5400000">
            <a:off x="933693" y="2245507"/>
            <a:ext cx="670786" cy="587352"/>
          </a:xfrm>
          <a:prstGeom prst="chevron">
            <a:avLst/>
          </a:prstGeom>
          <a:solidFill>
            <a:srgbClr val="00625E"/>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4472C4">
                  <a:lumMod val="75000"/>
                </a:srgbClr>
              </a:solidFill>
              <a:effectLst/>
              <a:highlight>
                <a:srgbClr val="009999"/>
              </a:highlight>
              <a:uLnTx/>
              <a:uFillTx/>
              <a:latin typeface="Calibri" panose="020F0502020204030204"/>
              <a:ea typeface="+mn-ea"/>
              <a:cs typeface="+mn-cs"/>
            </a:endParaRPr>
          </a:p>
        </p:txBody>
      </p:sp>
      <p:sp>
        <p:nvSpPr>
          <p:cNvPr id="9" name="Arrow: Chevron 8">
            <a:extLst>
              <a:ext uri="{FF2B5EF4-FFF2-40B4-BE49-F238E27FC236}">
                <a16:creationId xmlns:a16="http://schemas.microsoft.com/office/drawing/2014/main" id="{E808FE9D-E016-76FF-5D65-2A60E1C0EC38}"/>
              </a:ext>
            </a:extLst>
          </p:cNvPr>
          <p:cNvSpPr/>
          <p:nvPr/>
        </p:nvSpPr>
        <p:spPr>
          <a:xfrm rot="5400000">
            <a:off x="933693" y="2799931"/>
            <a:ext cx="670786" cy="587352"/>
          </a:xfrm>
          <a:prstGeom prst="chevron">
            <a:avLst/>
          </a:prstGeom>
          <a:solidFill>
            <a:srgbClr val="00625E"/>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4472C4">
                  <a:lumMod val="75000"/>
                </a:srgbClr>
              </a:solidFill>
              <a:effectLst/>
              <a:highlight>
                <a:srgbClr val="009999"/>
              </a:highlight>
              <a:uLnTx/>
              <a:uFillTx/>
              <a:latin typeface="Calibri" panose="020F0502020204030204"/>
              <a:ea typeface="+mn-ea"/>
              <a:cs typeface="+mn-cs"/>
            </a:endParaRPr>
          </a:p>
        </p:txBody>
      </p:sp>
      <p:sp>
        <p:nvSpPr>
          <p:cNvPr id="10" name="Arrow: Chevron 9">
            <a:extLst>
              <a:ext uri="{FF2B5EF4-FFF2-40B4-BE49-F238E27FC236}">
                <a16:creationId xmlns:a16="http://schemas.microsoft.com/office/drawing/2014/main" id="{53045F7C-D68F-37C2-5889-AD93775848EA}"/>
              </a:ext>
            </a:extLst>
          </p:cNvPr>
          <p:cNvSpPr/>
          <p:nvPr/>
        </p:nvSpPr>
        <p:spPr>
          <a:xfrm rot="5400000">
            <a:off x="933693" y="3524775"/>
            <a:ext cx="670786" cy="587352"/>
          </a:xfrm>
          <a:prstGeom prst="chevron">
            <a:avLst/>
          </a:prstGeom>
          <a:solidFill>
            <a:srgbClr val="00625E"/>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4472C4">
                  <a:lumMod val="75000"/>
                </a:srgbClr>
              </a:solidFill>
              <a:effectLst/>
              <a:highlight>
                <a:srgbClr val="009999"/>
              </a:highlight>
              <a:uLnTx/>
              <a:uFillTx/>
              <a:latin typeface="Calibri" panose="020F0502020204030204"/>
              <a:ea typeface="+mn-ea"/>
              <a:cs typeface="+mn-cs"/>
            </a:endParaRPr>
          </a:p>
        </p:txBody>
      </p:sp>
      <p:sp>
        <p:nvSpPr>
          <p:cNvPr id="11" name="Arrow: Chevron 10">
            <a:extLst>
              <a:ext uri="{FF2B5EF4-FFF2-40B4-BE49-F238E27FC236}">
                <a16:creationId xmlns:a16="http://schemas.microsoft.com/office/drawing/2014/main" id="{AA1B3AD2-F5D0-A49E-D4A6-EA12661C7B9E}"/>
              </a:ext>
            </a:extLst>
          </p:cNvPr>
          <p:cNvSpPr/>
          <p:nvPr/>
        </p:nvSpPr>
        <p:spPr>
          <a:xfrm rot="5400000">
            <a:off x="933693" y="4441621"/>
            <a:ext cx="670786" cy="587352"/>
          </a:xfrm>
          <a:prstGeom prst="chevron">
            <a:avLst/>
          </a:prstGeom>
          <a:solidFill>
            <a:srgbClr val="00625E"/>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4472C4">
                  <a:lumMod val="75000"/>
                </a:srgbClr>
              </a:solidFill>
              <a:effectLst/>
              <a:highlight>
                <a:srgbClr val="009999"/>
              </a:highlight>
              <a:uLnTx/>
              <a:uFillTx/>
              <a:latin typeface="Calibri" panose="020F0502020204030204"/>
              <a:ea typeface="+mn-ea"/>
              <a:cs typeface="+mn-cs"/>
            </a:endParaRPr>
          </a:p>
        </p:txBody>
      </p:sp>
    </p:spTree>
    <p:extLst>
      <p:ext uri="{BB962C8B-B14F-4D97-AF65-F5344CB8AC3E}">
        <p14:creationId xmlns:p14="http://schemas.microsoft.com/office/powerpoint/2010/main" val="1803680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Diversity and Equal Opportunities</a:t>
            </a:r>
          </a:p>
        </p:txBody>
      </p:sp>
      <p:sp>
        <p:nvSpPr>
          <p:cNvPr id="5" name="Content Placeholder 2">
            <a:extLst>
              <a:ext uri="{FF2B5EF4-FFF2-40B4-BE49-F238E27FC236}">
                <a16:creationId xmlns:a16="http://schemas.microsoft.com/office/drawing/2014/main" id="{D93AC8CB-529B-301E-B8FD-6E273D5867B7}"/>
              </a:ext>
            </a:extLst>
          </p:cNvPr>
          <p:cNvSpPr txBox="1">
            <a:spLocks/>
          </p:cNvSpPr>
          <p:nvPr/>
        </p:nvSpPr>
        <p:spPr>
          <a:xfrm>
            <a:off x="401975" y="1857830"/>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ethnic background, people with disabilities and other under-represented groups. </a:t>
            </a:r>
            <a:endParaRPr kumimoji="0" lang="en-GB" sz="1600" b="0" i="0" u="none" strike="noStrike" kern="1200" cap="none" spc="0" normalizeH="0" baseline="0" noProof="0" dirty="0">
              <a:ln>
                <a:noFill/>
              </a:ln>
              <a:solidFill>
                <a:prstClr val="black"/>
              </a:solidFill>
              <a:effectLst/>
              <a:highlight>
                <a:srgbClr val="FFFF00"/>
              </a:highligh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Arial"/>
              </a:rPr>
              <a:t>Panel meetings will be primarily based in in London however, meetings may take place in other locations around the UK or via video conferencing.  If you believe you have the experience and qualities we are seeking, we look forward to receiving your application.</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rPr>
              <a:t>Disability Confident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kumimoji="0" lang="en-GB" sz="1600" b="0" i="0" u="none" strike="noStrike" kern="1200" cap="none" spc="0" normalizeH="0" baseline="0" noProof="0" dirty="0">
              <a:ln>
                <a:noFill/>
              </a:ln>
              <a:solidFill>
                <a:srgbClr val="009999"/>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rPr>
              <a:t>Reasonable Adjustments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Arial"/>
              </a:rPr>
              <a:t>If you would like a confidential discussion regarding any reasonable adjustments during the process, please indicate this in the email covering your application or contact </a:t>
            </a:r>
            <a:r>
              <a:rPr kumimoji="0" lang="en-GB" sz="1600" b="0" i="0" u="none" strike="noStrike" kern="1200" cap="none" spc="0" normalizeH="0" baseline="0" noProof="0" dirty="0">
                <a:ln>
                  <a:noFill/>
                </a:ln>
                <a:solidFill>
                  <a:prstClr val="black"/>
                </a:solidFill>
                <a:effectLst/>
                <a:uLnTx/>
                <a:uFillTx/>
                <a:latin typeface="Arial"/>
                <a:ea typeface="+mn-ea"/>
                <a:cs typeface="Arial"/>
                <a:hlinkClick r:id="rId2"/>
              </a:rPr>
              <a:t>SupportedHousingOversight@communities.gov.uk</a:t>
            </a:r>
            <a:r>
              <a:rPr kumimoji="0" lang="en-GB" sz="1600" b="0" i="0" u="none" strike="noStrike" kern="1200" cap="none" spc="0" normalizeH="0" baseline="0" noProof="0" dirty="0">
                <a:ln>
                  <a:noFill/>
                </a:ln>
                <a:solidFill>
                  <a:prstClr val="black"/>
                </a:solidFill>
                <a:effectLst/>
                <a:uLnTx/>
                <a:uFillTx/>
                <a:latin typeface="Arial"/>
                <a:ea typeface="+mn-ea"/>
                <a:cs typeface="Arial"/>
              </a:rPr>
              <a:t> . You do not need to apply under the Disability Confident Scheme to ask for a reasonable adjustment. </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162175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Further Information</a:t>
            </a:r>
          </a:p>
        </p:txBody>
      </p:sp>
      <p:sp>
        <p:nvSpPr>
          <p:cNvPr id="6" name="Content Placeholder 2">
            <a:extLst>
              <a:ext uri="{FF2B5EF4-FFF2-40B4-BE49-F238E27FC236}">
                <a16:creationId xmlns:a16="http://schemas.microsoft.com/office/drawing/2014/main" id="{2FE9D389-5E71-128F-DC11-786AE90F7918}"/>
              </a:ext>
            </a:extLst>
          </p:cNvPr>
          <p:cNvSpPr txBox="1">
            <a:spLocks/>
          </p:cNvSpPr>
          <p:nvPr/>
        </p:nvSpPr>
        <p:spPr>
          <a:xfrm>
            <a:off x="512714" y="1813031"/>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0625E"/>
                </a:solidFill>
                <a:effectLst/>
                <a:uLnTx/>
                <a:uFillTx/>
                <a:latin typeface="Arial"/>
                <a:ea typeface="+mn-ea"/>
                <a:cs typeface="Arial"/>
              </a:rPr>
              <a:t>Contact</a:t>
            </a:r>
            <a:r>
              <a:rPr kumimoji="0" lang="en-GB" sz="1600" b="1" i="0" u="none" strike="noStrike" kern="1200" cap="none" spc="0" normalizeH="0" baseline="0" noProof="0" dirty="0">
                <a:ln>
                  <a:noFill/>
                </a:ln>
                <a:solidFill>
                  <a:srgbClr val="4472C4">
                    <a:lumMod val="75000"/>
                  </a:srgbClr>
                </a:solidFill>
                <a:effectLst/>
                <a:uLnTx/>
                <a:uFillTx/>
                <a:latin typeface="Arial"/>
                <a:ea typeface="+mn-ea"/>
                <a:cs typeface="Arial"/>
              </a:rPr>
              <a:t>: </a:t>
            </a:r>
            <a:r>
              <a:rPr kumimoji="0" lang="en-GB" sz="1600" b="0" i="0" u="none" strike="noStrike" kern="1200" cap="none" spc="0" normalizeH="0" baseline="0" noProof="0" dirty="0">
                <a:ln>
                  <a:noFill/>
                </a:ln>
                <a:solidFill>
                  <a:prstClr val="black"/>
                </a:solidFill>
                <a:effectLst/>
                <a:uLnTx/>
                <a:uFillTx/>
                <a:latin typeface="Arial"/>
                <a:ea typeface="+mn-ea"/>
                <a:cs typeface="Arial"/>
              </a:rPr>
              <a:t>For further information about the roles or application process please contact </a:t>
            </a:r>
            <a:r>
              <a:rPr kumimoji="0" lang="en-GB" sz="1600" b="0" i="0" u="none" strike="noStrike" kern="1200" cap="none" spc="0" normalizeH="0" baseline="0" noProof="0" dirty="0">
                <a:ln>
                  <a:noFill/>
                </a:ln>
                <a:solidFill>
                  <a:prstClr val="black"/>
                </a:solidFill>
                <a:effectLst/>
                <a:uLnTx/>
                <a:uFillTx/>
                <a:latin typeface="Arial"/>
                <a:ea typeface="+mn-ea"/>
                <a:cs typeface="Arial"/>
                <a:hlinkClick r:id="rId2"/>
              </a:rPr>
              <a:t>SupportedHousingOversight@communities.gov.uk</a:t>
            </a:r>
            <a:r>
              <a:rPr kumimoji="0" lang="en-GB" sz="1600" b="0" i="0" u="none" strike="noStrike" kern="1200" cap="none" spc="0" normalizeH="0" baseline="0" noProof="0" dirty="0">
                <a:ln>
                  <a:noFill/>
                </a:ln>
                <a:solidFill>
                  <a:prstClr val="black"/>
                </a:solidFill>
                <a:effectLst/>
                <a:uLnTx/>
                <a:uFillTx/>
                <a:latin typeface="Arial"/>
                <a:ea typeface="+mn-ea"/>
                <a:cs typeface="Arial"/>
              </a:rPr>
              <a:t> . Please put </a:t>
            </a:r>
            <a:r>
              <a:rPr kumimoji="0" lang="en-GB" sz="1600" b="1" i="0" u="none" strike="noStrike" kern="1200" cap="none" spc="0" normalizeH="0" baseline="0" noProof="0" dirty="0">
                <a:ln>
                  <a:noFill/>
                </a:ln>
                <a:solidFill>
                  <a:prstClr val="black"/>
                </a:solidFill>
                <a:effectLst/>
                <a:uLnTx/>
                <a:uFillTx/>
                <a:latin typeface="Arial"/>
                <a:ea typeface="+mn-ea"/>
                <a:cs typeface="Arial"/>
              </a:rPr>
              <a:t>‘</a:t>
            </a:r>
            <a:r>
              <a:rPr kumimoji="0" lang="en-GB" sz="1600" b="1" i="0" u="none" strike="noStrike" kern="1200" cap="none" spc="0" normalizeH="0" baseline="0" noProof="0" dirty="0">
                <a:ln>
                  <a:noFill/>
                </a:ln>
                <a:solidFill>
                  <a:srgbClr val="00625E"/>
                </a:solidFill>
                <a:effectLst/>
                <a:uLnTx/>
                <a:uFillTx/>
                <a:latin typeface="Arial"/>
                <a:ea typeface="+mn-ea"/>
                <a:cs typeface="Arial"/>
              </a:rPr>
              <a:t>Supported Housing Advisory Panel/Member</a:t>
            </a:r>
            <a:r>
              <a:rPr kumimoji="0" lang="en-GB" sz="1600" b="1" i="0" u="none" strike="noStrike" kern="1200" cap="none" spc="0" normalizeH="0" baseline="0" noProof="0" dirty="0">
                <a:ln>
                  <a:noFill/>
                </a:ln>
                <a:solidFill>
                  <a:prstClr val="black"/>
                </a:solidFill>
                <a:effectLst/>
                <a:uLnTx/>
                <a:uFillTx/>
                <a:latin typeface="Arial"/>
                <a:ea typeface="+mn-ea"/>
                <a:cs typeface="Arial"/>
              </a:rPr>
              <a:t>’ </a:t>
            </a:r>
            <a:r>
              <a:rPr kumimoji="0" lang="en-GB" sz="1600" b="0" i="0" u="none" strike="noStrike" kern="1200" cap="none" spc="0" normalizeH="0" baseline="0" noProof="0" dirty="0">
                <a:ln>
                  <a:noFill/>
                </a:ln>
                <a:solidFill>
                  <a:prstClr val="black"/>
                </a:solidFill>
                <a:effectLst/>
                <a:uLnTx/>
                <a:uFillTx/>
                <a:latin typeface="Arial"/>
                <a:ea typeface="+mn-ea"/>
                <a:cs typeface="Arial"/>
              </a:rPr>
              <a:t>as the subject line of your email. </a:t>
            </a:r>
            <a:endParaRPr kumimoji="0" lang="en-GB" sz="16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0625E"/>
                </a:solidFill>
                <a:effectLst/>
                <a:uLnTx/>
                <a:uFillTx/>
                <a:latin typeface="Arial"/>
                <a:ea typeface="+mn-ea"/>
                <a:cs typeface="Arial"/>
              </a:rPr>
              <a:t>Complaints:</a:t>
            </a:r>
            <a:r>
              <a:rPr kumimoji="0" lang="en-GB" sz="1600" b="1" i="0" u="none" strike="noStrike" kern="1200" cap="none" spc="0" normalizeH="0" baseline="0" noProof="0" dirty="0">
                <a:ln>
                  <a:noFill/>
                </a:ln>
                <a:solidFill>
                  <a:srgbClr val="4472C4">
                    <a:lumMod val="75000"/>
                  </a:srgbClr>
                </a:solidFill>
                <a:effectLst/>
                <a:uLnTx/>
                <a:uFillTx/>
                <a:latin typeface="Arial"/>
                <a:ea typeface="+mn-ea"/>
                <a:cs typeface="Arial"/>
              </a:rPr>
              <a:t> </a:t>
            </a:r>
            <a:r>
              <a:rPr kumimoji="0" lang="en-GB" sz="1600" b="0" i="0" u="none" strike="noStrike" kern="1200" cap="none" spc="0" normalizeH="0" baseline="0" noProof="0" dirty="0">
                <a:ln>
                  <a:noFill/>
                </a:ln>
                <a:solidFill>
                  <a:prstClr val="black"/>
                </a:solidFill>
                <a:effectLst/>
                <a:uLnTx/>
                <a:uFillTx/>
                <a:latin typeface="Arial"/>
                <a:ea typeface="+mn-ea"/>
                <a:cs typeface="Arial"/>
              </a:rPr>
              <a:t>If you feel this competition has not been conducted fairly and you wish to make a complaint, you should initially contact the Appointments Team at </a:t>
            </a:r>
            <a:r>
              <a:rPr kumimoji="0" lang="en-GB" sz="1600" b="0" i="0" u="none" strike="noStrike" kern="1200" cap="none" spc="0" normalizeH="0" baseline="0" noProof="0" dirty="0">
                <a:ln>
                  <a:noFill/>
                </a:ln>
                <a:solidFill>
                  <a:prstClr val="black"/>
                </a:solidFill>
                <a:effectLst/>
                <a:uLnTx/>
                <a:uFillTx/>
                <a:latin typeface="Arial"/>
                <a:ea typeface="+mn-ea"/>
                <a:cs typeface="Arial"/>
                <a:hlinkClick r:id="rId3"/>
              </a:rPr>
              <a:t>SupportedHousingOversight@communities.gov.uk</a:t>
            </a:r>
            <a:r>
              <a:rPr kumimoji="0" lang="en-GB" sz="1600" b="0" i="0" u="none" strike="noStrike" kern="1200" cap="none" spc="0" normalizeH="0" baseline="0" noProof="0" dirty="0">
                <a:ln>
                  <a:noFill/>
                </a:ln>
                <a:solidFill>
                  <a:prstClr val="black"/>
                </a:solidFill>
                <a:effectLst/>
                <a:uLnTx/>
                <a:uFillTx/>
                <a:latin typeface="Arial"/>
                <a:ea typeface="+mn-ea"/>
                <a:cs typeface="Arial"/>
              </a:rPr>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41009172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GDPR</a:t>
            </a:r>
          </a:p>
        </p:txBody>
      </p:sp>
      <p:sp>
        <p:nvSpPr>
          <p:cNvPr id="5" name="Content Placeholder 2">
            <a:extLst>
              <a:ext uri="{FF2B5EF4-FFF2-40B4-BE49-F238E27FC236}">
                <a16:creationId xmlns:a16="http://schemas.microsoft.com/office/drawing/2014/main" id="{CC574B30-5DA2-0087-CF94-F4E8661D1533}"/>
              </a:ext>
            </a:extLst>
          </p:cNvPr>
          <p:cNvSpPr txBox="1">
            <a:spLocks/>
          </p:cNvSpPr>
          <p:nvPr/>
        </p:nvSpPr>
        <p:spPr>
          <a:xfrm>
            <a:off x="336922" y="1666124"/>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a:t>
            </a:r>
            <a:r>
              <a:rPr kumimoji="0" lang="en-GB" sz="1400" b="0" i="0" u="none" strike="noStrike" kern="1200" cap="none" spc="0" normalizeH="0" baseline="0" noProof="0" dirty="0">
                <a:ln>
                  <a:noFill/>
                </a:ln>
                <a:solidFill>
                  <a:srgbClr val="000000"/>
                </a:solidFill>
                <a:effectLst/>
                <a:uLnTx/>
                <a:uFillTx/>
                <a:latin typeface="Arial"/>
                <a:ea typeface="+mn-ea"/>
                <a:cs typeface="Arial"/>
              </a:rPr>
              <a:t>of</a:t>
            </a:r>
            <a:r>
              <a:rPr kumimoji="0" lang="en-GB" sz="1400" b="0" i="0" u="none" strike="noStrike" kern="1200" cap="none" spc="0" normalizeH="0" baseline="0" noProof="0" dirty="0">
                <a:ln>
                  <a:noFill/>
                </a:ln>
                <a:solidFill>
                  <a:prstClr val="black"/>
                </a:solidFill>
                <a:effectLst/>
                <a:uLnTx/>
                <a:uFillTx/>
                <a:latin typeface="Arial"/>
                <a:ea typeface="+mn-ea"/>
                <a:cs typeface="Arial"/>
              </a:rPr>
              <a:t> the recruitment process.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kumimoji="0" lang="en-GB" sz="1400" b="0" i="0" u="none" strike="noStrike" kern="1200" cap="none" spc="0" normalizeH="0" baseline="0" noProof="0" dirty="0">
                <a:ln>
                  <a:noFill/>
                </a:ln>
                <a:solidFill>
                  <a:prstClr val="black"/>
                </a:solidFill>
                <a:effectLst/>
                <a:uLnTx/>
                <a:uFillTx/>
                <a:latin typeface="Arial"/>
                <a:ea typeface="+mn-ea"/>
                <a:cs typeface="Arial"/>
                <a:hlinkClick r:id="rId2"/>
              </a:rPr>
              <a:t>PublicAppointments@communities.gov.uk</a:t>
            </a:r>
            <a:r>
              <a:rPr kumimoji="0" lang="en-GB" sz="1400" b="0" i="0" u="none" strike="noStrike" kern="1200" cap="none" spc="0" normalizeH="0" baseline="0" noProof="0" dirty="0">
                <a:ln>
                  <a:noFill/>
                </a:ln>
                <a:solidFill>
                  <a:prstClr val="black"/>
                </a:solidFill>
                <a:effectLst/>
                <a:uLnTx/>
                <a:uFillTx/>
                <a:latin typeface="Arial"/>
                <a:ea typeface="+mn-ea"/>
                <a:cs typeface="Arial"/>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Complaints: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If you consider that your personal data has been misused or mishandled, you may make a complaint to the Information Commissioner who can be contacted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	Information Commissioners Office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	Wycliffe House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	Water Lane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	Wilmslow</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	Cheshire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	SK9 5AF</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0303 123 1113 email: </a:t>
            </a:r>
            <a:r>
              <a:rPr kumimoji="0" lang="en-GB" sz="1400" b="0" i="0" u="none" strike="noStrike" kern="1200" cap="none" spc="0" normalizeH="0" baseline="0" noProof="0" dirty="0">
                <a:ln>
                  <a:noFill/>
                </a:ln>
                <a:solidFill>
                  <a:prstClr val="black"/>
                </a:solidFill>
                <a:effectLst/>
                <a:uLnTx/>
                <a:uFillTx/>
                <a:latin typeface="Arial"/>
                <a:ea typeface="+mn-ea"/>
                <a:cs typeface="Arial"/>
                <a:hlinkClick r:id="rId3"/>
              </a:rPr>
              <a:t>casework@ico.org.uk</a:t>
            </a:r>
            <a:r>
              <a:rPr kumimoji="0" lang="en-GB" sz="1400" b="0" i="0" u="none" strike="noStrike" kern="1200" cap="none" spc="0" normalizeH="0" baseline="0" noProof="0" dirty="0">
                <a:ln>
                  <a:noFill/>
                </a:ln>
                <a:solidFill>
                  <a:prstClr val="black"/>
                </a:solidFill>
                <a:effectLst/>
                <a:uLnTx/>
                <a:uFillTx/>
                <a:latin typeface="Arial"/>
                <a:ea typeface="+mn-ea"/>
                <a:cs typeface="Arial"/>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The data controller for Public Appointments is joint between MHCLG and the Cabinet Office.</a:t>
            </a:r>
          </a:p>
        </p:txBody>
      </p:sp>
    </p:spTree>
    <p:extLst>
      <p:ext uri="{BB962C8B-B14F-4D97-AF65-F5344CB8AC3E}">
        <p14:creationId xmlns:p14="http://schemas.microsoft.com/office/powerpoint/2010/main" val="426682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Seven Principles of Public Life</a:t>
            </a:r>
          </a:p>
        </p:txBody>
      </p:sp>
      <p:sp>
        <p:nvSpPr>
          <p:cNvPr id="6" name="Content Placeholder 2">
            <a:extLst>
              <a:ext uri="{FF2B5EF4-FFF2-40B4-BE49-F238E27FC236}">
                <a16:creationId xmlns:a16="http://schemas.microsoft.com/office/drawing/2014/main" id="{71CC459D-8DD6-9BC2-628A-0B7DCF2F1757}"/>
              </a:ext>
            </a:extLst>
          </p:cNvPr>
          <p:cNvSpPr txBox="1">
            <a:spLocks/>
          </p:cNvSpPr>
          <p:nvPr/>
        </p:nvSpPr>
        <p:spPr>
          <a:xfrm>
            <a:off x="272113" y="1637265"/>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kumimoji="0" lang="en-GB" sz="1400" b="0" i="0" u="none" strike="noStrike" kern="1200" cap="none" spc="0" normalizeH="0" baseline="0" noProof="0" dirty="0">
                <a:ln>
                  <a:noFill/>
                </a:ln>
                <a:solidFill>
                  <a:srgbClr val="39B0D7"/>
                </a:solidFill>
                <a:effectLst/>
                <a:uLnTx/>
                <a:uFillTx/>
                <a:latin typeface="Arial"/>
                <a:ea typeface="+mn-ea"/>
                <a:cs typeface="Arial"/>
                <a:hlinkClick r:id="rId2">
                  <a:extLst>
                    <a:ext uri="{A12FA001-AC4F-418D-AE19-62706E023703}">
                      <ahyp:hlinkClr xmlns:ahyp="http://schemas.microsoft.com/office/drawing/2018/hyperlinkcolor" val="tx"/>
                    </a:ext>
                  </a:extLst>
                </a:hlinkClick>
              </a:rPr>
              <a:t>PublicAppointments@communities.gov.uk</a:t>
            </a:r>
            <a:r>
              <a:rPr kumimoji="0" lang="en-GB" sz="1400" b="0" i="0" u="none" strike="noStrike" kern="1200" cap="none" spc="0" normalizeH="0" baseline="0" noProof="0" dirty="0">
                <a:ln>
                  <a:noFill/>
                </a:ln>
                <a:solidFill>
                  <a:srgbClr val="39B0D7"/>
                </a:solidFill>
                <a:effectLst/>
                <a:uLnTx/>
                <a:uFillTx/>
                <a:latin typeface="Arial"/>
                <a:ea typeface="+mn-ea"/>
                <a:cs typeface="Arial"/>
              </a:rPr>
              <a:t> </a:t>
            </a:r>
            <a:r>
              <a:rPr kumimoji="0" lang="en-GB" sz="1400" b="0" i="0" u="none" strike="noStrike" kern="1200" cap="none" spc="0" normalizeH="0" baseline="0" noProof="0" dirty="0">
                <a:ln>
                  <a:noFill/>
                </a:ln>
                <a:solidFill>
                  <a:prstClr val="black"/>
                </a:solidFill>
                <a:effectLst/>
                <a:uLnTx/>
                <a:uFillTx/>
                <a:latin typeface="Arial"/>
                <a:ea typeface="+mn-ea"/>
                <a:cs typeface="Arial"/>
              </a:rPr>
              <a:t>in the first instance.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Selflessness</a:t>
            </a:r>
            <a:r>
              <a:rPr kumimoji="0" lang="en-GB" sz="1400" b="0" i="0" u="none" strike="noStrike" kern="1200" cap="none" spc="0" normalizeH="0" baseline="0" noProof="0" dirty="0">
                <a:ln>
                  <a:noFill/>
                </a:ln>
                <a:solidFill>
                  <a:prstClr val="black"/>
                </a:solidFill>
                <a:effectLst/>
                <a:uLnTx/>
                <a:uFillTx/>
                <a:latin typeface="Arial"/>
                <a:ea typeface="+mn-ea"/>
                <a:cs typeface="Arial"/>
              </a:rPr>
              <a:t> Holders of public office should act solely in terms of the public interest.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Integrity</a:t>
            </a:r>
            <a:r>
              <a:rPr kumimoji="0" lang="en-GB" sz="1400" b="0" i="0" u="none" strike="noStrike" kern="1200" cap="none" spc="0" normalizeH="0" baseline="0" noProof="0" dirty="0">
                <a:ln>
                  <a:noFill/>
                </a:ln>
                <a:solidFill>
                  <a:prstClr val="black"/>
                </a:solidFill>
                <a:effectLst/>
                <a:uLnTx/>
                <a:uFillTx/>
                <a:latin typeface="Arial"/>
                <a:ea typeface="+mn-ea"/>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Objectivity</a:t>
            </a:r>
            <a:r>
              <a:rPr kumimoji="0" lang="en-GB" sz="1400" b="0" i="0" u="none" strike="noStrike" kern="1200" cap="none" spc="0" normalizeH="0" baseline="0" noProof="0" dirty="0">
                <a:ln>
                  <a:noFill/>
                </a:ln>
                <a:solidFill>
                  <a:prstClr val="black"/>
                </a:solidFill>
                <a:effectLst/>
                <a:uLnTx/>
                <a:uFillTx/>
                <a:latin typeface="Arial"/>
                <a:ea typeface="+mn-ea"/>
                <a:cs typeface="Arial"/>
              </a:rPr>
              <a:t> Holders of public office must act and take decisions impartially, fairly and on merit, using best evidence and without discrimination or bias.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Accountability</a:t>
            </a:r>
            <a:r>
              <a:rPr kumimoji="0" lang="en-GB" sz="1400" b="0" i="0" u="none" strike="noStrike" kern="1200" cap="none" spc="0" normalizeH="0" baseline="0" noProof="0" dirty="0">
                <a:ln>
                  <a:noFill/>
                </a:ln>
                <a:solidFill>
                  <a:prstClr val="black"/>
                </a:solidFill>
                <a:effectLst/>
                <a:uLnTx/>
                <a:uFillTx/>
                <a:latin typeface="Arial"/>
                <a:ea typeface="+mn-ea"/>
                <a:cs typeface="Arial"/>
              </a:rPr>
              <a:t> Holders of public office are accountable to the public for their decisions and actions and must submit themselves to the scrutiny necessary to ensure this.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Openness</a:t>
            </a:r>
            <a:r>
              <a:rPr kumimoji="0" lang="en-GB" sz="1400" b="0" i="0" u="none" strike="noStrike" kern="1200" cap="none" spc="0" normalizeH="0" baseline="0" noProof="0" dirty="0">
                <a:ln>
                  <a:noFill/>
                </a:ln>
                <a:solidFill>
                  <a:srgbClr val="4472C4">
                    <a:lumMod val="75000"/>
                  </a:srgbClr>
                </a:solidFill>
                <a:effectLst/>
                <a:uLnTx/>
                <a:uFillTx/>
                <a:latin typeface="Arial"/>
                <a:ea typeface="+mn-ea"/>
                <a:cs typeface="Arial"/>
              </a:rPr>
              <a:t> </a:t>
            </a:r>
            <a:r>
              <a:rPr kumimoji="0" lang="en-GB" sz="1400" b="0" i="0" u="none" strike="noStrike" kern="1200" cap="none" spc="0" normalizeH="0" baseline="0" noProof="0" dirty="0">
                <a:ln>
                  <a:noFill/>
                </a:ln>
                <a:solidFill>
                  <a:prstClr val="black"/>
                </a:solidFill>
                <a:effectLst/>
                <a:uLnTx/>
                <a:uFillTx/>
                <a:latin typeface="Arial"/>
                <a:ea typeface="+mn-ea"/>
                <a:cs typeface="Arial"/>
              </a:rPr>
              <a:t>Holders of public office should act and take decisions in an open and transparent manner. Information should not be withheld from the public unless there are clear and lawful reasons for doing so.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Honesty</a:t>
            </a:r>
            <a:r>
              <a:rPr kumimoji="0" lang="en-GB" sz="1400" b="0" i="0" u="none" strike="noStrike" kern="1200" cap="none" spc="0" normalizeH="0" baseline="0" noProof="0" dirty="0">
                <a:ln>
                  <a:noFill/>
                </a:ln>
                <a:solidFill>
                  <a:prstClr val="black"/>
                </a:solidFill>
                <a:effectLst/>
                <a:uLnTx/>
                <a:uFillTx/>
                <a:latin typeface="Arial"/>
                <a:ea typeface="+mn-ea"/>
                <a:cs typeface="Arial"/>
              </a:rPr>
              <a:t> Holders of public office should be truthful.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Leadership</a:t>
            </a:r>
            <a:r>
              <a:rPr kumimoji="0" lang="en-GB" sz="1400" b="0" i="0" u="none" strike="noStrike" kern="1200" cap="none" spc="0" normalizeH="0" baseline="0" noProof="0" dirty="0">
                <a:ln>
                  <a:noFill/>
                </a:ln>
                <a:solidFill>
                  <a:srgbClr val="4472C4">
                    <a:lumMod val="75000"/>
                  </a:srgbClr>
                </a:solidFill>
                <a:effectLst/>
                <a:uLnTx/>
                <a:uFillTx/>
                <a:latin typeface="Arial"/>
                <a:ea typeface="+mn-ea"/>
                <a:cs typeface="Arial"/>
              </a:rPr>
              <a:t> </a:t>
            </a:r>
            <a:r>
              <a:rPr kumimoji="0" lang="en-GB" sz="1400" b="0" i="0" u="none" strike="noStrike" kern="1200" cap="none" spc="0" normalizeH="0" baseline="0" noProof="0" dirty="0">
                <a:ln>
                  <a:noFill/>
                </a:ln>
                <a:solidFill>
                  <a:prstClr val="black"/>
                </a:solidFill>
                <a:effectLst/>
                <a:uLnTx/>
                <a:uFillTx/>
                <a:latin typeface="Arial"/>
                <a:ea typeface="+mn-ea"/>
                <a:cs typeface="Arial"/>
              </a:rPr>
              <a:t>Holders of public office should exhibit these principles in their own behaviour. They should actively promote and robustly support the principles and be willing to challenge poor behaviour wherever it occurs.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40376749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0219920"/>
      </p:ext>
    </p:extLst>
  </p:cSld>
  <p:clrMapOvr>
    <a:masterClrMapping/>
  </p:clrMapOvr>
  <p:transition>
    <p:fade/>
  </p:transition>
</p:sld>
</file>

<file path=ppt/theme/theme1.xml><?xml version="1.0" encoding="utf-8"?>
<a:theme xmlns:a="http://schemas.openxmlformats.org/drawingml/2006/main" name="Custom Design">
  <a:themeElements>
    <a:clrScheme name="MHCLG Theme">
      <a:dk1>
        <a:srgbClr val="000000"/>
      </a:dk1>
      <a:lt1>
        <a:srgbClr val="FFFFFF"/>
      </a:lt1>
      <a:dk2>
        <a:srgbClr val="00625E"/>
      </a:dk2>
      <a:lt2>
        <a:srgbClr val="E5E5E5"/>
      </a:lt2>
      <a:accent1>
        <a:srgbClr val="932A71"/>
      </a:accent1>
      <a:accent2>
        <a:srgbClr val="00625E"/>
      </a:accent2>
      <a:accent3>
        <a:srgbClr val="BF491D"/>
      </a:accent3>
      <a:accent4>
        <a:srgbClr val="40611F"/>
      </a:accent4>
      <a:accent5>
        <a:srgbClr val="205083"/>
      </a:accent5>
      <a:accent6>
        <a:srgbClr val="85282A"/>
      </a:accent6>
      <a:hlink>
        <a:srgbClr val="0099CC"/>
      </a:hlink>
      <a:folHlink>
        <a:srgbClr val="00625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0" ma:contentTypeDescription="Create a new document." ma:contentTypeScope="" ma:versionID="6e7c174ba5e4b97b42abc52b4d57f3f8">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4e99a2137b8076d991780361584ffa49"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lcf76f155ced4ddcb4097134ff3c332f xmlns="dd9fbe8f-b81d-48be-b625-331cabbad704">
      <Terms xmlns="http://schemas.microsoft.com/office/infopath/2007/PartnerControls"/>
    </lcf76f155ced4ddcb4097134ff3c332f>
    <TaxCatchAll xmlns="83a87e31-bf32-46ab-8e70-9fa18461fa4d" xsi:nil="true"/>
  </documentManagement>
</p:properties>
</file>

<file path=customXml/itemProps1.xml><?xml version="1.0" encoding="utf-8"?>
<ds:datastoreItem xmlns:ds="http://schemas.openxmlformats.org/officeDocument/2006/customXml" ds:itemID="{B5C0841C-75CD-4ED3-B1BF-9EFE15F876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d9fbe8f-b81d-48be-b625-331cabbad704"/>
    <ds:schemaRef ds:uri="2bf8cc3f-2dd4-46fc-bd57-e9d20c4f7845"/>
    <ds:schemaRef ds:uri="83a87e31-bf32-46ab-8e70-9fa18461fa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FA589DC-6934-4655-9891-6EAAA814EF9F}">
  <ds:schemaRefs>
    <ds:schemaRef ds:uri="http://schemas.microsoft.com/sharepoint/v3/contenttype/forms"/>
  </ds:schemaRefs>
</ds:datastoreItem>
</file>

<file path=customXml/itemProps3.xml><?xml version="1.0" encoding="utf-8"?>
<ds:datastoreItem xmlns:ds="http://schemas.openxmlformats.org/officeDocument/2006/customXml" ds:itemID="{518AF91D-37CD-4D86-A599-CDF818CA37AE}">
  <ds:schemaRefs>
    <ds:schemaRef ds:uri="http://purl.org/dc/terms/"/>
    <ds:schemaRef ds:uri="dd9fbe8f-b81d-48be-b625-331cabbad704"/>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83a87e31-bf32-46ab-8e70-9fa18461fa4d"/>
    <ds:schemaRef ds:uri="http://schemas.microsoft.com/sharepoint/v3"/>
    <ds:schemaRef ds:uri="2bf8cc3f-2dd4-46fc-bd57-e9d20c4f7845"/>
    <ds:schemaRef ds:uri="http://www.w3.org/XML/1998/namespace"/>
    <ds:schemaRef ds:uri="http://purl.org/dc/dcmitype/"/>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otalTime>0</TotalTime>
  <Words>2625</Words>
  <Application>Microsoft Office PowerPoint</Application>
  <PresentationFormat>Widescreen</PresentationFormat>
  <Paragraphs>174</Paragraphs>
  <Slides>14</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14</vt:i4>
      </vt:variant>
    </vt:vector>
  </HeadingPairs>
  <TitlesOfParts>
    <vt:vector size="22" baseType="lpstr">
      <vt:lpstr>Aptos</vt:lpstr>
      <vt:lpstr>Arial</vt:lpstr>
      <vt:lpstr>Calibri</vt:lpstr>
      <vt:lpstr>Calibri Light</vt:lpstr>
      <vt:lpstr>Helvetica Neue</vt:lpstr>
      <vt:lpstr>Symbol</vt:lpstr>
      <vt:lpstr>Custom Design</vt:lpstr>
      <vt:lpstr>1_Office Theme</vt:lpstr>
      <vt:lpstr>Supported Housing Advisory Panel Panel Members </vt:lpstr>
      <vt:lpstr>PowerPoint Presentation</vt:lpstr>
      <vt:lpstr>The Supported Housing Advisory Panel</vt:lpstr>
      <vt:lpstr>Role Description and Key Responsibilities</vt:lpstr>
      <vt:lpstr>Supported Housing Advisory Panel Member Selection Criteria</vt:lpstr>
      <vt:lpstr>Terms and Conditions</vt:lpstr>
      <vt:lpstr>How to Apply</vt:lpstr>
      <vt:lpstr>Assessment Process: Overview</vt:lpstr>
      <vt:lpstr>Assessment Process Indicative Timeline</vt:lpstr>
      <vt:lpstr>Diversity and Equal Opportunities</vt:lpstr>
      <vt:lpstr>Further Information</vt:lpstr>
      <vt:lpstr>GDPR</vt:lpstr>
      <vt:lpstr>Seven Principles of Public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Lucy Worstenholme</dc:creator>
  <cp:lastModifiedBy>Lucy Worstenholme</cp:lastModifiedBy>
  <cp:revision>1</cp:revision>
  <dcterms:created xsi:type="dcterms:W3CDTF">2024-11-11T09:02:05Z</dcterms:created>
  <dcterms:modified xsi:type="dcterms:W3CDTF">2024-11-11T09:09:25Z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FooterLocations">
    <vt:lpwstr>Custom Design:9\1_Office Theme:10</vt:lpwstr>
  </property>
  <property fmtid="{D5CDD505-2E9C-101B-9397-08002B2CF9AE}" pid="3" name="ClassificationContentMarkingFooterText">
    <vt:lpwstr>OFFICIAL</vt:lpwstr>
  </property>
  <property fmtid="{D5CDD505-2E9C-101B-9397-08002B2CF9AE}" pid="4" name="ClassificationContentMarkingHeaderLocations">
    <vt:lpwstr>Custom Design:6\1_Office Theme:9</vt:lpwstr>
  </property>
  <property fmtid="{D5CDD505-2E9C-101B-9397-08002B2CF9AE}" pid="5" name="ClassificationContentMarkingHeaderText">
    <vt:lpwstr>OFFICIAL</vt:lpwstr>
  </property>
  <property fmtid="{D5CDD505-2E9C-101B-9397-08002B2CF9AE}" pid="6" name="ContentTypeId">
    <vt:lpwstr>0x010100D4907A398C0B46428B86695B1A3092D9</vt:lpwstr>
  </property>
  <property fmtid="{D5CDD505-2E9C-101B-9397-08002B2CF9AE}" pid="7" name="MediaServiceImageTags">
    <vt:lpwstr/>
  </property>
</Properties>
</file>