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4"/>
    <p:sldMasterId id="2147483670" r:id="rId5"/>
  </p:sldMasterIdLst>
  <p:notesMasterIdLst>
    <p:notesMasterId r:id="rId21"/>
  </p:notesMasterIdLst>
  <p:handoutMasterIdLst>
    <p:handoutMasterId r:id="rId22"/>
  </p:handoutMasterIdLst>
  <p:sldIdLst>
    <p:sldId id="280" r:id="rId6"/>
    <p:sldId id="257" r:id="rId7"/>
    <p:sldId id="282" r:id="rId8"/>
    <p:sldId id="306" r:id="rId9"/>
    <p:sldId id="307" r:id="rId10"/>
    <p:sldId id="308" r:id="rId11"/>
    <p:sldId id="311" r:id="rId12"/>
    <p:sldId id="313" r:id="rId13"/>
    <p:sldId id="314" r:id="rId14"/>
    <p:sldId id="312" r:id="rId15"/>
    <p:sldId id="315" r:id="rId16"/>
    <p:sldId id="316" r:id="rId17"/>
    <p:sldId id="317" r:id="rId18"/>
    <p:sldId id="318" r:id="rId19"/>
    <p:sldId id="27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93EA26-E8A7-0481-9158-822ECF132AD2}" name="Amy Lane" initials="AL" userId="S::amy.lane@communities.gov.uk::fc306f7b-2350-4431-b7fe-5817f14fded8" providerId="AD"/>
  <p188:author id="{B0457738-EF45-60E6-A038-59C867270E85}" name="Jenny Luckett" initials="JL" userId="S::jenny.luckett@communities.gov.uk::fa779b83-6afb-4b44-9e6b-25b8e838da30" providerId="AD"/>
  <p188:author id="{C62B776B-8CC9-929B-5526-AD1A2D37EFDE}" name="Jacqueline Thomas" initials="JT" userId="S::jacqueline.thomas@communities.gov.uk::55de3c8a-7119-4d33-ab07-4cd377e5c935" providerId="AD"/>
  <p188:author id="{7D11A48C-B1B7-A03E-C415-1DA8F2BE6BC3}" name="Darren Grimes" initials="DG" userId="S::darren.grimes@theapsgroup.com::d0f171b2-caa0-414b-84fb-340ba9c4620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25E"/>
    <a:srgbClr val="39B0D7"/>
    <a:srgbClr val="006660"/>
    <a:srgbClr val="005E62"/>
    <a:srgbClr val="535453"/>
    <a:srgbClr val="85292A"/>
    <a:srgbClr val="333366"/>
    <a:srgbClr val="33282A"/>
    <a:srgbClr val="99988F"/>
    <a:srgbClr val="8687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626"/>
    <p:restoredTop sz="94691"/>
  </p:normalViewPr>
  <p:slideViewPr>
    <p:cSldViewPr snapToGrid="0">
      <p:cViewPr varScale="1">
        <p:scale>
          <a:sx n="89" d="100"/>
          <a:sy n="89" d="100"/>
        </p:scale>
        <p:origin x="60" y="23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AACDA1C-C513-FEDB-1B28-D95FC9E454A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94DC6C4-95C7-6F5C-4B24-16A5C1DE1DC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5F1E27D-3AA0-FF49-BF80-1D5029A1458D}" type="datetimeFigureOut">
              <a:rPr lang="en-US" smtClean="0"/>
              <a:t>11/11/2024</a:t>
            </a:fld>
            <a:endParaRPr lang="en-US"/>
          </a:p>
        </p:txBody>
      </p:sp>
      <p:sp>
        <p:nvSpPr>
          <p:cNvPr id="4" name="Footer Placeholder 3">
            <a:extLst>
              <a:ext uri="{FF2B5EF4-FFF2-40B4-BE49-F238E27FC236}">
                <a16:creationId xmlns:a16="http://schemas.microsoft.com/office/drawing/2014/main" id="{8E2C4783-165D-FDB0-1F1E-F7235E90061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F7BD00D-B280-EC90-0559-3136D1BC4F1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7EEBA1-7778-B244-849D-DCA48F0063D9}" type="slidenum">
              <a:rPr lang="en-US" smtClean="0"/>
              <a:t>‹#›</a:t>
            </a:fld>
            <a:endParaRPr lang="en-US"/>
          </a:p>
        </p:txBody>
      </p:sp>
    </p:spTree>
    <p:extLst>
      <p:ext uri="{BB962C8B-B14F-4D97-AF65-F5344CB8AC3E}">
        <p14:creationId xmlns:p14="http://schemas.microsoft.com/office/powerpoint/2010/main" val="31585815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5B0F88-AE9A-4C54-8E20-52AF2A55CAC0}" type="datetimeFigureOut">
              <a:rPr lang="en-GB" smtClean="0"/>
              <a:t>11/11/2024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CB5F3E-9433-4D4B-8703-99BBF0C656F6}" type="slidenum">
              <a:rPr lang="en-GB" smtClean="0"/>
              <a:t>‹#›</a:t>
            </a:fld>
            <a:endParaRPr lang="en-GB"/>
          </a:p>
        </p:txBody>
      </p:sp>
    </p:spTree>
    <p:extLst>
      <p:ext uri="{BB962C8B-B14F-4D97-AF65-F5344CB8AC3E}">
        <p14:creationId xmlns:p14="http://schemas.microsoft.com/office/powerpoint/2010/main" val="7217427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66CB5F3E-9433-4D4B-8703-99BBF0C656F6}" type="slidenum">
              <a:rPr lang="en-GB" smtClean="0"/>
              <a:t>15</a:t>
            </a:fld>
            <a:endParaRPr lang="en-GB"/>
          </a:p>
        </p:txBody>
      </p:sp>
    </p:spTree>
    <p:extLst>
      <p:ext uri="{BB962C8B-B14F-4D97-AF65-F5344CB8AC3E}">
        <p14:creationId xmlns:p14="http://schemas.microsoft.com/office/powerpoint/2010/main" val="316398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86227-5C0F-81C0-0265-714993E6D983}"/>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CCE8BEA-E477-9608-B8E8-7158F90D1AC9}"/>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4" name="Footer Placeholder 4">
            <a:extLst>
              <a:ext uri="{FF2B5EF4-FFF2-40B4-BE49-F238E27FC236}">
                <a16:creationId xmlns:a16="http://schemas.microsoft.com/office/drawing/2014/main" id="{F9BFA732-254E-197F-FB34-83F104CF0D9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15" name="Text Placeholder 14">
            <a:extLst>
              <a:ext uri="{FF2B5EF4-FFF2-40B4-BE49-F238E27FC236}">
                <a16:creationId xmlns:a16="http://schemas.microsoft.com/office/drawing/2014/main" id="{A24EF032-67A5-383B-A2F6-164155C82D44}"/>
              </a:ext>
            </a:extLst>
          </p:cNvPr>
          <p:cNvSpPr>
            <a:spLocks noGrp="1" noRot="1" noMove="1" noResize="1" noEditPoints="1" noAdjustHandles="1" noChangeArrowheads="1" noChangeShapeType="1"/>
          </p:cNvSpPr>
          <p:nvPr>
            <p:ph type="body" sz="quarter" idx="10" hasCustomPrompt="1"/>
          </p:nvPr>
        </p:nvSpPr>
        <p:spPr>
          <a:xfrm>
            <a:off x="2122636" y="4595631"/>
            <a:ext cx="7946728" cy="332399"/>
          </a:xfrm>
          <a:prstGeom prst="rect">
            <a:avLst/>
          </a:prstGeom>
        </p:spPr>
        <p:txBody>
          <a:bodyPr lIns="0" tIns="0" rIns="0" bIns="0">
            <a:spAutoFit/>
          </a:bodyPr>
          <a:lstStyle>
            <a:lvl1pPr marL="0" indent="0" algn="ctr">
              <a:buNone/>
              <a:defRPr sz="2400" b="0">
                <a:solidFill>
                  <a:schemeClr val="bg1"/>
                </a:solidFill>
                <a:latin typeface="Arial" panose="020B0604020202020204" pitchFamily="34" charset="0"/>
                <a:cs typeface="Arial" panose="020B0604020202020204" pitchFamily="34" charset="0"/>
              </a:defRPr>
            </a:lvl1pPr>
          </a:lstStyle>
          <a:p>
            <a:pPr lvl="0"/>
            <a:r>
              <a:rPr lang="en-US"/>
              <a:t>Team – X Month 2023</a:t>
            </a:r>
          </a:p>
        </p:txBody>
      </p:sp>
      <p:sp>
        <p:nvSpPr>
          <p:cNvPr id="5" name="Title Placeholder 2">
            <a:extLst>
              <a:ext uri="{FF2B5EF4-FFF2-40B4-BE49-F238E27FC236}">
                <a16:creationId xmlns:a16="http://schemas.microsoft.com/office/drawing/2014/main" id="{C5D17A20-EF02-88BA-B0D8-AEC31AF2FA19}"/>
              </a:ext>
            </a:extLst>
          </p:cNvPr>
          <p:cNvSpPr>
            <a:spLocks noGrp="1" noRot="1" noMove="1" noResize="1" noEditPoints="1" noAdjustHandles="1" noChangeArrowheads="1" noChangeShapeType="1"/>
          </p:cNvSpPr>
          <p:nvPr>
            <p:ph type="title" hasCustomPrompt="1"/>
          </p:nvPr>
        </p:nvSpPr>
        <p:spPr>
          <a:xfrm>
            <a:off x="2122636" y="3429000"/>
            <a:ext cx="7946728" cy="914096"/>
          </a:xfrm>
          <a:prstGeom prst="rect">
            <a:avLst/>
          </a:prstGeom>
        </p:spPr>
        <p:txBody>
          <a:bodyPr vert="horz" lIns="0" tIns="0" rIns="0" bIns="0" rtlCol="0" anchor="b" anchorCtr="0">
            <a:spAutoFit/>
          </a:bodyPr>
          <a:lstStyle>
            <a:lvl1pPr algn="ctr">
              <a:defRPr sz="6600">
                <a:solidFill>
                  <a:schemeClr val="bg1"/>
                </a:solidFill>
                <a:latin typeface="Arial" panose="020B0604020202020204" pitchFamily="34" charset="0"/>
                <a:cs typeface="Arial" panose="020B0604020202020204" pitchFamily="34" charset="0"/>
              </a:defRPr>
            </a:lvl1pPr>
          </a:lstStyle>
          <a:p>
            <a:r>
              <a:rPr lang="en-US"/>
              <a:t>Presentation title</a:t>
            </a:r>
            <a:endParaRPr lang="en-GB"/>
          </a:p>
        </p:txBody>
      </p:sp>
    </p:spTree>
    <p:extLst>
      <p:ext uri="{BB962C8B-B14F-4D97-AF65-F5344CB8AC3E}">
        <p14:creationId xmlns:p14="http://schemas.microsoft.com/office/powerpoint/2010/main" val="28856627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roduction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964300210"/>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ample introduction and contents slide">
    <p:bg>
      <p:bgPr>
        <a:solidFill>
          <a:srgbClr val="FFFFFF"/>
        </a:solidFill>
        <a:effectLst/>
      </p:bgPr>
    </p:bg>
    <p:spTree>
      <p:nvGrpSpPr>
        <p:cNvPr id="1" name=""/>
        <p:cNvGrpSpPr/>
        <p:nvPr/>
      </p:nvGrpSpPr>
      <p:grpSpPr>
        <a:xfrm>
          <a:off x="0" y="0"/>
          <a:ext cx="0" cy="0"/>
          <a:chOff x="0" y="0"/>
          <a:chExt cx="0" cy="0"/>
        </a:xfrm>
      </p:grpSpPr>
      <p:sp>
        <p:nvSpPr>
          <p:cNvPr id="9" name="Slide Number Placeholder 5">
            <a:extLst>
              <a:ext uri="{FF2B5EF4-FFF2-40B4-BE49-F238E27FC236}">
                <a16:creationId xmlns:a16="http://schemas.microsoft.com/office/drawing/2014/main" id="{FBE040D1-633A-C9A9-0918-866B3AA060A8}"/>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 name="Footer Placeholder 4">
            <a:extLst>
              <a:ext uri="{FF2B5EF4-FFF2-40B4-BE49-F238E27FC236}">
                <a16:creationId xmlns:a16="http://schemas.microsoft.com/office/drawing/2014/main" id="{642BCD2B-968B-89F9-EE6E-2D3E6456F4DD}"/>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Text Placeholder 7">
            <a:extLst>
              <a:ext uri="{FF2B5EF4-FFF2-40B4-BE49-F238E27FC236}">
                <a16:creationId xmlns:a16="http://schemas.microsoft.com/office/drawing/2014/main" id="{888B257E-221F-C7E4-8377-2FFFAA4DD003}"/>
              </a:ext>
            </a:extLst>
          </p:cNvPr>
          <p:cNvSpPr>
            <a:spLocks noGrp="1"/>
          </p:cNvSpPr>
          <p:nvPr>
            <p:ph type="body" sz="quarter" idx="24"/>
          </p:nvPr>
        </p:nvSpPr>
        <p:spPr>
          <a:xfrm>
            <a:off x="5243332" y="4716495"/>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30" name="Text Placeholder 8">
            <a:extLst>
              <a:ext uri="{FF2B5EF4-FFF2-40B4-BE49-F238E27FC236}">
                <a16:creationId xmlns:a16="http://schemas.microsoft.com/office/drawing/2014/main" id="{E3D03C26-BDAD-233F-6E47-52C4A9DC2F54}"/>
              </a:ext>
            </a:extLst>
          </p:cNvPr>
          <p:cNvSpPr>
            <a:spLocks noGrp="1"/>
          </p:cNvSpPr>
          <p:nvPr>
            <p:ph type="body" sz="quarter" idx="26" hasCustomPrompt="1"/>
          </p:nvPr>
        </p:nvSpPr>
        <p:spPr>
          <a:xfrm>
            <a:off x="2953708" y="4716997"/>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9" name="Text Placeholder 7">
            <a:extLst>
              <a:ext uri="{FF2B5EF4-FFF2-40B4-BE49-F238E27FC236}">
                <a16:creationId xmlns:a16="http://schemas.microsoft.com/office/drawing/2014/main" id="{366B3FBE-753B-F4BF-482C-F5ADAB07EE7D}"/>
              </a:ext>
            </a:extLst>
          </p:cNvPr>
          <p:cNvSpPr>
            <a:spLocks noGrp="1"/>
          </p:cNvSpPr>
          <p:nvPr>
            <p:ph type="body" sz="quarter" idx="25" hasCustomPrompt="1"/>
          </p:nvPr>
        </p:nvSpPr>
        <p:spPr>
          <a:xfrm>
            <a:off x="1337115" y="4716997"/>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23" name="Text Placeholder 6">
            <a:extLst>
              <a:ext uri="{FF2B5EF4-FFF2-40B4-BE49-F238E27FC236}">
                <a16:creationId xmlns:a16="http://schemas.microsoft.com/office/drawing/2014/main" id="{D1E4DE86-D338-B2CF-6889-F27AF587367A}"/>
              </a:ext>
            </a:extLst>
          </p:cNvPr>
          <p:cNvSpPr>
            <a:spLocks noGrp="1"/>
          </p:cNvSpPr>
          <p:nvPr>
            <p:ph type="body" sz="quarter" idx="21"/>
          </p:nvPr>
        </p:nvSpPr>
        <p:spPr>
          <a:xfrm>
            <a:off x="5243332" y="3339108"/>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26" name="Text Placeholder 5">
            <a:extLst>
              <a:ext uri="{FF2B5EF4-FFF2-40B4-BE49-F238E27FC236}">
                <a16:creationId xmlns:a16="http://schemas.microsoft.com/office/drawing/2014/main" id="{3A29D465-4204-0B59-6152-9B9A0EE1857E}"/>
              </a:ext>
            </a:extLst>
          </p:cNvPr>
          <p:cNvSpPr>
            <a:spLocks noGrp="1"/>
          </p:cNvSpPr>
          <p:nvPr>
            <p:ph type="body" sz="quarter" idx="23" hasCustomPrompt="1"/>
          </p:nvPr>
        </p:nvSpPr>
        <p:spPr>
          <a:xfrm>
            <a:off x="2953708" y="3339610"/>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5" name="Text Placeholder 4">
            <a:extLst>
              <a:ext uri="{FF2B5EF4-FFF2-40B4-BE49-F238E27FC236}">
                <a16:creationId xmlns:a16="http://schemas.microsoft.com/office/drawing/2014/main" id="{1A551F4B-755B-AEAC-9FC8-30FF456B009A}"/>
              </a:ext>
            </a:extLst>
          </p:cNvPr>
          <p:cNvSpPr>
            <a:spLocks noGrp="1"/>
          </p:cNvSpPr>
          <p:nvPr>
            <p:ph type="body" sz="quarter" idx="22" hasCustomPrompt="1"/>
          </p:nvPr>
        </p:nvSpPr>
        <p:spPr>
          <a:xfrm>
            <a:off x="1337115" y="3339610"/>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18" name="Text Placeholder 3">
            <a:extLst>
              <a:ext uri="{FF2B5EF4-FFF2-40B4-BE49-F238E27FC236}">
                <a16:creationId xmlns:a16="http://schemas.microsoft.com/office/drawing/2014/main" id="{077C276A-D67C-742F-A2B7-5D007EA59BD1}"/>
              </a:ext>
            </a:extLst>
          </p:cNvPr>
          <p:cNvSpPr>
            <a:spLocks noGrp="1"/>
          </p:cNvSpPr>
          <p:nvPr>
            <p:ph type="body" sz="quarter" idx="14"/>
          </p:nvPr>
        </p:nvSpPr>
        <p:spPr>
          <a:xfrm>
            <a:off x="5243332" y="1950146"/>
            <a:ext cx="5988265" cy="1051200"/>
          </a:xfrm>
          <a:prstGeom prst="rect">
            <a:avLst/>
          </a:prstGeom>
          <a:solidFill>
            <a:schemeClr val="bg2">
              <a:lumMod val="20000"/>
              <a:lumOff val="80000"/>
            </a:schemeClr>
          </a:solidFill>
        </p:spPr>
        <p:txBody>
          <a:bodyPr wrap="square" lIns="72000" tIns="0" rIns="0" bIns="0" anchor="ctr" anchorCtr="0">
            <a:noAutofit/>
          </a:bodyPr>
          <a:lstStyle>
            <a:lvl1pPr marL="0" indent="0" algn="ctr">
              <a:lnSpc>
                <a:spcPct val="100000"/>
              </a:lnSpc>
              <a:spcBef>
                <a:spcPts val="0"/>
              </a:spcBef>
              <a:spcAft>
                <a:spcPts val="800"/>
              </a:spcAft>
              <a:buNone/>
              <a:defRPr lang="en-US" sz="1400" kern="1200" dirty="0">
                <a:solidFill>
                  <a:schemeClr val="tx1"/>
                </a:solidFill>
                <a:latin typeface="+mn-lt"/>
                <a:ea typeface="+mn-ea"/>
                <a:cs typeface="+mn-cs"/>
              </a:defRPr>
            </a:lvl1pPr>
          </a:lstStyle>
          <a:p>
            <a:pPr lvl="0"/>
            <a:r>
              <a:rPr lang="en-GB"/>
              <a:t>Click to edit Master text styles</a:t>
            </a:r>
          </a:p>
        </p:txBody>
      </p:sp>
      <p:sp>
        <p:nvSpPr>
          <p:cNvPr id="17" name="Text Placeholder 2">
            <a:extLst>
              <a:ext uri="{FF2B5EF4-FFF2-40B4-BE49-F238E27FC236}">
                <a16:creationId xmlns:a16="http://schemas.microsoft.com/office/drawing/2014/main" id="{4ABE0792-97BC-2357-08BF-2774805C38ED}"/>
              </a:ext>
            </a:extLst>
          </p:cNvPr>
          <p:cNvSpPr>
            <a:spLocks noGrp="1"/>
          </p:cNvSpPr>
          <p:nvPr>
            <p:ph type="body" sz="quarter" idx="20" hasCustomPrompt="1"/>
          </p:nvPr>
        </p:nvSpPr>
        <p:spPr>
          <a:xfrm>
            <a:off x="2953708" y="1950648"/>
            <a:ext cx="2466000" cy="1050196"/>
          </a:xfrm>
          <a:prstGeom prst="roundRect">
            <a:avLst/>
          </a:prstGeom>
          <a:solidFill>
            <a:schemeClr val="bg1"/>
          </a:solidFill>
          <a:ln w="28575">
            <a:solidFill>
              <a:schemeClr val="tx2"/>
            </a:solidFill>
          </a:ln>
        </p:spPr>
        <p:txBody>
          <a:bodyPr wrap="square" lIns="0" tIns="0" rIns="0" bIns="0" anchor="ctr" anchorCtr="0">
            <a:noAutofit/>
          </a:bodyPr>
          <a:lstStyle>
            <a:lvl1pPr marL="0" indent="0" algn="ctr">
              <a:buNone/>
              <a:defRPr lang="en-US" sz="1600" b="1" i="0" kern="1200" dirty="0">
                <a:solidFill>
                  <a:schemeClr val="tx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a:t>
            </a:r>
            <a:r>
              <a:rPr lang="en-GB" err="1"/>
              <a:t>secion</a:t>
            </a:r>
            <a:r>
              <a:rPr lang="en-GB"/>
              <a:t> heading</a:t>
            </a:r>
            <a:endParaRPr lang="en-US"/>
          </a:p>
        </p:txBody>
      </p:sp>
      <p:sp>
        <p:nvSpPr>
          <p:cNvPr id="2" name="Text Placeholder 1">
            <a:extLst>
              <a:ext uri="{FF2B5EF4-FFF2-40B4-BE49-F238E27FC236}">
                <a16:creationId xmlns:a16="http://schemas.microsoft.com/office/drawing/2014/main" id="{638F259D-179D-20A7-83BD-C20522D6451A}"/>
              </a:ext>
            </a:extLst>
          </p:cNvPr>
          <p:cNvSpPr>
            <a:spLocks noGrp="1"/>
          </p:cNvSpPr>
          <p:nvPr>
            <p:ph type="body" sz="quarter" idx="19" hasCustomPrompt="1"/>
          </p:nvPr>
        </p:nvSpPr>
        <p:spPr>
          <a:xfrm>
            <a:off x="1337115" y="1950648"/>
            <a:ext cx="1346400" cy="1050196"/>
          </a:xfrm>
          <a:prstGeom prst="roundRect">
            <a:avLst/>
          </a:prstGeom>
          <a:solidFill>
            <a:schemeClr val="tx2"/>
          </a:solidFill>
        </p:spPr>
        <p:txBody>
          <a:bodyPr wrap="square" lIns="0" tIns="0" rIns="0" bIns="0" anchor="ctr" anchorCtr="0">
            <a:noAutofit/>
          </a:bodyPr>
          <a:lstStyle>
            <a:lvl1pPr marL="0" indent="0" algn="ctr">
              <a:buNone/>
              <a:defRPr lang="en-US" sz="1600" b="1" i="0" kern="1200" dirty="0">
                <a:solidFill>
                  <a:schemeClr val="lt1"/>
                </a:solidFill>
                <a:latin typeface="Arial" panose="020B0604020202020204" pitchFamily="34" charset="0"/>
                <a:ea typeface="+mn-ea"/>
                <a:cs typeface="Arial" panose="020B0604020202020204" pitchFamily="34" charset="0"/>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Part No.</a:t>
            </a:r>
            <a:endParaRPr lang="en-US"/>
          </a:p>
        </p:txBody>
      </p:sp>
      <p:sp>
        <p:nvSpPr>
          <p:cNvPr id="6" name="Rectangle 5">
            <a:extLst>
              <a:ext uri="{FF2B5EF4-FFF2-40B4-BE49-F238E27FC236}">
                <a16:creationId xmlns:a16="http://schemas.microsoft.com/office/drawing/2014/main" id="{94731024-AFF6-56D4-C26A-8047B50A42F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C156E772-C6F9-9BBD-6DFC-3AD17BFFA155}"/>
              </a:ext>
            </a:extLst>
          </p:cNvPr>
          <p:cNvSpPr>
            <a:spLocks noGrp="1" noRot="1" noMove="1" noResize="1" noEditPoints="1" noAdjustHandles="1" noChangeArrowheads="1" noChangeShapeType="1"/>
          </p:cNvSpPr>
          <p:nvPr>
            <p:ph type="body" sz="quarter" idx="13"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Insert purpose of this slide pack </a:t>
            </a:r>
          </a:p>
        </p:txBody>
      </p:sp>
      <p:sp>
        <p:nvSpPr>
          <p:cNvPr id="7" name="Title Placeholder 2">
            <a:extLst>
              <a:ext uri="{FF2B5EF4-FFF2-40B4-BE49-F238E27FC236}">
                <a16:creationId xmlns:a16="http://schemas.microsoft.com/office/drawing/2014/main" id="{C3738235-D9CB-90F0-F068-84EC4DA07FB4}"/>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Introduction</a:t>
            </a:r>
            <a:endParaRPr lang="en-GB"/>
          </a:p>
        </p:txBody>
      </p:sp>
    </p:spTree>
    <p:extLst>
      <p:ext uri="{BB962C8B-B14F-4D97-AF65-F5344CB8AC3E}">
        <p14:creationId xmlns:p14="http://schemas.microsoft.com/office/powerpoint/2010/main" val="50312610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slide">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14291668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xample of chart and text">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08012246-FEAD-2736-1E40-E7FB72DB0613}"/>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9" name="Footer Placeholder 4">
            <a:extLst>
              <a:ext uri="{FF2B5EF4-FFF2-40B4-BE49-F238E27FC236}">
                <a16:creationId xmlns:a16="http://schemas.microsoft.com/office/drawing/2014/main" id="{5D01E8D3-6CDB-79F9-ECFF-3651A3086E98}"/>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2" name="Text Placeholder 11">
            <a:extLst>
              <a:ext uri="{FF2B5EF4-FFF2-40B4-BE49-F238E27FC236}">
                <a16:creationId xmlns:a16="http://schemas.microsoft.com/office/drawing/2014/main" id="{15EC0B2B-C87B-0C51-9F6B-F7FFE8E2787B}"/>
              </a:ext>
            </a:extLst>
          </p:cNvPr>
          <p:cNvSpPr>
            <a:spLocks noGrp="1"/>
          </p:cNvSpPr>
          <p:nvPr>
            <p:ph type="body" sz="quarter" idx="19"/>
          </p:nvPr>
        </p:nvSpPr>
        <p:spPr>
          <a:xfrm>
            <a:off x="6631911" y="1992578"/>
            <a:ext cx="4872312" cy="646331"/>
          </a:xfrm>
          <a:prstGeom prst="rect">
            <a:avLst/>
          </a:prstGeom>
        </p:spPr>
        <p:txBody>
          <a:bodyPr lIns="0" tIns="0" rIns="0" bIns="0">
            <a:spAutoFit/>
          </a:bodyPr>
          <a:lstStyle>
            <a:lvl1pPr marL="0" indent="0">
              <a:lnSpc>
                <a:spcPct val="100000"/>
              </a:lnSpc>
              <a:spcBef>
                <a:spcPts val="0"/>
              </a:spcBef>
              <a:spcAft>
                <a:spcPts val="1200"/>
              </a:spcAft>
              <a:buNone/>
              <a:defRPr lang="en-GB" sz="1600" b="1" i="0" kern="1200" dirty="0" smtClean="0">
                <a:solidFill>
                  <a:schemeClr val="tx2"/>
                </a:solidFill>
                <a:latin typeface="Arial" panose="020B0604020202020204" pitchFamily="34" charset="0"/>
                <a:ea typeface="+mn-ea"/>
                <a:cs typeface="Arial" panose="020B0604020202020204" pitchFamily="34" charset="0"/>
              </a:defRPr>
            </a:lvl1pPr>
            <a:lvl2pPr marL="284400" indent="-284400">
              <a:lnSpc>
                <a:spcPct val="100000"/>
              </a:lnSpc>
              <a:spcBef>
                <a:spcPts val="0"/>
              </a:spcBef>
              <a:spcAft>
                <a:spcPts val="1200"/>
              </a:spcAft>
              <a:defRPr lang="en-US" sz="1600" kern="1200" dirty="0">
                <a:solidFill>
                  <a:schemeClr val="tx1"/>
                </a:solidFill>
                <a:latin typeface="+mn-lt"/>
                <a:ea typeface="+mn-ea"/>
                <a:cs typeface="+mn-cs"/>
              </a:defRPr>
            </a:lvl2pPr>
          </a:lstStyle>
          <a:p>
            <a:pPr lvl="0"/>
            <a:r>
              <a:rPr lang="en-GB"/>
              <a:t>Click to edit Master text styles</a:t>
            </a:r>
          </a:p>
          <a:p>
            <a:pPr lvl="1"/>
            <a:r>
              <a:rPr lang="en-GB"/>
              <a:t>Second level</a:t>
            </a:r>
            <a:endParaRPr lang="en-US"/>
          </a:p>
        </p:txBody>
      </p:sp>
      <p:cxnSp>
        <p:nvCxnSpPr>
          <p:cNvPr id="4" name="Straight Connector 3">
            <a:extLst>
              <a:ext uri="{FF2B5EF4-FFF2-40B4-BE49-F238E27FC236}">
                <a16:creationId xmlns:a16="http://schemas.microsoft.com/office/drawing/2014/main" id="{754B0265-450F-C335-6CC4-7D2948E79630}"/>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14" name="Chart Placeholder 13">
            <a:extLst>
              <a:ext uri="{FF2B5EF4-FFF2-40B4-BE49-F238E27FC236}">
                <a16:creationId xmlns:a16="http://schemas.microsoft.com/office/drawing/2014/main" id="{07AA62B4-5C1B-8BFC-B491-36C0674777AF}"/>
              </a:ext>
            </a:extLst>
          </p:cNvPr>
          <p:cNvSpPr>
            <a:spLocks noGrp="1"/>
          </p:cNvSpPr>
          <p:nvPr>
            <p:ph type="chart" sz="quarter" idx="20"/>
          </p:nvPr>
        </p:nvSpPr>
        <p:spPr>
          <a:xfrm>
            <a:off x="360000" y="1836498"/>
            <a:ext cx="5374800" cy="4517502"/>
          </a:xfrm>
          <a:prstGeom prst="rect">
            <a:avLst/>
          </a:prstGeom>
        </p:spPr>
        <p:txBody>
          <a:bodyPr lIns="0" tIns="0" rIns="0" bIns="0" anchor="ctr" anchorCtr="0"/>
          <a:lstStyle>
            <a:lvl1pPr marL="0" indent="0" algn="ctr">
              <a:buNone/>
              <a:defRPr sz="1200">
                <a:solidFill>
                  <a:schemeClr val="accent5"/>
                </a:solidFill>
              </a:defRPr>
            </a:lvl1pPr>
          </a:lstStyle>
          <a:p>
            <a:endParaRPr lang="en-US"/>
          </a:p>
        </p:txBody>
      </p:sp>
      <p:sp>
        <p:nvSpPr>
          <p:cNvPr id="5" name="Rectangle 4">
            <a:extLst>
              <a:ext uri="{FF2B5EF4-FFF2-40B4-BE49-F238E27FC236}">
                <a16:creationId xmlns:a16="http://schemas.microsoft.com/office/drawing/2014/main" id="{51E4AB27-3E1D-9704-CD93-9526F2836F93}"/>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8">
            <a:extLst>
              <a:ext uri="{FF2B5EF4-FFF2-40B4-BE49-F238E27FC236}">
                <a16:creationId xmlns:a16="http://schemas.microsoft.com/office/drawing/2014/main" id="{D52D4B64-9D8F-D594-4FDD-E602F723521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6" name="Title Placeholder 2">
            <a:extLst>
              <a:ext uri="{FF2B5EF4-FFF2-40B4-BE49-F238E27FC236}">
                <a16:creationId xmlns:a16="http://schemas.microsoft.com/office/drawing/2014/main" id="{4CDB539E-2F3F-2A61-7B92-04E022F3E1FB}"/>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4086939038"/>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xample of text box, text and icon">
    <p:spTree>
      <p:nvGrpSpPr>
        <p:cNvPr id="1" name=""/>
        <p:cNvGrpSpPr/>
        <p:nvPr/>
      </p:nvGrpSpPr>
      <p:grpSpPr>
        <a:xfrm>
          <a:off x="0" y="0"/>
          <a:ext cx="0" cy="0"/>
          <a:chOff x="0" y="0"/>
          <a:chExt cx="0" cy="0"/>
        </a:xfrm>
      </p:grpSpPr>
      <p:sp>
        <p:nvSpPr>
          <p:cNvPr id="30" name="Slide Number Placeholder 5">
            <a:extLst>
              <a:ext uri="{FF2B5EF4-FFF2-40B4-BE49-F238E27FC236}">
                <a16:creationId xmlns:a16="http://schemas.microsoft.com/office/drawing/2014/main" id="{FBE3F79B-2FBC-6E5C-355A-DE48CE26261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29" name="Footer Placeholder 4">
            <a:extLst>
              <a:ext uri="{FF2B5EF4-FFF2-40B4-BE49-F238E27FC236}">
                <a16:creationId xmlns:a16="http://schemas.microsoft.com/office/drawing/2014/main" id="{01CF29A6-CB41-C2A9-C7BC-86F4CC1A2FF7}"/>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8" name="Text Placeholder 7">
            <a:extLst>
              <a:ext uri="{FF2B5EF4-FFF2-40B4-BE49-F238E27FC236}">
                <a16:creationId xmlns:a16="http://schemas.microsoft.com/office/drawing/2014/main" id="{6B5AE1E8-FBBF-7855-3F7B-2B916F13DE82}"/>
              </a:ext>
            </a:extLst>
          </p:cNvPr>
          <p:cNvSpPr>
            <a:spLocks noGrp="1"/>
          </p:cNvSpPr>
          <p:nvPr>
            <p:ph type="body" sz="quarter" idx="14"/>
          </p:nvPr>
        </p:nvSpPr>
        <p:spPr>
          <a:xfrm>
            <a:off x="5954400" y="1958804"/>
            <a:ext cx="5626511" cy="246221"/>
          </a:xfrm>
          <a:prstGeom prst="rect">
            <a:avLst/>
          </a:prstGeom>
        </p:spPr>
        <p:txBody>
          <a:bodyPr wrap="square" lIns="0" tIns="0" rIns="0" bIns="0">
            <a:spAutoFit/>
          </a:bodyPr>
          <a:lstStyle>
            <a:lvl1pPr marL="284400" indent="-284400">
              <a:lnSpc>
                <a:spcPct val="100000"/>
              </a:lnSpc>
              <a:spcBef>
                <a:spcPts val="0"/>
              </a:spcBef>
              <a:spcAft>
                <a:spcPts val="800"/>
              </a:spcAft>
              <a:defRPr lang="en-US" sz="1600" kern="1200" dirty="0">
                <a:solidFill>
                  <a:schemeClr val="tx1"/>
                </a:solidFill>
                <a:latin typeface="+mn-lt"/>
                <a:ea typeface="+mn-ea"/>
                <a:cs typeface="+mn-cs"/>
              </a:defRPr>
            </a:lvl1pPr>
          </a:lstStyle>
          <a:p>
            <a:pPr lvl="0"/>
            <a:r>
              <a:rPr lang="en-GB"/>
              <a:t>Click to edit Master text styles</a:t>
            </a:r>
          </a:p>
        </p:txBody>
      </p:sp>
      <p:sp>
        <p:nvSpPr>
          <p:cNvPr id="14" name="Text Placeholder 13">
            <a:extLst>
              <a:ext uri="{FF2B5EF4-FFF2-40B4-BE49-F238E27FC236}">
                <a16:creationId xmlns:a16="http://schemas.microsoft.com/office/drawing/2014/main" id="{91DD2C8F-1F4A-BD4D-2809-C9417F6087C4}"/>
              </a:ext>
            </a:extLst>
          </p:cNvPr>
          <p:cNvSpPr>
            <a:spLocks noGrp="1"/>
          </p:cNvSpPr>
          <p:nvPr>
            <p:ph type="body" sz="quarter" idx="15"/>
          </p:nvPr>
        </p:nvSpPr>
        <p:spPr>
          <a:xfrm>
            <a:off x="612000" y="3581400"/>
            <a:ext cx="5011200" cy="2671200"/>
          </a:xfrm>
          <a:prstGeom prst="rect">
            <a:avLst/>
          </a:prstGeom>
          <a:solidFill>
            <a:schemeClr val="bg2">
              <a:lumMod val="40000"/>
              <a:lumOff val="60000"/>
            </a:schemeClr>
          </a:solidFill>
        </p:spPr>
        <p:txBody>
          <a:bodyPr lIns="288000" tIns="216000" rIns="288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solidFill>
                  <a:schemeClr val="tx1"/>
                </a:solidFill>
              </a:defRPr>
            </a:lvl2pPr>
            <a:lvl3pPr>
              <a:defRPr sz="1600"/>
            </a:lvl3pPr>
            <a:lvl4pPr>
              <a:defRPr sz="1600"/>
            </a:lvl4pPr>
            <a:lvl5pPr>
              <a:defRPr sz="1600"/>
            </a:lvl5pPr>
          </a:lstStyle>
          <a:p>
            <a:pPr lvl="0"/>
            <a:r>
              <a:rPr lang="en-GB"/>
              <a:t>Click to edit Master text styles</a:t>
            </a:r>
          </a:p>
          <a:p>
            <a:pPr lvl="1"/>
            <a:r>
              <a:rPr lang="en-GB"/>
              <a:t>Second level</a:t>
            </a:r>
            <a:endParaRPr lang="en-US"/>
          </a:p>
        </p:txBody>
      </p:sp>
      <p:sp>
        <p:nvSpPr>
          <p:cNvPr id="16" name="Text Placeholder 13">
            <a:extLst>
              <a:ext uri="{FF2B5EF4-FFF2-40B4-BE49-F238E27FC236}">
                <a16:creationId xmlns:a16="http://schemas.microsoft.com/office/drawing/2014/main" id="{5A9381C4-2FDD-D49A-D43E-1B2ABFA4BA2C}"/>
              </a:ext>
            </a:extLst>
          </p:cNvPr>
          <p:cNvSpPr>
            <a:spLocks noGrp="1"/>
          </p:cNvSpPr>
          <p:nvPr>
            <p:ph type="body" sz="quarter" idx="16"/>
          </p:nvPr>
        </p:nvSpPr>
        <p:spPr>
          <a:xfrm>
            <a:off x="612000" y="1810870"/>
            <a:ext cx="5011200" cy="1620000"/>
          </a:xfrm>
          <a:prstGeom prst="roundRect">
            <a:avLst/>
          </a:prstGeom>
          <a:solidFill>
            <a:schemeClr val="tx2"/>
          </a:solidFill>
        </p:spPr>
        <p:txBody>
          <a:bodyPr lIns="1368000" tIns="251999" rIns="90000" bIns="46800"/>
          <a:lstStyle>
            <a:lvl1pPr marL="0" indent="0">
              <a:lnSpc>
                <a:spcPct val="100000"/>
              </a:lnSpc>
              <a:spcBef>
                <a:spcPts val="0"/>
              </a:spcBef>
              <a:spcAft>
                <a:spcPts val="600"/>
              </a:spcAft>
              <a:buNone/>
              <a:defRPr sz="1600">
                <a:solidFill>
                  <a:schemeClr val="bg1"/>
                </a:solidFill>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 styles</a:t>
            </a:r>
          </a:p>
        </p:txBody>
      </p:sp>
      <p:sp>
        <p:nvSpPr>
          <p:cNvPr id="20" name="Picture Placeholder 19">
            <a:extLst>
              <a:ext uri="{FF2B5EF4-FFF2-40B4-BE49-F238E27FC236}">
                <a16:creationId xmlns:a16="http://schemas.microsoft.com/office/drawing/2014/main" id="{10D73907-34CD-8021-D089-CD58996F28C7}"/>
              </a:ext>
            </a:extLst>
          </p:cNvPr>
          <p:cNvSpPr>
            <a:spLocks noGrp="1"/>
          </p:cNvSpPr>
          <p:nvPr>
            <p:ph type="pic" sz="quarter" idx="17" hasCustomPrompt="1"/>
          </p:nvPr>
        </p:nvSpPr>
        <p:spPr>
          <a:xfrm>
            <a:off x="768149" y="2080870"/>
            <a:ext cx="1080000" cy="1080000"/>
          </a:xfrm>
          <a:prstGeom prst="ellipse">
            <a:avLst/>
          </a:prstGeom>
          <a:solidFill>
            <a:schemeClr val="bg1"/>
          </a:solid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25" name="Rectangle 24">
            <a:extLst>
              <a:ext uri="{FF2B5EF4-FFF2-40B4-BE49-F238E27FC236}">
                <a16:creationId xmlns:a16="http://schemas.microsoft.com/office/drawing/2014/main" id="{800DEA4B-763A-4416-E47F-B2403CE6C1B8}"/>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 Placeholder 8">
            <a:extLst>
              <a:ext uri="{FF2B5EF4-FFF2-40B4-BE49-F238E27FC236}">
                <a16:creationId xmlns:a16="http://schemas.microsoft.com/office/drawing/2014/main" id="{B30A3252-52D7-59BC-0144-D2092A1458BE}"/>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26" name="Title Placeholder 2">
            <a:extLst>
              <a:ext uri="{FF2B5EF4-FFF2-40B4-BE49-F238E27FC236}">
                <a16:creationId xmlns:a16="http://schemas.microsoft.com/office/drawing/2014/main" id="{E436AFEF-FC18-66CC-3632-52F29552E38D}"/>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3278400196"/>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1">
    <p:spTree>
      <p:nvGrpSpPr>
        <p:cNvPr id="1" name=""/>
        <p:cNvGrpSpPr/>
        <p:nvPr/>
      </p:nvGrpSpPr>
      <p:grpSpPr>
        <a:xfrm>
          <a:off x="0" y="0"/>
          <a:ext cx="0" cy="0"/>
          <a:chOff x="0" y="0"/>
          <a:chExt cx="0" cy="0"/>
        </a:xfrm>
      </p:grpSpPr>
      <p:sp>
        <p:nvSpPr>
          <p:cNvPr id="41" name="Slide Number Placeholder 5">
            <a:extLst>
              <a:ext uri="{FF2B5EF4-FFF2-40B4-BE49-F238E27FC236}">
                <a16:creationId xmlns:a16="http://schemas.microsoft.com/office/drawing/2014/main" id="{DC0B72B6-605B-094B-0AF4-DAB1832690FB}"/>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0" name="Footer Placeholder 4">
            <a:extLst>
              <a:ext uri="{FF2B5EF4-FFF2-40B4-BE49-F238E27FC236}">
                <a16:creationId xmlns:a16="http://schemas.microsoft.com/office/drawing/2014/main" id="{DBA4A6F6-191C-3E83-B9AA-E3B3064E30C3}"/>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36" name="Text Placeholder 8">
            <a:extLst>
              <a:ext uri="{FF2B5EF4-FFF2-40B4-BE49-F238E27FC236}">
                <a16:creationId xmlns:a16="http://schemas.microsoft.com/office/drawing/2014/main" id="{3A19F4D1-0FD2-4233-4831-CFE344BADEDA}"/>
              </a:ext>
            </a:extLst>
          </p:cNvPr>
          <p:cNvSpPr>
            <a:spLocks noGrp="1"/>
          </p:cNvSpPr>
          <p:nvPr>
            <p:ph type="body" sz="quarter" idx="26"/>
          </p:nvPr>
        </p:nvSpPr>
        <p:spPr>
          <a:xfrm>
            <a:off x="6716183"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5" name="Text Placeholder 7">
            <a:extLst>
              <a:ext uri="{FF2B5EF4-FFF2-40B4-BE49-F238E27FC236}">
                <a16:creationId xmlns:a16="http://schemas.microsoft.com/office/drawing/2014/main" id="{06355359-FD37-A2D4-F1DB-FB7D7696E471}"/>
              </a:ext>
            </a:extLst>
          </p:cNvPr>
          <p:cNvSpPr>
            <a:spLocks noGrp="1"/>
          </p:cNvSpPr>
          <p:nvPr>
            <p:ph type="body" sz="quarter" idx="25" hasCustomPrompt="1"/>
          </p:nvPr>
        </p:nvSpPr>
        <p:spPr>
          <a:xfrm>
            <a:off x="6716183"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4" name="Rectangle: Rounded Corners 4">
            <a:extLst>
              <a:ext uri="{FF2B5EF4-FFF2-40B4-BE49-F238E27FC236}">
                <a16:creationId xmlns:a16="http://schemas.microsoft.com/office/drawing/2014/main" id="{EF14570C-57AA-FADD-0C3C-13828D0387FC}"/>
              </a:ext>
            </a:extLst>
          </p:cNvPr>
          <p:cNvSpPr/>
          <p:nvPr userDrawn="1"/>
        </p:nvSpPr>
        <p:spPr>
          <a:xfrm>
            <a:off x="63936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 Placeholder 6">
            <a:extLst>
              <a:ext uri="{FF2B5EF4-FFF2-40B4-BE49-F238E27FC236}">
                <a16:creationId xmlns:a16="http://schemas.microsoft.com/office/drawing/2014/main" id="{0C8CFDB4-BA55-3B38-87C1-145124EF5599}"/>
              </a:ext>
            </a:extLst>
          </p:cNvPr>
          <p:cNvSpPr>
            <a:spLocks noGrp="1"/>
          </p:cNvSpPr>
          <p:nvPr>
            <p:ph type="body" sz="quarter" idx="24"/>
          </p:nvPr>
        </p:nvSpPr>
        <p:spPr>
          <a:xfrm>
            <a:off x="900000" y="4756320"/>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2" name="Text Placeholder 5">
            <a:extLst>
              <a:ext uri="{FF2B5EF4-FFF2-40B4-BE49-F238E27FC236}">
                <a16:creationId xmlns:a16="http://schemas.microsoft.com/office/drawing/2014/main" id="{60A22822-4F89-6D2F-2D52-A25ED2032D12}"/>
              </a:ext>
            </a:extLst>
          </p:cNvPr>
          <p:cNvSpPr>
            <a:spLocks noGrp="1"/>
          </p:cNvSpPr>
          <p:nvPr>
            <p:ph type="body" sz="quarter" idx="23" hasCustomPrompt="1"/>
          </p:nvPr>
        </p:nvSpPr>
        <p:spPr>
          <a:xfrm>
            <a:off x="900000" y="4453856"/>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31" name="Rectangle: Rounded Corners 3">
            <a:extLst>
              <a:ext uri="{FF2B5EF4-FFF2-40B4-BE49-F238E27FC236}">
                <a16:creationId xmlns:a16="http://schemas.microsoft.com/office/drawing/2014/main" id="{12ADCB45-D977-07A6-FDA2-6EF04EE05353}"/>
              </a:ext>
            </a:extLst>
          </p:cNvPr>
          <p:cNvSpPr/>
          <p:nvPr userDrawn="1"/>
        </p:nvSpPr>
        <p:spPr>
          <a:xfrm>
            <a:off x="576000" y="4227338"/>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 Placeholder 4">
            <a:extLst>
              <a:ext uri="{FF2B5EF4-FFF2-40B4-BE49-F238E27FC236}">
                <a16:creationId xmlns:a16="http://schemas.microsoft.com/office/drawing/2014/main" id="{49814ED8-F60A-01A4-09E8-A01B54A61BF5}"/>
              </a:ext>
            </a:extLst>
          </p:cNvPr>
          <p:cNvSpPr>
            <a:spLocks noGrp="1"/>
          </p:cNvSpPr>
          <p:nvPr>
            <p:ph type="body" sz="quarter" idx="22"/>
          </p:nvPr>
        </p:nvSpPr>
        <p:spPr>
          <a:xfrm>
            <a:off x="6716183"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8" name="Text Placeholder 3">
            <a:extLst>
              <a:ext uri="{FF2B5EF4-FFF2-40B4-BE49-F238E27FC236}">
                <a16:creationId xmlns:a16="http://schemas.microsoft.com/office/drawing/2014/main" id="{B9BF4D4C-D0EE-7FF2-5452-838C9B636F41}"/>
              </a:ext>
            </a:extLst>
          </p:cNvPr>
          <p:cNvSpPr>
            <a:spLocks noGrp="1"/>
          </p:cNvSpPr>
          <p:nvPr>
            <p:ph type="body" sz="quarter" idx="21" hasCustomPrompt="1"/>
          </p:nvPr>
        </p:nvSpPr>
        <p:spPr>
          <a:xfrm>
            <a:off x="6716183"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7" name="Rectangle: Rounded Corners 2">
            <a:extLst>
              <a:ext uri="{FF2B5EF4-FFF2-40B4-BE49-F238E27FC236}">
                <a16:creationId xmlns:a16="http://schemas.microsoft.com/office/drawing/2014/main" id="{A7802BF0-16BB-D154-0547-16D7919BF06E}"/>
              </a:ext>
            </a:extLst>
          </p:cNvPr>
          <p:cNvSpPr/>
          <p:nvPr userDrawn="1"/>
        </p:nvSpPr>
        <p:spPr>
          <a:xfrm>
            <a:off x="63936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00000" y="2387874"/>
            <a:ext cx="4514400" cy="215444"/>
          </a:xfrm>
          <a:prstGeom prst="rect">
            <a:avLst/>
          </a:prstGeom>
        </p:spPr>
        <p:txBody>
          <a:bodyPr wrap="square" lIns="0" tIns="0" rIns="0" bIns="0">
            <a:spAutoFit/>
          </a:bodyPr>
          <a:lstStyle>
            <a:lvl1pPr marL="284400" indent="-284400">
              <a:lnSpc>
                <a:spcPct val="100000"/>
              </a:lnSpc>
              <a:spcBef>
                <a:spcPts val="0"/>
              </a:spcBef>
              <a:spcAft>
                <a:spcPts val="600"/>
              </a:spcAft>
              <a:defRPr lang="en-GB" sz="1400" kern="1200" dirty="0" smtClean="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900000" y="2085410"/>
            <a:ext cx="4514400" cy="221599"/>
          </a:xfrm>
          <a:prstGeom prst="rect">
            <a:avLst/>
          </a:prstGeom>
        </p:spPr>
        <p:txBody>
          <a:bodyPr wrap="square" lIns="0" tIns="0" rIns="0" bIns="0">
            <a:spAutoFit/>
          </a:bodyPr>
          <a:lstStyle>
            <a:lvl1pPr marL="0" indent="0">
              <a:buNone/>
              <a:defRPr lang="en-GB" sz="1600" b="1" kern="1200" dirty="0" smtClean="0">
                <a:solidFill>
                  <a:schemeClr val="tx2"/>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576000" y="1858892"/>
            <a:ext cx="5148000" cy="2052000"/>
          </a:xfrm>
          <a:prstGeom prst="roundRect">
            <a:avLst/>
          </a:prstGeom>
          <a:no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99C4B612-4C7F-2115-6CD8-9B5093A637CF}"/>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 Placeholder 8">
            <a:extLst>
              <a:ext uri="{FF2B5EF4-FFF2-40B4-BE49-F238E27FC236}">
                <a16:creationId xmlns:a16="http://schemas.microsoft.com/office/drawing/2014/main" id="{D1B96993-1626-44FD-6192-C83FAB0E9745}"/>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8" name="Title Placeholder 2">
            <a:extLst>
              <a:ext uri="{FF2B5EF4-FFF2-40B4-BE49-F238E27FC236}">
                <a16:creationId xmlns:a16="http://schemas.microsoft.com/office/drawing/2014/main" id="{C6055F86-BEA3-116C-FBED-721EE9794F38}"/>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125184654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ample of grouping multiple information 2">
    <p:spTree>
      <p:nvGrpSpPr>
        <p:cNvPr id="1" name=""/>
        <p:cNvGrpSpPr/>
        <p:nvPr/>
      </p:nvGrpSpPr>
      <p:grpSpPr>
        <a:xfrm>
          <a:off x="0" y="0"/>
          <a:ext cx="0" cy="0"/>
          <a:chOff x="0" y="0"/>
          <a:chExt cx="0" cy="0"/>
        </a:xfrm>
      </p:grpSpPr>
      <p:sp>
        <p:nvSpPr>
          <p:cNvPr id="40" name="Slide Number Placeholder 5">
            <a:extLst>
              <a:ext uri="{FF2B5EF4-FFF2-40B4-BE49-F238E27FC236}">
                <a16:creationId xmlns:a16="http://schemas.microsoft.com/office/drawing/2014/main" id="{836D8CF6-69B5-F29F-B657-A7A1E845F3D2}"/>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39" name="Footer Placeholder 4">
            <a:extLst>
              <a:ext uri="{FF2B5EF4-FFF2-40B4-BE49-F238E27FC236}">
                <a16:creationId xmlns:a16="http://schemas.microsoft.com/office/drawing/2014/main" id="{451DE942-8D92-123B-659F-FAB2FFEB950A}"/>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19" name="Rectangle: Rounded Corners 5">
            <a:extLst>
              <a:ext uri="{FF2B5EF4-FFF2-40B4-BE49-F238E27FC236}">
                <a16:creationId xmlns:a16="http://schemas.microsoft.com/office/drawing/2014/main" id="{CE067A2C-46F7-2825-434F-CEE7DFAE41D1}"/>
              </a:ext>
            </a:extLst>
          </p:cNvPr>
          <p:cNvSpPr/>
          <p:nvPr userDrawn="1"/>
        </p:nvSpPr>
        <p:spPr>
          <a:xfrm>
            <a:off x="648545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6" name="Text Placeholder 4">
            <a:extLst>
              <a:ext uri="{FF2B5EF4-FFF2-40B4-BE49-F238E27FC236}">
                <a16:creationId xmlns:a16="http://schemas.microsoft.com/office/drawing/2014/main" id="{196DEA97-70B7-4002-C04D-03B6F8474C8F}"/>
              </a:ext>
            </a:extLst>
          </p:cNvPr>
          <p:cNvSpPr>
            <a:spLocks noGrp="1"/>
          </p:cNvSpPr>
          <p:nvPr>
            <p:ph type="body" sz="quarter" idx="22"/>
          </p:nvPr>
        </p:nvSpPr>
        <p:spPr>
          <a:xfrm>
            <a:off x="680749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0" name="Text Placeholder 3">
            <a:extLst>
              <a:ext uri="{FF2B5EF4-FFF2-40B4-BE49-F238E27FC236}">
                <a16:creationId xmlns:a16="http://schemas.microsoft.com/office/drawing/2014/main" id="{96BBDDA6-345B-B843-B5D2-3FD422F0B78E}"/>
              </a:ext>
            </a:extLst>
          </p:cNvPr>
          <p:cNvSpPr>
            <a:spLocks noGrp="1"/>
          </p:cNvSpPr>
          <p:nvPr>
            <p:ph type="body" sz="quarter" idx="21" hasCustomPrompt="1"/>
          </p:nvPr>
        </p:nvSpPr>
        <p:spPr>
          <a:xfrm>
            <a:off x="647592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23" name="Rectangle: Rounded Corners 1">
            <a:extLst>
              <a:ext uri="{FF2B5EF4-FFF2-40B4-BE49-F238E27FC236}">
                <a16:creationId xmlns:a16="http://schemas.microsoft.com/office/drawing/2014/main" id="{F69F61DD-59F1-C0BB-C9E0-F02EB6017E0C}"/>
              </a:ext>
            </a:extLst>
          </p:cNvPr>
          <p:cNvSpPr/>
          <p:nvPr userDrawn="1"/>
        </p:nvSpPr>
        <p:spPr>
          <a:xfrm>
            <a:off x="651810" y="1858891"/>
            <a:ext cx="5078543" cy="4397187"/>
          </a:xfrm>
          <a:prstGeom prst="round2SameRect">
            <a:avLst>
              <a:gd name="adj1" fmla="val 0"/>
              <a:gd name="adj2" fmla="val 9213"/>
            </a:avLst>
          </a:prstGeom>
          <a:noFill/>
          <a:ln>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973857" y="2574322"/>
            <a:ext cx="4434448"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24" name="Text Placeholder 1">
            <a:extLst>
              <a:ext uri="{FF2B5EF4-FFF2-40B4-BE49-F238E27FC236}">
                <a16:creationId xmlns:a16="http://schemas.microsoft.com/office/drawing/2014/main" id="{6750055F-362E-44AC-5356-F05F20770110}"/>
              </a:ext>
            </a:extLst>
          </p:cNvPr>
          <p:cNvSpPr>
            <a:spLocks noGrp="1"/>
          </p:cNvSpPr>
          <p:nvPr>
            <p:ph type="body" sz="quarter" idx="19" hasCustomPrompt="1"/>
          </p:nvPr>
        </p:nvSpPr>
        <p:spPr>
          <a:xfrm>
            <a:off x="642281" y="1794286"/>
            <a:ext cx="5097600" cy="558000"/>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sub-header</a:t>
            </a:r>
            <a:endParaRPr lang="en-US"/>
          </a:p>
        </p:txBody>
      </p:sp>
      <p:sp>
        <p:nvSpPr>
          <p:cNvPr id="30" name="Rectangle 29">
            <a:extLst>
              <a:ext uri="{FF2B5EF4-FFF2-40B4-BE49-F238E27FC236}">
                <a16:creationId xmlns:a16="http://schemas.microsoft.com/office/drawing/2014/main" id="{B9F0512B-71BC-CC69-CBD8-A5AC0FEAA900}"/>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 Placeholder 8">
            <a:extLst>
              <a:ext uri="{FF2B5EF4-FFF2-40B4-BE49-F238E27FC236}">
                <a16:creationId xmlns:a16="http://schemas.microsoft.com/office/drawing/2014/main" id="{771ED409-3394-EB5B-CCFA-36A4897129A8}"/>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37" name="Title Placeholder 2">
            <a:extLst>
              <a:ext uri="{FF2B5EF4-FFF2-40B4-BE49-F238E27FC236}">
                <a16:creationId xmlns:a16="http://schemas.microsoft.com/office/drawing/2014/main" id="{2A82B2AA-3882-11C8-4928-8012D82E77CC}"/>
              </a:ext>
            </a:extLst>
          </p:cNvPr>
          <p:cNvSpPr>
            <a:spLocks noGrp="1" noRot="1" noMove="1" noResize="1" noEditPoints="1" noAdjustHandles="1" noChangeArrowheads="1" noChangeShapeType="1"/>
          </p:cNvSpPr>
          <p:nvPr>
            <p:ph type="title" hasCustomPrompt="1"/>
          </p:nvPr>
        </p:nvSpPr>
        <p:spPr>
          <a:xfrm>
            <a:off x="4109014" y="504000"/>
            <a:ext cx="7615048"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918980535"/>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xample of infographic and text">
    <p:spTree>
      <p:nvGrpSpPr>
        <p:cNvPr id="1" name=""/>
        <p:cNvGrpSpPr/>
        <p:nvPr/>
      </p:nvGrpSpPr>
      <p:grpSpPr>
        <a:xfrm>
          <a:off x="0" y="0"/>
          <a:ext cx="0" cy="0"/>
          <a:chOff x="0" y="0"/>
          <a:chExt cx="0" cy="0"/>
        </a:xfrm>
      </p:grpSpPr>
      <p:sp>
        <p:nvSpPr>
          <p:cNvPr id="13" name="Slide Number Placeholder 5">
            <a:extLst>
              <a:ext uri="{FF2B5EF4-FFF2-40B4-BE49-F238E27FC236}">
                <a16:creationId xmlns:a16="http://schemas.microsoft.com/office/drawing/2014/main" id="{38630B50-84DA-5FC4-84A1-1A4ED10B4394}"/>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11" name="Footer Placeholder 4">
            <a:extLst>
              <a:ext uri="{FF2B5EF4-FFF2-40B4-BE49-F238E27FC236}">
                <a16:creationId xmlns:a16="http://schemas.microsoft.com/office/drawing/2014/main" id="{B7AD4746-9DC7-13F7-934E-B03E9B5986C1}"/>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27" name="SmartArt Placeholder 1">
            <a:extLst>
              <a:ext uri="{FF2B5EF4-FFF2-40B4-BE49-F238E27FC236}">
                <a16:creationId xmlns:a16="http://schemas.microsoft.com/office/drawing/2014/main" id="{AB4A304E-68FB-0CDC-9A6B-0CA3E57E4B28}"/>
              </a:ext>
            </a:extLst>
          </p:cNvPr>
          <p:cNvSpPr>
            <a:spLocks noGrp="1"/>
          </p:cNvSpPr>
          <p:nvPr>
            <p:ph type="dgm" sz="quarter" idx="23"/>
          </p:nvPr>
        </p:nvSpPr>
        <p:spPr>
          <a:xfrm>
            <a:off x="6457201" y="1836498"/>
            <a:ext cx="5374797" cy="4517502"/>
          </a:xfrm>
          <a:prstGeom prst="rect">
            <a:avLst/>
          </a:prstGeom>
        </p:spPr>
        <p:txBody>
          <a:bodyPr lIns="0" tIns="0" rIns="0" bIns="0" anchor="ctr" anchorCtr="0"/>
          <a:lstStyle>
            <a:lvl1pPr marL="0" indent="0" algn="ctr">
              <a:buNone/>
              <a:defRPr lang="en-US" sz="1200" kern="1200">
                <a:solidFill>
                  <a:schemeClr val="accent5"/>
                </a:solidFill>
                <a:latin typeface="+mn-lt"/>
                <a:ea typeface="+mn-ea"/>
                <a:cs typeface="+mn-cs"/>
              </a:defRPr>
            </a:lvl1pPr>
          </a:lstStyle>
          <a:p>
            <a:endParaRPr lang="en-US"/>
          </a:p>
        </p:txBody>
      </p:sp>
      <p:cxnSp>
        <p:nvCxnSpPr>
          <p:cNvPr id="2" name="Straight Connector 1">
            <a:extLst>
              <a:ext uri="{FF2B5EF4-FFF2-40B4-BE49-F238E27FC236}">
                <a16:creationId xmlns:a16="http://schemas.microsoft.com/office/drawing/2014/main" id="{08BE6983-A079-D5D8-1F9F-DF09796DBA9E}"/>
              </a:ext>
            </a:extLst>
          </p:cNvPr>
          <p:cNvCxnSpPr>
            <a:cxnSpLocks noGrp="1" noRot="1" noMove="1" noResize="1" noEditPoints="1" noAdjustHandles="1" noChangeArrowheads="1" noChangeShapeType="1"/>
          </p:cNvCxnSpPr>
          <p:nvPr userDrawn="1"/>
        </p:nvCxnSpPr>
        <p:spPr>
          <a:xfrm>
            <a:off x="6096000" y="1842247"/>
            <a:ext cx="0" cy="4521795"/>
          </a:xfrm>
          <a:prstGeom prst="line">
            <a:avLst/>
          </a:prstGeom>
          <a:ln>
            <a:solidFill>
              <a:schemeClr val="tx2"/>
            </a:solidFill>
          </a:ln>
        </p:spPr>
        <p:style>
          <a:lnRef idx="3">
            <a:schemeClr val="dk1"/>
          </a:lnRef>
          <a:fillRef idx="0">
            <a:schemeClr val="dk1"/>
          </a:fillRef>
          <a:effectRef idx="2">
            <a:schemeClr val="dk1"/>
          </a:effectRef>
          <a:fontRef idx="minor">
            <a:schemeClr val="tx1"/>
          </a:fontRef>
        </p:style>
      </p:cxnSp>
      <p:sp>
        <p:nvSpPr>
          <p:cNvPr id="25" name="Text Placeholder 2">
            <a:extLst>
              <a:ext uri="{FF2B5EF4-FFF2-40B4-BE49-F238E27FC236}">
                <a16:creationId xmlns:a16="http://schemas.microsoft.com/office/drawing/2014/main" id="{0DDF0EAE-985C-CC15-F982-4D4F4C119B8B}"/>
              </a:ext>
            </a:extLst>
          </p:cNvPr>
          <p:cNvSpPr>
            <a:spLocks noGrp="1"/>
          </p:cNvSpPr>
          <p:nvPr>
            <p:ph type="body" sz="quarter" idx="20"/>
          </p:nvPr>
        </p:nvSpPr>
        <p:spPr>
          <a:xfrm>
            <a:off x="764307" y="2593372"/>
            <a:ext cx="4703044" cy="246221"/>
          </a:xfrm>
          <a:prstGeom prst="rect">
            <a:avLst/>
          </a:prstGeom>
        </p:spPr>
        <p:txBody>
          <a:bodyPr wrap="square" lIns="0" tIns="0" rIns="0" bIns="0">
            <a:spAutoFit/>
          </a:bodyPr>
          <a:lstStyle>
            <a:lvl1pPr marL="284400" indent="-284400">
              <a:lnSpc>
                <a:spcPct val="100000"/>
              </a:lnSpc>
              <a:spcBef>
                <a:spcPts val="0"/>
              </a:spcBef>
              <a:spcAft>
                <a:spcPts val="1200"/>
              </a:spcAft>
              <a:defRPr lang="en-US" sz="16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6" name="Text Placeholder 1">
            <a:extLst>
              <a:ext uri="{FF2B5EF4-FFF2-40B4-BE49-F238E27FC236}">
                <a16:creationId xmlns:a16="http://schemas.microsoft.com/office/drawing/2014/main" id="{DB060B3C-2AF3-1D3D-DE28-9841D46F83B7}"/>
              </a:ext>
            </a:extLst>
          </p:cNvPr>
          <p:cNvSpPr>
            <a:spLocks noGrp="1"/>
          </p:cNvSpPr>
          <p:nvPr>
            <p:ph type="body" sz="quarter" idx="19" hasCustomPrompt="1"/>
          </p:nvPr>
        </p:nvSpPr>
        <p:spPr>
          <a:xfrm>
            <a:off x="569258" y="1810870"/>
            <a:ext cx="5056086" cy="455855"/>
          </a:xfrm>
          <a:prstGeom prst="roundRect">
            <a:avLst/>
          </a:prstGeom>
          <a:solidFill>
            <a:schemeClr val="tx2"/>
          </a:solidFill>
        </p:spPr>
        <p:txBody>
          <a:bodyPr wrap="square" lIns="0" tIns="0" rIns="0" bIns="0" anchor="ctr" anchorCtr="0">
            <a:noAutofit/>
          </a:bodyPr>
          <a:lstStyle>
            <a:lvl1pPr marL="0" indent="0" algn="ctr">
              <a:buNone/>
              <a:defRPr lang="en-US" sz="1800" kern="1200" dirty="0">
                <a:solidFill>
                  <a:schemeClr val="lt1"/>
                </a:solidFill>
                <a:latin typeface="+mn-lt"/>
                <a:ea typeface="+mn-ea"/>
                <a:cs typeface="+mn-cs"/>
              </a:defRPr>
            </a:lvl1pPr>
            <a:lvl2pPr>
              <a:defRPr lang="en-GB" sz="1600" b="1" kern="1200" dirty="0" smtClean="0">
                <a:solidFill>
                  <a:srgbClr val="012169"/>
                </a:solidFill>
                <a:latin typeface="+mn-lt"/>
                <a:ea typeface="+mn-ea"/>
                <a:cs typeface="+mn-cs"/>
              </a:defRPr>
            </a:lvl2pPr>
            <a:lvl3pPr>
              <a:defRPr lang="en-GB" sz="1600" b="1" kern="1200" dirty="0" smtClean="0">
                <a:solidFill>
                  <a:srgbClr val="012169"/>
                </a:solidFill>
                <a:latin typeface="+mn-lt"/>
                <a:ea typeface="+mn-ea"/>
                <a:cs typeface="+mn-cs"/>
              </a:defRPr>
            </a:lvl3pPr>
            <a:lvl4pPr>
              <a:defRPr lang="en-GB" sz="1600" b="1" kern="1200" dirty="0" smtClean="0">
                <a:solidFill>
                  <a:srgbClr val="012169"/>
                </a:solidFill>
                <a:latin typeface="+mn-lt"/>
                <a:ea typeface="+mn-ea"/>
                <a:cs typeface="+mn-cs"/>
              </a:defRPr>
            </a:lvl4pPr>
            <a:lvl5pPr>
              <a:defRPr lang="en-US" sz="1600" b="1" kern="1200" dirty="0">
                <a:solidFill>
                  <a:srgbClr val="012169"/>
                </a:solidFill>
                <a:latin typeface="+mn-lt"/>
                <a:ea typeface="+mn-ea"/>
                <a:cs typeface="+mn-cs"/>
              </a:defRPr>
            </a:lvl5pPr>
          </a:lstStyle>
          <a:p>
            <a:pPr lvl="0"/>
            <a:r>
              <a:rPr lang="en-GB"/>
              <a:t>Click to edit Master header</a:t>
            </a:r>
            <a:endParaRPr lang="en-US"/>
          </a:p>
        </p:txBody>
      </p:sp>
      <p:sp>
        <p:nvSpPr>
          <p:cNvPr id="8" name="Rectangle 7">
            <a:extLst>
              <a:ext uri="{FF2B5EF4-FFF2-40B4-BE49-F238E27FC236}">
                <a16:creationId xmlns:a16="http://schemas.microsoft.com/office/drawing/2014/main" id="{FBDF5227-C3B1-EA22-D494-37A10E8E90DC}"/>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 Placeholder 8">
            <a:extLst>
              <a:ext uri="{FF2B5EF4-FFF2-40B4-BE49-F238E27FC236}">
                <a16:creationId xmlns:a16="http://schemas.microsoft.com/office/drawing/2014/main" id="{FF5C7240-BC70-F047-76C1-F4F895E6FAF1}"/>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9" name="Title Placeholder 2">
            <a:extLst>
              <a:ext uri="{FF2B5EF4-FFF2-40B4-BE49-F238E27FC236}">
                <a16:creationId xmlns:a16="http://schemas.microsoft.com/office/drawing/2014/main" id="{780DEBAF-6038-2055-ABB1-098B08B55559}"/>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508170412"/>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xample icon and text 1">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B9C17506-8579-8975-52FC-81F63B6B15FF}"/>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4" name="Footer Placeholder 4">
            <a:extLst>
              <a:ext uri="{FF2B5EF4-FFF2-40B4-BE49-F238E27FC236}">
                <a16:creationId xmlns:a16="http://schemas.microsoft.com/office/drawing/2014/main" id="{0708DEB4-A3E4-C135-CC90-1E47C78A74F4}"/>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cxnSp>
        <p:nvCxnSpPr>
          <p:cNvPr id="14" name="Straight Connector 3">
            <a:extLst>
              <a:ext uri="{FF2B5EF4-FFF2-40B4-BE49-F238E27FC236}">
                <a16:creationId xmlns:a16="http://schemas.microsoft.com/office/drawing/2014/main" id="{2FEB0E83-A665-4F42-2656-A6DE1D1E7DBA}"/>
              </a:ext>
            </a:extLst>
          </p:cNvPr>
          <p:cNvCxnSpPr>
            <a:cxnSpLocks noGrp="1" noRot="1" noMove="1" noResize="1" noEditPoints="1" noAdjustHandles="1" noChangeArrowheads="1" noChangeShapeType="1"/>
          </p:cNvCxnSpPr>
          <p:nvPr userDrawn="1"/>
        </p:nvCxnSpPr>
        <p:spPr>
          <a:xfrm>
            <a:off x="367200" y="6334344"/>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8" name="Text Placeholder 6">
            <a:extLst>
              <a:ext uri="{FF2B5EF4-FFF2-40B4-BE49-F238E27FC236}">
                <a16:creationId xmlns:a16="http://schemas.microsoft.com/office/drawing/2014/main" id="{7A388780-0C1E-734B-FF34-87D783F10E46}"/>
              </a:ext>
            </a:extLst>
          </p:cNvPr>
          <p:cNvSpPr>
            <a:spLocks noGrp="1"/>
          </p:cNvSpPr>
          <p:nvPr>
            <p:ph type="body" sz="quarter" idx="24"/>
          </p:nvPr>
        </p:nvSpPr>
        <p:spPr>
          <a:xfrm>
            <a:off x="3255662" y="5395920"/>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9" name="Text Placeholder 5">
            <a:extLst>
              <a:ext uri="{FF2B5EF4-FFF2-40B4-BE49-F238E27FC236}">
                <a16:creationId xmlns:a16="http://schemas.microsoft.com/office/drawing/2014/main" id="{8F76C1C6-4B2C-0DCF-2CC2-9B8AE2C74346}"/>
              </a:ext>
            </a:extLst>
          </p:cNvPr>
          <p:cNvSpPr>
            <a:spLocks noGrp="1"/>
          </p:cNvSpPr>
          <p:nvPr>
            <p:ph type="body" sz="quarter" idx="25"/>
          </p:nvPr>
        </p:nvSpPr>
        <p:spPr>
          <a:xfrm>
            <a:off x="537881" y="5021419"/>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40" name="Picture Placeholder 3">
            <a:extLst>
              <a:ext uri="{FF2B5EF4-FFF2-40B4-BE49-F238E27FC236}">
                <a16:creationId xmlns:a16="http://schemas.microsoft.com/office/drawing/2014/main" id="{0E66B355-7B88-4035-5471-D1DFCCD6BCFE}"/>
              </a:ext>
            </a:extLst>
          </p:cNvPr>
          <p:cNvSpPr>
            <a:spLocks noGrp="1"/>
          </p:cNvSpPr>
          <p:nvPr>
            <p:ph type="pic" sz="quarter" idx="26" hasCustomPrompt="1"/>
          </p:nvPr>
        </p:nvSpPr>
        <p:spPr>
          <a:xfrm>
            <a:off x="627258" y="5097046"/>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3" name="Straight Connector 2">
            <a:extLst>
              <a:ext uri="{FF2B5EF4-FFF2-40B4-BE49-F238E27FC236}">
                <a16:creationId xmlns:a16="http://schemas.microsoft.com/office/drawing/2014/main" id="{23000480-EA21-3B7D-25C7-42525B61BE34}"/>
              </a:ext>
            </a:extLst>
          </p:cNvPr>
          <p:cNvCxnSpPr>
            <a:cxnSpLocks noGrp="1" noRot="1" noMove="1" noResize="1" noEditPoints="1" noAdjustHandles="1" noChangeArrowheads="1" noChangeShapeType="1"/>
          </p:cNvCxnSpPr>
          <p:nvPr userDrawn="1"/>
        </p:nvCxnSpPr>
        <p:spPr>
          <a:xfrm>
            <a:off x="367200" y="4740868"/>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35" name="Text Placeholder 4">
            <a:extLst>
              <a:ext uri="{FF2B5EF4-FFF2-40B4-BE49-F238E27FC236}">
                <a16:creationId xmlns:a16="http://schemas.microsoft.com/office/drawing/2014/main" id="{CA83351C-C32B-FF19-4AA4-536F9F2A85AE}"/>
              </a:ext>
            </a:extLst>
          </p:cNvPr>
          <p:cNvSpPr>
            <a:spLocks noGrp="1"/>
          </p:cNvSpPr>
          <p:nvPr>
            <p:ph type="body" sz="quarter" idx="21"/>
          </p:nvPr>
        </p:nvSpPr>
        <p:spPr>
          <a:xfrm>
            <a:off x="3255662" y="3807752"/>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6" name="Text Placeholder 3">
            <a:extLst>
              <a:ext uri="{FF2B5EF4-FFF2-40B4-BE49-F238E27FC236}">
                <a16:creationId xmlns:a16="http://schemas.microsoft.com/office/drawing/2014/main" id="{2510443C-95B1-C730-80BF-853387A908F7}"/>
              </a:ext>
            </a:extLst>
          </p:cNvPr>
          <p:cNvSpPr>
            <a:spLocks noGrp="1"/>
          </p:cNvSpPr>
          <p:nvPr>
            <p:ph type="body" sz="quarter" idx="22"/>
          </p:nvPr>
        </p:nvSpPr>
        <p:spPr>
          <a:xfrm>
            <a:off x="537881" y="3433251"/>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7" name="Picture Placeholder 2">
            <a:extLst>
              <a:ext uri="{FF2B5EF4-FFF2-40B4-BE49-F238E27FC236}">
                <a16:creationId xmlns:a16="http://schemas.microsoft.com/office/drawing/2014/main" id="{3CE9F517-024D-0D74-D269-83DA2D17C15D}"/>
              </a:ext>
            </a:extLst>
          </p:cNvPr>
          <p:cNvSpPr>
            <a:spLocks noGrp="1"/>
          </p:cNvSpPr>
          <p:nvPr>
            <p:ph type="pic" sz="quarter" idx="23" hasCustomPrompt="1"/>
          </p:nvPr>
        </p:nvSpPr>
        <p:spPr>
          <a:xfrm>
            <a:off x="627258" y="3508878"/>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cxnSp>
        <p:nvCxnSpPr>
          <p:cNvPr id="11" name="Straight Connector 1">
            <a:extLst>
              <a:ext uri="{FF2B5EF4-FFF2-40B4-BE49-F238E27FC236}">
                <a16:creationId xmlns:a16="http://schemas.microsoft.com/office/drawing/2014/main" id="{1033842E-FE73-A8AE-3074-E0DD4F678CC3}"/>
              </a:ext>
            </a:extLst>
          </p:cNvPr>
          <p:cNvCxnSpPr>
            <a:cxnSpLocks noGrp="1" noRot="1" noMove="1" noResize="1" noEditPoints="1" noAdjustHandles="1" noChangeArrowheads="1" noChangeShapeType="1"/>
          </p:cNvCxnSpPr>
          <p:nvPr userDrawn="1"/>
        </p:nvCxnSpPr>
        <p:spPr>
          <a:xfrm>
            <a:off x="367200" y="3147392"/>
            <a:ext cx="11340000" cy="0"/>
          </a:xfrm>
          <a:prstGeom prst="line">
            <a:avLst/>
          </a:prstGeom>
          <a:ln w="9525">
            <a:solidFill>
              <a:schemeClr val="tx2"/>
            </a:solidFill>
            <a:prstDash val="sysDash"/>
          </a:ln>
        </p:spPr>
        <p:style>
          <a:lnRef idx="1">
            <a:schemeClr val="accent1"/>
          </a:lnRef>
          <a:fillRef idx="0">
            <a:schemeClr val="accent1"/>
          </a:fillRef>
          <a:effectRef idx="0">
            <a:schemeClr val="accent1"/>
          </a:effectRef>
          <a:fontRef idx="minor">
            <a:schemeClr val="tx1"/>
          </a:fontRef>
        </p:style>
      </p:cxnSp>
      <p:sp>
        <p:nvSpPr>
          <p:cNvPr id="29" name="Text Placeholder 2">
            <a:extLst>
              <a:ext uri="{FF2B5EF4-FFF2-40B4-BE49-F238E27FC236}">
                <a16:creationId xmlns:a16="http://schemas.microsoft.com/office/drawing/2014/main" id="{25BD43C2-5E65-024F-F2D7-1623C84E025D}"/>
              </a:ext>
            </a:extLst>
          </p:cNvPr>
          <p:cNvSpPr>
            <a:spLocks noGrp="1"/>
          </p:cNvSpPr>
          <p:nvPr>
            <p:ph type="body" sz="quarter" idx="20"/>
          </p:nvPr>
        </p:nvSpPr>
        <p:spPr>
          <a:xfrm>
            <a:off x="3255662" y="2211755"/>
            <a:ext cx="7996521" cy="276999"/>
          </a:xfrm>
          <a:prstGeom prst="rect">
            <a:avLst/>
          </a:prstGeom>
        </p:spPr>
        <p:txBody>
          <a:bodyPr wrap="square" lIns="0" tIns="0" rIns="0" bIns="0" anchor="ctr" anchorCtr="0">
            <a:spAutoFit/>
          </a:bodyPr>
          <a:lstStyle>
            <a:lvl1pPr marL="284400" indent="-284400">
              <a:lnSpc>
                <a:spcPct val="100000"/>
              </a:lnSpc>
              <a:spcBef>
                <a:spcPts val="0"/>
              </a:spcBef>
              <a:spcAft>
                <a:spcPts val="1200"/>
              </a:spcAft>
              <a:defRPr lang="en-US" sz="1800" kern="1200" dirty="0">
                <a:solidFill>
                  <a:schemeClr val="tx1"/>
                </a:solidFill>
                <a:latin typeface="+mn-lt"/>
                <a:ea typeface="+mn-ea"/>
                <a:cs typeface="+mn-cs"/>
              </a:defRPr>
            </a:lvl1pPr>
            <a:lvl2pPr>
              <a:defRPr lang="en-GB" sz="1400" kern="1200" dirty="0" smtClean="0">
                <a:solidFill>
                  <a:schemeClr val="tx1"/>
                </a:solidFill>
                <a:latin typeface="+mn-lt"/>
                <a:ea typeface="+mn-ea"/>
                <a:cs typeface="+mn-cs"/>
              </a:defRPr>
            </a:lvl2pPr>
            <a:lvl3pPr>
              <a:defRPr lang="en-GB" sz="1400" kern="1200" dirty="0" smtClean="0">
                <a:solidFill>
                  <a:schemeClr val="tx1"/>
                </a:solidFill>
                <a:latin typeface="+mn-lt"/>
                <a:ea typeface="+mn-ea"/>
                <a:cs typeface="+mn-cs"/>
              </a:defRPr>
            </a:lvl3pPr>
            <a:lvl4pPr>
              <a:defRPr lang="en-GB" sz="1400" kern="1200" dirty="0" smtClean="0">
                <a:solidFill>
                  <a:schemeClr val="tx1"/>
                </a:solidFill>
                <a:latin typeface="+mn-lt"/>
                <a:ea typeface="+mn-ea"/>
                <a:cs typeface="+mn-cs"/>
              </a:defRPr>
            </a:lvl4pPr>
            <a:lvl5pPr>
              <a:defRPr lang="en-US" sz="1400" kern="1200" dirty="0">
                <a:solidFill>
                  <a:schemeClr val="tx1"/>
                </a:solidFill>
                <a:latin typeface="+mn-lt"/>
                <a:ea typeface="+mn-ea"/>
                <a:cs typeface="+mn-cs"/>
              </a:defRPr>
            </a:lvl5pPr>
          </a:lstStyle>
          <a:p>
            <a:pPr lvl="0"/>
            <a:r>
              <a:rPr lang="en-GB"/>
              <a:t>Click to edit Master text styles</a:t>
            </a:r>
            <a:endParaRPr lang="en-US"/>
          </a:p>
        </p:txBody>
      </p:sp>
      <p:sp>
        <p:nvSpPr>
          <p:cNvPr id="30" name="Text Placeholder 1">
            <a:extLst>
              <a:ext uri="{FF2B5EF4-FFF2-40B4-BE49-F238E27FC236}">
                <a16:creationId xmlns:a16="http://schemas.microsoft.com/office/drawing/2014/main" id="{AF4A1666-ED29-F94C-EA0C-CAB8204D3ACA}"/>
              </a:ext>
            </a:extLst>
          </p:cNvPr>
          <p:cNvSpPr>
            <a:spLocks noGrp="1"/>
          </p:cNvSpPr>
          <p:nvPr>
            <p:ph type="body" sz="quarter" idx="16"/>
          </p:nvPr>
        </p:nvSpPr>
        <p:spPr>
          <a:xfrm>
            <a:off x="537881" y="1837254"/>
            <a:ext cx="2532530" cy="1026000"/>
          </a:xfrm>
          <a:prstGeom prst="roundRect">
            <a:avLst/>
          </a:prstGeom>
          <a:solidFill>
            <a:schemeClr val="tx2"/>
          </a:solidFill>
        </p:spPr>
        <p:txBody>
          <a:bodyPr lIns="827999" tIns="0" rIns="90000" bIns="0" anchor="ctr" anchorCtr="0"/>
          <a:lstStyle>
            <a:lvl1pPr marL="0" indent="0">
              <a:lnSpc>
                <a:spcPct val="95000"/>
              </a:lnSpc>
              <a:spcBef>
                <a:spcPts val="0"/>
              </a:spcBef>
              <a:spcAft>
                <a:spcPts val="600"/>
              </a:spcAft>
              <a:buNone/>
              <a:defRPr lang="en-GB" sz="1800" b="1" kern="1200" dirty="0" smtClean="0">
                <a:solidFill>
                  <a:schemeClr val="bg1"/>
                </a:solidFill>
                <a:latin typeface="+mn-lt"/>
                <a:ea typeface="+mn-ea"/>
                <a:cs typeface="+mn-cs"/>
              </a:defRPr>
            </a:lvl1pPr>
            <a:lvl2pPr marL="284400" indent="-284400">
              <a:lnSpc>
                <a:spcPct val="100000"/>
              </a:lnSpc>
              <a:spcBef>
                <a:spcPts val="0"/>
              </a:spcBef>
              <a:spcAft>
                <a:spcPts val="600"/>
              </a:spcAft>
              <a:defRPr sz="1600">
                <a:solidFill>
                  <a:schemeClr val="bg1"/>
                </a:solidFill>
              </a:defRPr>
            </a:lvl2pPr>
            <a:lvl3pPr>
              <a:defRPr sz="1600"/>
            </a:lvl3pPr>
            <a:lvl4pPr>
              <a:defRPr sz="1600"/>
            </a:lvl4pPr>
            <a:lvl5pPr>
              <a:defRPr sz="1600"/>
            </a:lvl5pPr>
          </a:lstStyle>
          <a:p>
            <a:pPr lvl="0"/>
            <a:r>
              <a:rPr lang="en-GB"/>
              <a:t>Click to edit Master text</a:t>
            </a:r>
          </a:p>
        </p:txBody>
      </p:sp>
      <p:sp>
        <p:nvSpPr>
          <p:cNvPr id="33" name="Picture Placeholder 1">
            <a:extLst>
              <a:ext uri="{FF2B5EF4-FFF2-40B4-BE49-F238E27FC236}">
                <a16:creationId xmlns:a16="http://schemas.microsoft.com/office/drawing/2014/main" id="{5C5FED16-432A-1305-B6EB-4CD0640437BA}"/>
              </a:ext>
            </a:extLst>
          </p:cNvPr>
          <p:cNvSpPr>
            <a:spLocks noGrp="1"/>
          </p:cNvSpPr>
          <p:nvPr>
            <p:ph type="pic" sz="quarter" idx="17" hasCustomPrompt="1"/>
          </p:nvPr>
        </p:nvSpPr>
        <p:spPr>
          <a:xfrm>
            <a:off x="627258" y="1912881"/>
            <a:ext cx="708784" cy="878408"/>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1" name="Rectangle 40">
            <a:extLst>
              <a:ext uri="{FF2B5EF4-FFF2-40B4-BE49-F238E27FC236}">
                <a16:creationId xmlns:a16="http://schemas.microsoft.com/office/drawing/2014/main" id="{0F9218C3-5425-4781-DFD8-FD8BB8DB907D}"/>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 Placeholder 8">
            <a:extLst>
              <a:ext uri="{FF2B5EF4-FFF2-40B4-BE49-F238E27FC236}">
                <a16:creationId xmlns:a16="http://schemas.microsoft.com/office/drawing/2014/main" id="{29757ACF-BF1B-B2DE-15DF-32EA8A5349C4}"/>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2" name="Title Placeholder 2">
            <a:extLst>
              <a:ext uri="{FF2B5EF4-FFF2-40B4-BE49-F238E27FC236}">
                <a16:creationId xmlns:a16="http://schemas.microsoft.com/office/drawing/2014/main" id="{B67761A9-73CB-B603-1585-51146EA50366}"/>
              </a:ext>
            </a:extLst>
          </p:cNvPr>
          <p:cNvSpPr>
            <a:spLocks noGrp="1" noRot="1" noMove="1" noResize="1" noEditPoints="1" noAdjustHandles="1" noChangeArrowheads="1" noChangeShapeType="1"/>
          </p:cNvSpPr>
          <p:nvPr>
            <p:ph type="title" hasCustomPrompt="1"/>
          </p:nvPr>
        </p:nvSpPr>
        <p:spPr>
          <a:xfrm>
            <a:off x="4114800" y="504000"/>
            <a:ext cx="7609261"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2332157897"/>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ample icon and text 2">
    <p:spTree>
      <p:nvGrpSpPr>
        <p:cNvPr id="1" name=""/>
        <p:cNvGrpSpPr/>
        <p:nvPr/>
      </p:nvGrpSpPr>
      <p:grpSpPr>
        <a:xfrm>
          <a:off x="0" y="0"/>
          <a:ext cx="0" cy="0"/>
          <a:chOff x="0" y="0"/>
          <a:chExt cx="0" cy="0"/>
        </a:xfrm>
      </p:grpSpPr>
      <p:sp>
        <p:nvSpPr>
          <p:cNvPr id="49" name="Slide Number Placeholder 5">
            <a:extLst>
              <a:ext uri="{FF2B5EF4-FFF2-40B4-BE49-F238E27FC236}">
                <a16:creationId xmlns:a16="http://schemas.microsoft.com/office/drawing/2014/main" id="{BB9493E2-AB30-4E8D-01FB-ED3A6EF39A5E}"/>
              </a:ext>
            </a:extLst>
          </p:cNvPr>
          <p:cNvSpPr>
            <a:spLocks noGrp="1" noRot="1" noMove="1" noResize="1" noEditPoints="1" noAdjustHandles="1" noChangeArrowheads="1" noChangeShapeType="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lumMod val="75000"/>
                  </a:schemeClr>
                </a:solidFill>
              </a:defRPr>
            </a:lvl1pPr>
          </a:lstStyle>
          <a:p>
            <a:fld id="{318356DC-334E-1146-8C47-B0DA3BCDFCC3}" type="slidenum">
              <a:rPr lang="en-US" smtClean="0"/>
              <a:pPr/>
              <a:t>‹#›</a:t>
            </a:fld>
            <a:endParaRPr lang="en-US"/>
          </a:p>
        </p:txBody>
      </p:sp>
      <p:sp>
        <p:nvSpPr>
          <p:cNvPr id="48" name="Footer Placeholder 4">
            <a:extLst>
              <a:ext uri="{FF2B5EF4-FFF2-40B4-BE49-F238E27FC236}">
                <a16:creationId xmlns:a16="http://schemas.microsoft.com/office/drawing/2014/main" id="{7FC05237-CEA4-090B-5C6E-FCB92CA748CF}"/>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lumMod val="75000"/>
                  </a:schemeClr>
                </a:solidFill>
                <a:latin typeface="Arial" panose="020B0604020202020204" pitchFamily="34" charset="0"/>
                <a:ea typeface="+mn-ea"/>
                <a:cs typeface="Arial" panose="020B0604020202020204" pitchFamily="34" charset="0"/>
              </a:defRPr>
            </a:lvl1pPr>
          </a:lstStyle>
          <a:p>
            <a:r>
              <a:rPr lang="en-GB"/>
              <a:t>SENSITIVITY MARKING</a:t>
            </a:r>
          </a:p>
        </p:txBody>
      </p:sp>
      <p:sp>
        <p:nvSpPr>
          <p:cNvPr id="44" name="Text Placeholder 2">
            <a:extLst>
              <a:ext uri="{FF2B5EF4-FFF2-40B4-BE49-F238E27FC236}">
                <a16:creationId xmlns:a16="http://schemas.microsoft.com/office/drawing/2014/main" id="{676691FD-8AFD-D8E6-68B3-FD29BE116354}"/>
              </a:ext>
            </a:extLst>
          </p:cNvPr>
          <p:cNvSpPr>
            <a:spLocks noGrp="1"/>
          </p:cNvSpPr>
          <p:nvPr>
            <p:ph type="body" sz="quarter" idx="22"/>
          </p:nvPr>
        </p:nvSpPr>
        <p:spPr>
          <a:xfrm>
            <a:off x="6355978"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sp>
        <p:nvSpPr>
          <p:cNvPr id="41" name="Text Placeholder 1">
            <a:extLst>
              <a:ext uri="{FF2B5EF4-FFF2-40B4-BE49-F238E27FC236}">
                <a16:creationId xmlns:a16="http://schemas.microsoft.com/office/drawing/2014/main" id="{6791F2DD-5D9A-CBD5-7D9E-84D57B5536FE}"/>
              </a:ext>
            </a:extLst>
          </p:cNvPr>
          <p:cNvSpPr>
            <a:spLocks noGrp="1"/>
          </p:cNvSpPr>
          <p:nvPr>
            <p:ph type="body" sz="quarter" idx="15"/>
          </p:nvPr>
        </p:nvSpPr>
        <p:spPr>
          <a:xfrm>
            <a:off x="752824" y="4716000"/>
            <a:ext cx="5083200" cy="1565999"/>
          </a:xfrm>
          <a:prstGeom prst="roundRect">
            <a:avLst/>
          </a:prstGeom>
          <a:solidFill>
            <a:schemeClr val="bg2">
              <a:lumMod val="40000"/>
              <a:lumOff val="60000"/>
            </a:schemeClr>
          </a:solidFill>
          <a:ln>
            <a:solidFill>
              <a:schemeClr val="tx2"/>
            </a:solidFill>
          </a:ln>
        </p:spPr>
        <p:txBody>
          <a:bodyPr lIns="288000" tIns="216000" rIns="216000" bIns="72000"/>
          <a:lstStyle>
            <a:lvl1pPr marL="0" indent="0">
              <a:lnSpc>
                <a:spcPct val="100000"/>
              </a:lnSpc>
              <a:spcBef>
                <a:spcPts val="0"/>
              </a:spcBef>
              <a:spcAft>
                <a:spcPts val="600"/>
              </a:spcAft>
              <a:buNone/>
              <a:defRPr sz="1600">
                <a:solidFill>
                  <a:schemeClr val="tx1"/>
                </a:solidFill>
              </a:defRPr>
            </a:lvl1pPr>
            <a:lvl2pPr marL="284400" indent="-284400">
              <a:lnSpc>
                <a:spcPct val="100000"/>
              </a:lnSpc>
              <a:spcBef>
                <a:spcPts val="0"/>
              </a:spcBef>
              <a:spcAft>
                <a:spcPts val="600"/>
              </a:spcAft>
              <a:defRPr sz="1600"/>
            </a:lvl2pPr>
            <a:lvl3pPr>
              <a:defRPr sz="1600"/>
            </a:lvl3pPr>
            <a:lvl4pPr>
              <a:defRPr sz="1600"/>
            </a:lvl4pPr>
            <a:lvl5pPr>
              <a:defRPr sz="1600"/>
            </a:lvl5pPr>
          </a:lstStyle>
          <a:p>
            <a:pPr lvl="0"/>
            <a:r>
              <a:rPr lang="en-GB"/>
              <a:t>Click to edit Master text styles</a:t>
            </a:r>
            <a:endParaRPr lang="en-US"/>
          </a:p>
        </p:txBody>
      </p:sp>
      <p:cxnSp>
        <p:nvCxnSpPr>
          <p:cNvPr id="3" name="Straight Arrow Connector 2">
            <a:extLst>
              <a:ext uri="{FF2B5EF4-FFF2-40B4-BE49-F238E27FC236}">
                <a16:creationId xmlns:a16="http://schemas.microsoft.com/office/drawing/2014/main" id="{7AF6920D-A27B-DFC6-46A7-3D4F3A79E647}"/>
              </a:ext>
            </a:extLst>
          </p:cNvPr>
          <p:cNvCxnSpPr>
            <a:cxnSpLocks/>
          </p:cNvCxnSpPr>
          <p:nvPr/>
        </p:nvCxnSpPr>
        <p:spPr>
          <a:xfrm>
            <a:off x="555361" y="3101266"/>
            <a:ext cx="11081279" cy="0"/>
          </a:xfrm>
          <a:prstGeom prst="straightConnector1">
            <a:avLst/>
          </a:prstGeom>
          <a:ln w="12700" cap="flat" cmpd="sng" algn="ctr">
            <a:solidFill>
              <a:schemeClr val="tx2"/>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52" name="Oval 4">
            <a:extLst>
              <a:ext uri="{FF2B5EF4-FFF2-40B4-BE49-F238E27FC236}">
                <a16:creationId xmlns:a16="http://schemas.microsoft.com/office/drawing/2014/main" id="{1C7426EE-1333-F01D-A323-4B9A5C943EED}"/>
              </a:ext>
            </a:extLst>
          </p:cNvPr>
          <p:cNvSpPr>
            <a:spLocks noChangeAspect="1"/>
          </p:cNvSpPr>
          <p:nvPr userDrawn="1"/>
        </p:nvSpPr>
        <p:spPr>
          <a:xfrm>
            <a:off x="9524341"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Picture Placeholder 4">
            <a:extLst>
              <a:ext uri="{FF2B5EF4-FFF2-40B4-BE49-F238E27FC236}">
                <a16:creationId xmlns:a16="http://schemas.microsoft.com/office/drawing/2014/main" id="{C1ECA2C2-CFA0-6CD8-D669-39A95ED44C99}"/>
              </a:ext>
            </a:extLst>
          </p:cNvPr>
          <p:cNvSpPr>
            <a:spLocks noGrp="1"/>
          </p:cNvSpPr>
          <p:nvPr>
            <p:ph type="pic" sz="quarter" idx="24" hasCustomPrompt="1"/>
          </p:nvPr>
        </p:nvSpPr>
        <p:spPr>
          <a:xfrm>
            <a:off x="9848341"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3" name="Oval 3">
            <a:extLst>
              <a:ext uri="{FF2B5EF4-FFF2-40B4-BE49-F238E27FC236}">
                <a16:creationId xmlns:a16="http://schemas.microsoft.com/office/drawing/2014/main" id="{CD3003A9-ED4B-D256-7D49-F73784E26871}"/>
              </a:ext>
            </a:extLst>
          </p:cNvPr>
          <p:cNvSpPr>
            <a:spLocks noChangeAspect="1"/>
          </p:cNvSpPr>
          <p:nvPr userDrawn="1"/>
        </p:nvSpPr>
        <p:spPr>
          <a:xfrm>
            <a:off x="6808148"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Picture Placeholder 3">
            <a:extLst>
              <a:ext uri="{FF2B5EF4-FFF2-40B4-BE49-F238E27FC236}">
                <a16:creationId xmlns:a16="http://schemas.microsoft.com/office/drawing/2014/main" id="{93019B69-1557-D66B-A564-CE75D535781A}"/>
              </a:ext>
            </a:extLst>
          </p:cNvPr>
          <p:cNvSpPr>
            <a:spLocks noGrp="1"/>
          </p:cNvSpPr>
          <p:nvPr>
            <p:ph type="pic" sz="quarter" idx="25" hasCustomPrompt="1"/>
          </p:nvPr>
        </p:nvSpPr>
        <p:spPr>
          <a:xfrm>
            <a:off x="7132148"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4" name="Oval 2">
            <a:extLst>
              <a:ext uri="{FF2B5EF4-FFF2-40B4-BE49-F238E27FC236}">
                <a16:creationId xmlns:a16="http://schemas.microsoft.com/office/drawing/2014/main" id="{8A8ACA49-DE03-B274-D830-F48226F73981}"/>
              </a:ext>
            </a:extLst>
          </p:cNvPr>
          <p:cNvSpPr>
            <a:spLocks noChangeAspect="1"/>
          </p:cNvSpPr>
          <p:nvPr userDrawn="1"/>
        </p:nvSpPr>
        <p:spPr>
          <a:xfrm>
            <a:off x="4091956"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Picture Placeholder 2">
            <a:extLst>
              <a:ext uri="{FF2B5EF4-FFF2-40B4-BE49-F238E27FC236}">
                <a16:creationId xmlns:a16="http://schemas.microsoft.com/office/drawing/2014/main" id="{9D12E80A-5EA9-35E8-184B-0C806469B24C}"/>
              </a:ext>
            </a:extLst>
          </p:cNvPr>
          <p:cNvSpPr>
            <a:spLocks noGrp="1"/>
          </p:cNvSpPr>
          <p:nvPr>
            <p:ph type="pic" sz="quarter" idx="26" hasCustomPrompt="1"/>
          </p:nvPr>
        </p:nvSpPr>
        <p:spPr>
          <a:xfrm>
            <a:off x="4415956"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51" name="Oval 1">
            <a:extLst>
              <a:ext uri="{FF2B5EF4-FFF2-40B4-BE49-F238E27FC236}">
                <a16:creationId xmlns:a16="http://schemas.microsoft.com/office/drawing/2014/main" id="{924CC745-07D4-BECF-CC5A-3EA7D5AA43A6}"/>
              </a:ext>
            </a:extLst>
          </p:cNvPr>
          <p:cNvSpPr>
            <a:spLocks noChangeAspect="1"/>
          </p:cNvSpPr>
          <p:nvPr userDrawn="1"/>
        </p:nvSpPr>
        <p:spPr>
          <a:xfrm>
            <a:off x="1375764" y="2435266"/>
            <a:ext cx="1332000" cy="1332000"/>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Picture Placeholder 1">
            <a:extLst>
              <a:ext uri="{FF2B5EF4-FFF2-40B4-BE49-F238E27FC236}">
                <a16:creationId xmlns:a16="http://schemas.microsoft.com/office/drawing/2014/main" id="{133461F1-D380-F735-092B-1FDB17251D0A}"/>
              </a:ext>
            </a:extLst>
          </p:cNvPr>
          <p:cNvSpPr>
            <a:spLocks noGrp="1"/>
          </p:cNvSpPr>
          <p:nvPr>
            <p:ph type="pic" sz="quarter" idx="23" hasCustomPrompt="1"/>
          </p:nvPr>
        </p:nvSpPr>
        <p:spPr>
          <a:xfrm>
            <a:off x="1699764" y="2759266"/>
            <a:ext cx="684000" cy="684000"/>
          </a:xfrm>
          <a:prstGeom prst="rect">
            <a:avLst/>
          </a:prstGeom>
          <a:noFill/>
        </p:spPr>
        <p:txBody>
          <a:bodyPr lIns="0" tIns="0" rIns="0" bIns="0" anchor="ctr" anchorCtr="0"/>
          <a:lstStyle>
            <a:lvl1pPr marL="0" indent="0" algn="ctr">
              <a:buNone/>
              <a:defRPr sz="1000">
                <a:solidFill>
                  <a:srgbClr val="D02F7C"/>
                </a:solidFill>
              </a:defRPr>
            </a:lvl1pPr>
          </a:lstStyle>
          <a:p>
            <a:r>
              <a:rPr lang="en-US"/>
              <a:t>Click to place icon</a:t>
            </a:r>
          </a:p>
        </p:txBody>
      </p:sp>
      <p:sp>
        <p:nvSpPr>
          <p:cNvPr id="45" name="Rectangle 44">
            <a:extLst>
              <a:ext uri="{FF2B5EF4-FFF2-40B4-BE49-F238E27FC236}">
                <a16:creationId xmlns:a16="http://schemas.microsoft.com/office/drawing/2014/main" id="{241BC2C6-A5A7-7DC9-FB23-7BBED8792A29}"/>
              </a:ext>
            </a:extLst>
          </p:cNvPr>
          <p:cNvSpPr>
            <a:spLocks noGrp="1" noRot="1" noMove="1" noResize="1" noEditPoints="1" noAdjustHandles="1" noChangeArrowheads="1" noChangeShapeType="1"/>
          </p:cNvSpPr>
          <p:nvPr userDrawn="1"/>
        </p:nvSpPr>
        <p:spPr>
          <a:xfrm>
            <a:off x="188233" y="1442523"/>
            <a:ext cx="11617483" cy="4571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Text Placeholder 8">
            <a:extLst>
              <a:ext uri="{FF2B5EF4-FFF2-40B4-BE49-F238E27FC236}">
                <a16:creationId xmlns:a16="http://schemas.microsoft.com/office/drawing/2014/main" id="{6FD13E02-A7F3-9A62-A198-C4E0718DE7EC}"/>
              </a:ext>
            </a:extLst>
          </p:cNvPr>
          <p:cNvSpPr>
            <a:spLocks noGrp="1" noRot="1" noMove="1" noResize="1" noEditPoints="1" noAdjustHandles="1" noChangeArrowheads="1" noChangeShapeType="1"/>
          </p:cNvSpPr>
          <p:nvPr>
            <p:ph type="body" sz="quarter" idx="18" hasCustomPrompt="1"/>
          </p:nvPr>
        </p:nvSpPr>
        <p:spPr>
          <a:xfrm>
            <a:off x="188233" y="1064174"/>
            <a:ext cx="11528628" cy="221599"/>
          </a:xfrm>
          <a:prstGeom prst="rect">
            <a:avLst/>
          </a:prstGeom>
        </p:spPr>
        <p:txBody>
          <a:bodyPr lIns="0" tIns="0" rIns="0" bIns="0">
            <a:noAutofit/>
          </a:bodyPr>
          <a:lstStyle>
            <a:lvl1pPr marL="0" indent="0" algn="r">
              <a:buNone/>
              <a:defRPr sz="1600" b="1">
                <a:solidFill>
                  <a:schemeClr val="bg2">
                    <a:lumMod val="75000"/>
                  </a:schemeClr>
                </a:solidFill>
                <a:latin typeface="Arial" panose="020B0604020202020204" pitchFamily="34" charset="0"/>
                <a:cs typeface="Arial" panose="020B0604020202020204" pitchFamily="34" charset="0"/>
              </a:defRPr>
            </a:lvl1pPr>
          </a:lstStyle>
          <a:p>
            <a:r>
              <a:rPr lang="en-GB"/>
              <a:t>One line summary of slide / key takeaway</a:t>
            </a:r>
          </a:p>
        </p:txBody>
      </p:sp>
      <p:sp>
        <p:nvSpPr>
          <p:cNvPr id="46" name="Title Placeholder 2">
            <a:extLst>
              <a:ext uri="{FF2B5EF4-FFF2-40B4-BE49-F238E27FC236}">
                <a16:creationId xmlns:a16="http://schemas.microsoft.com/office/drawing/2014/main" id="{780CAE6E-1E91-C589-92B7-A1C2E645A11A}"/>
              </a:ext>
            </a:extLst>
          </p:cNvPr>
          <p:cNvSpPr>
            <a:spLocks noGrp="1" noRot="1" noMove="1" noResize="1" noEditPoints="1" noAdjustHandles="1" noChangeArrowheads="1" noChangeShapeType="1"/>
          </p:cNvSpPr>
          <p:nvPr>
            <p:ph type="title" hasCustomPrompt="1"/>
          </p:nvPr>
        </p:nvSpPr>
        <p:spPr>
          <a:xfrm>
            <a:off x="4105656" y="504000"/>
            <a:ext cx="7618405" cy="387798"/>
          </a:xfrm>
          <a:prstGeom prst="rect">
            <a:avLst/>
          </a:prstGeom>
        </p:spPr>
        <p:txBody>
          <a:bodyPr vert="horz" wrap="square" lIns="0" tIns="0" rIns="0" bIns="0" rtlCol="0" anchor="b" anchorCtr="0">
            <a:spAutoFit/>
          </a:bodyPr>
          <a:lstStyle>
            <a:lvl1pPr>
              <a:defRPr sz="2800">
                <a:solidFill>
                  <a:schemeClr val="tx2"/>
                </a:solidFill>
                <a:latin typeface="Arial" panose="020B0604020202020204" pitchFamily="34" charset="0"/>
                <a:cs typeface="Arial" panose="020B0604020202020204" pitchFamily="34" charset="0"/>
              </a:defRPr>
            </a:lvl1pPr>
          </a:lstStyle>
          <a:p>
            <a:r>
              <a:rPr lang="en-US"/>
              <a:t>Title of slide</a:t>
            </a:r>
            <a:endParaRPr lang="en-GB"/>
          </a:p>
        </p:txBody>
      </p:sp>
    </p:spTree>
    <p:extLst>
      <p:ext uri="{BB962C8B-B14F-4D97-AF65-F5344CB8AC3E}">
        <p14:creationId xmlns:p14="http://schemas.microsoft.com/office/powerpoint/2010/main" val="71645774"/>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in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8F13215-DF3F-84FC-181D-28AAC5B966BB}"/>
              </a:ext>
            </a:extLst>
          </p:cNvPr>
          <p:cNvSpPr>
            <a:spLocks noGrp="1" noRot="1" noMove="1" noResize="1" noEditPoints="1" noAdjustHandles="1" noChangeArrowheads="1" noChangeShapeType="1"/>
          </p:cNvSpPr>
          <p:nvPr userDrawn="1"/>
        </p:nvSpPr>
        <p:spPr>
          <a:xfrm>
            <a:off x="0" y="0"/>
            <a:ext cx="121920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BBD5715F-53C1-8366-5642-A299DA842983}"/>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26259E98-A45C-8354-3709-5471A2DFB7EB}"/>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2" name="Text Placeholder 14">
            <a:extLst>
              <a:ext uri="{FF2B5EF4-FFF2-40B4-BE49-F238E27FC236}">
                <a16:creationId xmlns:a16="http://schemas.microsoft.com/office/drawing/2014/main" id="{67461119-E326-F41A-C3F7-6F60F0325631}"/>
              </a:ext>
            </a:extLst>
          </p:cNvPr>
          <p:cNvSpPr>
            <a:spLocks noGrp="1" noRot="1" noMove="1" noResize="1" noEditPoints="1" noAdjustHandles="1" noChangeArrowheads="1" noChangeShapeType="1"/>
          </p:cNvSpPr>
          <p:nvPr>
            <p:ph type="body" sz="quarter" idx="10" hasCustomPrompt="1"/>
          </p:nvPr>
        </p:nvSpPr>
        <p:spPr>
          <a:xfrm>
            <a:off x="2122636" y="365389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section</a:t>
            </a:r>
          </a:p>
        </p:txBody>
      </p:sp>
      <p:sp>
        <p:nvSpPr>
          <p:cNvPr id="21" name="Title Placeholder 2">
            <a:extLst>
              <a:ext uri="{FF2B5EF4-FFF2-40B4-BE49-F238E27FC236}">
                <a16:creationId xmlns:a16="http://schemas.microsoft.com/office/drawing/2014/main" id="{F88113C1-AB65-D428-899B-545C227EDD6C}"/>
              </a:ext>
            </a:extLst>
          </p:cNvPr>
          <p:cNvSpPr>
            <a:spLocks noGrp="1" noRot="1" noMove="1" noResize="1" noEditPoints="1" noAdjustHandles="1" noChangeArrowheads="1" noChangeShapeType="1"/>
          </p:cNvSpPr>
          <p:nvPr>
            <p:ph type="title" hasCustomPrompt="1"/>
          </p:nvPr>
        </p:nvSpPr>
        <p:spPr>
          <a:xfrm>
            <a:off x="2122636" y="2591872"/>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Part X</a:t>
            </a:r>
            <a:endParaRPr lang="en-GB"/>
          </a:p>
        </p:txBody>
      </p:sp>
      <p:sp>
        <p:nvSpPr>
          <p:cNvPr id="5" name="TextBox 4">
            <a:extLst>
              <a:ext uri="{FF2B5EF4-FFF2-40B4-BE49-F238E27FC236}">
                <a16:creationId xmlns:a16="http://schemas.microsoft.com/office/drawing/2014/main" id="{B5CCA786-F79C-654B-E344-E04484D2015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Tree>
    <p:extLst>
      <p:ext uri="{BB962C8B-B14F-4D97-AF65-F5344CB8AC3E}">
        <p14:creationId xmlns:p14="http://schemas.microsoft.com/office/powerpoint/2010/main" val="2333325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nnex section slide">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1C915F09-36C5-271F-BFA7-C97BD55487F9}"/>
              </a:ext>
            </a:extLst>
          </p:cNvPr>
          <p:cNvSpPr>
            <a:spLocks noGrp="1" noRot="1" noMove="1" noResize="1" noEditPoints="1" noAdjustHandles="1" noChangeArrowheads="1" noChangeShapeType="1"/>
          </p:cNvSpPr>
          <p:nvPr userDrawn="1"/>
        </p:nvSpPr>
        <p:spPr>
          <a:xfrm>
            <a:off x="0" y="1394624"/>
            <a:ext cx="12192000" cy="54633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37E0EF1-B413-0A64-F524-8C707AABA760}"/>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chemeClr val="bg1"/>
                </a:solidFill>
                <a:latin typeface="+mj-lt"/>
                <a:cs typeface="Calibri" panose="020F0502020204030204" pitchFamily="34" charset="0"/>
              </a:rPr>
              <a:t>OFFICIAL</a:t>
            </a:r>
          </a:p>
        </p:txBody>
      </p:sp>
      <p:sp>
        <p:nvSpPr>
          <p:cNvPr id="2" name="Footer Placeholder 4">
            <a:extLst>
              <a:ext uri="{FF2B5EF4-FFF2-40B4-BE49-F238E27FC236}">
                <a16:creationId xmlns:a16="http://schemas.microsoft.com/office/drawing/2014/main" id="{457F41ED-44AF-D34C-FA8C-A27823160266}"/>
              </a:ext>
            </a:extLst>
          </p:cNvPr>
          <p:cNvSpPr>
            <a:spLocks noGrp="1" noRot="1" noMove="1" noResize="1" noEditPoints="1" noAdjustHandles="1" noChangeArrowheads="1" noChangeShapeType="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23" name="Text Placeholder 14">
            <a:extLst>
              <a:ext uri="{FF2B5EF4-FFF2-40B4-BE49-F238E27FC236}">
                <a16:creationId xmlns:a16="http://schemas.microsoft.com/office/drawing/2014/main" id="{B0DC00DB-A5B7-CBCD-9E2C-25EEE62C4E3E}"/>
              </a:ext>
            </a:extLst>
          </p:cNvPr>
          <p:cNvSpPr>
            <a:spLocks noGrp="1" noRot="1" noMove="1" noResize="1" noEditPoints="1" noAdjustHandles="1" noChangeArrowheads="1" noChangeShapeType="1"/>
          </p:cNvSpPr>
          <p:nvPr>
            <p:ph type="body" sz="quarter" idx="10" hasCustomPrompt="1"/>
          </p:nvPr>
        </p:nvSpPr>
        <p:spPr>
          <a:xfrm>
            <a:off x="1920899" y="4297640"/>
            <a:ext cx="7946728" cy="609398"/>
          </a:xfrm>
          <a:prstGeom prst="rect">
            <a:avLst/>
          </a:prstGeom>
        </p:spPr>
        <p:txBody>
          <a:bodyPr lIns="0" tIns="0" rIns="0" bIns="0">
            <a:spAutoFit/>
          </a:bodyPr>
          <a:lstStyle>
            <a:lvl1pPr marL="0" indent="0" algn="ctr">
              <a:buNone/>
              <a:defRPr sz="4400" b="0">
                <a:solidFill>
                  <a:schemeClr val="bg1"/>
                </a:solidFill>
                <a:latin typeface="Arial" panose="020B0604020202020204" pitchFamily="34" charset="0"/>
                <a:cs typeface="Arial" panose="020B0604020202020204" pitchFamily="34" charset="0"/>
              </a:defRPr>
            </a:lvl1pPr>
          </a:lstStyle>
          <a:p>
            <a:pPr lvl="0"/>
            <a:r>
              <a:rPr lang="en-US"/>
              <a:t>Title of annex</a:t>
            </a:r>
          </a:p>
        </p:txBody>
      </p:sp>
      <p:sp>
        <p:nvSpPr>
          <p:cNvPr id="7" name="Title Placeholder 2">
            <a:extLst>
              <a:ext uri="{FF2B5EF4-FFF2-40B4-BE49-F238E27FC236}">
                <a16:creationId xmlns:a16="http://schemas.microsoft.com/office/drawing/2014/main" id="{155A43AE-10F2-A062-CD55-196B0C0F310E}"/>
              </a:ext>
            </a:extLst>
          </p:cNvPr>
          <p:cNvSpPr>
            <a:spLocks noGrp="1" noRot="1" noMove="1" noResize="1" noEditPoints="1" noAdjustHandles="1" noChangeArrowheads="1" noChangeShapeType="1"/>
          </p:cNvSpPr>
          <p:nvPr>
            <p:ph type="title" hasCustomPrompt="1"/>
          </p:nvPr>
        </p:nvSpPr>
        <p:spPr>
          <a:xfrm>
            <a:off x="1920899" y="3238229"/>
            <a:ext cx="7946728" cy="830997"/>
          </a:xfrm>
          <a:prstGeom prst="rect">
            <a:avLst/>
          </a:prstGeom>
        </p:spPr>
        <p:txBody>
          <a:bodyPr vert="horz" lIns="0" tIns="0" rIns="0" bIns="0" rtlCol="0" anchor="b" anchorCtr="0">
            <a:spAutoFit/>
          </a:bodyPr>
          <a:lstStyle>
            <a:lvl1pPr algn="ctr">
              <a:defRPr sz="6000">
                <a:solidFill>
                  <a:schemeClr val="bg1"/>
                </a:solidFill>
                <a:latin typeface="Arial" panose="020B0604020202020204" pitchFamily="34" charset="0"/>
                <a:cs typeface="Arial" panose="020B0604020202020204" pitchFamily="34" charset="0"/>
              </a:defRPr>
            </a:lvl1pPr>
          </a:lstStyle>
          <a:p>
            <a:r>
              <a:rPr lang="en-US"/>
              <a:t>Annex X</a:t>
            </a:r>
            <a:endParaRPr lang="en-GB"/>
          </a:p>
        </p:txBody>
      </p:sp>
    </p:spTree>
    <p:extLst>
      <p:ext uri="{BB962C8B-B14F-4D97-AF65-F5344CB8AC3E}">
        <p14:creationId xmlns:p14="http://schemas.microsoft.com/office/powerpoint/2010/main" val="3659463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End slide">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BE559-67BD-BFE2-6B70-37C3902EDDA6}"/>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66636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sp>
        <p:nvSpPr>
          <p:cNvPr id="2" name="TextBox 1">
            <a:extLst>
              <a:ext uri="{FF2B5EF4-FFF2-40B4-BE49-F238E27FC236}">
                <a16:creationId xmlns:a16="http://schemas.microsoft.com/office/drawing/2014/main" id="{EF62A061-B0B9-A4E4-B7ED-31AB137E01C8}"/>
              </a:ext>
            </a:extLst>
          </p:cNvPr>
          <p:cNvSpPr txBox="1">
            <a:spLocks noGrp="1" noRot="1" noMove="1" noResize="1" noEditPoints="1" noAdjustHandles="1" noChangeArrowheads="1" noChangeShapeType="1"/>
          </p:cNvSpPr>
          <p:nvPr userDrawn="1">
            <p:extLst>
              <p:ext uri="{1162E1C5-73C7-4A58-AE30-91384D911F3F}">
                <p184:classification xmlns:p184="http://schemas.microsoft.com/office/powerpoint/2018/4/main" val="hdr"/>
              </p:ext>
            </p:extLst>
          </p:nvPr>
        </p:nvSpPr>
        <p:spPr>
          <a:xfrm>
            <a:off x="5720352" y="72000"/>
            <a:ext cx="751297" cy="123111"/>
          </a:xfrm>
          <a:prstGeom prst="rect">
            <a:avLst/>
          </a:prstGeom>
        </p:spPr>
        <p:txBody>
          <a:bodyPr horzOverflow="overflow" wrap="square" lIns="0" tIns="0" rIns="0" bIns="0">
            <a:spAutoFit/>
          </a:bodyPr>
          <a:lstStyle/>
          <a:p>
            <a:pPr algn="ctr"/>
            <a:r>
              <a:rPr lang="en-GB" sz="800">
                <a:solidFill>
                  <a:srgbClr val="000000"/>
                </a:solidFill>
                <a:latin typeface="+mj-lt"/>
                <a:cs typeface="Calibri" panose="020F0502020204030204" pitchFamily="34" charset="0"/>
              </a:rPr>
              <a:t>OFFICIAL</a:t>
            </a:r>
          </a:p>
        </p:txBody>
      </p:sp>
      <p:pic>
        <p:nvPicPr>
          <p:cNvPr id="11" name="Graphic 10">
            <a:extLst>
              <a:ext uri="{FF2B5EF4-FFF2-40B4-BE49-F238E27FC236}">
                <a16:creationId xmlns:a16="http://schemas.microsoft.com/office/drawing/2014/main" id="{C1AF274C-ADA4-D3DB-38EC-73DC750EAFF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672333" y="0"/>
            <a:ext cx="4847334" cy="6858000"/>
          </a:xfrm>
          <a:prstGeom prst="rect">
            <a:avLst/>
          </a:prstGeom>
        </p:spPr>
      </p:pic>
    </p:spTree>
    <p:extLst>
      <p:ext uri="{BB962C8B-B14F-4D97-AF65-F5344CB8AC3E}">
        <p14:creationId xmlns:p14="http://schemas.microsoft.com/office/powerpoint/2010/main" val="83641649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11/11/2024</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2023622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11/11/2024</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5252017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11/11/2024</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506127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11/11/2024</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42138001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11/11/2024</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97668171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11/11/2024</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5025128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11/11/2024</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81579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11/11/2024</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6785079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11/11/2024</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7449454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11/11/2024</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9338152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11/11/2024</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7347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4">
            <a:extLst>
              <a:ext uri="{FF2B5EF4-FFF2-40B4-BE49-F238E27FC236}">
                <a16:creationId xmlns:a16="http://schemas.microsoft.com/office/drawing/2014/main" id="{A9AD0E7C-0CF4-9B32-F0DC-5DEEC72C7D27}"/>
              </a:ext>
            </a:extLst>
          </p:cNvPr>
          <p:cNvSpPr>
            <a:spLocks noGrp="1"/>
          </p:cNvSpPr>
          <p:nvPr>
            <p:ph type="ftr" sz="quarter" idx="3"/>
          </p:nvPr>
        </p:nvSpPr>
        <p:spPr>
          <a:xfrm>
            <a:off x="4038600" y="6480000"/>
            <a:ext cx="4114800" cy="161583"/>
          </a:xfrm>
          <a:prstGeom prst="rect">
            <a:avLst/>
          </a:prstGeom>
        </p:spPr>
        <p:txBody>
          <a:bodyPr vert="horz" lIns="0" tIns="0" rIns="0" bIns="0" rtlCol="0" anchor="ctr">
            <a:spAutoFit/>
          </a:bodyPr>
          <a:lstStyle>
            <a:lvl1pPr algn="ctr">
              <a:defRPr lang="en-US" sz="1050" i="0" kern="1200" cap="all" baseline="0">
                <a:solidFill>
                  <a:schemeClr val="bg2"/>
                </a:solidFill>
                <a:latin typeface="Arial" panose="020B0604020202020204" pitchFamily="34" charset="0"/>
                <a:ea typeface="+mn-ea"/>
                <a:cs typeface="Arial" panose="020B0604020202020204" pitchFamily="34" charset="0"/>
              </a:defRPr>
            </a:lvl1pPr>
          </a:lstStyle>
          <a:p>
            <a:r>
              <a:rPr lang="en-GB"/>
              <a:t>SENSITIVITY MARKING</a:t>
            </a:r>
          </a:p>
        </p:txBody>
      </p:sp>
      <p:sp>
        <p:nvSpPr>
          <p:cNvPr id="3" name="Slide Number Placeholder 5">
            <a:extLst>
              <a:ext uri="{FF2B5EF4-FFF2-40B4-BE49-F238E27FC236}">
                <a16:creationId xmlns:a16="http://schemas.microsoft.com/office/drawing/2014/main" id="{FC2A0B67-A808-6FB5-1EC1-EAD0A62DA873}"/>
              </a:ext>
            </a:extLst>
          </p:cNvPr>
          <p:cNvSpPr>
            <a:spLocks noGrp="1"/>
          </p:cNvSpPr>
          <p:nvPr>
            <p:ph type="sldNum" sz="quarter" idx="4"/>
          </p:nvPr>
        </p:nvSpPr>
        <p:spPr>
          <a:xfrm>
            <a:off x="11398249" y="6565990"/>
            <a:ext cx="567415" cy="184666"/>
          </a:xfrm>
          <a:prstGeom prst="rect">
            <a:avLst/>
          </a:prstGeom>
        </p:spPr>
        <p:txBody>
          <a:bodyPr vert="horz" wrap="square" lIns="0" tIns="0" rIns="0" bIns="0" rtlCol="0" anchor="ctr">
            <a:spAutoFit/>
          </a:bodyPr>
          <a:lstStyle>
            <a:lvl1pPr algn="r">
              <a:defRPr sz="1200">
                <a:solidFill>
                  <a:schemeClr val="bg2"/>
                </a:solidFill>
              </a:defRPr>
            </a:lvl1pPr>
          </a:lstStyle>
          <a:p>
            <a:fld id="{318356DC-334E-1146-8C47-B0DA3BCDFCC3}" type="slidenum">
              <a:rPr lang="en-US" smtClean="0"/>
              <a:pPr/>
              <a:t>‹#›</a:t>
            </a:fld>
            <a:endParaRPr lang="en-US"/>
          </a:p>
        </p:txBody>
      </p:sp>
      <p:sp>
        <p:nvSpPr>
          <p:cNvPr id="6" name="TextBox 5">
            <a:extLst>
              <a:ext uri="{FF2B5EF4-FFF2-40B4-BE49-F238E27FC236}">
                <a16:creationId xmlns:a16="http://schemas.microsoft.com/office/drawing/2014/main" id="{C15B5BF0-C4EA-5B26-031E-06FF180AB9E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9" name="TextBox 8">
            <a:extLst>
              <a:ext uri="{FF2B5EF4-FFF2-40B4-BE49-F238E27FC236}">
                <a16:creationId xmlns:a16="http://schemas.microsoft.com/office/drawing/2014/main" id="{61589B16-E386-8061-D4FC-113508B94A72}"/>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pic>
        <p:nvPicPr>
          <p:cNvPr id="7" name="Picture 6" descr="A black background with a black square&#10;&#10;Description automatically generated with medium confidence">
            <a:extLst>
              <a:ext uri="{FF2B5EF4-FFF2-40B4-BE49-F238E27FC236}">
                <a16:creationId xmlns:a16="http://schemas.microsoft.com/office/drawing/2014/main" id="{24512369-0278-6007-C0B2-5351671A40F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108640" y="-87439"/>
            <a:ext cx="2496240" cy="1632157"/>
          </a:xfrm>
          <a:prstGeom prst="rect">
            <a:avLst/>
          </a:prstGeom>
        </p:spPr>
      </p:pic>
    </p:spTree>
    <p:extLst>
      <p:ext uri="{BB962C8B-B14F-4D97-AF65-F5344CB8AC3E}">
        <p14:creationId xmlns:p14="http://schemas.microsoft.com/office/powerpoint/2010/main" val="3025144705"/>
      </p:ext>
    </p:extLst>
  </p:cSld>
  <p:clrMap bg1="lt1" tx1="dk1" bg2="lt2" tx2="dk2" accent1="accent1" accent2="accent2" accent3="accent3" accent4="accent4" accent5="accent5" accent6="accent6" hlink="hlink" folHlink="folHlink"/>
  <p:sldLayoutIdLst>
    <p:sldLayoutId id="2147483651" r:id="rId1"/>
    <p:sldLayoutId id="2147483660" r:id="rId2"/>
    <p:sldLayoutId id="2147483668" r:id="rId3"/>
    <p:sldLayoutId id="2147483652" r:id="rId4"/>
    <p:sldLayoutId id="2147483669" r:id="rId5"/>
    <p:sldLayoutId id="2147483662" r:id="rId6"/>
    <p:sldLayoutId id="2147483663" r:id="rId7"/>
    <p:sldLayoutId id="2147483664" r:id="rId8"/>
    <p:sldLayoutId id="2147483665" r:id="rId9"/>
    <p:sldLayoutId id="2147483666" r:id="rId10"/>
    <p:sldLayoutId id="2147483667" r:id="rId11"/>
    <p:sldLayoutId id="2147483659" r:id="rId12"/>
    <p:sldLayoutId id="2147483658" r:id="rId13"/>
    <p:sldLayoutId id="2147483661" r:id="rId14"/>
  </p:sldLayoutIdLst>
  <p:hf hdr="0" ftr="0" dt="0"/>
  <p:txStyles>
    <p:titleStyle>
      <a:lvl1pPr algn="r" defTabSz="914400" rtl="0" eaLnBrk="1" latinLnBrk="0" hangingPunct="1">
        <a:lnSpc>
          <a:spcPct val="90000"/>
        </a:lnSpc>
        <a:spcBef>
          <a:spcPct val="0"/>
        </a:spcBef>
        <a:buNone/>
        <a:defRPr sz="3200" b="1" kern="1200">
          <a:solidFill>
            <a:srgbClr val="012169"/>
          </a:solidFill>
          <a:latin typeface="Helvetica Neue" panose="02000503000000020004"/>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11/11/2024</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9C2C4A87-6A4B-25AD-DE2B-345A0E055BCE}"/>
              </a:ext>
            </a:extLst>
          </p:cNvPr>
          <p:cNvSpPr txBox="1"/>
          <p:nvPr userDrawn="1">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3870A9B4-3533-43A6-884A-504870803056}"/>
              </a:ext>
            </a:extLst>
          </p:cNvPr>
          <p:cNvSpPr txBox="1"/>
          <p:nvPr userDrawn="1">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2779848819"/>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409604/code-of-conduct_tcm6-38901.pdf" TargetMode="External"/><Relationship Id="rId2" Type="http://schemas.openxmlformats.org/officeDocument/2006/relationships/hyperlink" Target="https://www.gov.uk/government/publications/code-of-conduct-for-board-members-of-public-bodies" TargetMode="External"/><Relationship Id="rId1" Type="http://schemas.openxmlformats.org/officeDocument/2006/relationships/slideLayout" Target="../slideLayouts/slideLayout2.xml"/><Relationship Id="rId4" Type="http://schemas.openxmlformats.org/officeDocument/2006/relationships/hyperlink" Target="https://www.gov.uk/government/publications/the-7-principles-of-public-life"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forms.office.com/e/EARLeXCCcP" TargetMode="External"/><Relationship Id="rId2" Type="http://schemas.openxmlformats.org/officeDocument/2006/relationships/hyperlink" Target="mailto:SupportedHousingOversight@communities.gov.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SupportedHousingOversight@levellingup.gov.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SupportedHousingOversight@communities.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SupportedHousingOversight@levellingup.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SupportedHousingOversight@levellingup.gov.uk" TargetMode="External"/><Relationship Id="rId2" Type="http://schemas.openxmlformats.org/officeDocument/2006/relationships/hyperlink" Target="mailto:SupportedHousingOversight@communities.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C7A2514-BC9E-66D4-EE46-83D58084468C}"/>
              </a:ext>
            </a:extLst>
          </p:cNvPr>
          <p:cNvSpPr>
            <a:spLocks noGrp="1" noRot="1" noMove="1" noResize="1" noEditPoints="1" noAdjustHandles="1" noChangeArrowheads="1" noChangeShapeType="1"/>
          </p:cNvSpPr>
          <p:nvPr>
            <p:ph type="body" sz="quarter" idx="10"/>
          </p:nvPr>
        </p:nvSpPr>
        <p:spPr>
          <a:xfrm>
            <a:off x="2122636" y="4595631"/>
            <a:ext cx="7946728" cy="401648"/>
          </a:xfrm>
        </p:spPr>
        <p:txBody>
          <a:bodyPr/>
          <a:lstStyle/>
          <a:p>
            <a:r>
              <a:rPr lang="en-US" sz="2900" b="1" dirty="0">
                <a:solidFill>
                  <a:schemeClr val="bg1"/>
                </a:solidFill>
                <a:latin typeface="Arial" panose="020B0604020202020204" pitchFamily="34" charset="0"/>
                <a:ea typeface="Helvetica Neue" panose="02000503000000020004" pitchFamily="2" charset="0"/>
                <a:cs typeface="Arial" panose="020B0604020202020204" pitchFamily="34" charset="0"/>
              </a:rPr>
              <a:t>Information Pack for Candidates</a:t>
            </a:r>
            <a:endParaRPr lang="en-US" sz="2900" dirty="0"/>
          </a:p>
        </p:txBody>
      </p:sp>
      <p:sp>
        <p:nvSpPr>
          <p:cNvPr id="2" name="Title 1">
            <a:extLst>
              <a:ext uri="{FF2B5EF4-FFF2-40B4-BE49-F238E27FC236}">
                <a16:creationId xmlns:a16="http://schemas.microsoft.com/office/drawing/2014/main" id="{6CBCB9AF-E317-791F-8EE1-54633BB4F317}"/>
              </a:ext>
            </a:extLst>
          </p:cNvPr>
          <p:cNvSpPr>
            <a:spLocks noGrp="1" noRot="1" noMove="1" noResize="1" noEditPoints="1" noAdjustHandles="1" noChangeArrowheads="1" noChangeShapeType="1"/>
          </p:cNvSpPr>
          <p:nvPr>
            <p:ph type="title"/>
          </p:nvPr>
        </p:nvSpPr>
        <p:spPr>
          <a:xfrm>
            <a:off x="2122636" y="2348704"/>
            <a:ext cx="7946728" cy="1994392"/>
          </a:xfrm>
        </p:spPr>
        <p:txBody>
          <a:bodyPr/>
          <a:lstStyle/>
          <a:p>
            <a:r>
              <a:rPr lang="en-US" sz="4000" b="1" dirty="0">
                <a:solidFill>
                  <a:schemeClr val="bg1"/>
                </a:solidFill>
                <a:latin typeface="Arial" panose="020B0604020202020204" pitchFamily="34" charset="0"/>
                <a:ea typeface="+mj-lt"/>
                <a:cs typeface="Arial" panose="020B0604020202020204" pitchFamily="34" charset="0"/>
              </a:rPr>
              <a:t>Supported Housing Advisory Panel</a:t>
            </a:r>
            <a:br>
              <a:rPr lang="en-US" sz="4000" b="1" dirty="0">
                <a:solidFill>
                  <a:schemeClr val="bg1"/>
                </a:solidFill>
                <a:latin typeface="Arial" panose="020B0604020202020204" pitchFamily="34" charset="0"/>
                <a:ea typeface="Helvetica Neue" panose="02000503000000020004" pitchFamily="2" charset="0"/>
                <a:cs typeface="Arial" panose="020B0604020202020204" pitchFamily="34" charset="0"/>
              </a:rPr>
            </a:br>
            <a:r>
              <a:rPr lang="en-US" sz="3200" b="1" dirty="0" err="1">
                <a:solidFill>
                  <a:schemeClr val="bg1"/>
                </a:solidFill>
                <a:latin typeface="Arial" panose="020B0604020202020204" pitchFamily="34" charset="0"/>
                <a:ea typeface="Helvetica Neue" panose="02000503000000020004" pitchFamily="2" charset="0"/>
                <a:cs typeface="Arial" panose="020B0604020202020204" pitchFamily="34" charset="0"/>
              </a:rPr>
              <a:t>Panel</a:t>
            </a:r>
            <a:r>
              <a:rPr lang="en-US" sz="3200" b="1" dirty="0">
                <a:solidFill>
                  <a:schemeClr val="bg1"/>
                </a:solidFill>
                <a:latin typeface="Arial" panose="020B0604020202020204" pitchFamily="34" charset="0"/>
                <a:ea typeface="Helvetica Neue" panose="02000503000000020004" pitchFamily="2" charset="0"/>
                <a:cs typeface="Arial" panose="020B0604020202020204" pitchFamily="34" charset="0"/>
              </a:rPr>
              <a:t> Members</a:t>
            </a:r>
            <a:br>
              <a:rPr lang="en-US" sz="3200" b="1" dirty="0">
                <a:solidFill>
                  <a:schemeClr val="bg1"/>
                </a:solidFill>
                <a:latin typeface="Arial" panose="020B0604020202020204" pitchFamily="34" charset="0"/>
                <a:ea typeface="Helvetica Neue" panose="02000503000000020004" pitchFamily="2" charset="0"/>
                <a:cs typeface="Arial" panose="020B0604020202020204" pitchFamily="34" charset="0"/>
              </a:rPr>
            </a:br>
            <a:endParaRPr lang="en-US" sz="3200" dirty="0"/>
          </a:p>
        </p:txBody>
      </p:sp>
      <p:sp>
        <p:nvSpPr>
          <p:cNvPr id="4" name="Rectangle 5">
            <a:extLst>
              <a:ext uri="{FF2B5EF4-FFF2-40B4-BE49-F238E27FC236}">
                <a16:creationId xmlns:a16="http://schemas.microsoft.com/office/drawing/2014/main" id="{B3ED2581-DE10-6567-9030-0EE3FB289DBC}"/>
              </a:ext>
            </a:extLst>
          </p:cNvPr>
          <p:cNvSpPr>
            <a:spLocks noChangeArrowheads="1"/>
          </p:cNvSpPr>
          <p:nvPr/>
        </p:nvSpPr>
        <p:spPr bwMode="auto">
          <a:xfrm>
            <a:off x="522611" y="5308628"/>
            <a:ext cx="11146777" cy="1296648"/>
          </a:xfrm>
          <a:prstGeom prst="rect">
            <a:avLst/>
          </a:prstGeom>
          <a:noFill/>
          <a:ln w="9525">
            <a:solidFill>
              <a:schemeClr val="bg1"/>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solidFill>
                  <a:schemeClr val="bg1"/>
                </a:solidFill>
                <a:latin typeface="Arial"/>
                <a:cs typeface="Arial"/>
              </a:rPr>
              <a:t>Closing Date: 12.00pm on 9 December 2024</a:t>
            </a:r>
          </a:p>
        </p:txBody>
      </p:sp>
      <p:pic>
        <p:nvPicPr>
          <p:cNvPr id="5" name="Picture 4">
            <a:extLst>
              <a:ext uri="{FF2B5EF4-FFF2-40B4-BE49-F238E27FC236}">
                <a16:creationId xmlns:a16="http://schemas.microsoft.com/office/drawing/2014/main" id="{53B07E63-6F31-6CBC-A588-2ED9C18F5B13}"/>
              </a:ext>
            </a:extLst>
          </p:cNvPr>
          <p:cNvPicPr>
            <a:picLocks noChangeAspect="1"/>
          </p:cNvPicPr>
          <p:nvPr/>
        </p:nvPicPr>
        <p:blipFill>
          <a:blip r:embed="rId2"/>
          <a:stretch>
            <a:fillRect/>
          </a:stretch>
        </p:blipFill>
        <p:spPr>
          <a:xfrm>
            <a:off x="9928471" y="5575919"/>
            <a:ext cx="1585097" cy="762066"/>
          </a:xfrm>
          <a:prstGeom prst="rect">
            <a:avLst/>
          </a:prstGeom>
        </p:spPr>
      </p:pic>
    </p:spTree>
    <p:extLst>
      <p:ext uri="{BB962C8B-B14F-4D97-AF65-F5344CB8AC3E}">
        <p14:creationId xmlns:p14="http://schemas.microsoft.com/office/powerpoint/2010/main" val="21378571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850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rPr>
              <a:t>Section							       Page no.	</a:t>
            </a:r>
            <a:r>
              <a:rPr lang="en-GB" sz="1200" dirty="0">
                <a:solidFill>
                  <a:srgbClr val="00625E"/>
                </a:solidFill>
                <a:latin typeface="Arial"/>
                <a:cs typeface="Arial"/>
              </a:rPr>
              <a:t> </a:t>
            </a:r>
            <a:endParaRPr lang="en-GB" sz="1200" b="0"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rgbClr val="00625E"/>
                </a:solidFill>
                <a:effectLst/>
                <a:uLnTx/>
                <a:uFillTx/>
                <a:latin typeface="Arial"/>
                <a:cs typeface="Arial"/>
              </a:rPr>
              <a:t>About the </a:t>
            </a:r>
            <a:r>
              <a:rPr lang="en-GB" sz="1700" b="1" dirty="0">
                <a:solidFill>
                  <a:srgbClr val="00625E"/>
                </a:solidFill>
                <a:latin typeface="Arial"/>
                <a:cs typeface="Arial"/>
              </a:rPr>
              <a:t>Supported Housing Advisory Panel</a:t>
            </a:r>
            <a:r>
              <a:rPr kumimoji="0" lang="en-GB" sz="1700" b="1" i="0" u="none" strike="noStrike" kern="1200" cap="none" spc="0" normalizeH="0" baseline="0" noProof="0" dirty="0">
                <a:ln>
                  <a:noFill/>
                </a:ln>
                <a:solidFill>
                  <a:srgbClr val="00625E"/>
                </a:solidFill>
                <a:effectLst/>
                <a:uLnTx/>
                <a:uFillTx/>
                <a:latin typeface="Arial"/>
                <a:cs typeface="Arial"/>
              </a:rPr>
              <a:t>                                        </a:t>
            </a:r>
            <a:r>
              <a:rPr lang="en-GB" sz="1700" b="1" dirty="0">
                <a:solidFill>
                  <a:srgbClr val="00625E"/>
                </a:solidFill>
                <a:latin typeface="Arial"/>
                <a:cs typeface="Arial"/>
              </a:rPr>
              <a:t> </a:t>
            </a:r>
            <a:r>
              <a:rPr kumimoji="0" lang="en-GB" sz="1700" b="1" i="0" u="none" strike="noStrike" kern="1200" cap="none" spc="0" normalizeH="0" baseline="0" noProof="0" dirty="0">
                <a:ln>
                  <a:noFill/>
                </a:ln>
                <a:solidFill>
                  <a:srgbClr val="00625E"/>
                </a:solidFill>
                <a:effectLst/>
                <a:uLnTx/>
                <a:uFillTx/>
                <a:latin typeface="Arial"/>
                <a:cs typeface="Arial"/>
              </a:rPr>
              <a:t> 		3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dirty="0">
                <a:solidFill>
                  <a:srgbClr val="00625E"/>
                </a:solidFill>
                <a:latin typeface="Arial"/>
                <a:cs typeface="Arial"/>
              </a:rPr>
              <a:t>Role Description </a:t>
            </a:r>
            <a:r>
              <a:rPr kumimoji="0" lang="en-GB" sz="1700" b="1" i="0" u="none" strike="noStrike" kern="1200" cap="none" spc="0" normalizeH="0" baseline="0" noProof="0" dirty="0">
                <a:ln>
                  <a:noFill/>
                </a:ln>
                <a:solidFill>
                  <a:srgbClr val="00625E"/>
                </a:solidFill>
                <a:effectLst/>
                <a:uLnTx/>
                <a:uFillTx/>
                <a:latin typeface="Arial"/>
                <a:cs typeface="Arial"/>
              </a:rPr>
              <a:t>and Key Responsibilities					4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Selection Criteria							5-6</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Terms and Conditions						7</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How to Apply					 		8</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Assessment Process: Overview						</a:t>
            </a:r>
            <a:r>
              <a:rPr lang="en-GB" sz="1700" b="1" dirty="0">
                <a:solidFill>
                  <a:srgbClr val="00625E"/>
                </a:solidFill>
                <a:latin typeface="Arial"/>
                <a:cs typeface="Arial"/>
              </a:rPr>
              <a:t>9</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Assessment Process: Indicative Timeline					10</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Diversity and Equal Opportunities					11	</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Further Information 							12</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GDPR								13</a:t>
            </a:r>
            <a:endParaRPr lang="en-GB" sz="1700" b="1" i="0" u="none" strike="noStrike" kern="1200" cap="none" spc="0" normalizeH="0" baseline="0" noProof="0" dirty="0">
              <a:ln>
                <a:noFill/>
              </a:ln>
              <a:solidFill>
                <a:srgbClr val="00625E"/>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rgbClr val="00625E"/>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rgbClr val="00625E"/>
                </a:solidFill>
                <a:effectLst/>
                <a:uLnTx/>
                <a:uFillTx/>
                <a:latin typeface="Arial"/>
                <a:cs typeface="Arial"/>
              </a:rPr>
              <a:t>Seven Principles of Public Life					</a:t>
            </a: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a:t>
            </a:r>
            <a:r>
              <a:rPr kumimoji="0" lang="en-GB" sz="1700" b="1" i="0" u="none" strike="noStrike" kern="1200" cap="none" spc="0" normalizeH="0" baseline="0" noProof="0" dirty="0">
                <a:ln>
                  <a:noFill/>
                </a:ln>
                <a:solidFill>
                  <a:srgbClr val="00625E"/>
                </a:solidFill>
                <a:effectLst/>
                <a:uLnTx/>
                <a:uFillTx/>
                <a:latin typeface="Arial"/>
                <a:cs typeface="Arial"/>
              </a:rPr>
              <a:t>14</a:t>
            </a:r>
            <a:endParaRPr lang="en-GB" sz="1700" b="1" i="0" u="none" strike="noStrike" kern="1200" cap="none" spc="0" normalizeH="0" baseline="0" noProof="0" dirty="0">
              <a:ln>
                <a:noFill/>
              </a:ln>
              <a:solidFill>
                <a:srgbClr val="00625E"/>
              </a:solidFill>
              <a:effectLst/>
              <a:uLnTx/>
              <a:uFillTx/>
              <a:latin typeface="Arial"/>
              <a:cs typeface="Arial"/>
            </a:endParaRPr>
          </a:p>
          <a:p>
            <a:pPr marL="0" indent="0">
              <a:buNone/>
            </a:pPr>
            <a:endParaRPr lang="en-US" dirty="0"/>
          </a:p>
          <a:p>
            <a:pPr marL="0" indent="0">
              <a:buNone/>
            </a:pPr>
            <a:endParaRPr lang="en-US" dirty="0"/>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1" i="0" u="none" strike="noStrike" kern="1200" cap="none" spc="0" normalizeH="0" baseline="0" noProof="0" dirty="0">
                <a:ln>
                  <a:noFill/>
                </a:ln>
                <a:solidFill>
                  <a:srgbClr val="00625E"/>
                </a:solidFill>
                <a:effectLst/>
                <a:uLnTx/>
                <a:uFillTx/>
                <a:latin typeface="Arial" panose="020B0604020202020204" pitchFamily="34" charset="0"/>
                <a:ea typeface="+mj-ea"/>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EDBE53B-3310-FF31-95F8-E81691FAB66E}"/>
              </a:ext>
            </a:extLst>
          </p:cNvPr>
          <p:cNvSpPr>
            <a:spLocks noGrp="1" noRot="1" noMove="1" noResize="1" noEditPoints="1" noAdjustHandles="1" noChangeArrowheads="1" noChangeShapeType="1"/>
          </p:cNvSpPr>
          <p:nvPr>
            <p:ph type="sldNum" sz="quarter" idx="4"/>
          </p:nvPr>
        </p:nvSpPr>
        <p:spPr/>
        <p:txBody>
          <a:bodyPr/>
          <a:lstStyle/>
          <a:p>
            <a:fld id="{116D7591-1A0A-4FF5-9247-8C166AD5C249}" type="slidenum">
              <a:rPr lang="en-GB" smtClean="0"/>
              <a:pPr/>
              <a:t>3</a:t>
            </a:fld>
            <a:endParaRPr lang="en-GB"/>
          </a:p>
        </p:txBody>
      </p:sp>
      <p:sp>
        <p:nvSpPr>
          <p:cNvPr id="2" name="Title 1">
            <a:extLst>
              <a:ext uri="{FF2B5EF4-FFF2-40B4-BE49-F238E27FC236}">
                <a16:creationId xmlns:a16="http://schemas.microsoft.com/office/drawing/2014/main" id="{372F7471-1ED5-55C9-9750-E5ED30306C7C}"/>
              </a:ext>
            </a:extLst>
          </p:cNvPr>
          <p:cNvSpPr>
            <a:spLocks noGrp="1" noRot="1" noMove="1" noResize="1" noEditPoints="1" noAdjustHandles="1" noChangeArrowheads="1" noChangeShapeType="1"/>
          </p:cNvSpPr>
          <p:nvPr>
            <p:ph type="title"/>
          </p:nvPr>
        </p:nvSpPr>
        <p:spPr>
          <a:xfrm>
            <a:off x="4105656" y="504000"/>
            <a:ext cx="7618405" cy="387798"/>
          </a:xfrm>
        </p:spPr>
        <p:txBody>
          <a:bodyPr/>
          <a:lstStyle/>
          <a:p>
            <a:r>
              <a:rPr lang="en-US" dirty="0"/>
              <a:t>The Supported Housing Advisory Panel</a:t>
            </a:r>
          </a:p>
        </p:txBody>
      </p:sp>
      <p:sp>
        <p:nvSpPr>
          <p:cNvPr id="5" name="Content Placeholder 2">
            <a:extLst>
              <a:ext uri="{FF2B5EF4-FFF2-40B4-BE49-F238E27FC236}">
                <a16:creationId xmlns:a16="http://schemas.microsoft.com/office/drawing/2014/main" id="{B13E57CD-234A-D477-EB62-A8BC908428D7}"/>
              </a:ext>
            </a:extLst>
          </p:cNvPr>
          <p:cNvSpPr txBox="1">
            <a:spLocks noChangeAspect="1"/>
          </p:cNvSpPr>
          <p:nvPr/>
        </p:nvSpPr>
        <p:spPr>
          <a:xfrm>
            <a:off x="4773408" y="1759052"/>
            <a:ext cx="6957134" cy="5397398"/>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The Supported Housing Advisory Panel is a new Expert Committee that the Secretary of State is establishing in accordance with the Supported Housing (Regulatory Oversight) Act.  The Act received Royal Assent on 29 June 2023.</a:t>
            </a:r>
          </a:p>
          <a:p>
            <a:pPr marL="0" marR="0" lvl="0" indent="0" algn="l" defTabSz="914400" rtl="0" eaLnBrk="1" fontAlgn="auto" latinLnBrk="0" hangingPunct="1">
              <a:lnSpc>
                <a:spcPct val="100000"/>
              </a:lnSpc>
              <a:spcBef>
                <a:spcPts val="1000"/>
              </a:spcBef>
              <a:spcAft>
                <a:spcPts val="800"/>
              </a:spcAft>
              <a:buClrTx/>
              <a:buSzTx/>
              <a:buFont typeface="Arial" panose="020B0604020202020204" pitchFamily="34" charset="0"/>
              <a:buNone/>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Panel will include members that represent the interests of:</a:t>
            </a:r>
          </a:p>
          <a:p>
            <a:pPr marL="342900" marR="0" lvl="0" indent="-342900" algn="l" defTabSz="914400" rtl="0" eaLnBrk="1" fontAlgn="auto" latinLnBrk="0" hangingPunct="1">
              <a:lnSpc>
                <a:spcPct val="100000"/>
              </a:lnSpc>
              <a:spcBef>
                <a:spcPts val="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residents or potential residents of supported exempt accommodation </a:t>
            </a:r>
          </a:p>
          <a:p>
            <a:pPr marL="342900" marR="0" lvl="0" indent="-342900" algn="l" defTabSz="914400" rtl="0" eaLnBrk="1" fontAlgn="auto" latinLnBrk="0" hangingPunct="1">
              <a:lnSpc>
                <a:spcPct val="100000"/>
              </a:lnSpc>
              <a:spcBef>
                <a:spcPts val="100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registered providers of social housing in England</a:t>
            </a:r>
          </a:p>
          <a:p>
            <a:pPr marL="342900" marR="0" lvl="0" indent="-342900" algn="l" defTabSz="914400" rtl="0" eaLnBrk="1" fontAlgn="auto" latinLnBrk="0" hangingPunct="1">
              <a:lnSpc>
                <a:spcPct val="100000"/>
              </a:lnSpc>
              <a:spcBef>
                <a:spcPts val="100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local housing authorities in England</a:t>
            </a:r>
          </a:p>
          <a:p>
            <a:pPr marL="342900" marR="0" lvl="0" indent="-342900" algn="l" defTabSz="914400" rtl="0" eaLnBrk="1" fontAlgn="auto" latinLnBrk="0" hangingPunct="1">
              <a:lnSpc>
                <a:spcPct val="100000"/>
              </a:lnSpc>
              <a:spcBef>
                <a:spcPts val="100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social service authorities in England</a:t>
            </a:r>
          </a:p>
          <a:p>
            <a:pPr marL="342900" marR="0" lvl="0" indent="-342900" algn="l" defTabSz="914400" rtl="0" eaLnBrk="1" fontAlgn="auto" latinLnBrk="0" hangingPunct="1">
              <a:lnSpc>
                <a:spcPct val="100000"/>
              </a:lnSpc>
              <a:spcBef>
                <a:spcPts val="1000"/>
              </a:spcBef>
              <a:spcAft>
                <a:spcPts val="800"/>
              </a:spcAft>
              <a:buClrTx/>
              <a:buSzTx/>
              <a:buFont typeface="Symbol" panose="05050102010706020507" pitchFamily="18" charset="2"/>
              <a:buChar char=""/>
              <a:tabLst>
                <a:tab pos="-457200" algn="l"/>
                <a:tab pos="457200" algn="l"/>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charities providing supported exempt accommodation</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en-GB" sz="15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C8A9121D-9C49-E488-8577-5A5857D6BE07}"/>
              </a:ext>
            </a:extLst>
          </p:cNvPr>
          <p:cNvSpPr txBox="1"/>
          <p:nvPr/>
        </p:nvSpPr>
        <p:spPr>
          <a:xfrm>
            <a:off x="4829070" y="5111318"/>
            <a:ext cx="6894991" cy="1228157"/>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a:ea typeface="Calibri" panose="020F0502020204030204" pitchFamily="34" charset="0"/>
                <a:cs typeface="Arial"/>
              </a:rPr>
              <a:t>The focus of the Panel will be delivering better outcomes for residents, and a fairer, more just approach to supported housing for the most vulnerable, as the measures in the Supported Housing (Regulatory Oversight) Act are developed and implemented. The Panel will be able to provide independent feedback to the Government on the impact of the measures on the supported housing sector.</a:t>
            </a:r>
          </a:p>
        </p:txBody>
      </p:sp>
      <p:pic>
        <p:nvPicPr>
          <p:cNvPr id="8" name="Picture 7" descr="A document with text and symbols&#10;&#10;Description automatically generated">
            <a:extLst>
              <a:ext uri="{FF2B5EF4-FFF2-40B4-BE49-F238E27FC236}">
                <a16:creationId xmlns:a16="http://schemas.microsoft.com/office/drawing/2014/main" id="{F82056FD-7C3B-35A1-00CF-19073815A980}"/>
              </a:ext>
            </a:extLst>
          </p:cNvPr>
          <p:cNvPicPr>
            <a:picLocks noChangeAspect="1"/>
          </p:cNvPicPr>
          <p:nvPr/>
        </p:nvPicPr>
        <p:blipFill>
          <a:blip r:embed="rId2"/>
          <a:stretch>
            <a:fillRect/>
          </a:stretch>
        </p:blipFill>
        <p:spPr>
          <a:xfrm>
            <a:off x="461458" y="1619406"/>
            <a:ext cx="3917662" cy="483856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442604522"/>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06F93D-198A-7F2B-D851-759E2E5DB511}"/>
              </a:ext>
            </a:extLst>
          </p:cNvPr>
          <p:cNvSpPr>
            <a:spLocks noGrp="1"/>
          </p:cNvSpPr>
          <p:nvPr>
            <p:ph type="sldNum" sz="quarter" idx="4"/>
          </p:nvPr>
        </p:nvSpPr>
        <p:spPr/>
        <p:txBody>
          <a:bodyPr/>
          <a:lstStyle/>
          <a:p>
            <a:fld id="{318356DC-334E-1146-8C47-B0DA3BCDFCC3}" type="slidenum">
              <a:rPr lang="en-US" smtClean="0"/>
              <a:pPr/>
              <a:t>4</a:t>
            </a:fld>
            <a:endParaRPr lang="en-US"/>
          </a:p>
        </p:txBody>
      </p:sp>
      <p:sp>
        <p:nvSpPr>
          <p:cNvPr id="4" name="Title 3">
            <a:extLst>
              <a:ext uri="{FF2B5EF4-FFF2-40B4-BE49-F238E27FC236}">
                <a16:creationId xmlns:a16="http://schemas.microsoft.com/office/drawing/2014/main" id="{E0123BD4-7DBD-8175-B3CB-81849DEB3D4E}"/>
              </a:ext>
            </a:extLst>
          </p:cNvPr>
          <p:cNvSpPr>
            <a:spLocks noGrp="1"/>
          </p:cNvSpPr>
          <p:nvPr>
            <p:ph type="title"/>
          </p:nvPr>
        </p:nvSpPr>
        <p:spPr/>
        <p:txBody>
          <a:bodyPr/>
          <a:lstStyle/>
          <a:p>
            <a:r>
              <a:rPr lang="en-GB" dirty="0"/>
              <a:t>Role Description and Key Responsibilities</a:t>
            </a:r>
          </a:p>
        </p:txBody>
      </p:sp>
      <p:sp>
        <p:nvSpPr>
          <p:cNvPr id="5" name="Content Placeholder 2">
            <a:extLst>
              <a:ext uri="{FF2B5EF4-FFF2-40B4-BE49-F238E27FC236}">
                <a16:creationId xmlns:a16="http://schemas.microsoft.com/office/drawing/2014/main" id="{96F3837F-22E6-2078-D61E-B1BDA54FFDD3}"/>
              </a:ext>
            </a:extLst>
          </p:cNvPr>
          <p:cNvSpPr txBox="1">
            <a:spLocks/>
          </p:cNvSpPr>
          <p:nvPr/>
        </p:nvSpPr>
        <p:spPr>
          <a:xfrm>
            <a:off x="226336" y="1549949"/>
            <a:ext cx="11802629" cy="5432878"/>
          </a:xfrm>
          <a:prstGeom prst="rect">
            <a:avLst/>
          </a:prstGeom>
        </p:spPr>
        <p:txBody>
          <a:bodyPr vert="horz" lIns="91440" tIns="45720" rIns="91440" bIns="45720" rtlCol="0" anchor="t">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buFont typeface="Arial" panose="020B0604020202020204" pitchFamily="34" charset="0"/>
              <a:buNone/>
              <a:tabLst>
                <a:tab pos="-457200" algn="l"/>
                <a:tab pos="457200" algn="l"/>
              </a:tabLst>
              <a:defRPr/>
            </a:pPr>
            <a:r>
              <a:rPr lang="en-GB" sz="4400" spc="-10" dirty="0">
                <a:solidFill>
                  <a:prstClr val="black"/>
                </a:solidFill>
                <a:latin typeface="Arial" panose="020B0604020202020204" pitchFamily="34" charset="0"/>
                <a:ea typeface="Times New Roman" panose="02020603050405020304" pitchFamily="18" charset="0"/>
                <a:cs typeface="Arial" panose="020B0604020202020204" pitchFamily="34" charset="0"/>
              </a:rPr>
              <a:t>Members of the Advisory Panel will provide information, advice, and challenge about or in connection with supported housing.  </a:t>
            </a:r>
            <a:endParaRPr lang="en-GB" sz="4400" b="1" u="sng" spc="-1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marL="0" indent="0" algn="just">
              <a:lnSpc>
                <a:spcPct val="120000"/>
              </a:lnSpc>
              <a:buFont typeface="Arial" panose="020B0604020202020204" pitchFamily="34" charset="0"/>
              <a:buNone/>
              <a:tabLst>
                <a:tab pos="-457200" algn="l"/>
                <a:tab pos="457200" algn="l"/>
              </a:tabLst>
            </a:pPr>
            <a:r>
              <a:rPr lang="en-GB" sz="4400" b="1" u="sng" spc="-10" dirty="0">
                <a:solidFill>
                  <a:srgbClr val="00625E"/>
                </a:solidFill>
                <a:latin typeface="Arial" panose="020B0604020202020204" pitchFamily="34" charset="0"/>
                <a:ea typeface="Times New Roman" panose="02020603050405020304" pitchFamily="18" charset="0"/>
                <a:cs typeface="Arial" panose="020B0604020202020204" pitchFamily="34" charset="0"/>
              </a:rPr>
              <a:t>Key Responsibilities </a:t>
            </a:r>
            <a:endParaRPr lang="en-GB" sz="4400" spc="-10" dirty="0">
              <a:solidFill>
                <a:srgbClr val="00625E"/>
              </a:solidFill>
              <a:latin typeface="Arial" panose="020B0604020202020204" pitchFamily="34" charset="0"/>
              <a:ea typeface="Times New Roman" panose="02020603050405020304" pitchFamily="18" charset="0"/>
              <a:cs typeface="Arial" panose="020B0604020202020204" pitchFamily="34" charset="0"/>
            </a:endParaRPr>
          </a:p>
          <a:p>
            <a:pPr>
              <a:lnSpc>
                <a:spcPct val="120000"/>
              </a:lnSpc>
              <a:spcAft>
                <a:spcPts val="800"/>
              </a:spcAft>
              <a:tabLst>
                <a:tab pos="-457200" algn="l"/>
                <a:tab pos="457200" algn="l"/>
              </a:tabLst>
            </a:pPr>
            <a:r>
              <a:rPr lang="en-GB" sz="4400" spc="-10" dirty="0">
                <a:solidFill>
                  <a:srgbClr val="000000"/>
                </a:solidFill>
                <a:latin typeface="Arial" panose="020B0604020202020204" pitchFamily="34" charset="0"/>
                <a:ea typeface="Times New Roman" panose="02020603050405020304" pitchFamily="18" charset="0"/>
                <a:cs typeface="Arial" panose="020B0604020202020204" pitchFamily="34" charset="0"/>
              </a:rPr>
              <a:t>You will work with the other members using your expertise to advise on:</a:t>
            </a:r>
            <a:endParaRPr lang="en-GB" sz="4400" spc="-10" dirty="0">
              <a:latin typeface="Arial" panose="020B0604020202020204" pitchFamily="34" charset="0"/>
              <a:ea typeface="Times New Roman" panose="02020603050405020304" pitchFamily="18" charset="0"/>
              <a:cs typeface="Arial" panose="020B0604020202020204" pitchFamily="34" charset="0"/>
            </a:endParaRPr>
          </a:p>
          <a:p>
            <a:pPr marL="1371600" lvl="1" indent="-685800">
              <a:lnSpc>
                <a:spcPct val="120000"/>
              </a:lnSpc>
              <a:spcBef>
                <a:spcPts val="0"/>
              </a:spcBef>
              <a:spcAft>
                <a:spcPts val="800"/>
              </a:spcAft>
              <a:tabLst>
                <a:tab pos="-457200" algn="l"/>
                <a:tab pos="457200" algn="l"/>
              </a:tabLst>
            </a:pPr>
            <a:r>
              <a:rPr lang="en-GB" sz="4400" spc="-10" dirty="0">
                <a:solidFill>
                  <a:srgbClr val="000000"/>
                </a:solidFill>
                <a:latin typeface="Arial" panose="020B0604020202020204" pitchFamily="34" charset="0"/>
                <a:ea typeface="Times New Roman" panose="02020603050405020304" pitchFamily="18" charset="0"/>
                <a:cs typeface="Arial" panose="020B0604020202020204" pitchFamily="34" charset="0"/>
              </a:rPr>
              <a:t>Whether the proposed Government reforms will make a difference to the quality of both the accommodation and support provided to supported housing residents.</a:t>
            </a:r>
          </a:p>
          <a:p>
            <a:pPr marL="1371600" lvl="1" indent="-685800">
              <a:lnSpc>
                <a:spcPct val="120000"/>
              </a:lnSpc>
              <a:spcBef>
                <a:spcPts val="0"/>
              </a:spcBef>
              <a:spcAft>
                <a:spcPts val="800"/>
              </a:spcAft>
              <a:tabLst>
                <a:tab pos="-457200" algn="l"/>
                <a:tab pos="457200" algn="l"/>
              </a:tabLst>
            </a:pPr>
            <a:r>
              <a:rPr lang="en-GB" sz="4400" spc="-10" dirty="0">
                <a:solidFill>
                  <a:srgbClr val="000000"/>
                </a:solidFill>
                <a:latin typeface="Arial" panose="020B0604020202020204" pitchFamily="34" charset="0"/>
                <a:ea typeface="Times New Roman" panose="02020603050405020304" pitchFamily="18" charset="0"/>
                <a:cs typeface="Arial" panose="020B0604020202020204" pitchFamily="34" charset="0"/>
              </a:rPr>
              <a:t>Challenges and risks to delivering the measures in the Supported Housing (Regulatory Oversight) Act, including any unintended consequences for supply and the deliverability of supported housing.</a:t>
            </a:r>
          </a:p>
          <a:p>
            <a:pPr marL="1371600" lvl="1" indent="-685800">
              <a:lnSpc>
                <a:spcPct val="120000"/>
              </a:lnSpc>
              <a:spcAft>
                <a:spcPts val="800"/>
              </a:spcAft>
              <a:tabLst>
                <a:tab pos="-457200" algn="l"/>
                <a:tab pos="457200" algn="l"/>
              </a:tabLst>
            </a:pPr>
            <a:r>
              <a:rPr lang="en-GB" sz="4400" spc="-10" dirty="0">
                <a:solidFill>
                  <a:srgbClr val="000000"/>
                </a:solidFill>
                <a:latin typeface="Arial" panose="020B0604020202020204" pitchFamily="34" charset="0"/>
                <a:ea typeface="Times New Roman" panose="02020603050405020304" pitchFamily="18" charset="0"/>
                <a:cs typeface="Arial" panose="020B0604020202020204" pitchFamily="34" charset="0"/>
              </a:rPr>
              <a:t>Impacts on supported housing residents, providers, local authorities.</a:t>
            </a:r>
          </a:p>
          <a:p>
            <a:pPr algn="just">
              <a:lnSpc>
                <a:spcPct val="120000"/>
              </a:lnSpc>
              <a:spcAft>
                <a:spcPts val="800"/>
              </a:spcAft>
              <a:tabLst>
                <a:tab pos="-457200" algn="l"/>
              </a:tabLst>
              <a:defRPr/>
            </a:pPr>
            <a:r>
              <a:rPr lang="en-GB" sz="4400" spc="-10" dirty="0">
                <a:solidFill>
                  <a:srgbClr val="000000"/>
                </a:solidFill>
                <a:latin typeface="Arial" panose="020B0604020202020204" pitchFamily="34" charset="0"/>
                <a:cs typeface="Arial" panose="020B0604020202020204" pitchFamily="34" charset="0"/>
              </a:rPr>
              <a:t>You will be able to provide the Secretary of State with clear advice as required. You will provide advice to inform the review of the licensing scheme, which will take place within three years of the schemes being introduced.</a:t>
            </a:r>
          </a:p>
          <a:p>
            <a:pPr>
              <a:lnSpc>
                <a:spcPct val="120000"/>
              </a:lnSpc>
              <a:spcAft>
                <a:spcPts val="800"/>
              </a:spcAft>
              <a:tabLst>
                <a:tab pos="-457200" algn="l"/>
                <a:tab pos="457200" algn="l"/>
              </a:tabLst>
            </a:pPr>
            <a:r>
              <a:rPr lang="en-GB" sz="4400" spc="-10" dirty="0">
                <a:solidFill>
                  <a:srgbClr val="000000"/>
                </a:solidFill>
                <a:latin typeface="Arial" panose="020B0604020202020204" pitchFamily="34" charset="0"/>
                <a:ea typeface="Times New Roman" panose="02020603050405020304" pitchFamily="18" charset="0"/>
                <a:cs typeface="Arial" panose="020B0604020202020204" pitchFamily="34" charset="0"/>
              </a:rPr>
              <a:t>Additionally, you </a:t>
            </a:r>
            <a:r>
              <a:rPr lang="en-GB" sz="4400" spc="-10" dirty="0">
                <a:solidFill>
                  <a:prstClr val="black"/>
                </a:solidFill>
                <a:latin typeface="Arial" panose="020B0604020202020204" pitchFamily="34" charset="0"/>
                <a:ea typeface="Times New Roman" panose="02020603050405020304" pitchFamily="18" charset="0"/>
                <a:cs typeface="Arial" panose="020B0604020202020204" pitchFamily="34" charset="0"/>
              </a:rPr>
              <a:t>will highlight current and emerging issues in the supported housing sector that have the potential to impact on our strategic objectives for supported housing below, and more generally the viability and operations of supported housing schemes.</a:t>
            </a:r>
          </a:p>
          <a:p>
            <a:pPr>
              <a:lnSpc>
                <a:spcPct val="120000"/>
              </a:lnSpc>
              <a:spcAft>
                <a:spcPts val="800"/>
              </a:spcAft>
              <a:tabLst>
                <a:tab pos="-457200" algn="l"/>
                <a:tab pos="457200" algn="l"/>
              </a:tabLst>
            </a:pPr>
            <a:r>
              <a:rPr lang="en-GB" sz="4400" dirty="0">
                <a:latin typeface="Arial" panose="020B0604020202020204" pitchFamily="34" charset="0"/>
                <a:ea typeface="Calibri" panose="020F0502020204030204" pitchFamily="34" charset="0"/>
                <a:cs typeface="Arial" panose="020B0604020202020204" pitchFamily="34" charset="0"/>
              </a:rPr>
              <a:t>Before your membership ends you and the other panel members will undertake a review of the Panel’s effectiveness in ensuring the smooth delivery of the Act and mitigating the impacts. The panel will provide advice on what further reforms may be required.</a:t>
            </a:r>
          </a:p>
          <a:p>
            <a:pPr marL="0" indent="0" algn="just">
              <a:lnSpc>
                <a:spcPct val="120000"/>
              </a:lnSpc>
              <a:buFont typeface="Arial" panose="020B0604020202020204" pitchFamily="34" charset="0"/>
              <a:buNone/>
              <a:tabLst>
                <a:tab pos="-457200" algn="l"/>
              </a:tabLst>
            </a:pPr>
            <a:r>
              <a:rPr lang="en-GB" sz="4400" b="1" u="sng" dirty="0">
                <a:solidFill>
                  <a:srgbClr val="00625E"/>
                </a:solidFill>
                <a:latin typeface="Arial" panose="020B0604020202020204" pitchFamily="34" charset="0"/>
                <a:ea typeface="Calibri" panose="020F0502020204030204" pitchFamily="34" charset="0"/>
                <a:cs typeface="Arial" panose="020B0604020202020204" pitchFamily="34" charset="0"/>
              </a:rPr>
              <a:t>Strategic Objectives</a:t>
            </a:r>
            <a:endParaRPr lang="en-GB" sz="4400" u="sng" dirty="0">
              <a:solidFill>
                <a:srgbClr val="00625E"/>
              </a:solidFill>
              <a:latin typeface="Arial" panose="020B0604020202020204" pitchFamily="34" charset="0"/>
              <a:ea typeface="Calibri" panose="020F0502020204030204" pitchFamily="34" charset="0"/>
              <a:cs typeface="Arial" panose="020B0604020202020204" pitchFamily="34" charset="0"/>
            </a:endParaRPr>
          </a:p>
          <a:p>
            <a:pPr marL="285750" indent="-285750">
              <a:lnSpc>
                <a:spcPct val="126000"/>
              </a:lnSpc>
              <a:spcBef>
                <a:spcPts val="0"/>
              </a:spcBef>
              <a:spcAft>
                <a:spcPts val="800"/>
              </a:spcAft>
              <a:buFont typeface="Arial"/>
              <a:buChar char="•"/>
              <a:tabLst>
                <a:tab pos="-457200" algn="l"/>
                <a:tab pos="457200" algn="l"/>
              </a:tabLst>
            </a:pPr>
            <a:r>
              <a:rPr lang="en-GB" sz="4400" dirty="0">
                <a:latin typeface="Arial" panose="020B0604020202020204" pitchFamily="34" charset="0"/>
                <a:cs typeface="Arial" panose="020B0604020202020204" pitchFamily="34" charset="0"/>
              </a:rPr>
              <a:t>All supported housing meets quality standards, including of accommodation and support services. </a:t>
            </a:r>
          </a:p>
          <a:p>
            <a:pPr marL="285750" indent="-285750">
              <a:lnSpc>
                <a:spcPct val="126000"/>
              </a:lnSpc>
              <a:spcBef>
                <a:spcPts val="0"/>
              </a:spcBef>
              <a:spcAft>
                <a:spcPts val="800"/>
              </a:spcAft>
              <a:buFont typeface="Arial"/>
              <a:buChar char="•"/>
              <a:tabLst>
                <a:tab pos="-457200" algn="l"/>
                <a:tab pos="457200" algn="l"/>
              </a:tabLst>
            </a:pPr>
            <a:r>
              <a:rPr lang="en-GB" sz="4400" dirty="0">
                <a:latin typeface="Arial" panose="020B0604020202020204" pitchFamily="34" charset="0"/>
                <a:cs typeface="Arial" panose="020B0604020202020204" pitchFamily="34" charset="0"/>
              </a:rPr>
              <a:t>Supported housing should deliver genuine support to vulnerable people</a:t>
            </a:r>
          </a:p>
          <a:p>
            <a:pPr marL="285750" indent="-285750">
              <a:lnSpc>
                <a:spcPct val="126000"/>
              </a:lnSpc>
              <a:spcBef>
                <a:spcPts val="0"/>
              </a:spcBef>
              <a:spcAft>
                <a:spcPts val="800"/>
              </a:spcAft>
              <a:buFont typeface="Arial"/>
              <a:buChar char="•"/>
              <a:tabLst>
                <a:tab pos="-457200" algn="l"/>
                <a:tab pos="457200" algn="l"/>
              </a:tabLst>
            </a:pPr>
            <a:r>
              <a:rPr lang="en-GB" sz="4400" dirty="0">
                <a:latin typeface="Arial" panose="020B0604020202020204" pitchFamily="34" charset="0"/>
                <a:cs typeface="Arial" panose="020B0604020202020204" pitchFamily="34" charset="0"/>
              </a:rPr>
              <a:t>Supported housing delivers better value for money to the public purse. </a:t>
            </a:r>
          </a:p>
          <a:p>
            <a:pPr marL="285750" indent="-285750">
              <a:lnSpc>
                <a:spcPct val="126000"/>
              </a:lnSpc>
              <a:spcBef>
                <a:spcPts val="0"/>
              </a:spcBef>
              <a:spcAft>
                <a:spcPts val="800"/>
              </a:spcAft>
              <a:buFont typeface="Arial"/>
              <a:buChar char="•"/>
              <a:tabLst>
                <a:tab pos="-457200" algn="l"/>
                <a:tab pos="457200" algn="l"/>
              </a:tabLst>
            </a:pPr>
            <a:r>
              <a:rPr lang="en-GB" sz="4400" spc="-10" dirty="0">
                <a:latin typeface="Arial" panose="020B0604020202020204" pitchFamily="34" charset="0"/>
                <a:cs typeface="Arial" panose="020B0604020202020204" pitchFamily="34" charset="0"/>
              </a:rPr>
              <a:t>Better strategic plann</a:t>
            </a:r>
            <a:r>
              <a:rPr lang="en-GB" sz="4400" dirty="0">
                <a:latin typeface="Arial" panose="020B0604020202020204" pitchFamily="34" charset="0"/>
                <a:ea typeface="Calibri" panose="020F0502020204030204" pitchFamily="34" charset="0"/>
                <a:cs typeface="Arial" panose="020B0604020202020204" pitchFamily="34" charset="0"/>
              </a:rPr>
              <a:t>ing for all types of supported housing, to include better integration and delivery through health, social care and housing and planning authorities.</a:t>
            </a:r>
            <a:br>
              <a:rPr lang="en-GB" b="1" dirty="0">
                <a:latin typeface="Calibri" panose="020F0502020204030204" pitchFamily="34" charset="0"/>
                <a:ea typeface="Calibri" panose="020F0502020204030204" pitchFamily="34" charset="0"/>
              </a:rPr>
            </a:br>
            <a:endParaRPr lang="en-GB" dirty="0"/>
          </a:p>
        </p:txBody>
      </p:sp>
    </p:spTree>
    <p:extLst>
      <p:ext uri="{BB962C8B-B14F-4D97-AF65-F5344CB8AC3E}">
        <p14:creationId xmlns:p14="http://schemas.microsoft.com/office/powerpoint/2010/main" val="11187803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fld id="{318356DC-334E-1146-8C47-B0DA3BCDFCC3}" type="slidenum">
              <a:rPr lang="en-US" smtClean="0"/>
              <a:pPr/>
              <a:t>5</a:t>
            </a:fld>
            <a:endParaRPr lang="en-US"/>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116201"/>
            <a:ext cx="7618405" cy="775597"/>
          </a:xfrm>
        </p:spPr>
        <p:txBody>
          <a:bodyPr/>
          <a:lstStyle/>
          <a:p>
            <a:r>
              <a:rPr lang="en-GB" dirty="0"/>
              <a:t>Supported Housing Advisory Panel Member</a:t>
            </a:r>
            <a:br>
              <a:rPr lang="en-GB" dirty="0"/>
            </a:br>
            <a:r>
              <a:rPr lang="en-GB" dirty="0"/>
              <a:t>Selection Criteria</a:t>
            </a:r>
          </a:p>
        </p:txBody>
      </p:sp>
      <p:sp>
        <p:nvSpPr>
          <p:cNvPr id="5" name="TextBox 4">
            <a:extLst>
              <a:ext uri="{FF2B5EF4-FFF2-40B4-BE49-F238E27FC236}">
                <a16:creationId xmlns:a16="http://schemas.microsoft.com/office/drawing/2014/main" id="{3969CD69-1DBB-A823-29C8-00BAABD1C606}"/>
              </a:ext>
            </a:extLst>
          </p:cNvPr>
          <p:cNvSpPr txBox="1"/>
          <p:nvPr/>
        </p:nvSpPr>
        <p:spPr>
          <a:xfrm>
            <a:off x="315157" y="1705766"/>
            <a:ext cx="11736280" cy="4266233"/>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GB" sz="1400" b="1" i="0" u="none" strike="noStrike" kern="1200" cap="none" spc="0" normalizeH="0" baseline="0" noProof="0" dirty="0">
                <a:ln>
                  <a:noFill/>
                </a:ln>
                <a:solidFill>
                  <a:srgbClr val="00625E"/>
                </a:solidFill>
                <a:effectLst/>
                <a:uLnTx/>
                <a:uFillTx/>
                <a:latin typeface="Arial"/>
                <a:ea typeface="Calibri" panose="020F0502020204030204" pitchFamily="34" charset="0"/>
                <a:cs typeface="Arial"/>
              </a:rPr>
              <a:t>Essential Criteria</a:t>
            </a:r>
          </a:p>
          <a:p>
            <a:pPr marL="285750" marR="0" lvl="0" indent="-285750" algn="l" defTabSz="914400" rtl="0" eaLnBrk="1" fontAlgn="auto" latinLnBrk="0" hangingPunct="1">
              <a:lnSpc>
                <a:spcPct val="115000"/>
              </a:lnSpc>
              <a:spcBef>
                <a:spcPts val="0"/>
              </a:spcBef>
              <a:spcAft>
                <a:spcPts val="200"/>
              </a:spcAft>
              <a:buClrTx/>
              <a:buSzTx/>
              <a:buFont typeface="Arial"/>
              <a:buChar char="•"/>
              <a:tabLst/>
              <a:defRPr/>
            </a:pPr>
            <a:r>
              <a:rPr kumimoji="0" lang="en-GB" sz="1400" b="0" i="0" u="none" strike="noStrike" kern="1200" cap="none" spc="0" normalizeH="0" baseline="0" noProof="0" dirty="0">
                <a:ln>
                  <a:noFill/>
                </a:ln>
                <a:solidFill>
                  <a:srgbClr val="000000"/>
                </a:solidFill>
                <a:effectLst/>
                <a:uLnTx/>
                <a:uFillTx/>
                <a:latin typeface="Arial"/>
                <a:ea typeface="Calibri" panose="020F0502020204030204" pitchFamily="34" charset="0"/>
                <a:cs typeface="Arial"/>
              </a:rPr>
              <a:t>You must be at Director level or above in your organisation, or of an equivalent level of seniority, and you must either be able to demonstrate how you represent the interests of one or more of the categories set out below </a:t>
            </a:r>
            <a:r>
              <a:rPr kumimoji="0" lang="en-GB" sz="1400" b="1" i="0" u="none" strike="noStrike" kern="1200" cap="none" spc="0" normalizeH="0" baseline="0" noProof="0" dirty="0">
                <a:ln>
                  <a:noFill/>
                </a:ln>
                <a:solidFill>
                  <a:srgbClr val="000000"/>
                </a:solidFill>
                <a:effectLst/>
                <a:uLnTx/>
                <a:uFillTx/>
                <a:latin typeface="Arial"/>
                <a:ea typeface="Calibri" panose="020F0502020204030204" pitchFamily="34" charset="0"/>
                <a:cs typeface="Arial"/>
              </a:rPr>
              <a:t>or </a:t>
            </a:r>
            <a:r>
              <a:rPr kumimoji="0" lang="en-GB" sz="1400" b="0" i="0" u="none" strike="noStrike" kern="1200" cap="none" spc="0" normalizeH="0" baseline="0" noProof="0" dirty="0">
                <a:ln>
                  <a:noFill/>
                </a:ln>
                <a:solidFill>
                  <a:srgbClr val="000000"/>
                </a:solidFill>
                <a:effectLst/>
                <a:uLnTx/>
                <a:uFillTx/>
                <a:latin typeface="Arial"/>
                <a:ea typeface="Calibri" panose="020F0502020204030204" pitchFamily="34" charset="0"/>
                <a:cs typeface="Arial"/>
              </a:rPr>
              <a:t>demonstrate how you are suitable for this role, having regard to the strategic objectives set out on the previous slide:</a:t>
            </a:r>
            <a:endParaRPr kumimoji="0" lang="en-GB" sz="1400" b="0" i="0" u="none" strike="noStrike" kern="1200" cap="none" spc="0" normalizeH="0" baseline="0" noProof="0" dirty="0">
              <a:ln>
                <a:noFill/>
              </a:ln>
              <a:solidFill>
                <a:prstClr val="black"/>
              </a:solidFill>
              <a:effectLst/>
              <a:uLnTx/>
              <a:uFillTx/>
              <a:latin typeface="Arial"/>
              <a:ea typeface="Calibri" panose="020F0502020204030204" pitchFamily="34" charset="0"/>
              <a:cs typeface="Arial"/>
            </a:endParaRPr>
          </a:p>
          <a:p>
            <a:pPr marL="800100" marR="0" lvl="1" indent="-342900" algn="l" defTabSz="914400" rtl="0" eaLnBrk="1" fontAlgn="auto" latinLnBrk="0" hangingPunct="1">
              <a:lnSpc>
                <a:spcPct val="105000"/>
              </a:lnSpc>
              <a:spcBef>
                <a:spcPts val="0"/>
              </a:spcBef>
              <a:spcAft>
                <a:spcPts val="200"/>
              </a:spcAft>
              <a:buClrTx/>
              <a:buSzTx/>
              <a:buFont typeface="Courier New" panose="05050102010706020507" pitchFamily="18" charset="2"/>
              <a:buChar char="o"/>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residents or potential residents of supported exempt accommodation</a:t>
            </a:r>
          </a:p>
          <a:p>
            <a:pPr marL="800100" marR="0" lvl="1" indent="-342900" algn="l" defTabSz="914400" rtl="0" eaLnBrk="1" fontAlgn="auto" latinLnBrk="0" hangingPunct="1">
              <a:lnSpc>
                <a:spcPct val="105000"/>
              </a:lnSpc>
              <a:spcBef>
                <a:spcPts val="0"/>
              </a:spcBef>
              <a:spcAft>
                <a:spcPts val="200"/>
              </a:spcAft>
              <a:buClrTx/>
              <a:buSzTx/>
              <a:buFont typeface="Courier New" panose="05050102010706020507" pitchFamily="18" charset="2"/>
              <a:buChar char="o"/>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registered providers of social housing in England</a:t>
            </a:r>
          </a:p>
          <a:p>
            <a:pPr marL="800100" marR="0" lvl="1" indent="-342900" algn="l" defTabSz="914400" rtl="0" eaLnBrk="1" fontAlgn="auto" latinLnBrk="0" hangingPunct="1">
              <a:lnSpc>
                <a:spcPct val="105000"/>
              </a:lnSpc>
              <a:spcBef>
                <a:spcPts val="0"/>
              </a:spcBef>
              <a:spcAft>
                <a:spcPts val="200"/>
              </a:spcAft>
              <a:buClrTx/>
              <a:buSzTx/>
              <a:buFont typeface="Courier New" panose="05050102010706020507" pitchFamily="18" charset="2"/>
              <a:buChar char="o"/>
              <a:tabLst/>
              <a:defRPr/>
            </a:pPr>
            <a:r>
              <a:rPr kumimoji="0" lang="en-GB" sz="1400" b="0" i="0" u="none" strike="noStrike" kern="1200" cap="none" spc="-1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local housing authorities in England</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800100" marR="0" lvl="1" indent="-342900" algn="l" defTabSz="914400" rtl="0" eaLnBrk="1" fontAlgn="auto" latinLnBrk="0" hangingPunct="1">
              <a:lnSpc>
                <a:spcPct val="105000"/>
              </a:lnSpc>
              <a:spcBef>
                <a:spcPts val="0"/>
              </a:spcBef>
              <a:spcAft>
                <a:spcPts val="200"/>
              </a:spcAft>
              <a:buClrTx/>
              <a:buSzTx/>
              <a:buFont typeface="Courier New" panose="05050102010706020507" pitchFamily="18" charset="2"/>
              <a:buChar char="o"/>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social service authorities in England</a:t>
            </a:r>
          </a:p>
          <a:p>
            <a:pPr marL="800100" marR="0" lvl="1" indent="-342900" algn="l" defTabSz="914400" rtl="0" eaLnBrk="1" fontAlgn="auto" latinLnBrk="0" hangingPunct="1">
              <a:lnSpc>
                <a:spcPct val="105000"/>
              </a:lnSpc>
              <a:spcBef>
                <a:spcPts val="0"/>
              </a:spcBef>
              <a:spcAft>
                <a:spcPts val="600"/>
              </a:spcAft>
              <a:buClrTx/>
              <a:buSzTx/>
              <a:buFont typeface="Courier New" panose="05050102010706020507" pitchFamily="18" charset="2"/>
              <a:buChar char="o"/>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charities providing supported exempt accommodation </a:t>
            </a:r>
          </a:p>
          <a:p>
            <a:pPr marL="285750" marR="0" lvl="0" indent="-285750" algn="l" defTabSz="914400" rtl="0" eaLnBrk="1" fontAlgn="auto" latinLnBrk="0" hangingPunct="1">
              <a:lnSpc>
                <a:spcPct val="106000"/>
              </a:lnSpc>
              <a:spcBef>
                <a:spcPts val="0"/>
              </a:spcBef>
              <a:spcAft>
                <a:spcPts val="800"/>
              </a:spcAft>
              <a:buClrTx/>
              <a:buSzTx/>
              <a:buFont typeface="Arial"/>
              <a:buChar char="•"/>
              <a:tabLst/>
              <a:defRPr/>
            </a:pPr>
            <a:r>
              <a:rPr kumimoji="0" lang="en-GB" sz="1400" b="0" i="0" u="none" strike="noStrike" kern="1200" cap="none" spc="-10" normalizeH="0" baseline="0" noProof="0" dirty="0">
                <a:ln>
                  <a:noFill/>
                </a:ln>
                <a:solidFill>
                  <a:prstClr val="black"/>
                </a:solidFill>
                <a:effectLst/>
                <a:uLnTx/>
                <a:uFillTx/>
                <a:latin typeface="Arial"/>
                <a:ea typeface="Times New Roman" panose="02020603050405020304" pitchFamily="18" charset="0"/>
                <a:cs typeface="Arial"/>
              </a:rPr>
              <a:t>A wide range of cross-cutting expertise in supported housing and strong analytical skills with an ability to get to grips with complex issues.</a:t>
            </a:r>
          </a:p>
          <a:p>
            <a:pPr marL="285750" marR="0" lvl="0" indent="-285750" algn="l" defTabSz="914400" rtl="0" eaLnBrk="1" fontAlgn="auto" latinLnBrk="0" hangingPunct="1">
              <a:lnSpc>
                <a:spcPct val="106000"/>
              </a:lnSpc>
              <a:spcBef>
                <a:spcPts val="0"/>
              </a:spcBef>
              <a:spcAft>
                <a:spcPts val="800"/>
              </a:spcAft>
              <a:buClrTx/>
              <a:buSzTx/>
              <a:buFont typeface="Arial"/>
              <a:buChar char="•"/>
              <a:tabLst/>
              <a:defRPr/>
            </a:pPr>
            <a:r>
              <a:rPr kumimoji="0" lang="en-GB" sz="1400" b="0" i="0" u="none" strike="noStrike" kern="1200" cap="none" spc="-10" normalizeH="0" baseline="0" noProof="0" dirty="0">
                <a:ln>
                  <a:noFill/>
                </a:ln>
                <a:solidFill>
                  <a:prstClr val="black"/>
                </a:solidFill>
                <a:effectLst/>
                <a:uLnTx/>
                <a:uFillTx/>
                <a:latin typeface="Arial"/>
                <a:ea typeface="Times New Roman" panose="02020603050405020304" pitchFamily="18" charset="0"/>
                <a:cs typeface="Arial"/>
              </a:rPr>
              <a:t>The ability to provide insight into what is happening on the ground and be alert to new and emerging trends.</a:t>
            </a:r>
            <a:endParaRPr kumimoji="0" lang="en-GB" sz="18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Calibri" panose="020F0502020204030204"/>
            </a:endParaRPr>
          </a:p>
          <a:p>
            <a:pPr marL="285750" marR="0" lvl="0" indent="-285750" algn="l" defTabSz="914400" rtl="0" eaLnBrk="1" fontAlgn="auto" latinLnBrk="0" hangingPunct="1">
              <a:lnSpc>
                <a:spcPct val="106000"/>
              </a:lnSpc>
              <a:spcBef>
                <a:spcPts val="0"/>
              </a:spcBef>
              <a:spcAft>
                <a:spcPts val="800"/>
              </a:spcAft>
              <a:buClrTx/>
              <a:buSzTx/>
              <a:buFont typeface="Arial"/>
              <a:buChar char="•"/>
              <a:tabLst/>
              <a:defRPr/>
            </a:pPr>
            <a:r>
              <a:rPr kumimoji="0" lang="en-GB" sz="1400" b="0" i="0" u="none" strike="noStrike" kern="1200" cap="none" spc="-10" normalizeH="0" baseline="0" noProof="0" dirty="0">
                <a:ln>
                  <a:noFill/>
                </a:ln>
                <a:solidFill>
                  <a:prstClr val="black"/>
                </a:solidFill>
                <a:effectLst/>
                <a:uLnTx/>
                <a:uFillTx/>
                <a:latin typeface="Arial"/>
                <a:ea typeface="Times New Roman" panose="02020603050405020304" pitchFamily="18" charset="0"/>
                <a:cs typeface="Arial"/>
              </a:rPr>
              <a:t>Excellent communication, interpersonal and engagement skills with the ability to contribute constructively to collective decision-making processes by listening to others and earning the respect of colleagues.</a:t>
            </a:r>
            <a:endParaRPr kumimoji="0" lang="en-GB" sz="1800" b="0" i="0" u="none" strike="noStrike" kern="1200" cap="none" spc="0" normalizeH="0" baseline="0" noProof="0" dirty="0">
              <a:ln>
                <a:noFill/>
              </a:ln>
              <a:solidFill>
                <a:prstClr val="black"/>
              </a:solidFill>
              <a:effectLst/>
              <a:uLnTx/>
              <a:uFillTx/>
              <a:latin typeface="Calibri" panose="020F0502020204030204"/>
              <a:ea typeface="Times New Roman" panose="02020603050405020304" pitchFamily="18" charset="0"/>
              <a:cs typeface="Calibri" panose="020F0502020204030204"/>
            </a:endParaRPr>
          </a:p>
          <a:p>
            <a:pPr marL="285750" marR="0" lvl="0" indent="-285750" algn="l" defTabSz="914400" rtl="0" eaLnBrk="1" fontAlgn="auto" latinLnBrk="0" hangingPunct="1">
              <a:lnSpc>
                <a:spcPct val="106000"/>
              </a:lnSpc>
              <a:spcBef>
                <a:spcPts val="0"/>
              </a:spcBef>
              <a:spcAft>
                <a:spcPts val="800"/>
              </a:spcAft>
              <a:buClrTx/>
              <a:buSzTx/>
              <a:buFont typeface="Arial"/>
              <a:buChar char="•"/>
              <a:tabLst/>
              <a:defRPr/>
            </a:pPr>
            <a:r>
              <a:rPr kumimoji="0" lang="en-GB" sz="1400" b="0" i="0" u="none" strike="noStrike" kern="1200" cap="none" spc="-10" normalizeH="0" baseline="0" noProof="0" dirty="0">
                <a:ln>
                  <a:noFill/>
                </a:ln>
                <a:solidFill>
                  <a:prstClr val="black"/>
                </a:solidFill>
                <a:effectLst/>
                <a:uLnTx/>
                <a:uFillTx/>
                <a:latin typeface="Arial"/>
                <a:ea typeface="Times New Roman" panose="02020603050405020304" pitchFamily="18" charset="0"/>
                <a:cs typeface="Arial"/>
              </a:rPr>
              <a:t>The ability to work effectively with others to challenge, support and hold an organisation to account for the delivery of strategic aims and objectives.</a:t>
            </a:r>
            <a:endParaRPr kumimoji="0" lang="en-GB" sz="1800" b="0" i="0" u="none" strike="noStrike" kern="1200" cap="none" spc="0" normalizeH="0" baseline="0" noProof="0" dirty="0">
              <a:ln>
                <a:noFill/>
              </a:ln>
              <a:solidFill>
                <a:prstClr val="black"/>
              </a:solidFill>
              <a:effectLst/>
              <a:uLnTx/>
              <a:uFillTx/>
              <a:latin typeface="Calibri"/>
              <a:ea typeface="Times New Roman" panose="02020603050405020304" pitchFamily="18" charset="0"/>
              <a:cs typeface="Calibri"/>
            </a:endParaRPr>
          </a:p>
        </p:txBody>
      </p:sp>
    </p:spTree>
    <p:extLst>
      <p:ext uri="{BB962C8B-B14F-4D97-AF65-F5344CB8AC3E}">
        <p14:creationId xmlns:p14="http://schemas.microsoft.com/office/powerpoint/2010/main" val="29713093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fld id="{318356DC-334E-1146-8C47-B0DA3BCDFCC3}" type="slidenum">
              <a:rPr lang="en-US" smtClean="0"/>
              <a:pPr/>
              <a:t>6</a:t>
            </a:fld>
            <a:endParaRPr lang="en-US"/>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116201"/>
            <a:ext cx="7618405" cy="775597"/>
          </a:xfrm>
        </p:spPr>
        <p:txBody>
          <a:bodyPr/>
          <a:lstStyle/>
          <a:p>
            <a:r>
              <a:rPr lang="en-GB" dirty="0"/>
              <a:t>Supported Housing Advisory Panel Member</a:t>
            </a:r>
            <a:br>
              <a:rPr lang="en-GB" dirty="0"/>
            </a:br>
            <a:r>
              <a:rPr lang="en-GB" dirty="0"/>
              <a:t>Selection Criteria</a:t>
            </a:r>
          </a:p>
        </p:txBody>
      </p:sp>
      <p:sp>
        <p:nvSpPr>
          <p:cNvPr id="6" name="TextBox 5">
            <a:extLst>
              <a:ext uri="{FF2B5EF4-FFF2-40B4-BE49-F238E27FC236}">
                <a16:creationId xmlns:a16="http://schemas.microsoft.com/office/drawing/2014/main" id="{6713812E-8AEE-3197-60C7-3E589BEC66E0}"/>
              </a:ext>
            </a:extLst>
          </p:cNvPr>
          <p:cNvSpPr txBox="1"/>
          <p:nvPr/>
        </p:nvSpPr>
        <p:spPr>
          <a:xfrm>
            <a:off x="455721" y="2462383"/>
            <a:ext cx="11736279" cy="2139047"/>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Desirable criteria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200"/>
              </a:spcAft>
              <a:buClrTx/>
              <a:buSzTx/>
              <a:buFont typeface="Arial"/>
              <a:buChar char="•"/>
              <a:tabLst/>
              <a:defRPr/>
            </a:pPr>
            <a:r>
              <a:rPr kumimoji="0" lang="en-GB" sz="1400" b="0" i="0" u="none" strike="noStrike" kern="1200" cap="none" spc="0" normalizeH="0" baseline="0" noProof="0" dirty="0">
                <a:ln>
                  <a:noFill/>
                </a:ln>
                <a:solidFill>
                  <a:prstClr val="black"/>
                </a:solidFill>
                <a:effectLst/>
                <a:uLnTx/>
                <a:uFillTx/>
                <a:latin typeface="Arial"/>
                <a:ea typeface="Calibri" panose="020F0502020204030204" pitchFamily="34" charset="0"/>
                <a:cs typeface="Arial"/>
              </a:rPr>
              <a:t>Innovators, who can demonstrate they can bring new ideas and good practice grounded in sound knowledge of housing and the needs of vulnerable people.  </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200"/>
              </a:spcAft>
              <a:buClrTx/>
              <a:buSzTx/>
              <a:buFont typeface="Arial"/>
              <a:buChar char="•"/>
              <a:tabLst/>
              <a:defRPr/>
            </a:pPr>
            <a:r>
              <a:rPr kumimoji="0" lang="en-GB" sz="1400" b="0" i="0" u="none" strike="noStrike" kern="1200" cap="none" spc="0" normalizeH="0" baseline="0" noProof="0" dirty="0">
                <a:ln>
                  <a:noFill/>
                </a:ln>
                <a:solidFill>
                  <a:prstClr val="black"/>
                </a:solidFill>
                <a:effectLst/>
                <a:uLnTx/>
                <a:uFillTx/>
                <a:latin typeface="Arial"/>
                <a:ea typeface="Calibri" panose="020F0502020204030204" pitchFamily="34" charset="0"/>
                <a:cs typeface="Arial"/>
              </a:rPr>
              <a:t>Credible individuals who understand the complexity of the sector and are enthusiastic and committed to improving the quality of supported housing. </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200"/>
              </a:spcAft>
              <a:buClrTx/>
              <a:buSzTx/>
              <a:buFont typeface="Arial"/>
              <a:buChar char="•"/>
              <a:tabLst/>
              <a:defRPr/>
            </a:pPr>
            <a:r>
              <a:rPr kumimoji="0" lang="en-GB" sz="1400" b="0" i="0" u="none" strike="noStrike" kern="1200" cap="none" spc="0" normalizeH="0" baseline="0" noProof="0" dirty="0">
                <a:ln>
                  <a:noFill/>
                </a:ln>
                <a:solidFill>
                  <a:prstClr val="black"/>
                </a:solidFill>
                <a:effectLst/>
                <a:uLnTx/>
                <a:uFillTx/>
                <a:latin typeface="Arial"/>
                <a:ea typeface="Calibri" panose="020F0502020204030204" pitchFamily="34" charset="0"/>
                <a:cs typeface="Arial"/>
              </a:rPr>
              <a:t>A strong track record of making effective decisions on significant issues within the private, public or voluntary sectors.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4410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Terms and Conditions</a:t>
            </a:r>
          </a:p>
        </p:txBody>
      </p:sp>
      <p:sp>
        <p:nvSpPr>
          <p:cNvPr id="5" name="object 3">
            <a:extLst>
              <a:ext uri="{FF2B5EF4-FFF2-40B4-BE49-F238E27FC236}">
                <a16:creationId xmlns:a16="http://schemas.microsoft.com/office/drawing/2014/main" id="{0C391A3F-28FB-B4A1-0008-4A8B77680A01}"/>
              </a:ext>
            </a:extLst>
          </p:cNvPr>
          <p:cNvSpPr txBox="1"/>
          <p:nvPr/>
        </p:nvSpPr>
        <p:spPr>
          <a:xfrm>
            <a:off x="324051" y="1634402"/>
            <a:ext cx="5487283" cy="4844083"/>
          </a:xfrm>
          <a:prstGeom prst="rect">
            <a:avLst/>
          </a:prstGeom>
          <a:ln>
            <a:solidFill>
              <a:srgbClr val="005E62"/>
            </a:solidFill>
          </a:ln>
        </p:spPr>
        <p:txBody>
          <a:bodyPr vert="horz" wrap="square" lIns="91440" tIns="91440" rIns="91440" bIns="91440" rtlCol="0" anchor="t">
            <a:sp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Remuneration: £10,800 per annum</a:t>
            </a:r>
            <a:r>
              <a:rPr kumimoji="0" lang="en-GB" sz="1400" b="1" i="0" u="none" strike="noStrike" kern="1200" cap="none" spc="0" normalizeH="0" baseline="0" noProof="0" dirty="0">
                <a:ln>
                  <a:noFill/>
                </a:ln>
                <a:solidFill>
                  <a:srgbClr val="000000"/>
                </a:solidFill>
                <a:effectLst/>
                <a:uLnTx/>
                <a:uFillTx/>
                <a:latin typeface="Arial"/>
                <a:ea typeface="+mn-ea"/>
                <a:cs typeface="Arial"/>
              </a:rPr>
              <a:t> </a:t>
            </a:r>
            <a:r>
              <a:rPr kumimoji="0" lang="en-GB" sz="1400" b="0" i="0" u="none" strike="noStrike" kern="1200" cap="none" spc="0" normalizeH="0" baseline="0" noProof="0" dirty="0">
                <a:ln>
                  <a:noFill/>
                </a:ln>
                <a:solidFill>
                  <a:srgbClr val="000000"/>
                </a:solidFill>
                <a:effectLst/>
                <a:uLnTx/>
                <a:uFillTx/>
                <a:latin typeface="Arial"/>
                <a:ea typeface="+mn-ea"/>
                <a:cs typeface="Arial"/>
              </a:rPr>
              <a:t>(equivalent to </a:t>
            </a:r>
            <a:r>
              <a:rPr kumimoji="0" lang="en-GB" sz="1400" b="1" i="0" u="none" strike="noStrike" kern="1200" cap="none" spc="0" normalizeH="0" baseline="0" noProof="0" dirty="0">
                <a:ln>
                  <a:noFill/>
                </a:ln>
                <a:solidFill>
                  <a:srgbClr val="00625E"/>
                </a:solidFill>
                <a:effectLst/>
                <a:uLnTx/>
                <a:uFillTx/>
                <a:latin typeface="Arial"/>
                <a:ea typeface="+mn-ea"/>
                <a:cs typeface="Arial"/>
              </a:rPr>
              <a:t>£450 per day</a:t>
            </a:r>
            <a:r>
              <a:rPr kumimoji="0" lang="en-GB" sz="1400" i="0" u="none" strike="noStrike" kern="1200" cap="none" spc="0" normalizeH="0" baseline="0" noProof="0" dirty="0">
                <a:ln>
                  <a:noFill/>
                </a:ln>
                <a:solidFill>
                  <a:srgbClr val="000000"/>
                </a:solidFill>
                <a:effectLst/>
                <a:uLnTx/>
                <a:uFillTx/>
                <a:latin typeface="Arial"/>
                <a:ea typeface="+mn-ea"/>
                <a:cs typeface="Arial"/>
              </a:rPr>
              <a:t>)</a:t>
            </a:r>
            <a:r>
              <a:rPr kumimoji="0" lang="en-GB" sz="1400" b="1" i="0" u="none" strike="noStrike" kern="1200" cap="none" spc="0" normalizeH="0" baseline="0" noProof="0" dirty="0">
                <a:ln>
                  <a:noFill/>
                </a:ln>
                <a:solidFill>
                  <a:srgbClr val="000000"/>
                </a:solidFill>
                <a:effectLst/>
                <a:uLnTx/>
                <a:uFillTx/>
                <a:latin typeface="Arial"/>
                <a:ea typeface="+mn-ea"/>
                <a:cs typeface="Arial"/>
              </a:rPr>
              <a:t>. </a:t>
            </a:r>
            <a:r>
              <a:rPr kumimoji="0" lang="en-GB" sz="1400" b="0" i="0" u="none" strike="noStrike" kern="1200" cap="none" spc="0" normalizeH="0" baseline="0" noProof="0" dirty="0">
                <a:ln>
                  <a:noFill/>
                </a:ln>
                <a:solidFill>
                  <a:srgbClr val="000000"/>
                </a:solidFill>
                <a:effectLst/>
                <a:uLnTx/>
                <a:uFillTx/>
                <a:latin typeface="Arial"/>
                <a:ea typeface="+mn-ea"/>
                <a:cs typeface="Arial"/>
              </a:rPr>
              <a:t>This remuneration is treated as employment income and will be subject to tax and National Insurance contributions, both of which will be deducted at source under PAYE before you are paid. </a:t>
            </a:r>
            <a:endPar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70" normalizeH="0" baseline="0" noProof="0" dirty="0">
                <a:ln>
                  <a:noFill/>
                </a:ln>
                <a:solidFill>
                  <a:srgbClr val="00625E"/>
                </a:solidFill>
                <a:effectLst/>
                <a:uLnTx/>
                <a:uFillTx/>
                <a:latin typeface="Arial"/>
                <a:ea typeface="+mn-ea"/>
                <a:cs typeface="Arial"/>
              </a:rPr>
              <a:t>Time Commitment: </a:t>
            </a:r>
            <a:r>
              <a:rPr kumimoji="0" lang="en-GB" sz="1400" b="0" i="0" u="none" strike="noStrike" kern="1200" cap="none" spc="0" normalizeH="0" baseline="0" noProof="0" dirty="0">
                <a:ln>
                  <a:noFill/>
                </a:ln>
                <a:solidFill>
                  <a:srgbClr val="000000"/>
                </a:solidFill>
                <a:effectLst/>
                <a:uLnTx/>
                <a:uFillTx/>
                <a:latin typeface="Arial"/>
                <a:ea typeface="+mn-ea"/>
                <a:cs typeface="Arial"/>
              </a:rPr>
              <a:t>Your time commitment is expected to be </a:t>
            </a:r>
            <a:r>
              <a:rPr kumimoji="0" lang="en-GB" sz="1400" b="1" i="0" u="none" strike="noStrike" kern="1200" cap="none" spc="0" normalizeH="0" baseline="0" noProof="0" dirty="0">
                <a:ln>
                  <a:noFill/>
                </a:ln>
                <a:solidFill>
                  <a:srgbClr val="00625E"/>
                </a:solidFill>
                <a:effectLst/>
                <a:uLnTx/>
                <a:uFillTx/>
                <a:latin typeface="Arial"/>
                <a:ea typeface="+mn-ea"/>
                <a:cs typeface="Arial"/>
              </a:rPr>
              <a:t>2 days per month</a:t>
            </a:r>
            <a:r>
              <a:rPr kumimoji="0" lang="en-GB" sz="1400" b="0" i="0" u="none" strike="noStrike" kern="1200" cap="none" spc="0" normalizeH="0" baseline="0" noProof="0" dirty="0">
                <a:ln>
                  <a:noFill/>
                </a:ln>
                <a:solidFill>
                  <a:srgbClr val="000000"/>
                </a:solidFill>
                <a:effectLst/>
                <a:uLnTx/>
                <a:uFillTx/>
                <a:latin typeface="Arial"/>
                <a:ea typeface="+mn-ea"/>
                <a:cs typeface="Arial"/>
              </a:rPr>
              <a:t>. This includes including attendance at quarterly Panel meetings and associated work, and any additional meetings that the role requires.</a:t>
            </a:r>
            <a:b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b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70" normalizeH="0" baseline="0" noProof="0" dirty="0">
                <a:ln>
                  <a:noFill/>
                </a:ln>
                <a:solidFill>
                  <a:srgbClr val="00625E"/>
                </a:solidFill>
                <a:effectLst/>
                <a:uLnTx/>
                <a:uFillTx/>
                <a:latin typeface="Arial"/>
                <a:ea typeface="+mn-ea"/>
                <a:cs typeface="Arial"/>
              </a:rPr>
              <a:t>Term:</a:t>
            </a:r>
            <a:r>
              <a:rPr kumimoji="0" lang="en-GB" sz="1400" b="1" i="0" u="none" strike="noStrike" kern="1200" cap="none" spc="-70" normalizeH="0" baseline="0" noProof="0" dirty="0">
                <a:ln>
                  <a:noFill/>
                </a:ln>
                <a:solidFill>
                  <a:srgbClr val="000000"/>
                </a:solidFill>
                <a:effectLst/>
                <a:uLnTx/>
                <a:uFillTx/>
                <a:latin typeface="Arial"/>
                <a:ea typeface="+mn-ea"/>
                <a:cs typeface="Arial"/>
              </a:rPr>
              <a:t> </a:t>
            </a:r>
            <a:r>
              <a:rPr kumimoji="0" lang="en-GB" sz="1400" b="0" i="0" u="none" strike="noStrike" kern="1200" cap="none" spc="5" normalizeH="0" baseline="0" noProof="0" dirty="0">
                <a:ln>
                  <a:noFill/>
                </a:ln>
                <a:solidFill>
                  <a:srgbClr val="000000"/>
                </a:solidFill>
                <a:effectLst/>
                <a:uLnTx/>
                <a:uFillTx/>
                <a:latin typeface="Arial"/>
                <a:ea typeface="+mn-ea"/>
                <a:cs typeface="Arial"/>
              </a:rPr>
              <a:t>Appointments are made by Ministers for a period of up to </a:t>
            </a:r>
            <a:r>
              <a:rPr kumimoji="0" lang="en-GB" sz="1400" b="1" i="0" u="none" strike="noStrike" kern="1200" cap="none" spc="5" normalizeH="0" baseline="0" noProof="0" dirty="0">
                <a:ln>
                  <a:noFill/>
                </a:ln>
                <a:solidFill>
                  <a:srgbClr val="00625E"/>
                </a:solidFill>
                <a:effectLst/>
                <a:uLnTx/>
                <a:uFillTx/>
                <a:latin typeface="Arial"/>
                <a:ea typeface="+mn-ea"/>
                <a:cs typeface="Arial"/>
              </a:rPr>
              <a:t>5 years.</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5"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70" normalizeH="0" baseline="0" noProof="0" dirty="0">
                <a:ln>
                  <a:noFill/>
                </a:ln>
                <a:solidFill>
                  <a:srgbClr val="00625E"/>
                </a:solidFill>
                <a:effectLst/>
                <a:uLnTx/>
                <a:uFillTx/>
                <a:latin typeface="Arial"/>
                <a:ea typeface="+mn-ea"/>
                <a:cs typeface="Arial"/>
              </a:rPr>
              <a:t>Location:</a:t>
            </a:r>
            <a:r>
              <a:rPr kumimoji="0" lang="en-GB" sz="1400" b="1" i="0" u="none" strike="noStrike" kern="1200" cap="none" spc="-70" normalizeH="0" baseline="0" noProof="0" dirty="0">
                <a:ln>
                  <a:noFill/>
                </a:ln>
                <a:solidFill>
                  <a:srgbClr val="000000"/>
                </a:solidFill>
                <a:effectLst/>
                <a:uLnTx/>
                <a:uFillTx/>
                <a:latin typeface="Arial"/>
                <a:ea typeface="+mn-ea"/>
                <a:cs typeface="Arial"/>
              </a:rPr>
              <a:t> </a:t>
            </a:r>
            <a:r>
              <a:rPr kumimoji="0" lang="en-GB" sz="1400" b="0" i="0" u="none" strike="noStrike" kern="1200" cap="none" spc="5" normalizeH="0" baseline="0" noProof="0" dirty="0">
                <a:ln>
                  <a:noFill/>
                </a:ln>
                <a:solidFill>
                  <a:srgbClr val="000000"/>
                </a:solidFill>
                <a:effectLst/>
                <a:uLnTx/>
                <a:uFillTx/>
                <a:latin typeface="Arial"/>
                <a:ea typeface="+mn-ea"/>
                <a:cs typeface="Arial"/>
              </a:rPr>
              <a:t>Meetings will mainly be held on Microsoft Teams or at 2 Marsham Street, Westminster, SW1P 4DF.</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5" normalizeH="0" baseline="0" noProof="0" dirty="0">
              <a:ln>
                <a:noFill/>
              </a:ln>
              <a:solidFill>
                <a:srgbClr val="000000"/>
              </a:solidFill>
              <a:effectLst/>
              <a:uLnTx/>
              <a:uFillTx/>
              <a:latin typeface="Arial"/>
              <a:ea typeface="+mn-ea"/>
              <a:cs typeface="Arial"/>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5" normalizeH="0" baseline="0" noProof="0" dirty="0">
                <a:ln>
                  <a:noFill/>
                </a:ln>
                <a:solidFill>
                  <a:srgbClr val="00625E"/>
                </a:solidFill>
                <a:effectLst/>
                <a:uLnTx/>
                <a:uFillTx/>
                <a:latin typeface="Arial"/>
                <a:ea typeface="+mn-ea"/>
                <a:cs typeface="Arial"/>
              </a:rPr>
              <a:t>Expenses and Subsistence:</a:t>
            </a:r>
            <a:r>
              <a:rPr kumimoji="0" lang="en-GB" sz="1400" b="0" i="0" u="none" strike="noStrike" kern="1200" cap="none" spc="5" normalizeH="0" baseline="0" noProof="0" dirty="0">
                <a:ln>
                  <a:noFill/>
                </a:ln>
                <a:solidFill>
                  <a:srgbClr val="00625E"/>
                </a:solidFill>
                <a:effectLst/>
                <a:uLnTx/>
                <a:uFillTx/>
                <a:latin typeface="Arial"/>
                <a:ea typeface="+mn-ea"/>
                <a:cs typeface="Arial"/>
              </a:rPr>
              <a:t> </a:t>
            </a:r>
            <a:endParaRPr kumimoji="0" lang="en-US" sz="1400" b="0" i="0" u="none" strike="noStrike" kern="1200" cap="none" spc="5" normalizeH="0" baseline="0" noProof="0" dirty="0">
              <a:ln>
                <a:noFill/>
              </a:ln>
              <a:solidFill>
                <a:srgbClr val="00625E"/>
              </a:solidFill>
              <a:effectLst/>
              <a:uLnTx/>
              <a:uFillTx/>
              <a:latin typeface="Arial"/>
              <a:ea typeface="+mn-ea"/>
              <a:cs typeface="Arial"/>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5" normalizeH="0" baseline="0" noProof="0" dirty="0">
                <a:ln>
                  <a:noFill/>
                </a:ln>
                <a:solidFill>
                  <a:srgbClr val="000000"/>
                </a:solidFill>
                <a:effectLst/>
                <a:uLnTx/>
                <a:uFillTx/>
                <a:latin typeface="Arial"/>
                <a:ea typeface="+mn-ea"/>
                <a:cs typeface="Arial"/>
              </a:rPr>
              <a:t>Reasonable travel and subsistence expenses incurred on Supported Housing Advisory Panel business will be reimbursed in accordance with MHCLG policies.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object 5">
            <a:extLst>
              <a:ext uri="{FF2B5EF4-FFF2-40B4-BE49-F238E27FC236}">
                <a16:creationId xmlns:a16="http://schemas.microsoft.com/office/drawing/2014/main" id="{D645D39C-4F7C-1369-AF11-B5DAFEBC1AEB}"/>
              </a:ext>
            </a:extLst>
          </p:cNvPr>
          <p:cNvSpPr txBox="1"/>
          <p:nvPr/>
        </p:nvSpPr>
        <p:spPr>
          <a:xfrm>
            <a:off x="6190420" y="1636682"/>
            <a:ext cx="5491536" cy="4841803"/>
          </a:xfrm>
          <a:prstGeom prst="rect">
            <a:avLst/>
          </a:prstGeom>
          <a:ln>
            <a:solidFill>
              <a:srgbClr val="006660"/>
            </a:solidFill>
          </a:ln>
        </p:spPr>
        <p:txBody>
          <a:bodyPr vert="horz" wrap="square" lIns="91440" tIns="91440" rIns="91440" bIns="9144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Conduct:</a:t>
            </a:r>
            <a:r>
              <a:rPr kumimoji="0" lang="en-GB" sz="1400" b="0" i="0" u="none" strike="noStrike" kern="1200" cap="none" spc="0" normalizeH="0" baseline="0" noProof="0" dirty="0">
                <a:ln>
                  <a:noFill/>
                </a:ln>
                <a:solidFill>
                  <a:srgbClr val="00625E"/>
                </a:solidFill>
                <a:effectLst/>
                <a:uLnTx/>
                <a:uFillTx/>
                <a:latin typeface="Arial"/>
                <a:ea typeface="+mn-ea"/>
                <a:cs typeface="Arial"/>
              </a:rPr>
              <a:t> </a:t>
            </a:r>
            <a:endParaRPr kumimoji="0" lang="en-GB" sz="1400" b="0"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The Members will be expected to act in accordance with: </a:t>
            </a: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298450" marR="21590" lvl="0" indent="-285750" algn="l" defTabSz="914400" rtl="0" eaLnBrk="1" fontAlgn="auto" latinLnBrk="0" hangingPunct="1">
              <a:lnSpc>
                <a:spcPct val="106100"/>
              </a:lnSpc>
              <a:spcBef>
                <a:spcPts val="100"/>
              </a:spcBef>
              <a:spcAft>
                <a:spcPts val="0"/>
              </a:spcAft>
              <a:buClrTx/>
              <a:buSzTx/>
              <a:buFont typeface="Arial" panose="020B0604020202020204" pitchFamily="34" charset="0"/>
              <a:buChar char="•"/>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The principles set out in </a:t>
            </a:r>
            <a:r>
              <a:rPr kumimoji="0" lang="en-GB" sz="1400" b="0" i="0" u="none" strike="noStrike" kern="1200" cap="none" spc="0" normalizeH="0" baseline="0" noProof="0" dirty="0">
                <a:ln>
                  <a:noFill/>
                </a:ln>
                <a:solidFill>
                  <a:srgbClr val="000000"/>
                </a:solidFill>
                <a:effectLst/>
                <a:uLnTx/>
                <a:uFillTx/>
                <a:latin typeface="Arial"/>
                <a:ea typeface="Times New Roman" panose="02020603050405020304" pitchFamily="18" charset="0"/>
                <a:cs typeface="Arial"/>
              </a:rPr>
              <a:t>the Cabinet Office’s </a:t>
            </a:r>
            <a:r>
              <a:rPr kumimoji="0" lang="en-GB" sz="1400" b="0" i="0" u="sng" strike="noStrike" kern="1200" cap="none" spc="0" normalizeH="0" baseline="0" noProof="0" dirty="0">
                <a:ln>
                  <a:noFill/>
                </a:ln>
                <a:solidFill>
                  <a:srgbClr val="4472C4">
                    <a:lumMod val="75000"/>
                  </a:srgbClr>
                </a:solidFill>
                <a:effectLst/>
                <a:uLnTx/>
                <a:uFillTx/>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Code of Conduct for Board Members of Public Bodies</a:t>
            </a:r>
            <a:r>
              <a:rPr kumimoji="0" lang="en-GB" sz="1400" b="0" i="0" u="sng" strike="noStrike" kern="1200" cap="none" spc="0" normalizeH="0" baseline="0" noProof="0" dirty="0">
                <a:ln>
                  <a:noFill/>
                </a:ln>
                <a:solidFill>
                  <a:srgbClr val="000000"/>
                </a:solidFill>
                <a:effectLst/>
                <a:uLnTx/>
                <a:uFillTx/>
                <a:latin typeface="Arial"/>
                <a:ea typeface="Times New Roman" panose="02020603050405020304" pitchFamily="18" charset="0"/>
                <a:cs typeface="Arial"/>
                <a:hlinkClick r:id="rId3">
                  <a:extLst>
                    <a:ext uri="{A12FA001-AC4F-418D-AE19-62706E023703}">
                      <ahyp:hlinkClr xmlns:ahyp="http://schemas.microsoft.com/office/drawing/2018/hyperlinkcolor" val="tx"/>
                    </a:ext>
                  </a:extLst>
                </a:hlinkClick>
              </a:rPr>
              <a:t>.</a:t>
            </a:r>
            <a:r>
              <a:rPr kumimoji="0" lang="en-GB" sz="1400" b="0" i="0" u="none" strike="noStrike" kern="1200" cap="none" spc="0" normalizeH="0" baseline="0" noProof="0" dirty="0">
                <a:ln>
                  <a:noFill/>
                </a:ln>
                <a:solidFill>
                  <a:srgbClr val="000000"/>
                </a:solidFill>
                <a:effectLst/>
                <a:uLnTx/>
                <a:uFillTx/>
                <a:latin typeface="Arial"/>
                <a:ea typeface="+mn-ea"/>
                <a:cs typeface="Arial"/>
              </a:rPr>
              <a:t> The Code sets out, clearly and openly, the standards expected from those who serve on the boards of UK public bodies and will form part of individual members’ terms and conditions of appointment; and</a:t>
            </a:r>
          </a:p>
          <a:p>
            <a:pPr marL="298450" marR="21590" lvl="0" indent="-285750" algn="l" defTabSz="914400" rtl="0" eaLnBrk="1" fontAlgn="auto" latinLnBrk="0" hangingPunct="1">
              <a:lnSpc>
                <a:spcPct val="106100"/>
              </a:lnSpc>
              <a:spcBef>
                <a:spcPts val="100"/>
              </a:spcBef>
              <a:spcAft>
                <a:spcPts val="0"/>
              </a:spcAft>
              <a:buClrTx/>
              <a:buSzTx/>
              <a:buFont typeface="Arial" panose="020B0604020202020204" pitchFamily="34" charset="0"/>
              <a:buChar char="•"/>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The </a:t>
            </a:r>
            <a:r>
              <a:rPr kumimoji="0" lang="en-GB" sz="1400" b="0" i="0" u="none" strike="noStrike" kern="1200" cap="none" spc="0" normalizeH="0" baseline="0" noProof="0" dirty="0">
                <a:ln>
                  <a:noFill/>
                </a:ln>
                <a:solidFill>
                  <a:srgbClr val="4472C4">
                    <a:lumMod val="75000"/>
                  </a:srgbClr>
                </a:solidFill>
                <a:effectLst/>
                <a:uLnTx/>
                <a:uFillTx/>
                <a:latin typeface="Arial"/>
                <a:ea typeface="+mn-ea"/>
                <a:cs typeface="Arial"/>
                <a:hlinkClick r:id="rId4">
                  <a:extLst>
                    <a:ext uri="{A12FA001-AC4F-418D-AE19-62706E023703}">
                      <ahyp:hlinkClr xmlns:ahyp="http://schemas.microsoft.com/office/drawing/2018/hyperlinkcolor" val="tx"/>
                    </a:ext>
                  </a:extLst>
                </a:hlinkClick>
              </a:rPr>
              <a:t>Seven Principles of Public Life</a:t>
            </a:r>
            <a:r>
              <a:rPr kumimoji="0" lang="en-GB" sz="1400" b="0" i="0" u="none" strike="noStrike" kern="1200" cap="none" spc="0" normalizeH="0" baseline="0" noProof="0" dirty="0">
                <a:ln>
                  <a:noFill/>
                </a:ln>
                <a:solidFill>
                  <a:prstClr val="black"/>
                </a:solidFill>
                <a:effectLst/>
                <a:uLnTx/>
                <a:uFillTx/>
                <a:latin typeface="Arial"/>
                <a:ea typeface="+mn-ea"/>
                <a:cs typeface="Arial"/>
              </a:rPr>
              <a:t>.</a:t>
            </a:r>
            <a:r>
              <a:rPr kumimoji="0" lang="en-GB" sz="1400" b="0" i="0" u="none" strike="noStrike" kern="1200" cap="none" spc="0" normalizeH="0" baseline="0" noProof="0" dirty="0">
                <a:ln>
                  <a:noFill/>
                </a:ln>
                <a:solidFill>
                  <a:srgbClr val="4472C4">
                    <a:lumMod val="75000"/>
                  </a:srgbClr>
                </a:solidFill>
                <a:effectLst/>
                <a:uLnTx/>
                <a:uFillTx/>
                <a:latin typeface="Arial"/>
                <a:ea typeface="+mn-ea"/>
                <a:cs typeface="Arial"/>
              </a:rPr>
              <a:t> </a:t>
            </a:r>
            <a:endParaRPr kumimoji="0" lang="en-GB" sz="1400" b="0" i="0" u="none" strike="noStrike" kern="1200" cap="none" spc="0" normalizeH="0" baseline="0" noProof="0" dirty="0">
              <a:ln>
                <a:noFill/>
              </a:ln>
              <a:solidFill>
                <a:srgbClr val="4472C4">
                  <a:lumMod val="75000"/>
                </a:srgbClr>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Nationality: </a:t>
            </a:r>
            <a:endParaRPr kumimoji="0" lang="en-GB" sz="14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You must have a right to work in the UK, there must be no employment restrictions, or limit on your permitted stay in the UK.</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Annual Performance Review and Reappointment: </a:t>
            </a:r>
            <a:endParaRPr kumimoji="0" lang="en-GB" sz="14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srgbClr val="000000"/>
                </a:solidFill>
                <a:effectLst/>
                <a:uLnTx/>
                <a:uFillTx/>
                <a:latin typeface="Arial"/>
                <a:ea typeface="+mn-ea"/>
                <a:cs typeface="Arial"/>
              </a:rPr>
              <a:t>Annual performance reviews are expected to be undertaken by the MHCLG Senior Sponsor or relevant person. Reappointments are not automatic and will only be considered subject to satisfactory performance reviews</a:t>
            </a:r>
            <a:r>
              <a:rPr kumimoji="0" lang="en-GB" sz="1400" b="0" i="1" u="none" strike="noStrike" kern="1200" cap="none" spc="0" normalizeH="0" baseline="0" noProof="0" dirty="0">
                <a:ln>
                  <a:noFill/>
                </a:ln>
                <a:solidFill>
                  <a:srgbClr val="000000"/>
                </a:solidFill>
                <a:effectLst/>
                <a:uLnTx/>
                <a:uFillTx/>
                <a:latin typeface="Arial"/>
                <a:ea typeface="+mn-ea"/>
                <a:cs typeface="Arial"/>
              </a:rPr>
              <a:t>.</a:t>
            </a:r>
          </a:p>
        </p:txBody>
      </p:sp>
    </p:spTree>
    <p:extLst>
      <p:ext uri="{BB962C8B-B14F-4D97-AF65-F5344CB8AC3E}">
        <p14:creationId xmlns:p14="http://schemas.microsoft.com/office/powerpoint/2010/main" val="626389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How to Apply</a:t>
            </a:r>
          </a:p>
        </p:txBody>
      </p:sp>
      <p:sp>
        <p:nvSpPr>
          <p:cNvPr id="5" name="TextBox 4">
            <a:extLst>
              <a:ext uri="{FF2B5EF4-FFF2-40B4-BE49-F238E27FC236}">
                <a16:creationId xmlns:a16="http://schemas.microsoft.com/office/drawing/2014/main" id="{CD10AAAF-14A0-2FC7-977E-82DD5EAE8A58}"/>
              </a:ext>
            </a:extLst>
          </p:cNvPr>
          <p:cNvSpPr txBox="1"/>
          <p:nvPr/>
        </p:nvSpPr>
        <p:spPr>
          <a:xfrm>
            <a:off x="226336" y="1487677"/>
            <a:ext cx="11172673" cy="5262979"/>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rial"/>
                <a:ea typeface="+mn-ea"/>
                <a:cs typeface="Arial"/>
              </a:rPr>
              <a:t>Please submit the required documentation </a:t>
            </a:r>
            <a:r>
              <a:rPr kumimoji="0" lang="en-GB" sz="1400" b="1" i="0" u="none" strike="noStrike" kern="0" cap="none" spc="0" normalizeH="0" baseline="0" noProof="0" dirty="0">
                <a:ln>
                  <a:noFill/>
                </a:ln>
                <a:solidFill>
                  <a:srgbClr val="00625E"/>
                </a:solidFill>
                <a:effectLst/>
                <a:uLnTx/>
                <a:uFillTx/>
                <a:latin typeface="Arial"/>
                <a:ea typeface="+mn-ea"/>
                <a:cs typeface="Arial"/>
              </a:rPr>
              <a:t>listed at 1-3 below </a:t>
            </a:r>
            <a:r>
              <a:rPr kumimoji="0" lang="en-GB" sz="1400" b="0" i="0" u="none" strike="noStrike" kern="0" cap="none" spc="0" normalizeH="0" baseline="0" noProof="0" dirty="0">
                <a:ln>
                  <a:noFill/>
                </a:ln>
                <a:solidFill>
                  <a:prstClr val="black"/>
                </a:solidFill>
                <a:effectLst/>
                <a:uLnTx/>
                <a:uFillTx/>
                <a:latin typeface="Arial"/>
                <a:ea typeface="+mn-ea"/>
                <a:cs typeface="Arial"/>
              </a:rPr>
              <a:t>to </a:t>
            </a:r>
            <a:r>
              <a:rPr kumimoji="0" lang="en-GB" sz="1400" b="0" i="0" u="none" strike="noStrike" kern="0" cap="none" spc="0" normalizeH="0" baseline="0" noProof="0" dirty="0">
                <a:ln>
                  <a:noFill/>
                </a:ln>
                <a:solidFill>
                  <a:srgbClr val="4472C4"/>
                </a:solidFill>
                <a:effectLst/>
                <a:uLnTx/>
                <a:uFillTx/>
                <a:latin typeface="Arial"/>
                <a:ea typeface="+mn-lt"/>
                <a:cs typeface="Arial"/>
                <a:hlinkClick r:id="rId2">
                  <a:extLst>
                    <a:ext uri="{A12FA001-AC4F-418D-AE19-62706E023703}">
                      <ahyp:hlinkClr xmlns:ahyp="http://schemas.microsoft.com/office/drawing/2018/hyperlinkcolor" val="tx"/>
                    </a:ext>
                  </a:extLst>
                </a:hlinkClick>
              </a:rPr>
              <a:t>SupportedHousingOversight@communities.gov.uk</a:t>
            </a:r>
            <a:r>
              <a:rPr kumimoji="0" lang="en-GB" sz="1400" b="0" i="0" u="none" strike="noStrike" kern="0" cap="none" spc="0" normalizeH="0" baseline="0" noProof="0" dirty="0">
                <a:ln>
                  <a:noFill/>
                </a:ln>
                <a:solidFill>
                  <a:srgbClr val="4472C4"/>
                </a:solidFill>
                <a:effectLst/>
                <a:uLnTx/>
                <a:uFillTx/>
                <a:latin typeface="Arial"/>
                <a:ea typeface="+mn-lt"/>
                <a:cs typeface="Arial"/>
              </a:rPr>
              <a:t> </a:t>
            </a:r>
            <a:r>
              <a:rPr kumimoji="0" lang="en-GB" sz="1400" b="0" i="0" u="none" strike="noStrike" kern="0" cap="none" spc="0" normalizeH="0" baseline="0" noProof="0" dirty="0">
                <a:ln>
                  <a:noFill/>
                </a:ln>
                <a:solidFill>
                  <a:prstClr val="black"/>
                </a:solidFill>
                <a:effectLst/>
                <a:uLnTx/>
                <a:uFillTx/>
                <a:latin typeface="Arial"/>
                <a:ea typeface="+mn-ea"/>
                <a:cs typeface="Arial"/>
              </a:rPr>
              <a:t>by </a:t>
            </a:r>
            <a:r>
              <a:rPr kumimoji="0" lang="en-GB" sz="1400" b="1" i="0" u="none" strike="noStrike" kern="0" cap="none" spc="0" normalizeH="0" baseline="0" noProof="0" dirty="0">
                <a:ln>
                  <a:noFill/>
                </a:ln>
                <a:solidFill>
                  <a:srgbClr val="00625E"/>
                </a:solidFill>
                <a:effectLst/>
                <a:uLnTx/>
                <a:uFillTx/>
                <a:latin typeface="Arial"/>
                <a:ea typeface="+mn-ea"/>
                <a:cs typeface="Arial"/>
              </a:rPr>
              <a:t>12.00 pm on 9 December 2024. If not provided your application will not be taken forward. Late applications will not be considered. </a:t>
            </a:r>
            <a:endParaRPr kumimoji="0" lang="en-GB" sz="1400" b="0" i="0" u="none" strike="noStrike" kern="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rial"/>
                <a:ea typeface="+mn-ea"/>
                <a:cs typeface="Arial"/>
              </a:rPr>
              <a:t>Please include </a:t>
            </a:r>
            <a:r>
              <a:rPr kumimoji="0" lang="en-GB" sz="1400" b="1" i="0" u="none" strike="noStrike" kern="0" cap="none" spc="0" normalizeH="0" baseline="0" noProof="0" dirty="0">
                <a:ln>
                  <a:noFill/>
                </a:ln>
                <a:solidFill>
                  <a:prstClr val="black"/>
                </a:solidFill>
                <a:effectLst/>
                <a:uLnTx/>
                <a:uFillTx/>
                <a:latin typeface="Arial"/>
                <a:ea typeface="+mn-ea"/>
                <a:cs typeface="Arial"/>
              </a:rPr>
              <a:t>‘</a:t>
            </a:r>
            <a:r>
              <a:rPr kumimoji="0" lang="en-GB" sz="1400" b="1" i="0" u="none" strike="noStrike" kern="0" cap="none" spc="0" normalizeH="0" baseline="0" noProof="0" dirty="0">
                <a:ln>
                  <a:noFill/>
                </a:ln>
                <a:solidFill>
                  <a:srgbClr val="00625E"/>
                </a:solidFill>
                <a:effectLst/>
                <a:uLnTx/>
                <a:uFillTx/>
                <a:latin typeface="Arial"/>
                <a:ea typeface="+mn-ea"/>
                <a:cs typeface="Arial"/>
              </a:rPr>
              <a:t>Supported Housing Advisory Panel – Panel Member: General</a:t>
            </a:r>
            <a:r>
              <a:rPr kumimoji="0" lang="en-GB" sz="1400" b="1" i="0" u="none" strike="noStrike" kern="0" cap="none" spc="0" normalizeH="0" baseline="0" noProof="0" dirty="0">
                <a:ln>
                  <a:noFill/>
                </a:ln>
                <a:solidFill>
                  <a:prstClr val="black"/>
                </a:solidFill>
                <a:effectLst/>
                <a:uLnTx/>
                <a:uFillTx/>
                <a:latin typeface="Arial"/>
                <a:ea typeface="+mn-ea"/>
                <a:cs typeface="Arial"/>
              </a:rPr>
              <a:t>’ </a:t>
            </a:r>
            <a:r>
              <a:rPr kumimoji="0" lang="en-GB" sz="1400" b="0" i="0" u="none" strike="noStrike" kern="0" cap="none" spc="0" normalizeH="0" baseline="0" noProof="0" dirty="0">
                <a:ln>
                  <a:noFill/>
                </a:ln>
                <a:solidFill>
                  <a:prstClr val="black"/>
                </a:solidFill>
                <a:effectLst/>
                <a:uLnTx/>
                <a:uFillTx/>
                <a:latin typeface="Arial"/>
                <a:ea typeface="+mn-ea"/>
                <a:cs typeface="Arial"/>
              </a:rPr>
              <a:t>as the subject line of your email. </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effectLst/>
                <a:uLnTx/>
                <a:uFillTx/>
                <a:latin typeface="Arial"/>
                <a:ea typeface="+mn-ea"/>
                <a:cs typeface="Arial"/>
              </a:rPr>
              <a:t>1</a:t>
            </a:r>
            <a:r>
              <a:rPr kumimoji="0" lang="en-GB" sz="1400" b="0" i="0" u="none" strike="noStrike" kern="0" cap="none" spc="0" normalizeH="0" baseline="0" noProof="0" dirty="0">
                <a:ln>
                  <a:noFill/>
                </a:ln>
                <a:effectLst/>
                <a:uLnTx/>
                <a:uFillTx/>
                <a:latin typeface="Arial"/>
                <a:ea typeface="+mn-ea"/>
                <a:cs typeface="Arial"/>
              </a:rPr>
              <a:t>.  </a:t>
            </a:r>
            <a:r>
              <a:rPr kumimoji="0" lang="en-GB" sz="1400" b="1" i="0" u="none" strike="noStrike" kern="0" cap="none" spc="0" normalizeH="0" baseline="0" noProof="0" dirty="0">
                <a:ln>
                  <a:noFill/>
                </a:ln>
                <a:solidFill>
                  <a:srgbClr val="00625E"/>
                </a:solidFill>
                <a:effectLst/>
                <a:uLnTx/>
                <a:uFillTx/>
                <a:latin typeface="Arial"/>
                <a:ea typeface="+mn-ea"/>
                <a:cs typeface="Arial"/>
              </a:rPr>
              <a:t>Curriculum Vitae </a:t>
            </a:r>
            <a:r>
              <a:rPr kumimoji="0" lang="en-GB" sz="1400" b="0" i="1" u="none" strike="noStrike" kern="0" cap="none" spc="0" normalizeH="0" baseline="0" noProof="0" dirty="0">
                <a:ln>
                  <a:noFill/>
                </a:ln>
                <a:solidFill>
                  <a:prstClr val="black"/>
                </a:solidFill>
                <a:effectLst/>
                <a:uLnTx/>
                <a:uFillTx/>
                <a:latin typeface="Arial"/>
                <a:ea typeface="+mn-ea"/>
                <a:cs typeface="Arial"/>
              </a:rPr>
              <a:t>(maximum 2 pages). </a:t>
            </a:r>
            <a:r>
              <a:rPr kumimoji="0" lang="en-GB" sz="1400" b="0" i="0" u="none" strike="noStrike" kern="0" cap="none" spc="0" normalizeH="0" baseline="0" noProof="0" dirty="0">
                <a:ln>
                  <a:noFill/>
                </a:ln>
                <a:solidFill>
                  <a:prstClr val="black"/>
                </a:solidFill>
                <a:effectLst/>
                <a:uLnTx/>
                <a:uFillTx/>
                <a:latin typeface="Arial"/>
                <a:ea typeface="+mn-ea"/>
                <a:cs typeface="Arial"/>
              </a:rPr>
              <a:t>Include</a:t>
            </a:r>
            <a:r>
              <a:rPr kumimoji="0" lang="en-GB" sz="1400" b="0" i="1" u="none" strike="noStrike" kern="0" cap="none" spc="0" normalizeH="0" baseline="0" noProof="0" dirty="0">
                <a:ln>
                  <a:noFill/>
                </a:ln>
                <a:solidFill>
                  <a:prstClr val="black"/>
                </a:solidFill>
                <a:effectLst/>
                <a:uLnTx/>
                <a:uFillTx/>
                <a:latin typeface="Arial"/>
                <a:ea typeface="+mn-ea"/>
                <a:cs typeface="Arial"/>
              </a:rPr>
              <a:t> </a:t>
            </a:r>
            <a:r>
              <a:rPr kumimoji="0" lang="en-GB" sz="1400" b="0" i="0" u="none" strike="noStrike" kern="0" cap="none" spc="0" normalizeH="0" baseline="0" noProof="0" dirty="0">
                <a:ln>
                  <a:noFill/>
                </a:ln>
                <a:solidFill>
                  <a:prstClr val="black"/>
                </a:solidFill>
                <a:effectLst/>
                <a:uLnTx/>
                <a:uFillTx/>
                <a:latin typeface="Arial"/>
                <a:ea typeface="+mn-ea"/>
                <a:cs typeface="Arial"/>
              </a:rPr>
              <a:t>your education, professional qualifications and full employment history. </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srgbClr val="0070C0"/>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Arial"/>
                <a:ea typeface="+mn-ea"/>
                <a:cs typeface="Arial"/>
              </a:rPr>
              <a:t>2.  </a:t>
            </a:r>
            <a:r>
              <a:rPr kumimoji="0" lang="en-GB" sz="1400" b="0" i="0" u="none" strike="noStrike" kern="0" cap="none" spc="0" normalizeH="0" baseline="0" noProof="0" dirty="0">
                <a:ln>
                  <a:noFill/>
                </a:ln>
                <a:solidFill>
                  <a:prstClr val="black"/>
                </a:solidFill>
                <a:effectLst/>
                <a:uLnTx/>
                <a:uFillTx/>
                <a:latin typeface="Arial"/>
                <a:ea typeface="+mn-ea"/>
                <a:cs typeface="Arial"/>
              </a:rPr>
              <a:t>An accompanying </a:t>
            </a:r>
            <a:r>
              <a:rPr kumimoji="0" lang="en-GB" sz="1400" b="1" i="0" u="none" strike="noStrike" kern="0" cap="none" spc="0" normalizeH="0" baseline="0" noProof="0" dirty="0">
                <a:ln>
                  <a:noFill/>
                </a:ln>
                <a:solidFill>
                  <a:srgbClr val="00625E"/>
                </a:solidFill>
                <a:effectLst/>
                <a:uLnTx/>
                <a:uFillTx/>
                <a:latin typeface="Arial"/>
                <a:ea typeface="+mn-ea"/>
                <a:cs typeface="Arial"/>
              </a:rPr>
              <a:t>Supporting Letter</a:t>
            </a:r>
            <a:r>
              <a:rPr kumimoji="0" lang="en-GB" sz="1400" b="0" i="0" u="none" strike="noStrike" kern="0" cap="none" spc="0" normalizeH="0" baseline="0" noProof="0" dirty="0">
                <a:ln>
                  <a:noFill/>
                </a:ln>
                <a:solidFill>
                  <a:srgbClr val="00625E"/>
                </a:solidFill>
                <a:effectLst/>
                <a:uLnTx/>
                <a:uFillTx/>
                <a:latin typeface="Arial"/>
                <a:ea typeface="+mn-ea"/>
                <a:cs typeface="Arial"/>
              </a:rPr>
              <a:t> </a:t>
            </a:r>
            <a:r>
              <a:rPr kumimoji="0" lang="en-GB" sz="1400" b="0" i="1" u="none" strike="noStrike" kern="0" cap="none" spc="0" normalizeH="0" baseline="0" noProof="0" dirty="0">
                <a:ln>
                  <a:noFill/>
                </a:ln>
                <a:solidFill>
                  <a:prstClr val="black"/>
                </a:solidFill>
                <a:effectLst/>
                <a:uLnTx/>
                <a:uFillTx/>
                <a:latin typeface="Arial"/>
                <a:ea typeface="+mn-ea"/>
                <a:cs typeface="Arial"/>
              </a:rPr>
              <a:t>(maximum 2 pages)</a:t>
            </a:r>
            <a:r>
              <a:rPr kumimoji="0" lang="en-GB" sz="1400" b="0" i="0" u="none" strike="noStrike" kern="0" cap="none" spc="0" normalizeH="0" baseline="0" noProof="0" dirty="0">
                <a:ln>
                  <a:noFill/>
                </a:ln>
                <a:solidFill>
                  <a:prstClr val="black"/>
                </a:solidFill>
                <a:effectLst/>
                <a:uLnTx/>
                <a:uFillTx/>
                <a:latin typeface="Arial"/>
                <a:ea typeface="+mn-ea"/>
                <a:cs typeface="Arial"/>
              </a:rPr>
              <a:t>. Please set out your suitability for the role and how you meet the Selection Criteria. We suggest you use specific examples to demonstrate how you meet the criteria. If you can offer experience in more than one of the areas referenced above, there is no need to submit more than one supporting letter against the criteria - just clearly reference and example those criteria in a single supporting letter. </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Arial"/>
                <a:ea typeface="+mn-ea"/>
                <a:cs typeface="Arial"/>
              </a:rPr>
              <a:t>3.</a:t>
            </a:r>
            <a:r>
              <a:rPr kumimoji="0" lang="en-GB" sz="1400" b="0" i="0" u="none" strike="noStrike" kern="0" cap="none" spc="0" normalizeH="0" baseline="0" noProof="0" dirty="0">
                <a:ln>
                  <a:noFill/>
                </a:ln>
                <a:solidFill>
                  <a:prstClr val="black"/>
                </a:solidFill>
                <a:effectLst/>
                <a:uLnTx/>
                <a:uFillTx/>
                <a:latin typeface="Arial"/>
                <a:ea typeface="+mn-ea"/>
                <a:cs typeface="Arial"/>
              </a:rPr>
              <a:t>  </a:t>
            </a:r>
            <a:r>
              <a:rPr kumimoji="0" lang="en-GB" sz="1400" b="1" i="0" u="none" strike="noStrike" kern="0" cap="none" spc="0" normalizeH="0" baseline="0" noProof="0" dirty="0">
                <a:ln>
                  <a:noFill/>
                </a:ln>
                <a:solidFill>
                  <a:srgbClr val="00625E"/>
                </a:solidFill>
                <a:effectLst/>
                <a:uLnTx/>
                <a:uFillTx/>
                <a:latin typeface="Arial"/>
                <a:ea typeface="+mn-ea"/>
                <a:cs typeface="Arial"/>
              </a:rPr>
              <a:t>Application and Diversity Information Form. </a:t>
            </a:r>
            <a:r>
              <a:rPr kumimoji="0" lang="en-GB" sz="1400" b="0" i="0" u="none" strike="noStrike" kern="0" cap="none" spc="0" normalizeH="0" baseline="0" noProof="0" dirty="0">
                <a:ln>
                  <a:noFill/>
                </a:ln>
                <a:solidFill>
                  <a:prstClr val="black"/>
                </a:solidFill>
                <a:effectLst/>
                <a:uLnTx/>
                <a:uFillTx/>
                <a:latin typeface="Arial"/>
                <a:ea typeface="+mn-ea"/>
                <a:cs typeface="Arial"/>
              </a:rPr>
              <a:t>This is an online form </a:t>
            </a:r>
            <a:r>
              <a:rPr kumimoji="0" lang="en-GB" sz="1400" b="0" i="0" u="none" strike="noStrike" kern="0" cap="none" spc="0" normalizeH="0" baseline="0" noProof="0" dirty="0">
                <a:ln>
                  <a:noFill/>
                </a:ln>
                <a:solidFill>
                  <a:srgbClr val="4472C4"/>
                </a:solidFill>
                <a:effectLst/>
                <a:uLnTx/>
                <a:uFillTx/>
                <a:latin typeface="Arial"/>
                <a:ea typeface="+mn-ea"/>
                <a:cs typeface="Arial"/>
                <a:hlinkClick r:id="rId3">
                  <a:extLst>
                    <a:ext uri="{A12FA001-AC4F-418D-AE19-62706E023703}">
                      <ahyp:hlinkClr xmlns:ahyp="http://schemas.microsoft.com/office/drawing/2018/hyperlinkcolor" val="tx"/>
                    </a:ext>
                  </a:extLst>
                </a:hlinkClick>
              </a:rPr>
              <a:t>https://forms.office.com/e/EARLeXCCcP</a:t>
            </a:r>
            <a:r>
              <a:rPr kumimoji="0" lang="en-GB" sz="1400" b="0" i="0" u="none" strike="noStrike" kern="0" cap="none" spc="0" normalizeH="0" baseline="0" noProof="0" dirty="0">
                <a:ln>
                  <a:noFill/>
                </a:ln>
                <a:solidFill>
                  <a:prstClr val="white">
                    <a:lumMod val="50000"/>
                  </a:prstClr>
                </a:solidFill>
                <a:effectLst/>
                <a:uLnTx/>
                <a:uFillTx/>
                <a:latin typeface="Arial"/>
                <a:ea typeface="+mn-ea"/>
                <a:cs typeface="Arial"/>
              </a:rPr>
              <a:t>. </a:t>
            </a:r>
            <a:r>
              <a:rPr kumimoji="0" lang="en-GB" sz="1400" b="0" i="0" u="none" strike="noStrike" kern="0" cap="none" spc="0" normalizeH="0" baseline="0" noProof="0" dirty="0">
                <a:ln>
                  <a:noFill/>
                </a:ln>
                <a:solidFill>
                  <a:prstClr val="black"/>
                </a:solidFill>
                <a:effectLst/>
                <a:uLnTx/>
                <a:uFillTx/>
                <a:latin typeface="Arial"/>
                <a:ea typeface="+mn-ea"/>
                <a:cs typeface="Arial"/>
              </a:rPr>
              <a:t>You should declare any potential issues including conflicts of interest (perceived, potential or actual). This includes your personal or professional history that could, if you were appointed, be misconstrued, cause embarrassment to the Supported Housing Advisory Panel, MHCLG or HM Government, or cause public confidence in the appointment to be jeopardised. The Panel will explore your declarations during the interview process.  Failure to disclose such information could result in an appointment either not being made or being terminated. </a:t>
            </a:r>
            <a:endParaRPr kumimoji="0" lang="en-GB" sz="1400" b="0" i="1" u="none" strike="noStrike" kern="0" cap="none" spc="0" normalizeH="0" baseline="0" noProof="0" dirty="0">
              <a:ln>
                <a:noFill/>
              </a:ln>
              <a:solidFill>
                <a:prstClr val="black"/>
              </a:solidFill>
              <a:effectLst/>
              <a:highlight>
                <a:srgbClr val="FFFF00"/>
              </a:highligh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rial"/>
                <a:ea typeface="+mn-ea"/>
                <a:cs typeface="Arial"/>
              </a:rPr>
              <a:t>Candidates should note that ‘due diligence’ will be carried out as part of the assessment process if you are called to interview and will be shared with the interview Panel and Ministers. This will include searches on social media, blogs and/or other publicly available information.  </a:t>
            </a:r>
            <a:endParaRPr kumimoji="0" lang="en-GB" sz="1400" b="0" i="0" u="none" strike="noStrike" kern="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0" cap="none" spc="0" normalizeH="0" baseline="0" noProof="0" dirty="0">
                <a:ln>
                  <a:noFill/>
                </a:ln>
                <a:solidFill>
                  <a:prstClr val="black"/>
                </a:solidFill>
                <a:effectLst/>
                <a:uLnTx/>
                <a:uFillTx/>
                <a:latin typeface="Arial"/>
                <a:ea typeface="+mn-ea"/>
                <a:cs typeface="Arial"/>
              </a:rPr>
              <a:t>Diversity data will be treated in confidence and is used for data gathering information only and will not affect your application. Please complete the Disability Confident section if relevant.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You will receive an automated acknowledgement of your application. </a:t>
            </a:r>
            <a:endParaRPr kumimoji="0" lang="en-GB"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4756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Assessment Process: Overview</a:t>
            </a:r>
          </a:p>
        </p:txBody>
      </p:sp>
      <p:sp>
        <p:nvSpPr>
          <p:cNvPr id="6" name="Content Placeholder 2">
            <a:extLst>
              <a:ext uri="{FF2B5EF4-FFF2-40B4-BE49-F238E27FC236}">
                <a16:creationId xmlns:a16="http://schemas.microsoft.com/office/drawing/2014/main" id="{E2EB661F-6235-EC29-4635-357514F7958B}"/>
              </a:ext>
            </a:extLst>
          </p:cNvPr>
          <p:cNvSpPr txBox="1">
            <a:spLocks/>
          </p:cNvSpPr>
          <p:nvPr/>
        </p:nvSpPr>
        <p:spPr>
          <a:xfrm>
            <a:off x="401975" y="195999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These appointments will be made on the basis of merit, in accordance with the Cabinet Office Governance Code on Public Appointments. The decision on who to appoint is made by Ministers, who receive advice from the Interview Assessment Panel on the suitability of candidates against the published selection criteria.</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The timeline provided is indicative and could be subject to change. If you are unable to meet these timeframes, please let us know by contacting </a:t>
            </a:r>
            <a:r>
              <a:rPr kumimoji="0" lang="en-GB" sz="1600" b="0" i="0" u="none" strike="noStrike" kern="1200" cap="none" spc="10" normalizeH="0" baseline="0" noProof="0" dirty="0">
                <a:ln>
                  <a:noFill/>
                </a:ln>
                <a:solidFill>
                  <a:prstClr val="black"/>
                </a:solidFill>
                <a:effectLst/>
                <a:uLnTx/>
                <a:uFillTx/>
                <a:latin typeface="Arial"/>
                <a:ea typeface="+mn-ea"/>
                <a:cs typeface="Arial"/>
                <a:hlinkClick r:id="rId2"/>
              </a:rPr>
              <a:t>SupportedHousingOversight@communities.gov.uk</a:t>
            </a:r>
            <a:r>
              <a:rPr kumimoji="0" lang="en-GB" sz="1600" b="0" i="0" u="none" strike="noStrike" kern="1200" cap="none" spc="10" normalizeH="0" baseline="0" noProof="0" dirty="0">
                <a:ln>
                  <a:noFill/>
                </a:ln>
                <a:solidFill>
                  <a:prstClr val="black"/>
                </a:solidFill>
                <a:effectLst/>
                <a:uLnTx/>
                <a:uFillTx/>
                <a:latin typeface="Arial"/>
                <a:ea typeface="+mn-ea"/>
                <a:cs typeface="Arial"/>
              </a:rPr>
              <a:t> .  </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The Advisory Assessment Panel will be:</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Cathy Page, Deputy Director, Housing with Care and Support and MHCLG Panel Chair, MHCLG</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10" normalizeH="0" baseline="0" noProof="0" dirty="0">
                <a:ln>
                  <a:noFill/>
                </a:ln>
                <a:solidFill>
                  <a:srgbClr val="000000"/>
                </a:solidFill>
                <a:effectLst/>
                <a:uLnTx/>
                <a:uFillTx/>
                <a:latin typeface="Arial"/>
                <a:ea typeface="+mn-ea"/>
                <a:cs typeface="Arial"/>
              </a:rPr>
              <a:t>MHCLG Panel Member (TBC)</a:t>
            </a:r>
          </a:p>
          <a:p>
            <a:pPr marL="228600" marR="0" lvl="0" indent="-2286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10" normalizeH="0" baseline="0" noProof="0" dirty="0">
                <a:ln>
                  <a:noFill/>
                </a:ln>
                <a:solidFill>
                  <a:srgbClr val="000000"/>
                </a:solidFill>
                <a:effectLst/>
                <a:uLnTx/>
                <a:uFillTx/>
                <a:latin typeface="Arial"/>
                <a:ea typeface="+mn-ea"/>
                <a:cs typeface="Arial"/>
              </a:rPr>
              <a:t>Independent </a:t>
            </a:r>
            <a:r>
              <a:rPr kumimoji="0" lang="en-GB" sz="1600" b="0" i="0" u="none" strike="noStrike" kern="1200" cap="none" spc="10" normalizeH="0" baseline="0" noProof="0" dirty="0">
                <a:ln>
                  <a:noFill/>
                </a:ln>
                <a:solidFill>
                  <a:prstClr val="black"/>
                </a:solidFill>
                <a:effectLst/>
                <a:uLnTx/>
                <a:uFillTx/>
                <a:latin typeface="Arial"/>
                <a:ea typeface="+mn-ea"/>
                <a:cs typeface="Arial"/>
              </a:rPr>
              <a:t>Panel Member (TBC)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Due to the high volume of applications we receive, we only provide feedback to candidates who reach the interview stage and will only be provided once the campaign has concluded.  </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79317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116201"/>
            <a:ext cx="7618405" cy="775597"/>
          </a:xfrm>
        </p:spPr>
        <p:txBody>
          <a:bodyPr/>
          <a:lstStyle/>
          <a:p>
            <a:r>
              <a:rPr lang="en-GB" dirty="0"/>
              <a:t>Assessment Process</a:t>
            </a:r>
            <a:br>
              <a:rPr lang="en-GB" dirty="0"/>
            </a:br>
            <a:r>
              <a:rPr lang="en-GB" dirty="0"/>
              <a:t>Indicative Timeline</a:t>
            </a:r>
          </a:p>
        </p:txBody>
      </p:sp>
      <p:sp>
        <p:nvSpPr>
          <p:cNvPr id="6" name="Content Placeholder 2">
            <a:extLst>
              <a:ext uri="{FF2B5EF4-FFF2-40B4-BE49-F238E27FC236}">
                <a16:creationId xmlns:a16="http://schemas.microsoft.com/office/drawing/2014/main" id="{02220366-3564-D711-03EF-3A2A82E0C818}"/>
              </a:ext>
            </a:extLst>
          </p:cNvPr>
          <p:cNvSpPr txBox="1">
            <a:spLocks/>
          </p:cNvSpPr>
          <p:nvPr/>
        </p:nvSpPr>
        <p:spPr>
          <a:xfrm>
            <a:off x="672770" y="1532597"/>
            <a:ext cx="10946472"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solidFill>
                  <a:prstClr val="black"/>
                </a:solidFill>
                <a:effectLst/>
                <a:uLnTx/>
                <a:uFillTx/>
                <a:latin typeface="Arial"/>
                <a:ea typeface="+mn-ea"/>
                <a:cs typeface="Arial"/>
                <a:hlinkClick r:id="rId2"/>
              </a:rPr>
              <a:t>SupportedHousingOversight@communities.gov.uk</a:t>
            </a:r>
            <a:r>
              <a:rPr kumimoji="0" lang="en-GB" sz="1600" b="0" i="0" u="none" strike="noStrike" kern="1200" cap="none" spc="10" normalizeH="0" baseline="0" noProof="0" dirty="0">
                <a:ln>
                  <a:noFill/>
                </a:ln>
                <a:solidFill>
                  <a:prstClr val="black"/>
                </a:solidFill>
                <a:effectLst/>
                <a:uLnTx/>
                <a:uFillTx/>
                <a:latin typeface="Arial"/>
                <a:ea typeface="+mn-ea"/>
                <a:cs typeface="Arial"/>
              </a:rPr>
              <a:t> </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Closing date: </a:t>
            </a:r>
            <a:r>
              <a:rPr lang="en-GB" sz="1600" spc="10" dirty="0">
                <a:solidFill>
                  <a:prstClr val="black"/>
                </a:solidFill>
                <a:latin typeface="Arial"/>
                <a:cs typeface="Arial"/>
              </a:rPr>
              <a:t>9</a:t>
            </a:r>
            <a:r>
              <a:rPr kumimoji="0" lang="en-GB" sz="1600" b="0" i="0" u="none" strike="noStrike" kern="1200" cap="none" spc="10" normalizeH="0" baseline="0" noProof="0" dirty="0">
                <a:ln>
                  <a:noFill/>
                </a:ln>
                <a:solidFill>
                  <a:prstClr val="black"/>
                </a:solidFill>
                <a:effectLst/>
                <a:uLnTx/>
                <a:uFillTx/>
                <a:latin typeface="Arial"/>
                <a:ea typeface="+mn-ea"/>
                <a:cs typeface="Arial"/>
              </a:rPr>
              <a:t> December 2024</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Shortlisting:  January 2025 (TBC)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Panel interviews: February 2025 (TBC).</a:t>
            </a:r>
            <a:r>
              <a:rPr kumimoji="0" lang="en-GB" sz="1600" b="0" i="0" u="none" strike="noStrike" kern="1200" cap="none" spc="0" normalizeH="0" baseline="0" noProof="0" dirty="0">
                <a:ln>
                  <a:noFill/>
                </a:ln>
                <a:solidFill>
                  <a:prstClr val="black"/>
                </a:solidFill>
                <a:effectLst/>
                <a:uLnTx/>
                <a:uFillTx/>
                <a:latin typeface="Arial"/>
                <a:ea typeface="+mn-ea"/>
                <a:cs typeface="Arial"/>
              </a:rPr>
              <a:t> Interviews will be conducted remotely. </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                   Copies of passports will need to be provided prior to interview in order to check candidates’ identity. </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	 </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The Minister may choose to meet with the candidates before making a decision.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                  Provisional start date TBC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solidFill>
                  <a:prstClr val="black"/>
                </a:solidFill>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8" name="Arrow: Chevron 7">
            <a:extLst>
              <a:ext uri="{FF2B5EF4-FFF2-40B4-BE49-F238E27FC236}">
                <a16:creationId xmlns:a16="http://schemas.microsoft.com/office/drawing/2014/main" id="{C14B2991-600F-1EEA-BE87-FD52CBCB66ED}"/>
              </a:ext>
            </a:extLst>
          </p:cNvPr>
          <p:cNvSpPr/>
          <p:nvPr/>
        </p:nvSpPr>
        <p:spPr>
          <a:xfrm rot="5400000">
            <a:off x="933693" y="2245507"/>
            <a:ext cx="670786" cy="587352"/>
          </a:xfrm>
          <a:prstGeom prst="chevron">
            <a:avLst/>
          </a:prstGeom>
          <a:solidFill>
            <a:srgbClr val="00625E"/>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4472C4">
                  <a:lumMod val="75000"/>
                </a:srgbClr>
              </a:solidFill>
              <a:effectLst/>
              <a:highlight>
                <a:srgbClr val="009999"/>
              </a:highlight>
              <a:uLnTx/>
              <a:uFillTx/>
              <a:latin typeface="Calibri" panose="020F0502020204030204"/>
              <a:ea typeface="+mn-ea"/>
              <a:cs typeface="+mn-cs"/>
            </a:endParaRPr>
          </a:p>
        </p:txBody>
      </p:sp>
      <p:sp>
        <p:nvSpPr>
          <p:cNvPr id="9" name="Arrow: Chevron 8">
            <a:extLst>
              <a:ext uri="{FF2B5EF4-FFF2-40B4-BE49-F238E27FC236}">
                <a16:creationId xmlns:a16="http://schemas.microsoft.com/office/drawing/2014/main" id="{E808FE9D-E016-76FF-5D65-2A60E1C0EC38}"/>
              </a:ext>
            </a:extLst>
          </p:cNvPr>
          <p:cNvSpPr/>
          <p:nvPr/>
        </p:nvSpPr>
        <p:spPr>
          <a:xfrm rot="5400000">
            <a:off x="933693" y="2799931"/>
            <a:ext cx="670786" cy="587352"/>
          </a:xfrm>
          <a:prstGeom prst="chevron">
            <a:avLst/>
          </a:prstGeom>
          <a:solidFill>
            <a:srgbClr val="00625E"/>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4472C4">
                  <a:lumMod val="75000"/>
                </a:srgbClr>
              </a:solidFill>
              <a:effectLst/>
              <a:highlight>
                <a:srgbClr val="009999"/>
              </a:highlight>
              <a:uLnTx/>
              <a:uFillTx/>
              <a:latin typeface="Calibri" panose="020F0502020204030204"/>
              <a:ea typeface="+mn-ea"/>
              <a:cs typeface="+mn-cs"/>
            </a:endParaRPr>
          </a:p>
        </p:txBody>
      </p:sp>
      <p:sp>
        <p:nvSpPr>
          <p:cNvPr id="10" name="Arrow: Chevron 9">
            <a:extLst>
              <a:ext uri="{FF2B5EF4-FFF2-40B4-BE49-F238E27FC236}">
                <a16:creationId xmlns:a16="http://schemas.microsoft.com/office/drawing/2014/main" id="{53045F7C-D68F-37C2-5889-AD93775848EA}"/>
              </a:ext>
            </a:extLst>
          </p:cNvPr>
          <p:cNvSpPr/>
          <p:nvPr/>
        </p:nvSpPr>
        <p:spPr>
          <a:xfrm rot="5400000">
            <a:off x="933693" y="3524775"/>
            <a:ext cx="670786" cy="587352"/>
          </a:xfrm>
          <a:prstGeom prst="chevron">
            <a:avLst/>
          </a:prstGeom>
          <a:solidFill>
            <a:srgbClr val="00625E"/>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4472C4">
                  <a:lumMod val="75000"/>
                </a:srgbClr>
              </a:solidFill>
              <a:effectLst/>
              <a:highlight>
                <a:srgbClr val="009999"/>
              </a:highlight>
              <a:uLnTx/>
              <a:uFillTx/>
              <a:latin typeface="Calibri" panose="020F0502020204030204"/>
              <a:ea typeface="+mn-ea"/>
              <a:cs typeface="+mn-cs"/>
            </a:endParaRPr>
          </a:p>
        </p:txBody>
      </p:sp>
      <p:sp>
        <p:nvSpPr>
          <p:cNvPr id="11" name="Arrow: Chevron 10">
            <a:extLst>
              <a:ext uri="{FF2B5EF4-FFF2-40B4-BE49-F238E27FC236}">
                <a16:creationId xmlns:a16="http://schemas.microsoft.com/office/drawing/2014/main" id="{AA1B3AD2-F5D0-A49E-D4A6-EA12661C7B9E}"/>
              </a:ext>
            </a:extLst>
          </p:cNvPr>
          <p:cNvSpPr/>
          <p:nvPr/>
        </p:nvSpPr>
        <p:spPr>
          <a:xfrm rot="5400000">
            <a:off x="933693" y="4441621"/>
            <a:ext cx="670786" cy="587352"/>
          </a:xfrm>
          <a:prstGeom prst="chevron">
            <a:avLst/>
          </a:prstGeom>
          <a:solidFill>
            <a:srgbClr val="00625E"/>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4472C4">
                  <a:lumMod val="75000"/>
                </a:srgbClr>
              </a:solidFill>
              <a:effectLst/>
              <a:highlight>
                <a:srgbClr val="009999"/>
              </a:highlight>
              <a:uLnTx/>
              <a:uFillTx/>
              <a:latin typeface="Calibri" panose="020F0502020204030204"/>
              <a:ea typeface="+mn-ea"/>
              <a:cs typeface="+mn-cs"/>
            </a:endParaRPr>
          </a:p>
        </p:txBody>
      </p:sp>
    </p:spTree>
    <p:extLst>
      <p:ext uri="{BB962C8B-B14F-4D97-AF65-F5344CB8AC3E}">
        <p14:creationId xmlns:p14="http://schemas.microsoft.com/office/powerpoint/2010/main" val="1803680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Diversity and Equal Opportunities</a:t>
            </a:r>
          </a:p>
        </p:txBody>
      </p:sp>
      <p:sp>
        <p:nvSpPr>
          <p:cNvPr id="5" name="Content Placeholder 2">
            <a:extLst>
              <a:ext uri="{FF2B5EF4-FFF2-40B4-BE49-F238E27FC236}">
                <a16:creationId xmlns:a16="http://schemas.microsoft.com/office/drawing/2014/main" id="{D93AC8CB-529B-301E-B8FD-6E273D5867B7}"/>
              </a:ext>
            </a:extLst>
          </p:cNvPr>
          <p:cNvSpPr txBox="1">
            <a:spLocks/>
          </p:cNvSpPr>
          <p:nvPr/>
        </p:nvSpPr>
        <p:spPr>
          <a:xfrm>
            <a:off x="401975" y="1857830"/>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endParaRPr kumimoji="0" lang="en-GB" sz="1600" b="0" i="0" u="none" strike="noStrike" kern="1200" cap="none" spc="0" normalizeH="0" baseline="0" noProof="0" dirty="0">
              <a:ln>
                <a:noFill/>
              </a:ln>
              <a:solidFill>
                <a:prstClr val="black"/>
              </a:solidFill>
              <a:effectLst/>
              <a:highlight>
                <a:srgbClr val="FFFF00"/>
              </a:highligh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Panel meetings will be primarily based in in London however, meetings may take place in other locations around the UK or via video conferencing.  If you believe you have the experience and qualities we are seeking, we look forward to receiving your application.</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rPr>
              <a:t>Disability Confident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kumimoji="0" lang="en-GB" sz="1600" b="0" i="0" u="none" strike="noStrike" kern="1200" cap="none" spc="0" normalizeH="0" baseline="0" noProof="0" dirty="0">
              <a:ln>
                <a:noFill/>
              </a:ln>
              <a:solidFill>
                <a:srgbClr val="009999"/>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0625E"/>
                </a:solidFill>
                <a:effectLst/>
                <a:uLnTx/>
                <a:uFillTx/>
                <a:latin typeface="Arial" panose="020B0604020202020204" pitchFamily="34" charset="0"/>
                <a:ea typeface="+mn-ea"/>
                <a:cs typeface="Arial" panose="020B0604020202020204" pitchFamily="34" charset="0"/>
              </a:rPr>
              <a:t>Reasonable Adjustments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Arial"/>
              </a:rPr>
              <a:t>If you would like a confidential discussion regarding any reasonable adjustments during the process, please indicate this in the email covering your application or contact </a:t>
            </a:r>
            <a:r>
              <a:rPr kumimoji="0" lang="en-GB" sz="1600" b="0" i="0" u="none" strike="noStrike" kern="1200" cap="none" spc="0" normalizeH="0" baseline="0" noProof="0" dirty="0">
                <a:ln>
                  <a:noFill/>
                </a:ln>
                <a:solidFill>
                  <a:prstClr val="black"/>
                </a:solidFill>
                <a:effectLst/>
                <a:uLnTx/>
                <a:uFillTx/>
                <a:latin typeface="Arial"/>
                <a:ea typeface="+mn-ea"/>
                <a:cs typeface="Arial"/>
                <a:hlinkClick r:id="rId2"/>
              </a:rPr>
              <a:t>SupportedHousingOversight@communities.gov.uk</a:t>
            </a:r>
            <a:r>
              <a:rPr kumimoji="0" lang="en-GB" sz="1600" b="0" i="0" u="none" strike="noStrike" kern="1200" cap="none" spc="0" normalizeH="0" baseline="0" noProof="0" dirty="0">
                <a:ln>
                  <a:noFill/>
                </a:ln>
                <a:solidFill>
                  <a:prstClr val="black"/>
                </a:solidFill>
                <a:effectLst/>
                <a:uLnTx/>
                <a:uFillTx/>
                <a:latin typeface="Arial"/>
                <a:ea typeface="+mn-ea"/>
                <a:cs typeface="Arial"/>
              </a:rPr>
              <a:t> . You do not need to apply under the Disability Confident Scheme to ask for a reasonable adjustment. </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16217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Further Information</a:t>
            </a:r>
          </a:p>
        </p:txBody>
      </p:sp>
      <p:sp>
        <p:nvSpPr>
          <p:cNvPr id="6" name="Content Placeholder 2">
            <a:extLst>
              <a:ext uri="{FF2B5EF4-FFF2-40B4-BE49-F238E27FC236}">
                <a16:creationId xmlns:a16="http://schemas.microsoft.com/office/drawing/2014/main" id="{2FE9D389-5E71-128F-DC11-786AE90F7918}"/>
              </a:ext>
            </a:extLst>
          </p:cNvPr>
          <p:cNvSpPr txBox="1">
            <a:spLocks/>
          </p:cNvSpPr>
          <p:nvPr/>
        </p:nvSpPr>
        <p:spPr>
          <a:xfrm>
            <a:off x="512714" y="1813031"/>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0625E"/>
                </a:solidFill>
                <a:effectLst/>
                <a:uLnTx/>
                <a:uFillTx/>
                <a:latin typeface="Arial"/>
                <a:ea typeface="+mn-ea"/>
                <a:cs typeface="Arial"/>
              </a:rPr>
              <a:t>Contact</a:t>
            </a:r>
            <a:r>
              <a:rPr kumimoji="0" lang="en-GB" sz="1600" b="1" i="0" u="none" strike="noStrike" kern="1200" cap="none" spc="0" normalizeH="0" baseline="0" noProof="0" dirty="0">
                <a:ln>
                  <a:noFill/>
                </a:ln>
                <a:solidFill>
                  <a:srgbClr val="4472C4">
                    <a:lumMod val="75000"/>
                  </a:srgbClr>
                </a:solidFill>
                <a:effectLst/>
                <a:uLnTx/>
                <a:uFillTx/>
                <a:latin typeface="Arial"/>
                <a:ea typeface="+mn-ea"/>
                <a:cs typeface="Arial"/>
              </a:rPr>
              <a:t>: </a:t>
            </a:r>
            <a:r>
              <a:rPr kumimoji="0" lang="en-GB" sz="1600" b="0" i="0" u="none" strike="noStrike" kern="1200" cap="none" spc="0" normalizeH="0" baseline="0" noProof="0" dirty="0">
                <a:ln>
                  <a:noFill/>
                </a:ln>
                <a:solidFill>
                  <a:prstClr val="black"/>
                </a:solidFill>
                <a:effectLst/>
                <a:uLnTx/>
                <a:uFillTx/>
                <a:latin typeface="Arial"/>
                <a:ea typeface="+mn-ea"/>
                <a:cs typeface="Arial"/>
              </a:rPr>
              <a:t>For further information about the roles or application process please contact </a:t>
            </a:r>
            <a:r>
              <a:rPr kumimoji="0" lang="en-GB" sz="1600" b="0" i="0" u="none" strike="noStrike" kern="1200" cap="none" spc="0" normalizeH="0" baseline="0" noProof="0" dirty="0">
                <a:ln>
                  <a:noFill/>
                </a:ln>
                <a:solidFill>
                  <a:prstClr val="black"/>
                </a:solidFill>
                <a:effectLst/>
                <a:uLnTx/>
                <a:uFillTx/>
                <a:latin typeface="Arial"/>
                <a:ea typeface="+mn-ea"/>
                <a:cs typeface="Arial"/>
                <a:hlinkClick r:id="rId2"/>
              </a:rPr>
              <a:t>SupportedHousingOversight@communities.gov.uk</a:t>
            </a:r>
            <a:r>
              <a:rPr kumimoji="0" lang="en-GB" sz="1600" b="0" i="0" u="none" strike="noStrike" kern="1200" cap="none" spc="0" normalizeH="0" baseline="0" noProof="0" dirty="0">
                <a:ln>
                  <a:noFill/>
                </a:ln>
                <a:solidFill>
                  <a:prstClr val="black"/>
                </a:solidFill>
                <a:effectLst/>
                <a:uLnTx/>
                <a:uFillTx/>
                <a:latin typeface="Arial"/>
                <a:ea typeface="+mn-ea"/>
                <a:cs typeface="Arial"/>
              </a:rPr>
              <a:t> . Please put </a:t>
            </a:r>
            <a:r>
              <a:rPr kumimoji="0" lang="en-GB" sz="1600" b="1" i="0" u="none" strike="noStrike" kern="1200" cap="none" spc="0" normalizeH="0" baseline="0" noProof="0" dirty="0">
                <a:ln>
                  <a:noFill/>
                </a:ln>
                <a:solidFill>
                  <a:prstClr val="black"/>
                </a:solidFill>
                <a:effectLst/>
                <a:uLnTx/>
                <a:uFillTx/>
                <a:latin typeface="Arial"/>
                <a:ea typeface="+mn-ea"/>
                <a:cs typeface="Arial"/>
              </a:rPr>
              <a:t>‘</a:t>
            </a:r>
            <a:r>
              <a:rPr kumimoji="0" lang="en-GB" sz="1600" b="1" i="0" u="none" strike="noStrike" kern="1200" cap="none" spc="0" normalizeH="0" baseline="0" noProof="0" dirty="0">
                <a:ln>
                  <a:noFill/>
                </a:ln>
                <a:solidFill>
                  <a:srgbClr val="00625E"/>
                </a:solidFill>
                <a:effectLst/>
                <a:uLnTx/>
                <a:uFillTx/>
                <a:latin typeface="Arial"/>
                <a:ea typeface="+mn-ea"/>
                <a:cs typeface="Arial"/>
              </a:rPr>
              <a:t>Supported Housing Advisory Panel/Member</a:t>
            </a:r>
            <a:r>
              <a:rPr kumimoji="0" lang="en-GB" sz="1600" b="1" i="0" u="none" strike="noStrike" kern="1200" cap="none" spc="0" normalizeH="0" baseline="0" noProof="0" dirty="0">
                <a:ln>
                  <a:noFill/>
                </a:ln>
                <a:solidFill>
                  <a:prstClr val="black"/>
                </a:solidFill>
                <a:effectLst/>
                <a:uLnTx/>
                <a:uFillTx/>
                <a:latin typeface="Arial"/>
                <a:ea typeface="+mn-ea"/>
                <a:cs typeface="Arial"/>
              </a:rPr>
              <a:t>’ </a:t>
            </a:r>
            <a:r>
              <a:rPr kumimoji="0" lang="en-GB" sz="1600" b="0" i="0" u="none" strike="noStrike" kern="1200" cap="none" spc="0" normalizeH="0" baseline="0" noProof="0" dirty="0">
                <a:ln>
                  <a:noFill/>
                </a:ln>
                <a:solidFill>
                  <a:prstClr val="black"/>
                </a:solidFill>
                <a:effectLst/>
                <a:uLnTx/>
                <a:uFillTx/>
                <a:latin typeface="Arial"/>
                <a:ea typeface="+mn-ea"/>
                <a:cs typeface="Arial"/>
              </a:rPr>
              <a:t>as the subject line of your email. </a:t>
            </a:r>
            <a:endParaRPr kumimoji="0" lang="en-GB" sz="1600" b="0"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00625E"/>
                </a:solidFill>
                <a:effectLst/>
                <a:uLnTx/>
                <a:uFillTx/>
                <a:latin typeface="Arial"/>
                <a:ea typeface="+mn-ea"/>
                <a:cs typeface="Arial"/>
              </a:rPr>
              <a:t>Complaints:</a:t>
            </a:r>
            <a:r>
              <a:rPr kumimoji="0" lang="en-GB" sz="1600" b="1" i="0" u="none" strike="noStrike" kern="1200" cap="none" spc="0" normalizeH="0" baseline="0" noProof="0" dirty="0">
                <a:ln>
                  <a:noFill/>
                </a:ln>
                <a:solidFill>
                  <a:srgbClr val="4472C4">
                    <a:lumMod val="75000"/>
                  </a:srgbClr>
                </a:solidFill>
                <a:effectLst/>
                <a:uLnTx/>
                <a:uFillTx/>
                <a:latin typeface="Arial"/>
                <a:ea typeface="+mn-ea"/>
                <a:cs typeface="Arial"/>
              </a:rPr>
              <a:t> </a:t>
            </a:r>
            <a:r>
              <a:rPr kumimoji="0" lang="en-GB" sz="1600" b="0" i="0" u="none" strike="noStrike" kern="1200" cap="none" spc="0" normalizeH="0" baseline="0" noProof="0" dirty="0">
                <a:ln>
                  <a:noFill/>
                </a:ln>
                <a:solidFill>
                  <a:prstClr val="black"/>
                </a:solidFill>
                <a:effectLst/>
                <a:uLnTx/>
                <a:uFillTx/>
                <a:latin typeface="Arial"/>
                <a:ea typeface="+mn-ea"/>
                <a:cs typeface="Arial"/>
              </a:rPr>
              <a:t>If you feel this competition has not been conducted fairly and you wish to make a complaint, you should initially contact the Appointments Team at </a:t>
            </a:r>
            <a:r>
              <a:rPr kumimoji="0" lang="en-GB" sz="1600" b="0" i="0" u="none" strike="noStrike" kern="1200" cap="none" spc="0" normalizeH="0" baseline="0" noProof="0" dirty="0">
                <a:ln>
                  <a:noFill/>
                </a:ln>
                <a:solidFill>
                  <a:prstClr val="black"/>
                </a:solidFill>
                <a:effectLst/>
                <a:uLnTx/>
                <a:uFillTx/>
                <a:latin typeface="Arial"/>
                <a:ea typeface="+mn-ea"/>
                <a:cs typeface="Arial"/>
                <a:hlinkClick r:id="rId3"/>
              </a:rPr>
              <a:t>SupportedHousingOversight@communities.gov.uk</a:t>
            </a:r>
            <a:r>
              <a:rPr kumimoji="0" lang="en-GB" sz="1600" b="0" i="0" u="none" strike="noStrike" kern="1200" cap="none" spc="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41009172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GDPR</a:t>
            </a:r>
          </a:p>
        </p:txBody>
      </p:sp>
      <p:sp>
        <p:nvSpPr>
          <p:cNvPr id="5" name="Content Placeholder 2">
            <a:extLst>
              <a:ext uri="{FF2B5EF4-FFF2-40B4-BE49-F238E27FC236}">
                <a16:creationId xmlns:a16="http://schemas.microsoft.com/office/drawing/2014/main" id="{CC574B30-5DA2-0087-CF94-F4E8661D1533}"/>
              </a:ext>
            </a:extLst>
          </p:cNvPr>
          <p:cNvSpPr txBox="1">
            <a:spLocks/>
          </p:cNvSpPr>
          <p:nvPr/>
        </p:nvSpPr>
        <p:spPr>
          <a:xfrm>
            <a:off x="336922" y="1666124"/>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a:t>
            </a:r>
            <a:r>
              <a:rPr kumimoji="0" lang="en-GB" sz="1400" b="0" i="0" u="none" strike="noStrike" kern="1200" cap="none" spc="0" normalizeH="0" baseline="0" noProof="0" dirty="0">
                <a:ln>
                  <a:noFill/>
                </a:ln>
                <a:effectLst/>
                <a:uLnTx/>
                <a:uFillTx/>
                <a:latin typeface="Arial"/>
                <a:ea typeface="+mn-ea"/>
                <a:cs typeface="Arial"/>
              </a:rPr>
              <a:t>of</a:t>
            </a:r>
            <a:r>
              <a:rPr kumimoji="0" lang="en-GB" sz="1400" b="0" i="0" u="none" strike="noStrike" kern="1200" cap="none" spc="0" normalizeH="0" baseline="0" noProof="0" dirty="0">
                <a:ln>
                  <a:noFill/>
                </a:ln>
                <a:solidFill>
                  <a:prstClr val="black"/>
                </a:solidFill>
                <a:effectLst/>
                <a:uLnTx/>
                <a:uFillTx/>
                <a:latin typeface="Arial"/>
                <a:ea typeface="+mn-ea"/>
                <a:cs typeface="Arial"/>
              </a:rPr>
              <a:t> the recruitment process.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kumimoji="0" lang="en-GB" sz="1400" b="0" i="0" u="none" strike="noStrike" kern="1200" cap="none" spc="0" normalizeH="0" baseline="0" noProof="0" dirty="0">
                <a:ln>
                  <a:noFill/>
                </a:ln>
                <a:solidFill>
                  <a:prstClr val="black"/>
                </a:solidFill>
                <a:effectLst/>
                <a:uLnTx/>
                <a:uFillTx/>
                <a:latin typeface="Arial"/>
                <a:ea typeface="+mn-ea"/>
                <a:cs typeface="Arial"/>
                <a:hlinkClick r:id="rId2"/>
              </a:rPr>
              <a:t>PublicAppointments@communities.gov.uk</a:t>
            </a:r>
            <a:r>
              <a:rPr kumimoji="0" lang="en-GB" sz="1400" b="0" i="0" u="none" strike="noStrike" kern="1200" cap="none" spc="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Complaints: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If you consider that your personal data has been misused or mishandled, you may make a complaint to the Information Commissioner who can be contacted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Information Commissioners Office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Wycliffe House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Water Lane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Wilmslow</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Cheshire</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	SK9 5AF</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0303 123 1113 email: </a:t>
            </a:r>
            <a:r>
              <a:rPr kumimoji="0" lang="en-GB" sz="1400" b="0" i="0" u="none" strike="noStrike" kern="1200" cap="none" spc="0" normalizeH="0" baseline="0" noProof="0" dirty="0">
                <a:ln>
                  <a:noFill/>
                </a:ln>
                <a:solidFill>
                  <a:prstClr val="black"/>
                </a:solidFill>
                <a:effectLst/>
                <a:uLnTx/>
                <a:uFillTx/>
                <a:latin typeface="Arial"/>
                <a:ea typeface="+mn-ea"/>
                <a:cs typeface="Arial"/>
                <a:hlinkClick r:id="rId3"/>
              </a:rPr>
              <a:t>casework@ico.org.uk</a:t>
            </a:r>
            <a:r>
              <a:rPr kumimoji="0" lang="en-GB" sz="1400" b="0" i="0" u="none" strike="noStrike" kern="1200" cap="none" spc="0" normalizeH="0" baseline="0" noProof="0" dirty="0">
                <a:ln>
                  <a:noFill/>
                </a:ln>
                <a:solidFill>
                  <a:prstClr val="black"/>
                </a:solidFill>
                <a:effectLst/>
                <a:uLnTx/>
                <a:uFillTx/>
                <a:latin typeface="Arial"/>
                <a:ea typeface="+mn-ea"/>
                <a:cs typeface="Arial"/>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The data controller for Public Appointments is joint between MHCLG and the Cabinet Office.</a:t>
            </a:r>
          </a:p>
        </p:txBody>
      </p:sp>
    </p:spTree>
    <p:extLst>
      <p:ext uri="{BB962C8B-B14F-4D97-AF65-F5344CB8AC3E}">
        <p14:creationId xmlns:p14="http://schemas.microsoft.com/office/powerpoint/2010/main" val="4266825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6EA6838-34EB-66FF-3C40-A4C8A4CF8707}"/>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18356DC-334E-1146-8C47-B0DA3BCDFCC3}" type="slidenum">
              <a:rPr kumimoji="0" lang="en-US" sz="1200" b="0" i="0" u="none" strike="noStrike" kern="1200" cap="none" spc="0" normalizeH="0" baseline="0" noProof="0" smtClean="0">
                <a:ln>
                  <a:noFill/>
                </a:ln>
                <a:solidFill>
                  <a:srgbClr val="E5E5E5">
                    <a:lumMod val="75000"/>
                  </a:srgbClr>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srgbClr val="E5E5E5">
                  <a:lumMod val="75000"/>
                </a:srgbClr>
              </a:solidFill>
              <a:effectLst/>
              <a:uLnTx/>
              <a:uFillTx/>
              <a:latin typeface="Arial" panose="020B0604020202020204"/>
              <a:ea typeface="+mn-ea"/>
              <a:cs typeface="+mn-cs"/>
            </a:endParaRPr>
          </a:p>
        </p:txBody>
      </p:sp>
      <p:sp>
        <p:nvSpPr>
          <p:cNvPr id="4" name="Title 3">
            <a:extLst>
              <a:ext uri="{FF2B5EF4-FFF2-40B4-BE49-F238E27FC236}">
                <a16:creationId xmlns:a16="http://schemas.microsoft.com/office/drawing/2014/main" id="{CF4C307B-0131-59F1-E57B-1327C8FC3071}"/>
              </a:ext>
            </a:extLst>
          </p:cNvPr>
          <p:cNvSpPr>
            <a:spLocks noGrp="1"/>
          </p:cNvSpPr>
          <p:nvPr>
            <p:ph type="title"/>
          </p:nvPr>
        </p:nvSpPr>
        <p:spPr>
          <a:xfrm>
            <a:off x="4105656" y="504000"/>
            <a:ext cx="7618405" cy="387798"/>
          </a:xfrm>
        </p:spPr>
        <p:txBody>
          <a:bodyPr/>
          <a:lstStyle/>
          <a:p>
            <a:r>
              <a:rPr lang="en-GB" dirty="0"/>
              <a:t>Seven Principles of Public Life</a:t>
            </a:r>
          </a:p>
        </p:txBody>
      </p:sp>
      <p:sp>
        <p:nvSpPr>
          <p:cNvPr id="6" name="Content Placeholder 2">
            <a:extLst>
              <a:ext uri="{FF2B5EF4-FFF2-40B4-BE49-F238E27FC236}">
                <a16:creationId xmlns:a16="http://schemas.microsoft.com/office/drawing/2014/main" id="{71CC459D-8DD6-9BC2-628A-0B7DCF2F1757}"/>
              </a:ext>
            </a:extLst>
          </p:cNvPr>
          <p:cNvSpPr txBox="1">
            <a:spLocks/>
          </p:cNvSpPr>
          <p:nvPr/>
        </p:nvSpPr>
        <p:spPr>
          <a:xfrm>
            <a:off x="272113" y="1637265"/>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kumimoji="0" lang="en-GB" sz="1400" b="0" i="0" u="none" strike="noStrike" kern="1200" cap="none" spc="0" normalizeH="0" baseline="0" noProof="0" dirty="0">
                <a:ln>
                  <a:noFill/>
                </a:ln>
                <a:solidFill>
                  <a:srgbClr val="39B0D7"/>
                </a:solidFill>
                <a:effectLst/>
                <a:uLnTx/>
                <a:uFillTx/>
                <a:latin typeface="Arial"/>
                <a:ea typeface="+mn-ea"/>
                <a:cs typeface="Arial"/>
                <a:hlinkClick r:id="rId2">
                  <a:extLst>
                    <a:ext uri="{A12FA001-AC4F-418D-AE19-62706E023703}">
                      <ahyp:hlinkClr xmlns:ahyp="http://schemas.microsoft.com/office/drawing/2018/hyperlinkcolor" val="tx"/>
                    </a:ext>
                  </a:extLst>
                </a:hlinkClick>
              </a:rPr>
              <a:t>PublicAppointments@communities.gov.uk</a:t>
            </a:r>
            <a:r>
              <a:rPr kumimoji="0" lang="en-GB" sz="1400" b="0" i="0" u="none" strike="noStrike" kern="1200" cap="none" spc="0" normalizeH="0" baseline="0" noProof="0" dirty="0">
                <a:ln>
                  <a:noFill/>
                </a:ln>
                <a:solidFill>
                  <a:srgbClr val="39B0D7"/>
                </a:solidFill>
                <a:effectLst/>
                <a:uLnTx/>
                <a:uFillTx/>
                <a:latin typeface="Arial"/>
                <a:ea typeface="+mn-ea"/>
                <a:cs typeface="Arial"/>
              </a:rPr>
              <a:t> </a:t>
            </a:r>
            <a:r>
              <a:rPr kumimoji="0" lang="en-GB" sz="1400" b="0" i="0" u="none" strike="noStrike" kern="1200" cap="none" spc="0" normalizeH="0" baseline="0" noProof="0" dirty="0">
                <a:ln>
                  <a:noFill/>
                </a:ln>
                <a:solidFill>
                  <a:prstClr val="black"/>
                </a:solidFill>
                <a:effectLst/>
                <a:uLnTx/>
                <a:uFillTx/>
                <a:latin typeface="Arial"/>
                <a:ea typeface="+mn-ea"/>
                <a:cs typeface="Arial"/>
              </a:rPr>
              <a:t>in the first instance.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Selflessness</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should act solely in terms of the public interest.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Integrity</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Objectivity</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must act and take decisions impartially, fairly and on merit, using best evidence and without discrimination or bias.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Accountability</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are accountable to the public for their decisions and actions and must submit themselves to the scrutiny necessary to ensure this.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Openness</a:t>
            </a:r>
            <a:r>
              <a:rPr kumimoji="0" lang="en-GB" sz="1400" b="0" i="0" u="none" strike="noStrike" kern="1200" cap="none" spc="0" normalizeH="0" baseline="0" noProof="0" dirty="0">
                <a:ln>
                  <a:noFill/>
                </a:ln>
                <a:solidFill>
                  <a:srgbClr val="4472C4">
                    <a:lumMod val="75000"/>
                  </a:srgbClr>
                </a:solidFill>
                <a:effectLst/>
                <a:uLnTx/>
                <a:uFillTx/>
                <a:latin typeface="Arial"/>
                <a:ea typeface="+mn-ea"/>
                <a:cs typeface="Arial"/>
              </a:rPr>
              <a:t> </a:t>
            </a:r>
            <a:r>
              <a:rPr kumimoji="0" lang="en-GB" sz="1400" b="0" i="0" u="none" strike="noStrike" kern="1200" cap="none" spc="0" normalizeH="0" baseline="0" noProof="0" dirty="0">
                <a:ln>
                  <a:noFill/>
                </a:ln>
                <a:solidFill>
                  <a:prstClr val="black"/>
                </a:solidFill>
                <a:effectLst/>
                <a:uLnTx/>
                <a:uFillTx/>
                <a:latin typeface="Arial"/>
                <a:ea typeface="+mn-ea"/>
                <a:cs typeface="Arial"/>
              </a:rPr>
              <a:t>Holders of public office should act and take decisions in an open and transparent manner. Information should not be withheld from the public unless there are clear and lawful reasons for doing so.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Honesty</a:t>
            </a:r>
            <a:r>
              <a:rPr kumimoji="0" lang="en-GB" sz="1400" b="0" i="0" u="none" strike="noStrike" kern="1200" cap="none" spc="0" normalizeH="0" baseline="0" noProof="0" dirty="0">
                <a:ln>
                  <a:noFill/>
                </a:ln>
                <a:solidFill>
                  <a:prstClr val="black"/>
                </a:solidFill>
                <a:effectLst/>
                <a:uLnTx/>
                <a:uFillTx/>
                <a:latin typeface="Arial"/>
                <a:ea typeface="+mn-ea"/>
                <a:cs typeface="Arial"/>
              </a:rPr>
              <a:t> Holders of public office should be truthful.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1" i="0" u="none" strike="noStrike" kern="1200" cap="none" spc="0" normalizeH="0" baseline="0" noProof="0" dirty="0">
                <a:ln>
                  <a:noFill/>
                </a:ln>
                <a:solidFill>
                  <a:srgbClr val="00625E"/>
                </a:solidFill>
                <a:effectLst/>
                <a:uLnTx/>
                <a:uFillTx/>
                <a:latin typeface="Arial"/>
                <a:ea typeface="+mn-ea"/>
                <a:cs typeface="Arial"/>
              </a:rPr>
              <a:t>Leadership</a:t>
            </a:r>
            <a:r>
              <a:rPr kumimoji="0" lang="en-GB" sz="1400" b="0" i="0" u="none" strike="noStrike" kern="1200" cap="none" spc="0" normalizeH="0" baseline="0" noProof="0" dirty="0">
                <a:ln>
                  <a:noFill/>
                </a:ln>
                <a:solidFill>
                  <a:srgbClr val="4472C4">
                    <a:lumMod val="75000"/>
                  </a:srgbClr>
                </a:solidFill>
                <a:effectLst/>
                <a:uLnTx/>
                <a:uFillTx/>
                <a:latin typeface="Arial"/>
                <a:ea typeface="+mn-ea"/>
                <a:cs typeface="Arial"/>
              </a:rPr>
              <a:t> </a:t>
            </a:r>
            <a:r>
              <a:rPr kumimoji="0" lang="en-GB" sz="1400" b="0" i="0" u="none" strike="noStrike" kern="1200" cap="none" spc="0" normalizeH="0" baseline="0" noProof="0" dirty="0">
                <a:ln>
                  <a:noFill/>
                </a:ln>
                <a:solidFill>
                  <a:prstClr val="black"/>
                </a:solidFill>
                <a:effectLst/>
                <a:uLnTx/>
                <a:uFillTx/>
                <a:latin typeface="Arial"/>
                <a:ea typeface="+mn-ea"/>
                <a:cs typeface="Arial"/>
              </a:rPr>
              <a:t>Holders of public office should exhibit these principles in their own behaviour. They should actively promote and robustly support the principles and be willing to challenge poor behaviour wherever it occurs.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4037674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60219920"/>
      </p:ext>
    </p:extLst>
  </p:cSld>
  <p:clrMapOvr>
    <a:masterClrMapping/>
  </p:clrMapOvr>
  <p:transition>
    <p:fade/>
  </p:transition>
</p:sld>
</file>

<file path=ppt/theme/theme1.xml><?xml version="1.0" encoding="utf-8"?>
<a:theme xmlns:a="http://schemas.openxmlformats.org/drawingml/2006/main" name="Custom Design">
  <a:themeElements>
    <a:clrScheme name="MHCLG Theme">
      <a:dk1>
        <a:srgbClr val="000000"/>
      </a:dk1>
      <a:lt1>
        <a:srgbClr val="FFFFFF"/>
      </a:lt1>
      <a:dk2>
        <a:srgbClr val="00625E"/>
      </a:dk2>
      <a:lt2>
        <a:srgbClr val="E5E5E5"/>
      </a:lt2>
      <a:accent1>
        <a:srgbClr val="932A71"/>
      </a:accent1>
      <a:accent2>
        <a:srgbClr val="00625E"/>
      </a:accent2>
      <a:accent3>
        <a:srgbClr val="BF491D"/>
      </a:accent3>
      <a:accent4>
        <a:srgbClr val="40611F"/>
      </a:accent4>
      <a:accent5>
        <a:srgbClr val="205083"/>
      </a:accent5>
      <a:accent6>
        <a:srgbClr val="85282A"/>
      </a:accent6>
      <a:hlink>
        <a:srgbClr val="0099CC"/>
      </a:hlink>
      <a:folHlink>
        <a:srgbClr val="00625E"/>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0" ma:contentTypeDescription="Create a new document." ma:contentTypeScope="" ma:versionID="6e7c174ba5e4b97b42abc52b4d57f3f8">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4e99a2137b8076d991780361584ffa49"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83a87e31-bf32-46ab-8e70-9fa18461fa4d" xsi:nil="true"/>
    <lcf76f155ced4ddcb4097134ff3c332f xmlns="dd9fbe8f-b81d-48be-b625-331cabbad70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0DAD07C-D4E9-4CE2-84F8-CA1D1D76B7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683313-30BB-4F73-A6E2-1539437EA9CC}">
  <ds:schemaRefs>
    <ds:schemaRef ds:uri="http://schemas.microsoft.com/office/2006/metadata/properties"/>
    <ds:schemaRef ds:uri="http://schemas.microsoft.com/sharepoint/v3"/>
    <ds:schemaRef ds:uri="http://purl.org/dc/terms/"/>
    <ds:schemaRef ds:uri="http://schemas.openxmlformats.org/package/2006/metadata/core-properties"/>
    <ds:schemaRef ds:uri="http://purl.org/dc/dcmitype/"/>
    <ds:schemaRef ds:uri="http://schemas.microsoft.com/office/infopath/2007/PartnerControls"/>
    <ds:schemaRef ds:uri="83a87e31-bf32-46ab-8e70-9fa18461fa4d"/>
    <ds:schemaRef ds:uri="http://schemas.microsoft.com/office/2006/documentManagement/types"/>
    <ds:schemaRef ds:uri="http://purl.org/dc/elements/1.1/"/>
    <ds:schemaRef ds:uri="2bf8cc3f-2dd4-46fc-bd57-e9d20c4f7845"/>
    <ds:schemaRef ds:uri="dd9fbe8f-b81d-48be-b625-331cabbad704"/>
    <ds:schemaRef ds:uri="http://www.w3.org/XML/1998/namespace"/>
  </ds:schemaRefs>
</ds:datastoreItem>
</file>

<file path=customXml/itemProps3.xml><?xml version="1.0" encoding="utf-8"?>
<ds:datastoreItem xmlns:ds="http://schemas.openxmlformats.org/officeDocument/2006/customXml" ds:itemID="{E6D30B81-FBD6-4A7F-8112-703D03D14E6A}">
  <ds:schemaRefs>
    <ds:schemaRef ds:uri="http://schemas.microsoft.com/sharepoint/v3/contenttype/forms"/>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2844</Words>
  <Application>Microsoft Office PowerPoint</Application>
  <PresentationFormat>Widescreen</PresentationFormat>
  <Paragraphs>182</Paragraphs>
  <Slides>15</Slides>
  <Notes>1</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Custom Design</vt:lpstr>
      <vt:lpstr>Office Theme</vt:lpstr>
      <vt:lpstr>Supported Housing Advisory Panel Panel Members </vt:lpstr>
      <vt:lpstr>PowerPoint Presentation</vt:lpstr>
      <vt:lpstr>The Supported Housing Advisory Panel</vt:lpstr>
      <vt:lpstr>Role Description and Key Responsibilities</vt:lpstr>
      <vt:lpstr>Supported Housing Advisory Panel Member Selection Criteria</vt:lpstr>
      <vt:lpstr>Supported Housing Advisory Panel Member Selection Criteria</vt:lpstr>
      <vt:lpstr>Terms and Conditions</vt:lpstr>
      <vt:lpstr>How to Apply</vt:lpstr>
      <vt:lpstr>Assessment Process: Overview</vt:lpstr>
      <vt:lpstr>Assessment Process Indicative Timeline</vt:lpstr>
      <vt:lpstr>Diversity and Equal Opportunities</vt:lpstr>
      <vt:lpstr>Further Information</vt:lpstr>
      <vt:lpstr>GDPR</vt:lpstr>
      <vt:lpstr>Seven Principles of Public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Betty Du</dc:creator>
  <cp:lastModifiedBy>Lucy Worstenholme</cp:lastModifiedBy>
  <cp:revision>6</cp:revision>
  <dcterms:created xsi:type="dcterms:W3CDTF">2023-02-08T12:09:57Z</dcterms:created>
  <dcterms:modified xsi:type="dcterms:W3CDTF">2024-11-11T09:27:54Z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Custom Design:9</vt:lpwstr>
  </property>
  <property fmtid="{D5CDD505-2E9C-101B-9397-08002B2CF9AE}" pid="5" name="ClassificationContentMarkingFooterText">
    <vt:lpwstr>OFFICIAL</vt:lpwstr>
  </property>
  <property fmtid="{D5CDD505-2E9C-101B-9397-08002B2CF9AE}" pid="6" name="ClassificationContentMarkingHeaderLocations">
    <vt:lpwstr>Custom Design:6</vt:lpwstr>
  </property>
  <property fmtid="{D5CDD505-2E9C-101B-9397-08002B2CF9AE}" pid="7" name="ClassificationContentMarkingHeaderText">
    <vt:lpwstr>OFFICIAL</vt:lpwstr>
  </property>
</Properties>
</file>