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7556500" cx="10680700"/>
  <p:notesSz cx="6858000" cy="9144000"/>
  <p:embeddedFontLst>
    <p:embeddedFont>
      <p:font typeface="Raleway"/>
      <p:regular r:id="rId17"/>
      <p:bold r:id="rId18"/>
      <p:italic r:id="rId19"/>
      <p:boldItalic r:id="rId20"/>
    </p:embeddedFont>
    <p:embeddedFont>
      <p:font typeface="Inter"/>
      <p:regular r:id="rId21"/>
      <p:bold r:id="rId2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3" roundtripDataSignature="AMtx7mjC3+avXvyZ6jH540t1IIkEdmFyP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aleway-boldItalic.fntdata"/><Relationship Id="rId11" Type="http://schemas.openxmlformats.org/officeDocument/2006/relationships/slide" Target="slides/slide6.xml"/><Relationship Id="rId22" Type="http://schemas.openxmlformats.org/officeDocument/2006/relationships/font" Target="fonts/Inter-bold.fntdata"/><Relationship Id="rId10" Type="http://schemas.openxmlformats.org/officeDocument/2006/relationships/slide" Target="slides/slide5.xml"/><Relationship Id="rId21" Type="http://schemas.openxmlformats.org/officeDocument/2006/relationships/font" Target="fonts/Inter-regular.fntdata"/><Relationship Id="rId13" Type="http://schemas.openxmlformats.org/officeDocument/2006/relationships/slide" Target="slides/slide8.xml"/><Relationship Id="rId12" Type="http://schemas.openxmlformats.org/officeDocument/2006/relationships/slide" Target="slides/slide7.xml"/><Relationship Id="rId23" Type="http://customschemas.google.com/relationships/presentationmetadata" Target="meta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Raleway-regular.fntdata"/><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Raleway-italic.fntdata"/><Relationship Id="rId6" Type="http://schemas.openxmlformats.org/officeDocument/2006/relationships/slide" Target="slides/slide1.xml"/><Relationship Id="rId18" Type="http://schemas.openxmlformats.org/officeDocument/2006/relationships/font" Target="fonts/Raleway-bold.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5" name="Google Shape;95;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5" name="Google Shape;1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209b5c5a76e_0_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5" name="Google Shape;115;g209b5c5a76e_0_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5" name="Google Shape;12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5" name="Google Shape;13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209b5c5a76e_0_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3" name="Google Shape;143;g209b5c5a76e_0_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1" name="Google Shape;15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2" name="Google Shape;17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3" name="Google Shape;19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2" name="Google Shape;20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15"/>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15"/>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8" name="Google Shape;18;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17"/>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7"/>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30" name="Google Shape;30;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8"/>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6" name="Google Shape;36;p18"/>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7" name="Google Shape;37;p1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9"/>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3" name="Google Shape;43;p19"/>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4" name="Google Shape;44;p19"/>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5" name="Google Shape;45;p19"/>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6" name="Google Shape;46;p1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1"/>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1"/>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57" name="Google Shape;57;p21"/>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58" name="Google Shape;58;p2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2"/>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2"/>
          <p:cNvSpPr/>
          <p:nvPr>
            <p:ph idx="2" type="pic"/>
          </p:nvPr>
        </p:nvSpPr>
        <p:spPr>
          <a:xfrm>
            <a:off x="1792288" y="612775"/>
            <a:ext cx="5486400" cy="4114800"/>
          </a:xfrm>
          <a:prstGeom prst="rect">
            <a:avLst/>
          </a:prstGeom>
          <a:noFill/>
          <a:ln>
            <a:noFill/>
          </a:ln>
        </p:spPr>
      </p:sp>
      <p:sp>
        <p:nvSpPr>
          <p:cNvPr id="64" name="Google Shape;64;p22"/>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5" name="Google Shape;65;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3"/>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1" name="Google Shape;71;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4"/>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4"/>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7" name="Google Shape;77;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 Id="rId4" Type="http://schemas.openxmlformats.org/officeDocument/2006/relationships/image" Target="../media/image15.png"/><Relationship Id="rId5"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0.pn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9.jpg"/><Relationship Id="rId4" Type="http://schemas.openxmlformats.org/officeDocument/2006/relationships/image" Target="../media/image12.jpg"/><Relationship Id="rId5" Type="http://schemas.openxmlformats.org/officeDocument/2006/relationships/image" Target="../media/image18.png"/><Relationship Id="rId6" Type="http://schemas.openxmlformats.org/officeDocument/2006/relationships/hyperlink" Target="https://www.gov.uk/government/publications/the-7-principles-of-public-lifehttps:/www.gov.uk/government/publications/the-7-principles-of-public-life" TargetMode="External"/><Relationship Id="rId7" Type="http://schemas.openxmlformats.org/officeDocument/2006/relationships/hyperlink" Target="https://www.gov.uk/government/publications/public-bodies-non-executive-director-principles/12-principles-of-governance-for-all-public-body-ned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7.jpg"/><Relationship Id="rId4" Type="http://schemas.openxmlformats.org/officeDocument/2006/relationships/image" Target="../media/image11.jpg"/><Relationship Id="rId5"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hyperlink" Target="mailto:publicappointments@dcms.gov.uk" TargetMode="External"/><Relationship Id="rId4" Type="http://schemas.openxmlformats.org/officeDocument/2006/relationships/hyperlink" Target="mailto:victoria.watts@dcms.gov.uk" TargetMode="External"/><Relationship Id="rId5" Type="http://schemas.openxmlformats.org/officeDocument/2006/relationships/hyperlink" Target="https://docs.google.com/forms/d/1VTsJFiLhhLVppq-JcLkRHCgPkFWXYRWMDJhh5bWejcw/edit?usp=drive_web"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16004" l="9424" r="17502" t="0"/>
          <a:stretch/>
        </p:blipFill>
        <p:spPr>
          <a:xfrm>
            <a:off x="0" y="0"/>
            <a:ext cx="10680700" cy="7556500"/>
          </a:xfrm>
          <a:prstGeom prst="rect">
            <a:avLst/>
          </a:prstGeom>
          <a:noFill/>
          <a:ln>
            <a:noFill/>
          </a:ln>
        </p:spPr>
      </p:pic>
      <p:pic>
        <p:nvPicPr>
          <p:cNvPr id="85" name="Google Shape;85;p1"/>
          <p:cNvPicPr preferRelativeResize="0"/>
          <p:nvPr/>
        </p:nvPicPr>
        <p:blipFill rotWithShape="1">
          <a:blip r:embed="rId4">
            <a:alphaModFix/>
          </a:blip>
          <a:srcRect b="0" l="0" r="0" t="0"/>
          <a:stretch/>
        </p:blipFill>
        <p:spPr>
          <a:xfrm rot="10800000">
            <a:off x="7835308" y="4586764"/>
            <a:ext cx="2975324" cy="2975324"/>
          </a:xfrm>
          <a:prstGeom prst="rect">
            <a:avLst/>
          </a:prstGeom>
          <a:noFill/>
          <a:ln>
            <a:noFill/>
          </a:ln>
        </p:spPr>
      </p:pic>
      <p:pic>
        <p:nvPicPr>
          <p:cNvPr id="86" name="Google Shape;86;p1"/>
          <p:cNvPicPr preferRelativeResize="0"/>
          <p:nvPr/>
        </p:nvPicPr>
        <p:blipFill rotWithShape="1">
          <a:blip r:embed="rId4">
            <a:alphaModFix/>
          </a:blip>
          <a:srcRect b="0" l="0" r="0" t="0"/>
          <a:stretch/>
        </p:blipFill>
        <p:spPr>
          <a:xfrm rot="10800000">
            <a:off x="8885908" y="2824976"/>
            <a:ext cx="1202153" cy="1202153"/>
          </a:xfrm>
          <a:prstGeom prst="rect">
            <a:avLst/>
          </a:prstGeom>
          <a:noFill/>
          <a:ln>
            <a:noFill/>
          </a:ln>
        </p:spPr>
      </p:pic>
      <p:grpSp>
        <p:nvGrpSpPr>
          <p:cNvPr id="87" name="Google Shape;87;p1"/>
          <p:cNvGrpSpPr/>
          <p:nvPr/>
        </p:nvGrpSpPr>
        <p:grpSpPr>
          <a:xfrm>
            <a:off x="756200" y="2285158"/>
            <a:ext cx="8583525" cy="4944642"/>
            <a:chOff x="-12" y="0"/>
            <a:chExt cx="11444700" cy="6592856"/>
          </a:xfrm>
        </p:grpSpPr>
        <p:sp>
          <p:nvSpPr>
            <p:cNvPr id="88" name="Google Shape;88;p1"/>
            <p:cNvSpPr txBox="1"/>
            <p:nvPr/>
          </p:nvSpPr>
          <p:spPr>
            <a:xfrm>
              <a:off x="-12" y="2274356"/>
              <a:ext cx="11444700" cy="43185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7014"/>
                <a:buFont typeface="Arial"/>
                <a:buNone/>
              </a:pPr>
              <a:r>
                <a:rPr b="1" lang="en-US" sz="7014">
                  <a:solidFill>
                    <a:srgbClr val="FFFFFF"/>
                  </a:solidFill>
                  <a:latin typeface="Raleway"/>
                  <a:ea typeface="Raleway"/>
                  <a:cs typeface="Raleway"/>
                  <a:sym typeface="Raleway"/>
                </a:rPr>
                <a:t>Cultural/Academic </a:t>
              </a:r>
              <a:r>
                <a:rPr b="1" i="0" lang="en-US" sz="7014" u="none" cap="none" strike="noStrike">
                  <a:solidFill>
                    <a:srgbClr val="FFFFFF"/>
                  </a:solidFill>
                  <a:latin typeface="Raleway"/>
                  <a:ea typeface="Raleway"/>
                  <a:cs typeface="Raleway"/>
                  <a:sym typeface="Raleway"/>
                </a:rPr>
                <a:t>Trustee</a:t>
              </a:r>
              <a:endParaRPr b="1" sz="7014">
                <a:solidFill>
                  <a:srgbClr val="FFFFFF"/>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7014"/>
                <a:buFont typeface="Arial"/>
                <a:buNone/>
              </a:pPr>
              <a:r>
                <a:rPr lang="en-US" sz="7014">
                  <a:solidFill>
                    <a:srgbClr val="FFFFFF"/>
                  </a:solidFill>
                  <a:latin typeface="Raleway"/>
                  <a:ea typeface="Raleway"/>
                  <a:cs typeface="Raleway"/>
                  <a:sym typeface="Raleway"/>
                </a:rPr>
                <a:t>National Gallery</a:t>
              </a:r>
              <a:endParaRPr b="0" i="0" sz="1400" u="none" cap="none" strike="noStrike">
                <a:solidFill>
                  <a:srgbClr val="000000"/>
                </a:solidFill>
                <a:latin typeface="Arial"/>
                <a:ea typeface="Arial"/>
                <a:cs typeface="Arial"/>
                <a:sym typeface="Arial"/>
              </a:endParaRPr>
            </a:p>
          </p:txBody>
        </p:sp>
        <p:sp>
          <p:nvSpPr>
            <p:cNvPr id="89" name="Google Shape;89;p1"/>
            <p:cNvSpPr/>
            <p:nvPr/>
          </p:nvSpPr>
          <p:spPr>
            <a:xfrm>
              <a:off x="0" y="1035799"/>
              <a:ext cx="8954577" cy="834609"/>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 name="Google Shape;90;p1"/>
            <p:cNvSpPr txBox="1"/>
            <p:nvPr/>
          </p:nvSpPr>
          <p:spPr>
            <a:xfrm>
              <a:off x="259684" y="1237610"/>
              <a:ext cx="8435208" cy="444644"/>
            </a:xfrm>
            <a:prstGeom prst="rect">
              <a:avLst/>
            </a:prstGeom>
            <a:noFill/>
            <a:ln>
              <a:noFill/>
            </a:ln>
          </p:spPr>
          <p:txBody>
            <a:bodyPr anchorCtr="0" anchor="t" bIns="0" lIns="0" spcFirstLastPara="1" rIns="0" wrap="square" tIns="0">
              <a:spAutoFit/>
            </a:bodyPr>
            <a:lstStyle/>
            <a:p>
              <a:pPr indent="0" lvl="0" marL="0" marR="0" rtl="0" algn="l">
                <a:lnSpc>
                  <a:spcPct val="120009"/>
                </a:lnSpc>
                <a:spcBef>
                  <a:spcPts val="0"/>
                </a:spcBef>
                <a:spcAft>
                  <a:spcPts val="0"/>
                </a:spcAft>
                <a:buClr>
                  <a:srgbClr val="000000"/>
                </a:buClr>
                <a:buSzPts val="2104"/>
                <a:buFont typeface="Arial"/>
                <a:buNone/>
              </a:pPr>
              <a:r>
                <a:rPr b="1" i="0" lang="en-US" sz="2104" u="none" cap="none" strike="noStrike">
                  <a:solidFill>
                    <a:srgbClr val="05445E"/>
                  </a:solidFill>
                  <a:latin typeface="Raleway"/>
                  <a:ea typeface="Raleway"/>
                  <a:cs typeface="Raleway"/>
                  <a:sym typeface="Raleway"/>
                </a:rPr>
                <a:t>APPLICANT PACK</a:t>
              </a:r>
              <a:endParaRPr b="0" i="0" sz="1400" u="none" cap="none" strike="noStrike">
                <a:solidFill>
                  <a:srgbClr val="000000"/>
                </a:solidFill>
                <a:latin typeface="Arial"/>
                <a:ea typeface="Arial"/>
                <a:cs typeface="Arial"/>
                <a:sym typeface="Arial"/>
              </a:endParaRPr>
            </a:p>
          </p:txBody>
        </p:sp>
        <p:pic>
          <p:nvPicPr>
            <p:cNvPr id="91" name="Google Shape;91;p1"/>
            <p:cNvPicPr preferRelativeResize="0"/>
            <p:nvPr/>
          </p:nvPicPr>
          <p:blipFill rotWithShape="1">
            <a:blip r:embed="rId4">
              <a:alphaModFix/>
            </a:blip>
            <a:srcRect b="118" l="0" r="0" t="121"/>
            <a:stretch/>
          </p:blipFill>
          <p:spPr>
            <a:xfrm rot="10800000">
              <a:off x="8214500" y="0"/>
              <a:ext cx="740076" cy="740076"/>
            </a:xfrm>
            <a:prstGeom prst="rect">
              <a:avLst/>
            </a:prstGeom>
            <a:noFill/>
            <a:ln>
              <a:noFill/>
            </a:ln>
          </p:spPr>
        </p:pic>
      </p:grpSp>
      <p:pic>
        <p:nvPicPr>
          <p:cNvPr id="92" name="Google Shape;92;p1"/>
          <p:cNvPicPr preferRelativeResize="0"/>
          <p:nvPr/>
        </p:nvPicPr>
        <p:blipFill rotWithShape="1">
          <a:blip r:embed="rId5">
            <a:alphaModFix/>
          </a:blip>
          <a:srcRect b="0" l="0" r="0" t="0"/>
          <a:stretch/>
        </p:blipFill>
        <p:spPr>
          <a:xfrm>
            <a:off x="756209" y="756209"/>
            <a:ext cx="1954947" cy="13496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0006F"/>
        </a:solidFill>
      </p:bgPr>
    </p:bg>
    <p:spTree>
      <p:nvGrpSpPr>
        <p:cNvPr id="96" name="Shape 96"/>
        <p:cNvGrpSpPr/>
        <p:nvPr/>
      </p:nvGrpSpPr>
      <p:grpSpPr>
        <a:xfrm>
          <a:off x="0" y="0"/>
          <a:ext cx="0" cy="0"/>
          <a:chOff x="0" y="0"/>
          <a:chExt cx="0" cy="0"/>
        </a:xfrm>
      </p:grpSpPr>
      <p:sp>
        <p:nvSpPr>
          <p:cNvPr id="97" name="Google Shape;97;p2"/>
          <p:cNvSpPr/>
          <p:nvPr/>
        </p:nvSpPr>
        <p:spPr>
          <a:xfrm>
            <a:off x="1796967" y="2427914"/>
            <a:ext cx="7095401" cy="3271464"/>
          </a:xfrm>
          <a:prstGeom prst="rect">
            <a:avLst/>
          </a:prstGeom>
          <a:solidFill>
            <a:srgbClr val="D0006F">
              <a:alpha val="3921"/>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 name="Google Shape;98;p2"/>
          <p:cNvSpPr/>
          <p:nvPr/>
        </p:nvSpPr>
        <p:spPr>
          <a:xfrm rot="-8100000">
            <a:off x="-130063" y="709730"/>
            <a:ext cx="12005160" cy="7437799"/>
          </a:xfrm>
          <a:custGeom>
            <a:rect b="b" l="l" r="r" t="t"/>
            <a:pathLst>
              <a:path extrusionOk="0" h="22332714" w="36046659">
                <a:moveTo>
                  <a:pt x="0" y="0"/>
                </a:moveTo>
                <a:lnTo>
                  <a:pt x="36046659" y="0"/>
                </a:lnTo>
                <a:lnTo>
                  <a:pt x="36046659" y="22332714"/>
                </a:lnTo>
                <a:lnTo>
                  <a:pt x="0" y="22332714"/>
                </a:lnTo>
                <a:close/>
              </a:path>
            </a:pathLst>
          </a:custGeom>
          <a:solidFill>
            <a:srgbClr val="FFFFFF"/>
          </a:solidFill>
          <a:ln>
            <a:noFill/>
          </a:ln>
        </p:spPr>
      </p:sp>
      <p:sp>
        <p:nvSpPr>
          <p:cNvPr id="99" name="Google Shape;99;p2"/>
          <p:cNvSpPr txBox="1"/>
          <p:nvPr/>
        </p:nvSpPr>
        <p:spPr>
          <a:xfrm>
            <a:off x="2507129" y="1919860"/>
            <a:ext cx="5675078" cy="508054"/>
          </a:xfrm>
          <a:prstGeom prst="rect">
            <a:avLst/>
          </a:prstGeom>
          <a:noFill/>
          <a:ln>
            <a:noFill/>
          </a:ln>
        </p:spPr>
        <p:txBody>
          <a:bodyPr anchorCtr="0" anchor="t" bIns="0" lIns="0" spcFirstLastPara="1" rIns="0" wrap="square" tIns="0">
            <a:spAutoFit/>
          </a:bodyPr>
          <a:lstStyle/>
          <a:p>
            <a:pPr indent="0" lvl="0" marL="0" marR="0" rtl="0" algn="ctr">
              <a:lnSpc>
                <a:spcPct val="98035"/>
              </a:lnSpc>
              <a:spcBef>
                <a:spcPts val="0"/>
              </a:spcBef>
              <a:spcAft>
                <a:spcPts val="0"/>
              </a:spcAft>
              <a:buClr>
                <a:srgbClr val="000000"/>
              </a:buClr>
              <a:buSzPts val="3716"/>
              <a:buFont typeface="Arial"/>
              <a:buNone/>
            </a:pPr>
            <a:r>
              <a:rPr b="0" i="0" lang="en-US" sz="3716" u="none" cap="none" strike="noStrike">
                <a:solidFill>
                  <a:srgbClr val="D0006F"/>
                </a:solidFill>
                <a:latin typeface="Raleway"/>
                <a:ea typeface="Raleway"/>
                <a:cs typeface="Raleway"/>
                <a:sym typeface="Raleway"/>
              </a:rPr>
              <a:t>Contents</a:t>
            </a:r>
            <a:endParaRPr b="0" i="0" sz="1400" u="none" cap="none" strike="noStrike">
              <a:solidFill>
                <a:srgbClr val="000000"/>
              </a:solidFill>
              <a:latin typeface="Arial"/>
              <a:ea typeface="Arial"/>
              <a:cs typeface="Arial"/>
              <a:sym typeface="Arial"/>
            </a:endParaRPr>
          </a:p>
        </p:txBody>
      </p:sp>
      <p:sp>
        <p:nvSpPr>
          <p:cNvPr id="100" name="Google Shape;100;p2"/>
          <p:cNvSpPr/>
          <p:nvPr/>
        </p:nvSpPr>
        <p:spPr>
          <a:xfrm rot="-5400000">
            <a:off x="1329018" y="3329663"/>
            <a:ext cx="16569" cy="91933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 name="Google Shape;101;p2"/>
          <p:cNvSpPr/>
          <p:nvPr/>
        </p:nvSpPr>
        <p:spPr>
          <a:xfrm rot="-5400000">
            <a:off x="9343750" y="3313094"/>
            <a:ext cx="16569" cy="91933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 name="Google Shape;102;p2"/>
          <p:cNvSpPr txBox="1"/>
          <p:nvPr/>
        </p:nvSpPr>
        <p:spPr>
          <a:xfrm>
            <a:off x="3392169" y="2799150"/>
            <a:ext cx="5500200" cy="3057900"/>
          </a:xfrm>
          <a:prstGeom prst="rect">
            <a:avLst/>
          </a:prstGeom>
          <a:noFill/>
          <a:ln>
            <a:noFill/>
          </a:ln>
        </p:spPr>
        <p:txBody>
          <a:bodyPr anchorCtr="0" anchor="t" bIns="0" lIns="0" spcFirstLastPara="1" rIns="0" wrap="square" tIns="0">
            <a:spAutoFit/>
          </a:bodyPr>
          <a:lstStyle/>
          <a:p>
            <a:pPr indent="-321373" lvl="0" marL="457200" marR="0" rtl="0" algn="l">
              <a:lnSpc>
                <a:spcPct val="139972"/>
              </a:lnSpc>
              <a:spcBef>
                <a:spcPts val="0"/>
              </a:spcBef>
              <a:spcAft>
                <a:spcPts val="0"/>
              </a:spcAft>
              <a:buClr>
                <a:srgbClr val="000000"/>
              </a:buClr>
              <a:buSzPts val="1461"/>
              <a:buFont typeface="Inter"/>
              <a:buAutoNum type="arabicPeriod"/>
            </a:pPr>
            <a:r>
              <a:rPr b="1" i="0" lang="en-US" sz="1461" u="none" cap="none" strike="noStrike">
                <a:solidFill>
                  <a:srgbClr val="000000"/>
                </a:solidFill>
                <a:latin typeface="Inter"/>
                <a:ea typeface="Inter"/>
                <a:cs typeface="Inter"/>
                <a:sym typeface="Inter"/>
              </a:rPr>
              <a:t>Public Appointments</a:t>
            </a:r>
            <a:endParaRPr b="1" i="0" sz="1461" u="none" cap="none" strike="noStrike">
              <a:solidFill>
                <a:srgbClr val="000000"/>
              </a:solidFill>
              <a:latin typeface="Inter"/>
              <a:ea typeface="Inter"/>
              <a:cs typeface="Inter"/>
              <a:sym typeface="Inter"/>
            </a:endParaRPr>
          </a:p>
          <a:p>
            <a:pPr indent="-321373" lvl="0" marL="457200" marR="0" rtl="0" algn="l">
              <a:lnSpc>
                <a:spcPct val="139972"/>
              </a:lnSpc>
              <a:spcBef>
                <a:spcPts val="0"/>
              </a:spcBef>
              <a:spcAft>
                <a:spcPts val="0"/>
              </a:spcAft>
              <a:buClr>
                <a:srgbClr val="000000"/>
              </a:buClr>
              <a:buSzPts val="1461"/>
              <a:buFont typeface="Inter"/>
              <a:buAutoNum type="arabicPeriod"/>
            </a:pPr>
            <a:r>
              <a:rPr b="1" i="0" lang="en-US" sz="1461" u="none" cap="none" strike="noStrike">
                <a:solidFill>
                  <a:srgbClr val="000000"/>
                </a:solidFill>
                <a:latin typeface="Inter"/>
                <a:ea typeface="Inter"/>
                <a:cs typeface="Inter"/>
                <a:sym typeface="Inter"/>
              </a:rPr>
              <a:t>The </a:t>
            </a:r>
            <a:r>
              <a:rPr b="1" lang="en-US" sz="1461">
                <a:latin typeface="Inter"/>
                <a:ea typeface="Inter"/>
                <a:cs typeface="Inter"/>
                <a:sym typeface="Inter"/>
              </a:rPr>
              <a:t>National Gallery</a:t>
            </a:r>
            <a:endParaRPr b="1" i="0" sz="1461" u="none" cap="none" strike="noStrike">
              <a:solidFill>
                <a:srgbClr val="000000"/>
              </a:solidFill>
              <a:latin typeface="Inter"/>
              <a:ea typeface="Inter"/>
              <a:cs typeface="Inter"/>
              <a:sym typeface="Inter"/>
            </a:endParaRPr>
          </a:p>
          <a:p>
            <a:pPr indent="-321373" lvl="0" marL="457200" marR="0" rtl="0" algn="l">
              <a:lnSpc>
                <a:spcPct val="139972"/>
              </a:lnSpc>
              <a:spcBef>
                <a:spcPts val="0"/>
              </a:spcBef>
              <a:spcAft>
                <a:spcPts val="0"/>
              </a:spcAft>
              <a:buClr>
                <a:srgbClr val="000000"/>
              </a:buClr>
              <a:buSzPts val="1461"/>
              <a:buFont typeface="Inter"/>
              <a:buAutoNum type="arabicPeriod"/>
            </a:pPr>
            <a:r>
              <a:rPr b="1" i="0" lang="en-US" sz="1461" u="none" cap="none" strike="noStrike">
                <a:solidFill>
                  <a:srgbClr val="000000"/>
                </a:solidFill>
                <a:latin typeface="Inter"/>
                <a:ea typeface="Inter"/>
                <a:cs typeface="Inter"/>
                <a:sym typeface="Inter"/>
              </a:rPr>
              <a:t>The Role of Trustees</a:t>
            </a:r>
            <a:endParaRPr b="1" i="0" sz="1461" u="none" cap="none" strike="noStrike">
              <a:solidFill>
                <a:srgbClr val="000000"/>
              </a:solidFill>
              <a:latin typeface="Inter"/>
              <a:ea typeface="Inter"/>
              <a:cs typeface="Inter"/>
              <a:sym typeface="Inter"/>
            </a:endParaRPr>
          </a:p>
          <a:p>
            <a:pPr indent="-321373" lvl="0" marL="457200" marR="0" rtl="0" algn="l">
              <a:lnSpc>
                <a:spcPct val="139972"/>
              </a:lnSpc>
              <a:spcBef>
                <a:spcPts val="0"/>
              </a:spcBef>
              <a:spcAft>
                <a:spcPts val="0"/>
              </a:spcAft>
              <a:buClr>
                <a:srgbClr val="000000"/>
              </a:buClr>
              <a:buSzPts val="1461"/>
              <a:buFont typeface="Inter"/>
              <a:buAutoNum type="arabicPeriod"/>
            </a:pPr>
            <a:r>
              <a:rPr b="1" i="0" lang="en-US" sz="1461" u="none" cap="none" strike="noStrike">
                <a:solidFill>
                  <a:srgbClr val="000000"/>
                </a:solidFill>
                <a:latin typeface="Inter"/>
                <a:ea typeface="Inter"/>
                <a:cs typeface="Inter"/>
                <a:sym typeface="Inter"/>
              </a:rPr>
              <a:t> Essential Criteria</a:t>
            </a:r>
            <a:endParaRPr b="1" i="0" sz="1461" u="none" cap="none" strike="noStrike">
              <a:solidFill>
                <a:srgbClr val="000000"/>
              </a:solidFill>
              <a:latin typeface="Inter"/>
              <a:ea typeface="Inter"/>
              <a:cs typeface="Inter"/>
              <a:sym typeface="Inter"/>
            </a:endParaRPr>
          </a:p>
          <a:p>
            <a:pPr indent="-321373" lvl="0" marL="457200" marR="0" rtl="0" algn="l">
              <a:lnSpc>
                <a:spcPct val="139972"/>
              </a:lnSpc>
              <a:spcBef>
                <a:spcPts val="0"/>
              </a:spcBef>
              <a:spcAft>
                <a:spcPts val="0"/>
              </a:spcAft>
              <a:buClr>
                <a:srgbClr val="000000"/>
              </a:buClr>
              <a:buSzPts val="1461"/>
              <a:buFont typeface="Inter"/>
              <a:buAutoNum type="arabicPeriod"/>
            </a:pPr>
            <a:r>
              <a:rPr b="1" lang="en-US" sz="1461">
                <a:latin typeface="Inter"/>
                <a:ea typeface="Inter"/>
                <a:cs typeface="Inter"/>
                <a:sym typeface="Inter"/>
              </a:rPr>
              <a:t>Desirable</a:t>
            </a:r>
            <a:r>
              <a:rPr b="1" lang="en-US" sz="1461">
                <a:latin typeface="Inter"/>
                <a:ea typeface="Inter"/>
                <a:cs typeface="Inter"/>
                <a:sym typeface="Inter"/>
              </a:rPr>
              <a:t> </a:t>
            </a:r>
            <a:r>
              <a:rPr b="1" i="0" lang="en-US" sz="1461" u="none" cap="none" strike="noStrike">
                <a:solidFill>
                  <a:srgbClr val="000000"/>
                </a:solidFill>
                <a:latin typeface="Inter"/>
                <a:ea typeface="Inter"/>
                <a:cs typeface="Inter"/>
                <a:sym typeface="Inter"/>
              </a:rPr>
              <a:t>criteria </a:t>
            </a:r>
            <a:endParaRPr b="1" i="0" sz="1461" u="none" cap="none" strike="noStrike">
              <a:solidFill>
                <a:srgbClr val="000000"/>
              </a:solidFill>
              <a:latin typeface="Inter"/>
              <a:ea typeface="Inter"/>
              <a:cs typeface="Inter"/>
              <a:sym typeface="Inter"/>
            </a:endParaRPr>
          </a:p>
          <a:p>
            <a:pPr indent="-321373" lvl="0" marL="457200" marR="0" rtl="0" algn="l">
              <a:lnSpc>
                <a:spcPct val="139972"/>
              </a:lnSpc>
              <a:spcBef>
                <a:spcPts val="0"/>
              </a:spcBef>
              <a:spcAft>
                <a:spcPts val="0"/>
              </a:spcAft>
              <a:buClr>
                <a:srgbClr val="000000"/>
              </a:buClr>
              <a:buSzPts val="1461"/>
              <a:buFont typeface="Inter"/>
              <a:buAutoNum type="arabicPeriod"/>
            </a:pPr>
            <a:r>
              <a:rPr b="1" i="0" lang="en-US" sz="1461" u="none" cap="none" strike="noStrike">
                <a:solidFill>
                  <a:srgbClr val="000000"/>
                </a:solidFill>
                <a:latin typeface="Inter"/>
                <a:ea typeface="Inter"/>
                <a:cs typeface="Inter"/>
                <a:sym typeface="Inter"/>
              </a:rPr>
              <a:t>Key dates</a:t>
            </a:r>
            <a:endParaRPr b="1" i="0" sz="1461" u="none" cap="none" strike="noStrike">
              <a:solidFill>
                <a:srgbClr val="000000"/>
              </a:solidFill>
              <a:latin typeface="Inter"/>
              <a:ea typeface="Inter"/>
              <a:cs typeface="Inter"/>
              <a:sym typeface="Inter"/>
            </a:endParaRPr>
          </a:p>
          <a:p>
            <a:pPr indent="-321373" lvl="0" marL="457200" marR="0" rtl="0" algn="l">
              <a:lnSpc>
                <a:spcPct val="139972"/>
              </a:lnSpc>
              <a:spcBef>
                <a:spcPts val="0"/>
              </a:spcBef>
              <a:spcAft>
                <a:spcPts val="0"/>
              </a:spcAft>
              <a:buClr>
                <a:srgbClr val="000000"/>
              </a:buClr>
              <a:buSzPts val="1461"/>
              <a:buFont typeface="Inter"/>
              <a:buAutoNum type="arabicPeriod"/>
            </a:pPr>
            <a:r>
              <a:rPr b="1" i="0" lang="en-US" sz="1461" u="none" cap="none" strike="noStrike">
                <a:solidFill>
                  <a:srgbClr val="000000"/>
                </a:solidFill>
                <a:latin typeface="Inter"/>
                <a:ea typeface="Inter"/>
                <a:cs typeface="Inter"/>
                <a:sym typeface="Inter"/>
              </a:rPr>
              <a:t>How to apply</a:t>
            </a:r>
            <a:endParaRPr b="1" i="0" sz="1461" u="none" cap="none" strike="noStrike">
              <a:solidFill>
                <a:srgbClr val="000000"/>
              </a:solidFill>
              <a:latin typeface="Inter"/>
              <a:ea typeface="Inter"/>
              <a:cs typeface="Inter"/>
              <a:sym typeface="Inter"/>
            </a:endParaRPr>
          </a:p>
          <a:p>
            <a:pPr indent="-321373" lvl="0" marL="457200" marR="0" rtl="0" algn="l">
              <a:lnSpc>
                <a:spcPct val="139972"/>
              </a:lnSpc>
              <a:spcBef>
                <a:spcPts val="0"/>
              </a:spcBef>
              <a:spcAft>
                <a:spcPts val="0"/>
              </a:spcAft>
              <a:buClr>
                <a:srgbClr val="000000"/>
              </a:buClr>
              <a:buSzPts val="1461"/>
              <a:buFont typeface="Inter"/>
              <a:buAutoNum type="arabicPeriod"/>
            </a:pPr>
            <a:r>
              <a:rPr b="1" i="0" lang="en-US" sz="1461" u="none" cap="none" strike="noStrike">
                <a:solidFill>
                  <a:srgbClr val="000000"/>
                </a:solidFill>
                <a:latin typeface="Inter"/>
                <a:ea typeface="Inter"/>
                <a:cs typeface="Inter"/>
                <a:sym typeface="Inter"/>
              </a:rPr>
              <a:t>Eligibility</a:t>
            </a:r>
            <a:endParaRPr b="1" i="0" sz="1461" u="none" cap="none" strike="noStrike">
              <a:solidFill>
                <a:srgbClr val="000000"/>
              </a:solidFill>
              <a:latin typeface="Inter"/>
              <a:ea typeface="Inter"/>
              <a:cs typeface="Inter"/>
              <a:sym typeface="Inter"/>
            </a:endParaRPr>
          </a:p>
          <a:p>
            <a:pPr indent="-321373" lvl="0" marL="457200" marR="0" rtl="0" algn="l">
              <a:lnSpc>
                <a:spcPct val="139972"/>
              </a:lnSpc>
              <a:spcBef>
                <a:spcPts val="0"/>
              </a:spcBef>
              <a:spcAft>
                <a:spcPts val="0"/>
              </a:spcAft>
              <a:buClr>
                <a:srgbClr val="000000"/>
              </a:buClr>
              <a:buSzPts val="1461"/>
              <a:buFont typeface="Inter"/>
              <a:buAutoNum type="arabicPeriod"/>
            </a:pPr>
            <a:r>
              <a:rPr b="1" i="0" lang="en-US" sz="1461" u="none" cap="none" strike="noStrike">
                <a:solidFill>
                  <a:srgbClr val="000000"/>
                </a:solidFill>
                <a:latin typeface="Inter"/>
                <a:ea typeface="Inter"/>
                <a:cs typeface="Inter"/>
                <a:sym typeface="Inter"/>
              </a:rPr>
              <a:t>Contact us</a:t>
            </a:r>
            <a:endParaRPr b="1" i="0" sz="1461" u="none" cap="none" strike="noStrike">
              <a:solidFill>
                <a:srgbClr val="000000"/>
              </a:solidFill>
              <a:latin typeface="Inter"/>
              <a:ea typeface="Inter"/>
              <a:cs typeface="Inter"/>
              <a:sym typeface="Inter"/>
            </a:endParaRPr>
          </a:p>
          <a:p>
            <a:pPr indent="0" lvl="0" marL="0" marR="0" rtl="0" algn="ctr">
              <a:lnSpc>
                <a:spcPct val="139972"/>
              </a:lnSpc>
              <a:spcBef>
                <a:spcPts val="0"/>
              </a:spcBef>
              <a:spcAft>
                <a:spcPts val="0"/>
              </a:spcAft>
              <a:buClr>
                <a:srgbClr val="000000"/>
              </a:buClr>
              <a:buSzPts val="1461"/>
              <a:buFont typeface="Arial"/>
              <a:buNone/>
            </a:pPr>
            <a:r>
              <a:t/>
            </a:r>
            <a:endParaRPr b="1" i="0" sz="1461" u="none" cap="none" strike="noStrike">
              <a:solidFill>
                <a:srgbClr val="000000"/>
              </a:solidFill>
              <a:latin typeface="Inter"/>
              <a:ea typeface="Inter"/>
              <a:cs typeface="Inter"/>
              <a:sym typeface="Inte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0006F"/>
        </a:solidFill>
      </p:bgPr>
    </p:bg>
    <p:spTree>
      <p:nvGrpSpPr>
        <p:cNvPr id="106" name="Shape 106"/>
        <p:cNvGrpSpPr/>
        <p:nvPr/>
      </p:nvGrpSpPr>
      <p:grpSpPr>
        <a:xfrm>
          <a:off x="0" y="0"/>
          <a:ext cx="0" cy="0"/>
          <a:chOff x="0" y="0"/>
          <a:chExt cx="0" cy="0"/>
        </a:xfrm>
      </p:grpSpPr>
      <p:sp>
        <p:nvSpPr>
          <p:cNvPr id="107" name="Google Shape;107;p4"/>
          <p:cNvSpPr/>
          <p:nvPr/>
        </p:nvSpPr>
        <p:spPr>
          <a:xfrm>
            <a:off x="7712040" y="365433"/>
            <a:ext cx="621886" cy="6762148"/>
          </a:xfrm>
          <a:prstGeom prst="rect">
            <a:avLst/>
          </a:prstGeom>
          <a:solidFill>
            <a:srgbClr val="4F868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08" name="Google Shape;108;p4"/>
          <p:cNvPicPr preferRelativeResize="0"/>
          <p:nvPr/>
        </p:nvPicPr>
        <p:blipFill rotWithShape="1">
          <a:blip r:embed="rId3">
            <a:alphaModFix/>
          </a:blip>
          <a:srcRect b="0" l="0" r="0" t="0"/>
          <a:stretch/>
        </p:blipFill>
        <p:spPr>
          <a:xfrm>
            <a:off x="-258162" y="-38784"/>
            <a:ext cx="8185894" cy="6139420"/>
          </a:xfrm>
          <a:prstGeom prst="rect">
            <a:avLst/>
          </a:prstGeom>
          <a:noFill/>
          <a:ln>
            <a:noFill/>
          </a:ln>
        </p:spPr>
      </p:pic>
      <p:pic>
        <p:nvPicPr>
          <p:cNvPr id="109" name="Google Shape;109;p4"/>
          <p:cNvPicPr preferRelativeResize="0"/>
          <p:nvPr/>
        </p:nvPicPr>
        <p:blipFill rotWithShape="1">
          <a:blip r:embed="rId4">
            <a:alphaModFix/>
          </a:blip>
          <a:srcRect b="0" l="0" r="48962" t="0"/>
          <a:stretch/>
        </p:blipFill>
        <p:spPr>
          <a:xfrm>
            <a:off x="8292977" y="756200"/>
            <a:ext cx="2387726" cy="6049675"/>
          </a:xfrm>
          <a:prstGeom prst="rect">
            <a:avLst/>
          </a:prstGeom>
          <a:noFill/>
          <a:ln>
            <a:noFill/>
          </a:ln>
        </p:spPr>
      </p:pic>
      <p:sp>
        <p:nvSpPr>
          <p:cNvPr id="110" name="Google Shape;110;p4"/>
          <p:cNvSpPr txBox="1"/>
          <p:nvPr/>
        </p:nvSpPr>
        <p:spPr>
          <a:xfrm>
            <a:off x="554150" y="1632746"/>
            <a:ext cx="6955831" cy="319195"/>
          </a:xfrm>
          <a:prstGeom prst="rect">
            <a:avLst/>
          </a:prstGeom>
          <a:noFill/>
          <a:ln>
            <a:noFill/>
          </a:ln>
        </p:spPr>
        <p:txBody>
          <a:bodyPr anchorCtr="0" anchor="t" bIns="0" lIns="0" spcFirstLastPara="1" rIns="0" wrap="square" tIns="0">
            <a:spAutoFit/>
          </a:bodyPr>
          <a:lstStyle/>
          <a:p>
            <a:pPr indent="0" lvl="0" marL="0" marR="0" rtl="0" algn="l">
              <a:lnSpc>
                <a:spcPct val="1402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11" name="Google Shape;111;p4"/>
          <p:cNvSpPr txBox="1"/>
          <p:nvPr/>
        </p:nvSpPr>
        <p:spPr>
          <a:xfrm>
            <a:off x="-613110" y="813359"/>
            <a:ext cx="5675100" cy="352500"/>
          </a:xfrm>
          <a:prstGeom prst="rect">
            <a:avLst/>
          </a:prstGeom>
          <a:noFill/>
          <a:ln>
            <a:noFill/>
          </a:ln>
        </p:spPr>
        <p:txBody>
          <a:bodyPr anchorCtr="0" anchor="t" bIns="0" lIns="0" spcFirstLastPara="1" rIns="0" wrap="square" tIns="0">
            <a:spAutoFit/>
          </a:bodyPr>
          <a:lstStyle/>
          <a:p>
            <a:pPr indent="0" lvl="0" marL="0" marR="0" rtl="0" algn="ctr">
              <a:lnSpc>
                <a:spcPct val="97989"/>
              </a:lnSpc>
              <a:spcBef>
                <a:spcPts val="0"/>
              </a:spcBef>
              <a:spcAft>
                <a:spcPts val="0"/>
              </a:spcAft>
              <a:buClr>
                <a:srgbClr val="000000"/>
              </a:buClr>
              <a:buSzPts val="2338"/>
              <a:buFont typeface="Arial"/>
              <a:buNone/>
            </a:pPr>
            <a:r>
              <a:rPr b="0" i="0" lang="en-US" sz="2338" u="none" cap="none" strike="noStrike">
                <a:solidFill>
                  <a:srgbClr val="D0006F"/>
                </a:solidFill>
                <a:latin typeface="Raleway"/>
                <a:ea typeface="Raleway"/>
                <a:cs typeface="Raleway"/>
                <a:sym typeface="Raleway"/>
              </a:rPr>
              <a:t>Public Appointments</a:t>
            </a:r>
            <a:endParaRPr b="0" i="0" sz="1400" u="none" cap="none" strike="noStrike">
              <a:solidFill>
                <a:srgbClr val="000000"/>
              </a:solidFill>
              <a:latin typeface="Arial"/>
              <a:ea typeface="Arial"/>
              <a:cs typeface="Arial"/>
              <a:sym typeface="Arial"/>
            </a:endParaRPr>
          </a:p>
        </p:txBody>
      </p:sp>
      <p:sp>
        <p:nvSpPr>
          <p:cNvPr id="112" name="Google Shape;112;p4"/>
          <p:cNvSpPr txBox="1"/>
          <p:nvPr/>
        </p:nvSpPr>
        <p:spPr>
          <a:xfrm>
            <a:off x="554150" y="1361250"/>
            <a:ext cx="6748500" cy="3231000"/>
          </a:xfrm>
          <a:prstGeom prst="rect">
            <a:avLst/>
          </a:prstGeom>
          <a:noFill/>
          <a:ln>
            <a:noFill/>
          </a:ln>
        </p:spPr>
        <p:txBody>
          <a:bodyPr anchorCtr="0" anchor="t" bIns="0" lIns="0" spcFirstLastPara="1" rIns="0" wrap="square" tIns="0">
            <a:spAutoFit/>
          </a:bodyPr>
          <a:lstStyle/>
          <a:p>
            <a:pPr indent="0" lvl="0" marL="0" marR="0" rtl="0" algn="l">
              <a:lnSpc>
                <a:spcPct val="139928"/>
              </a:lnSpc>
              <a:spcBef>
                <a:spcPts val="0"/>
              </a:spcBef>
              <a:spcAft>
                <a:spcPts val="0"/>
              </a:spcAft>
              <a:buClr>
                <a:srgbClr val="000000"/>
              </a:buClr>
              <a:buSzPts val="1400"/>
              <a:buFont typeface="Arial"/>
              <a:buNone/>
            </a:pPr>
            <a:r>
              <a:t/>
            </a:r>
            <a:endParaRPr>
              <a:latin typeface="Raleway"/>
              <a:ea typeface="Raleway"/>
              <a:cs typeface="Raleway"/>
              <a:sym typeface="Raleway"/>
            </a:endParaRPr>
          </a:p>
          <a:p>
            <a:pPr indent="0" lvl="0" marL="0" marR="0" rtl="0" algn="l">
              <a:lnSpc>
                <a:spcPct val="139928"/>
              </a:lnSpc>
              <a:spcBef>
                <a:spcPts val="0"/>
              </a:spcBef>
              <a:spcAft>
                <a:spcPts val="0"/>
              </a:spcAft>
              <a:buClr>
                <a:srgbClr val="000000"/>
              </a:buClr>
              <a:buSzPts val="1400"/>
              <a:buFont typeface="Arial"/>
              <a:buNone/>
            </a:pPr>
            <a:r>
              <a:rPr lang="en-US">
                <a:latin typeface="Raleway"/>
                <a:ea typeface="Raleway"/>
                <a:cs typeface="Raleway"/>
                <a:sym typeface="Raleway"/>
              </a:rPr>
              <a:t>The National Gallery (“the Gallery”) is a charity and Non–Departmental Public Body sponsored by the Department for Culture, Media and Sport. The Gallery seeks an Academic/Cultural Trustee for appointment in 2023</a:t>
            </a:r>
            <a:endParaRPr>
              <a:latin typeface="Raleway"/>
              <a:ea typeface="Raleway"/>
              <a:cs typeface="Raleway"/>
              <a:sym typeface="Raleway"/>
            </a:endParaRPr>
          </a:p>
          <a:p>
            <a:pPr indent="0" lvl="0" marL="0" marR="0" rtl="0" algn="l">
              <a:lnSpc>
                <a:spcPct val="139928"/>
              </a:lnSpc>
              <a:spcBef>
                <a:spcPts val="0"/>
              </a:spcBef>
              <a:spcAft>
                <a:spcPts val="0"/>
              </a:spcAft>
              <a:buClr>
                <a:srgbClr val="000000"/>
              </a:buClr>
              <a:buSzPts val="1400"/>
              <a:buFont typeface="Arial"/>
              <a:buNone/>
            </a:pPr>
            <a:r>
              <a:t/>
            </a:r>
            <a:endParaRPr b="0" i="0" sz="1400" u="none" cap="none" strike="noStrike">
              <a:solidFill>
                <a:srgbClr val="000000"/>
              </a:solidFill>
              <a:latin typeface="Raleway"/>
              <a:ea typeface="Raleway"/>
              <a:cs typeface="Raleway"/>
              <a:sym typeface="Raleway"/>
            </a:endParaRPr>
          </a:p>
          <a:p>
            <a:pPr indent="0" lvl="0" marL="0" marR="0" rtl="0" algn="l">
              <a:lnSpc>
                <a:spcPct val="139928"/>
              </a:lnSpc>
              <a:spcBef>
                <a:spcPts val="0"/>
              </a:spcBef>
              <a:spcAft>
                <a:spcPts val="0"/>
              </a:spcAft>
              <a:buClr>
                <a:srgbClr val="000000"/>
              </a:buClr>
              <a:buSzPts val="1400"/>
              <a:buFont typeface="Arial"/>
              <a:buNone/>
            </a:pPr>
            <a:r>
              <a:rPr b="0" i="0" lang="en-US" sz="1400" u="none" cap="none" strike="noStrike">
                <a:solidFill>
                  <a:srgbClr val="000000"/>
                </a:solidFill>
                <a:latin typeface="Raleway"/>
                <a:ea typeface="Raleway"/>
                <a:cs typeface="Raleway"/>
                <a:sym typeface="Raleway"/>
              </a:rPr>
              <a:t>DCMS is committed to eliminating discrimination and advancing equality of opportunity in its public appointments. We particularly encourage applicants from underrepresented groups, those based outside London and the South-East and applicants who have achieved success through non-traditional educational routes. This ensures that boards of public bodies benefit from a full range of diverse perspectives and are representative of the people they serve.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0006F"/>
        </a:solidFill>
      </p:bgPr>
    </p:bg>
    <p:spTree>
      <p:nvGrpSpPr>
        <p:cNvPr id="116" name="Shape 116"/>
        <p:cNvGrpSpPr/>
        <p:nvPr/>
      </p:nvGrpSpPr>
      <p:grpSpPr>
        <a:xfrm>
          <a:off x="0" y="0"/>
          <a:ext cx="0" cy="0"/>
          <a:chOff x="0" y="0"/>
          <a:chExt cx="0" cy="0"/>
        </a:xfrm>
      </p:grpSpPr>
      <p:sp>
        <p:nvSpPr>
          <p:cNvPr id="117" name="Google Shape;117;g209b5c5a76e_0_3"/>
          <p:cNvSpPr/>
          <p:nvPr/>
        </p:nvSpPr>
        <p:spPr>
          <a:xfrm>
            <a:off x="7712040" y="365433"/>
            <a:ext cx="621900" cy="6762000"/>
          </a:xfrm>
          <a:prstGeom prst="rect">
            <a:avLst/>
          </a:prstGeom>
          <a:solidFill>
            <a:srgbClr val="4F868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18" name="Google Shape;118;g209b5c5a76e_0_3"/>
          <p:cNvPicPr preferRelativeResize="0"/>
          <p:nvPr/>
        </p:nvPicPr>
        <p:blipFill rotWithShape="1">
          <a:blip r:embed="rId3">
            <a:alphaModFix/>
          </a:blip>
          <a:srcRect b="0" l="0" r="0" t="0"/>
          <a:stretch/>
        </p:blipFill>
        <p:spPr>
          <a:xfrm>
            <a:off x="-258162" y="-38784"/>
            <a:ext cx="8185894" cy="6139420"/>
          </a:xfrm>
          <a:prstGeom prst="rect">
            <a:avLst/>
          </a:prstGeom>
          <a:noFill/>
          <a:ln>
            <a:noFill/>
          </a:ln>
        </p:spPr>
      </p:pic>
      <p:pic>
        <p:nvPicPr>
          <p:cNvPr id="119" name="Google Shape;119;g209b5c5a76e_0_3"/>
          <p:cNvPicPr preferRelativeResize="0"/>
          <p:nvPr/>
        </p:nvPicPr>
        <p:blipFill rotWithShape="1">
          <a:blip r:embed="rId4">
            <a:alphaModFix/>
          </a:blip>
          <a:srcRect b="0" l="0" r="48962" t="0"/>
          <a:stretch/>
        </p:blipFill>
        <p:spPr>
          <a:xfrm>
            <a:off x="8292977" y="756200"/>
            <a:ext cx="2387726" cy="6049675"/>
          </a:xfrm>
          <a:prstGeom prst="rect">
            <a:avLst/>
          </a:prstGeom>
          <a:noFill/>
          <a:ln>
            <a:noFill/>
          </a:ln>
        </p:spPr>
      </p:pic>
      <p:sp>
        <p:nvSpPr>
          <p:cNvPr id="120" name="Google Shape;120;g209b5c5a76e_0_3"/>
          <p:cNvSpPr txBox="1"/>
          <p:nvPr/>
        </p:nvSpPr>
        <p:spPr>
          <a:xfrm>
            <a:off x="554150" y="1632746"/>
            <a:ext cx="6955800" cy="277200"/>
          </a:xfrm>
          <a:prstGeom prst="rect">
            <a:avLst/>
          </a:prstGeom>
          <a:noFill/>
          <a:ln>
            <a:noFill/>
          </a:ln>
        </p:spPr>
        <p:txBody>
          <a:bodyPr anchorCtr="0" anchor="t" bIns="0" lIns="0" spcFirstLastPara="1" rIns="0" wrap="square" tIns="0">
            <a:spAutoFit/>
          </a:bodyPr>
          <a:lstStyle/>
          <a:p>
            <a:pPr indent="0" lvl="0" marL="0" marR="0" rtl="0" algn="l">
              <a:lnSpc>
                <a:spcPct val="1402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21" name="Google Shape;121;g209b5c5a76e_0_3"/>
          <p:cNvSpPr txBox="1"/>
          <p:nvPr/>
        </p:nvSpPr>
        <p:spPr>
          <a:xfrm>
            <a:off x="-565135" y="403709"/>
            <a:ext cx="5675100" cy="352500"/>
          </a:xfrm>
          <a:prstGeom prst="rect">
            <a:avLst/>
          </a:prstGeom>
          <a:noFill/>
          <a:ln>
            <a:noFill/>
          </a:ln>
        </p:spPr>
        <p:txBody>
          <a:bodyPr anchorCtr="0" anchor="t" bIns="0" lIns="0" spcFirstLastPara="1" rIns="0" wrap="square" tIns="0">
            <a:spAutoFit/>
          </a:bodyPr>
          <a:lstStyle/>
          <a:p>
            <a:pPr indent="0" lvl="0" marL="0" marR="0" rtl="0" algn="ctr">
              <a:lnSpc>
                <a:spcPct val="97989"/>
              </a:lnSpc>
              <a:spcBef>
                <a:spcPts val="0"/>
              </a:spcBef>
              <a:spcAft>
                <a:spcPts val="0"/>
              </a:spcAft>
              <a:buClr>
                <a:srgbClr val="000000"/>
              </a:buClr>
              <a:buSzPts val="2338"/>
              <a:buFont typeface="Arial"/>
              <a:buNone/>
            </a:pPr>
            <a:r>
              <a:rPr b="0" i="0" lang="en-US" sz="2338" u="none" cap="none" strike="noStrike">
                <a:solidFill>
                  <a:srgbClr val="D0006F"/>
                </a:solidFill>
                <a:latin typeface="Raleway"/>
                <a:ea typeface="Raleway"/>
                <a:cs typeface="Raleway"/>
                <a:sym typeface="Raleway"/>
              </a:rPr>
              <a:t>The </a:t>
            </a:r>
            <a:r>
              <a:rPr lang="en-US" sz="2338">
                <a:solidFill>
                  <a:srgbClr val="D0006F"/>
                </a:solidFill>
                <a:latin typeface="Raleway"/>
                <a:ea typeface="Raleway"/>
                <a:cs typeface="Raleway"/>
                <a:sym typeface="Raleway"/>
              </a:rPr>
              <a:t>National Gallery</a:t>
            </a:r>
            <a:endParaRPr b="0" i="0" sz="1400" u="none" cap="none" strike="noStrike">
              <a:solidFill>
                <a:srgbClr val="000000"/>
              </a:solidFill>
              <a:latin typeface="Arial"/>
              <a:ea typeface="Arial"/>
              <a:cs typeface="Arial"/>
              <a:sym typeface="Arial"/>
            </a:endParaRPr>
          </a:p>
        </p:txBody>
      </p:sp>
      <p:sp>
        <p:nvSpPr>
          <p:cNvPr id="122" name="Google Shape;122;g209b5c5a76e_0_3"/>
          <p:cNvSpPr txBox="1"/>
          <p:nvPr/>
        </p:nvSpPr>
        <p:spPr>
          <a:xfrm>
            <a:off x="273525" y="881125"/>
            <a:ext cx="7654200" cy="6246300"/>
          </a:xfrm>
          <a:prstGeom prst="rect">
            <a:avLst/>
          </a:prstGeom>
          <a:noFill/>
          <a:ln>
            <a:noFill/>
          </a:ln>
        </p:spPr>
        <p:txBody>
          <a:bodyPr anchorCtr="0" anchor="t" bIns="0" lIns="0" spcFirstLastPara="1" rIns="0" wrap="square" tIns="0">
            <a:spAutoFit/>
          </a:bodyPr>
          <a:lstStyle/>
          <a:p>
            <a:pPr indent="0" lvl="0" marL="0" rtl="0" algn="l">
              <a:lnSpc>
                <a:spcPct val="139928"/>
              </a:lnSpc>
              <a:spcBef>
                <a:spcPts val="0"/>
              </a:spcBef>
              <a:spcAft>
                <a:spcPts val="0"/>
              </a:spcAft>
              <a:buClr>
                <a:schemeClr val="dk1"/>
              </a:buClr>
              <a:buSzPts val="1400"/>
              <a:buFont typeface="Arial"/>
              <a:buNone/>
            </a:pPr>
            <a:r>
              <a:rPr lang="en-US">
                <a:solidFill>
                  <a:schemeClr val="dk1"/>
                </a:solidFill>
                <a:latin typeface="Raleway"/>
                <a:ea typeface="Raleway"/>
                <a:cs typeface="Raleway"/>
                <a:sym typeface="Raleway"/>
              </a:rPr>
              <a:t>The Gallery is a public museum with a uniquely important collection of pictures which it holds for the benefit of all. It constitutes a living legacy of humanity’s highest cultural achievements in painting and is an inestimable resource for understanding the world as we have inherited it. Established in 1824, the Gallery’s statutory responsibilities including caring for and adding to the collection; displaying the collection to the public and making it available for the purpose of research and study; and generally promoting the public’s enjoyment and understanding of painting and fine art.  From its inception it has been free for all to visit, and the Gallery believes that free admission represents a commitment to the public which must be reaffirmed and developed.</a:t>
            </a:r>
            <a:endParaRPr>
              <a:solidFill>
                <a:schemeClr val="dk1"/>
              </a:solidFill>
              <a:latin typeface="Raleway"/>
              <a:ea typeface="Raleway"/>
              <a:cs typeface="Raleway"/>
              <a:sym typeface="Raleway"/>
            </a:endParaRPr>
          </a:p>
          <a:p>
            <a:pPr indent="0" lvl="0" marL="0" rtl="0" algn="l">
              <a:lnSpc>
                <a:spcPct val="139928"/>
              </a:lnSpc>
              <a:spcBef>
                <a:spcPts val="0"/>
              </a:spcBef>
              <a:spcAft>
                <a:spcPts val="0"/>
              </a:spcAft>
              <a:buClr>
                <a:schemeClr val="dk1"/>
              </a:buClr>
              <a:buSzPts val="1400"/>
              <a:buFont typeface="Arial"/>
              <a:buNone/>
            </a:pPr>
            <a:r>
              <a:t/>
            </a:r>
            <a:endParaRPr>
              <a:solidFill>
                <a:schemeClr val="dk1"/>
              </a:solidFill>
              <a:latin typeface="Raleway"/>
              <a:ea typeface="Raleway"/>
              <a:cs typeface="Raleway"/>
              <a:sym typeface="Raleway"/>
            </a:endParaRPr>
          </a:p>
          <a:p>
            <a:pPr indent="0" lvl="0" marL="0" rtl="0" algn="l">
              <a:lnSpc>
                <a:spcPct val="139928"/>
              </a:lnSpc>
              <a:spcBef>
                <a:spcPts val="0"/>
              </a:spcBef>
              <a:spcAft>
                <a:spcPts val="0"/>
              </a:spcAft>
              <a:buClr>
                <a:schemeClr val="dk1"/>
              </a:buClr>
              <a:buSzPts val="1400"/>
              <a:buFont typeface="Arial"/>
              <a:buNone/>
            </a:pPr>
            <a:r>
              <a:rPr lang="en-US">
                <a:solidFill>
                  <a:schemeClr val="dk1"/>
                </a:solidFill>
                <a:latin typeface="Raleway"/>
                <a:ea typeface="Raleway"/>
                <a:cs typeface="Raleway"/>
                <a:sym typeface="Raleway"/>
              </a:rPr>
              <a:t>Covid-19 had far reaching consequences for the Gallery, although visitor numbers are now recovering strongly, and it is hoped they will recover to pre-pandemic levels by 2024, when the Gallery will be celebrating its bicentenary.  Planning permission has been granted for a suite of capital projects: NG200 Welcome, which will transform the public’s experience of the Sainsbury Wing alongside major improvements to the Pigott Education Centre, Jubilee Walk and the surrounding public realm and the creation of a Research Centre and new Supporters’ House.  In addition, an ambitious bicentenary programme of events will reach out across the Nation, the World and at the Gallery’s home in Trafalgar Square, London. </a:t>
            </a:r>
            <a:endParaRPr>
              <a:solidFill>
                <a:schemeClr val="dk1"/>
              </a:solidFill>
              <a:latin typeface="Raleway"/>
              <a:ea typeface="Raleway"/>
              <a:cs typeface="Raleway"/>
              <a:sym typeface="Raleway"/>
            </a:endParaRPr>
          </a:p>
          <a:p>
            <a:pPr indent="0" lvl="0" marL="0" rtl="0" algn="l">
              <a:lnSpc>
                <a:spcPct val="139928"/>
              </a:lnSpc>
              <a:spcBef>
                <a:spcPts val="0"/>
              </a:spcBef>
              <a:spcAft>
                <a:spcPts val="0"/>
              </a:spcAft>
              <a:buClr>
                <a:schemeClr val="dk1"/>
              </a:buClr>
              <a:buSzPts val="1400"/>
              <a:buFont typeface="Arial"/>
              <a:buNone/>
            </a:pPr>
            <a:r>
              <a:t/>
            </a:r>
            <a:endParaRPr>
              <a:solidFill>
                <a:schemeClr val="dk1"/>
              </a:solidFill>
              <a:latin typeface="Raleway"/>
              <a:ea typeface="Raleway"/>
              <a:cs typeface="Raleway"/>
              <a:sym typeface="Raleway"/>
            </a:endParaRPr>
          </a:p>
          <a:p>
            <a:pPr indent="0" lvl="0" marL="0" rtl="0" algn="l">
              <a:lnSpc>
                <a:spcPct val="139928"/>
              </a:lnSpc>
              <a:spcBef>
                <a:spcPts val="0"/>
              </a:spcBef>
              <a:spcAft>
                <a:spcPts val="0"/>
              </a:spcAft>
              <a:buClr>
                <a:schemeClr val="dk1"/>
              </a:buClr>
              <a:buSzPts val="1400"/>
              <a:buFont typeface="Arial"/>
              <a:buNone/>
            </a:pPr>
            <a:r>
              <a:rPr lang="en-US">
                <a:solidFill>
                  <a:schemeClr val="lt1"/>
                </a:solidFill>
                <a:latin typeface="Raleway"/>
                <a:ea typeface="Raleway"/>
                <a:cs typeface="Raleway"/>
                <a:sym typeface="Raleway"/>
              </a:rPr>
              <a:t>Further information about the Gallery (including a list of current Trustees) can be found on its website at www.nationalgallery.org.uk.</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F868E"/>
        </a:solidFill>
      </p:bgPr>
    </p:bg>
    <p:spTree>
      <p:nvGrpSpPr>
        <p:cNvPr id="126" name="Shape 126"/>
        <p:cNvGrpSpPr/>
        <p:nvPr/>
      </p:nvGrpSpPr>
      <p:grpSpPr>
        <a:xfrm>
          <a:off x="0" y="0"/>
          <a:ext cx="0" cy="0"/>
          <a:chOff x="0" y="0"/>
          <a:chExt cx="0" cy="0"/>
        </a:xfrm>
      </p:grpSpPr>
      <p:pic>
        <p:nvPicPr>
          <p:cNvPr id="127" name="Google Shape;127;p5"/>
          <p:cNvPicPr preferRelativeResize="0"/>
          <p:nvPr/>
        </p:nvPicPr>
        <p:blipFill rotWithShape="1">
          <a:blip r:embed="rId3">
            <a:alphaModFix/>
          </a:blip>
          <a:srcRect b="5081" l="0" r="14087" t="15209"/>
          <a:stretch/>
        </p:blipFill>
        <p:spPr>
          <a:xfrm>
            <a:off x="4270288" y="1551425"/>
            <a:ext cx="5434180" cy="3781464"/>
          </a:xfrm>
          <a:prstGeom prst="rect">
            <a:avLst/>
          </a:prstGeom>
          <a:noFill/>
          <a:ln>
            <a:noFill/>
          </a:ln>
        </p:spPr>
      </p:pic>
      <p:pic>
        <p:nvPicPr>
          <p:cNvPr id="128" name="Google Shape;128;p5"/>
          <p:cNvPicPr preferRelativeResize="0"/>
          <p:nvPr/>
        </p:nvPicPr>
        <p:blipFill rotWithShape="1">
          <a:blip r:embed="rId4">
            <a:alphaModFix/>
          </a:blip>
          <a:srcRect b="0" l="3283" r="28780" t="0"/>
          <a:stretch/>
        </p:blipFill>
        <p:spPr>
          <a:xfrm>
            <a:off x="4958191" y="756209"/>
            <a:ext cx="5373710" cy="5275225"/>
          </a:xfrm>
          <a:prstGeom prst="rect">
            <a:avLst/>
          </a:prstGeom>
          <a:noFill/>
          <a:ln>
            <a:noFill/>
          </a:ln>
        </p:spPr>
      </p:pic>
      <p:pic>
        <p:nvPicPr>
          <p:cNvPr id="129" name="Google Shape;129;p5"/>
          <p:cNvPicPr preferRelativeResize="0"/>
          <p:nvPr/>
        </p:nvPicPr>
        <p:blipFill rotWithShape="1">
          <a:blip r:embed="rId5">
            <a:alphaModFix/>
          </a:blip>
          <a:srcRect b="0" l="0" r="0" t="0"/>
          <a:stretch/>
        </p:blipFill>
        <p:spPr>
          <a:xfrm>
            <a:off x="8110977" y="756209"/>
            <a:ext cx="2220925" cy="2220925"/>
          </a:xfrm>
          <a:prstGeom prst="rect">
            <a:avLst/>
          </a:prstGeom>
          <a:noFill/>
          <a:ln>
            <a:noFill/>
          </a:ln>
        </p:spPr>
      </p:pic>
      <p:sp>
        <p:nvSpPr>
          <p:cNvPr id="130" name="Google Shape;130;p5"/>
          <p:cNvSpPr/>
          <p:nvPr/>
        </p:nvSpPr>
        <p:spPr>
          <a:xfrm rot="-8100000">
            <a:off x="-2922621" y="1231995"/>
            <a:ext cx="13381395" cy="8290446"/>
          </a:xfrm>
          <a:custGeom>
            <a:rect b="b" l="l" r="r" t="t"/>
            <a:pathLst>
              <a:path extrusionOk="0" h="22332714" w="36046659">
                <a:moveTo>
                  <a:pt x="0" y="0"/>
                </a:moveTo>
                <a:lnTo>
                  <a:pt x="36046659" y="0"/>
                </a:lnTo>
                <a:lnTo>
                  <a:pt x="36046659" y="22332714"/>
                </a:lnTo>
                <a:lnTo>
                  <a:pt x="0" y="22332714"/>
                </a:lnTo>
                <a:close/>
              </a:path>
            </a:pathLst>
          </a:custGeom>
          <a:solidFill>
            <a:srgbClr val="FFFFFF"/>
          </a:solidFill>
          <a:ln>
            <a:noFill/>
          </a:ln>
        </p:spPr>
      </p:sp>
      <p:sp>
        <p:nvSpPr>
          <p:cNvPr id="131" name="Google Shape;131;p5"/>
          <p:cNvSpPr txBox="1"/>
          <p:nvPr/>
        </p:nvSpPr>
        <p:spPr>
          <a:xfrm>
            <a:off x="429056" y="536479"/>
            <a:ext cx="4113000" cy="503700"/>
          </a:xfrm>
          <a:prstGeom prst="rect">
            <a:avLst/>
          </a:prstGeom>
          <a:noFill/>
          <a:ln>
            <a:noFill/>
          </a:ln>
        </p:spPr>
        <p:txBody>
          <a:bodyPr anchorCtr="0" anchor="t" bIns="0" lIns="0" spcFirstLastPara="1" rIns="0" wrap="square" tIns="0">
            <a:spAutoFit/>
          </a:bodyPr>
          <a:lstStyle/>
          <a:p>
            <a:pPr indent="0" lvl="0" marL="0" marR="0" rtl="0" algn="l">
              <a:lnSpc>
                <a:spcPct val="104980"/>
              </a:lnSpc>
              <a:spcBef>
                <a:spcPts val="0"/>
              </a:spcBef>
              <a:spcAft>
                <a:spcPts val="0"/>
              </a:spcAft>
              <a:buClr>
                <a:srgbClr val="000000"/>
              </a:buClr>
              <a:buSzPts val="3273"/>
              <a:buFont typeface="Arial"/>
              <a:buNone/>
            </a:pPr>
            <a:r>
              <a:rPr b="0" i="0" lang="en-US" sz="3273" u="none" cap="none" strike="noStrike">
                <a:solidFill>
                  <a:srgbClr val="D0006F"/>
                </a:solidFill>
                <a:latin typeface="Raleway"/>
                <a:ea typeface="Raleway"/>
                <a:cs typeface="Raleway"/>
                <a:sym typeface="Raleway"/>
              </a:rPr>
              <a:t>The Role of Trustees</a:t>
            </a:r>
            <a:endParaRPr b="0" i="0" sz="1400" u="none" cap="none" strike="noStrike">
              <a:solidFill>
                <a:srgbClr val="000000"/>
              </a:solidFill>
              <a:latin typeface="Arial"/>
              <a:ea typeface="Arial"/>
              <a:cs typeface="Arial"/>
              <a:sym typeface="Arial"/>
            </a:endParaRPr>
          </a:p>
        </p:txBody>
      </p:sp>
      <p:sp>
        <p:nvSpPr>
          <p:cNvPr id="132" name="Google Shape;132;p5"/>
          <p:cNvSpPr txBox="1"/>
          <p:nvPr/>
        </p:nvSpPr>
        <p:spPr>
          <a:xfrm>
            <a:off x="429050" y="1551425"/>
            <a:ext cx="6473400" cy="4898400"/>
          </a:xfrm>
          <a:prstGeom prst="rect">
            <a:avLst/>
          </a:prstGeom>
          <a:noFill/>
          <a:ln>
            <a:noFill/>
          </a:ln>
        </p:spPr>
        <p:txBody>
          <a:bodyPr anchorCtr="0" anchor="t" bIns="0" lIns="0" spcFirstLastPara="1" rIns="0" wrap="square" tIns="0">
            <a:spAutoFit/>
          </a:bodyPr>
          <a:lstStyle/>
          <a:p>
            <a:pPr indent="0" lvl="0" marL="0" rtl="0" algn="l">
              <a:lnSpc>
                <a:spcPct val="139928"/>
              </a:lnSpc>
              <a:spcBef>
                <a:spcPts val="0"/>
              </a:spcBef>
              <a:spcAft>
                <a:spcPts val="0"/>
              </a:spcAft>
              <a:buClr>
                <a:schemeClr val="dk1"/>
              </a:buClr>
              <a:buSzPts val="1400"/>
              <a:buFont typeface="Arial"/>
              <a:buNone/>
            </a:pPr>
            <a:r>
              <a:rPr lang="en-US">
                <a:solidFill>
                  <a:schemeClr val="dk1"/>
                </a:solidFill>
                <a:latin typeface="Raleway"/>
                <a:ea typeface="Raleway"/>
                <a:cs typeface="Raleway"/>
                <a:sym typeface="Raleway"/>
              </a:rPr>
              <a:t>The role of the Board of the Gallery includes responsibility for the Gallery’s statutory functions; the provision of overall leadership and development of strategy. It ensures that high standards of corporate governance are maintained and that the Gallery has effective control systems, decision-making processes and management in place.  The Board complements the executive by providing support and advice while also, where necessary, challenging the status quo.</a:t>
            </a:r>
            <a:endParaRPr>
              <a:solidFill>
                <a:schemeClr val="dk1"/>
              </a:solidFill>
              <a:latin typeface="Raleway"/>
              <a:ea typeface="Raleway"/>
              <a:cs typeface="Raleway"/>
              <a:sym typeface="Raleway"/>
            </a:endParaRPr>
          </a:p>
          <a:p>
            <a:pPr indent="0" lvl="0" marL="0" rtl="0" algn="l">
              <a:lnSpc>
                <a:spcPct val="139928"/>
              </a:lnSpc>
              <a:spcBef>
                <a:spcPts val="0"/>
              </a:spcBef>
              <a:spcAft>
                <a:spcPts val="0"/>
              </a:spcAft>
              <a:buClr>
                <a:schemeClr val="dk1"/>
              </a:buClr>
              <a:buSzPts val="1400"/>
              <a:buFont typeface="Arial"/>
              <a:buNone/>
            </a:pPr>
            <a:r>
              <a:t/>
            </a:r>
            <a:endParaRPr>
              <a:solidFill>
                <a:schemeClr val="dk1"/>
              </a:solidFill>
              <a:latin typeface="Raleway"/>
              <a:ea typeface="Raleway"/>
              <a:cs typeface="Raleway"/>
              <a:sym typeface="Raleway"/>
            </a:endParaRPr>
          </a:p>
          <a:p>
            <a:pPr indent="0" lvl="0" marL="0" rtl="0" algn="l">
              <a:lnSpc>
                <a:spcPct val="139928"/>
              </a:lnSpc>
              <a:spcBef>
                <a:spcPts val="0"/>
              </a:spcBef>
              <a:spcAft>
                <a:spcPts val="0"/>
              </a:spcAft>
              <a:buClr>
                <a:schemeClr val="dk1"/>
              </a:buClr>
              <a:buSzPts val="1400"/>
              <a:buFont typeface="Arial"/>
              <a:buNone/>
            </a:pPr>
            <a:r>
              <a:rPr lang="en-US">
                <a:solidFill>
                  <a:schemeClr val="dk1"/>
                </a:solidFill>
                <a:latin typeface="Raleway"/>
                <a:ea typeface="Raleway"/>
                <a:cs typeface="Raleway"/>
                <a:sym typeface="Raleway"/>
              </a:rPr>
              <a:t>The Board consists at any time of 12 to 14 Trustees, one of whom is appointed by the Board of Tate and the remainder by the Prime Minister. The Gallery wishes to draw its Trustees from as diverse a range of backgrounds as possible.</a:t>
            </a:r>
            <a:endParaRPr sz="1231">
              <a:latin typeface="Inter"/>
              <a:ea typeface="Inter"/>
              <a:cs typeface="Inter"/>
              <a:sym typeface="Inter"/>
            </a:endParaRPr>
          </a:p>
          <a:p>
            <a:pPr indent="0" lvl="0" marL="0" marR="0" rtl="0" algn="l">
              <a:lnSpc>
                <a:spcPct val="139967"/>
              </a:lnSpc>
              <a:spcBef>
                <a:spcPts val="0"/>
              </a:spcBef>
              <a:spcAft>
                <a:spcPts val="0"/>
              </a:spcAft>
              <a:buClr>
                <a:srgbClr val="000000"/>
              </a:buClr>
              <a:buSzPts val="1231"/>
              <a:buFont typeface="Arial"/>
              <a:buNone/>
            </a:pPr>
            <a:r>
              <a:t/>
            </a:r>
            <a:endParaRPr b="0" i="0" sz="1231" u="none" cap="none" strike="noStrike">
              <a:solidFill>
                <a:srgbClr val="000000"/>
              </a:solidFill>
              <a:latin typeface="Inter"/>
              <a:ea typeface="Inter"/>
              <a:cs typeface="Inter"/>
              <a:sym typeface="Inter"/>
            </a:endParaRPr>
          </a:p>
          <a:p>
            <a:pPr indent="0" lvl="0" marL="0" marR="0" rtl="0" algn="l">
              <a:lnSpc>
                <a:spcPct val="139916"/>
              </a:lnSpc>
              <a:spcBef>
                <a:spcPts val="0"/>
              </a:spcBef>
              <a:spcAft>
                <a:spcPts val="0"/>
              </a:spcAft>
              <a:buClr>
                <a:schemeClr val="dk1"/>
              </a:buClr>
              <a:buSzPts val="1200"/>
              <a:buFont typeface="Arial"/>
              <a:buNone/>
            </a:pPr>
            <a:r>
              <a:rPr b="0" i="0" lang="en-US" sz="1200" u="none" cap="none" strike="noStrike">
                <a:solidFill>
                  <a:schemeClr val="dk1"/>
                </a:solidFill>
                <a:latin typeface="Inter"/>
                <a:ea typeface="Inter"/>
                <a:cs typeface="Inter"/>
                <a:sym typeface="Inter"/>
              </a:rPr>
              <a:t>Trustees must  adhere to the </a:t>
            </a:r>
            <a:r>
              <a:rPr b="0" i="0" lang="en-US" sz="1200" u="sng" cap="none" strike="noStrike">
                <a:solidFill>
                  <a:schemeClr val="dk1"/>
                </a:solidFill>
                <a:latin typeface="Inter"/>
                <a:ea typeface="Inter"/>
                <a:cs typeface="Inter"/>
                <a:sym typeface="Inter"/>
                <a:hlinkClick r:id="rId6">
                  <a:extLst>
                    <a:ext uri="{A12FA001-AC4F-418D-AE19-62706E023703}">
                      <ahyp:hlinkClr val="tx"/>
                    </a:ext>
                  </a:extLst>
                </a:hlinkClick>
              </a:rPr>
              <a:t>Seven Principles of Public Life</a:t>
            </a:r>
            <a:r>
              <a:rPr b="0" i="0" lang="en-US" sz="1200" u="none" cap="none" strike="noStrike">
                <a:solidFill>
                  <a:schemeClr val="dk1"/>
                </a:solidFill>
                <a:latin typeface="Inter"/>
                <a:ea typeface="Inter"/>
                <a:cs typeface="Inter"/>
                <a:sym typeface="Inter"/>
              </a:rPr>
              <a:t>, </a:t>
            </a:r>
            <a:r>
              <a:rPr b="0" i="0" lang="en-US" sz="1200" u="sng" cap="none" strike="noStrike">
                <a:solidFill>
                  <a:schemeClr val="dk1"/>
                </a:solidFill>
                <a:latin typeface="Inter"/>
                <a:ea typeface="Inter"/>
                <a:cs typeface="Inter"/>
                <a:sym typeface="Inter"/>
                <a:hlinkClick r:id="rId7">
                  <a:extLst>
                    <a:ext uri="{A12FA001-AC4F-418D-AE19-62706E023703}">
                      <ahyp:hlinkClr val="tx"/>
                    </a:ext>
                  </a:extLst>
                </a:hlinkClick>
              </a:rPr>
              <a:t>the 12 Principles of Governance</a:t>
            </a:r>
            <a:r>
              <a:rPr b="0" i="0" lang="en-US" sz="1400" u="none" cap="none" strike="noStrike">
                <a:solidFill>
                  <a:schemeClr val="dk1"/>
                </a:solidFill>
                <a:latin typeface="Arial"/>
                <a:ea typeface="Arial"/>
                <a:cs typeface="Arial"/>
                <a:sym typeface="Arial"/>
              </a:rPr>
              <a:t>.</a:t>
            </a:r>
            <a:endParaRPr b="0" i="0" sz="1400" u="none" cap="none" strike="noStrike">
              <a:solidFill>
                <a:schemeClr val="dk1"/>
              </a:solidFill>
              <a:latin typeface="Arial"/>
              <a:ea typeface="Arial"/>
              <a:cs typeface="Arial"/>
              <a:sym typeface="Arial"/>
            </a:endParaRPr>
          </a:p>
          <a:p>
            <a:pPr indent="0" lvl="0" marL="0" marR="0" rtl="0" algn="l">
              <a:lnSpc>
                <a:spcPct val="139967"/>
              </a:lnSpc>
              <a:spcBef>
                <a:spcPts val="0"/>
              </a:spcBef>
              <a:spcAft>
                <a:spcPts val="0"/>
              </a:spcAft>
              <a:buClr>
                <a:srgbClr val="000000"/>
              </a:buClr>
              <a:buSzPts val="1231"/>
              <a:buFont typeface="Arial"/>
              <a:buNone/>
            </a:pPr>
            <a:r>
              <a:t/>
            </a:r>
            <a:endParaRPr b="0" i="0" sz="1231" u="none" cap="none" strike="noStrike">
              <a:solidFill>
                <a:srgbClr val="000000"/>
              </a:solidFill>
              <a:latin typeface="Inter"/>
              <a:ea typeface="Inter"/>
              <a:cs typeface="Inter"/>
              <a:sym typeface="Inter"/>
            </a:endParaRPr>
          </a:p>
          <a:p>
            <a:pPr indent="0" lvl="0" marL="0" marR="0" rtl="0" algn="l">
              <a:lnSpc>
                <a:spcPct val="139967"/>
              </a:lnSpc>
              <a:spcBef>
                <a:spcPts val="0"/>
              </a:spcBef>
              <a:spcAft>
                <a:spcPts val="0"/>
              </a:spcAft>
              <a:buClr>
                <a:srgbClr val="000000"/>
              </a:buClr>
              <a:buSzPts val="1231"/>
              <a:buFont typeface="Arial"/>
              <a:buNone/>
            </a:pPr>
            <a:r>
              <a:t/>
            </a:r>
            <a:endParaRPr b="0" i="0" sz="1231" u="none" cap="none" strike="noStrike">
              <a:solidFill>
                <a:srgbClr val="000000"/>
              </a:solidFill>
              <a:latin typeface="Inter"/>
              <a:ea typeface="Inter"/>
              <a:cs typeface="Inter"/>
              <a:sym typeface="Inte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0006F"/>
        </a:solidFill>
      </p:bgPr>
    </p:bg>
    <p:spTree>
      <p:nvGrpSpPr>
        <p:cNvPr id="136" name="Shape 136"/>
        <p:cNvGrpSpPr/>
        <p:nvPr/>
      </p:nvGrpSpPr>
      <p:grpSpPr>
        <a:xfrm>
          <a:off x="0" y="0"/>
          <a:ext cx="0" cy="0"/>
          <a:chOff x="0" y="0"/>
          <a:chExt cx="0" cy="0"/>
        </a:xfrm>
      </p:grpSpPr>
      <p:sp>
        <p:nvSpPr>
          <p:cNvPr id="137" name="Google Shape;137;p7"/>
          <p:cNvSpPr/>
          <p:nvPr/>
        </p:nvSpPr>
        <p:spPr>
          <a:xfrm>
            <a:off x="606708" y="1067714"/>
            <a:ext cx="2476586" cy="4780846"/>
          </a:xfrm>
          <a:prstGeom prst="rect">
            <a:avLst/>
          </a:prstGeom>
          <a:solidFill>
            <a:srgbClr val="4F868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p7"/>
          <p:cNvSpPr txBox="1"/>
          <p:nvPr/>
        </p:nvSpPr>
        <p:spPr>
          <a:xfrm>
            <a:off x="774244" y="2155301"/>
            <a:ext cx="2099504" cy="969378"/>
          </a:xfrm>
          <a:prstGeom prst="rect">
            <a:avLst/>
          </a:prstGeom>
          <a:noFill/>
          <a:ln>
            <a:noFill/>
          </a:ln>
        </p:spPr>
        <p:txBody>
          <a:bodyPr anchorCtr="0" anchor="t" bIns="0" lIns="0" spcFirstLastPara="1" rIns="0" wrap="square" tIns="0">
            <a:spAutoFit/>
          </a:bodyPr>
          <a:lstStyle/>
          <a:p>
            <a:pPr indent="0" lvl="0" marL="0" marR="0" rtl="0" algn="l">
              <a:lnSpc>
                <a:spcPct val="98035"/>
              </a:lnSpc>
              <a:spcBef>
                <a:spcPts val="0"/>
              </a:spcBef>
              <a:spcAft>
                <a:spcPts val="0"/>
              </a:spcAft>
              <a:buClr>
                <a:srgbClr val="000000"/>
              </a:buClr>
              <a:buSzPts val="3716"/>
              <a:buFont typeface="Arial"/>
              <a:buNone/>
            </a:pPr>
            <a:r>
              <a:rPr b="0" i="0" lang="en-US" sz="3716" u="none" cap="none" strike="noStrike">
                <a:solidFill>
                  <a:srgbClr val="FFFFFF"/>
                </a:solidFill>
                <a:latin typeface="Raleway"/>
                <a:ea typeface="Raleway"/>
                <a:cs typeface="Raleway"/>
                <a:sym typeface="Raleway"/>
              </a:rPr>
              <a:t>Essential </a:t>
            </a:r>
            <a:endParaRPr b="0" i="0" sz="1400" u="none" cap="none" strike="noStrike">
              <a:solidFill>
                <a:srgbClr val="000000"/>
              </a:solidFill>
              <a:latin typeface="Arial"/>
              <a:ea typeface="Arial"/>
              <a:cs typeface="Arial"/>
              <a:sym typeface="Arial"/>
            </a:endParaRPr>
          </a:p>
          <a:p>
            <a:pPr indent="0" lvl="0" marL="0" marR="0" rtl="0" algn="l">
              <a:lnSpc>
                <a:spcPct val="98035"/>
              </a:lnSpc>
              <a:spcBef>
                <a:spcPts val="0"/>
              </a:spcBef>
              <a:spcAft>
                <a:spcPts val="0"/>
              </a:spcAft>
              <a:buClr>
                <a:srgbClr val="000000"/>
              </a:buClr>
              <a:buSzPts val="3716"/>
              <a:buFont typeface="Arial"/>
              <a:buNone/>
            </a:pPr>
            <a:r>
              <a:rPr b="0" i="0" lang="en-US" sz="3716" u="none" cap="none" strike="noStrike">
                <a:solidFill>
                  <a:srgbClr val="FFFFFF"/>
                </a:solidFill>
                <a:latin typeface="Raleway"/>
                <a:ea typeface="Raleway"/>
                <a:cs typeface="Raleway"/>
                <a:sym typeface="Raleway"/>
              </a:rPr>
              <a:t>Criteria</a:t>
            </a:r>
            <a:endParaRPr b="0" i="0" sz="1400" u="none" cap="none" strike="noStrike">
              <a:solidFill>
                <a:srgbClr val="000000"/>
              </a:solidFill>
              <a:latin typeface="Arial"/>
              <a:ea typeface="Arial"/>
              <a:cs typeface="Arial"/>
              <a:sym typeface="Arial"/>
            </a:endParaRPr>
          </a:p>
        </p:txBody>
      </p:sp>
      <p:sp>
        <p:nvSpPr>
          <p:cNvPr id="139" name="Google Shape;139;p7"/>
          <p:cNvSpPr/>
          <p:nvPr/>
        </p:nvSpPr>
        <p:spPr>
          <a:xfrm>
            <a:off x="2873748" y="781985"/>
            <a:ext cx="7224898" cy="5738165"/>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7"/>
          <p:cNvSpPr txBox="1"/>
          <p:nvPr/>
        </p:nvSpPr>
        <p:spPr>
          <a:xfrm>
            <a:off x="3083293" y="1609836"/>
            <a:ext cx="6805800" cy="5040000"/>
          </a:xfrm>
          <a:prstGeom prst="rect">
            <a:avLst/>
          </a:prstGeom>
          <a:noFill/>
          <a:ln>
            <a:noFill/>
          </a:ln>
        </p:spPr>
        <p:txBody>
          <a:bodyPr anchorCtr="0" anchor="t" bIns="0" lIns="0" spcFirstLastPara="1" rIns="0" wrap="square" tIns="0">
            <a:spAutoFit/>
          </a:bodyPr>
          <a:lstStyle/>
          <a:p>
            <a:pPr indent="0" lvl="0" marL="0" marR="0" rtl="0" algn="l">
              <a:lnSpc>
                <a:spcPct val="139928"/>
              </a:lnSpc>
              <a:spcBef>
                <a:spcPts val="0"/>
              </a:spcBef>
              <a:spcAft>
                <a:spcPts val="0"/>
              </a:spcAft>
              <a:buClr>
                <a:srgbClr val="000000"/>
              </a:buClr>
              <a:buSzPts val="1400"/>
              <a:buFont typeface="Arial"/>
              <a:buNone/>
            </a:pPr>
            <a:r>
              <a:rPr b="0" i="0" lang="en-US" sz="1400" u="none" cap="none" strike="noStrike">
                <a:solidFill>
                  <a:srgbClr val="171717"/>
                </a:solidFill>
                <a:latin typeface="Inter"/>
                <a:ea typeface="Inter"/>
                <a:cs typeface="Inter"/>
                <a:sym typeface="Inter"/>
              </a:rPr>
              <a:t>All Applicants to </a:t>
            </a:r>
            <a:r>
              <a:rPr lang="en-US">
                <a:solidFill>
                  <a:srgbClr val="171717"/>
                </a:solidFill>
                <a:latin typeface="Inter"/>
                <a:ea typeface="Inter"/>
                <a:cs typeface="Inter"/>
                <a:sym typeface="Inter"/>
              </a:rPr>
              <a:t>this </a:t>
            </a:r>
            <a:r>
              <a:rPr b="0" i="0" lang="en-US" sz="1400" u="none" cap="none" strike="noStrike">
                <a:solidFill>
                  <a:srgbClr val="171717"/>
                </a:solidFill>
                <a:latin typeface="Inter"/>
                <a:ea typeface="Inter"/>
                <a:cs typeface="Inter"/>
                <a:sym typeface="Inter"/>
              </a:rPr>
              <a:t> Trustee role will be required to demonstrate the below qualities in their application:</a:t>
            </a:r>
            <a:endParaRPr b="0" i="0" sz="1400" u="none" cap="none" strike="noStrike">
              <a:solidFill>
                <a:srgbClr val="171717"/>
              </a:solidFill>
              <a:latin typeface="Inter"/>
              <a:ea typeface="Inter"/>
              <a:cs typeface="Inter"/>
              <a:sym typeface="Inter"/>
            </a:endParaRPr>
          </a:p>
          <a:p>
            <a:pPr indent="-317500" lvl="0" marL="457200" marR="0" rtl="0" algn="l">
              <a:lnSpc>
                <a:spcPct val="139928"/>
              </a:lnSpc>
              <a:spcBef>
                <a:spcPts val="0"/>
              </a:spcBef>
              <a:spcAft>
                <a:spcPts val="0"/>
              </a:spcAft>
              <a:buClr>
                <a:srgbClr val="171717"/>
              </a:buClr>
              <a:buSzPts val="1400"/>
              <a:buFont typeface="Inter"/>
              <a:buChar char="●"/>
            </a:pPr>
            <a:r>
              <a:rPr lang="en-US">
                <a:solidFill>
                  <a:srgbClr val="171717"/>
                </a:solidFill>
                <a:latin typeface="Inter"/>
                <a:ea typeface="Inter"/>
                <a:cs typeface="Inter"/>
                <a:sym typeface="Inter"/>
              </a:rPr>
              <a:t>A demonstrable interest in the National Gallery and love of paintings and art;</a:t>
            </a:r>
            <a:endParaRPr>
              <a:solidFill>
                <a:srgbClr val="171717"/>
              </a:solidFill>
              <a:latin typeface="Inter"/>
              <a:ea typeface="Inter"/>
              <a:cs typeface="Inter"/>
              <a:sym typeface="Inter"/>
            </a:endParaRPr>
          </a:p>
          <a:p>
            <a:pPr indent="-317500" lvl="0" marL="457200" marR="0" rtl="0" algn="l">
              <a:lnSpc>
                <a:spcPct val="139928"/>
              </a:lnSpc>
              <a:spcBef>
                <a:spcPts val="0"/>
              </a:spcBef>
              <a:spcAft>
                <a:spcPts val="0"/>
              </a:spcAft>
              <a:buClr>
                <a:srgbClr val="171717"/>
              </a:buClr>
              <a:buSzPts val="1400"/>
              <a:buFont typeface="Inter"/>
              <a:buChar char="●"/>
            </a:pPr>
            <a:r>
              <a:rPr lang="en-US">
                <a:solidFill>
                  <a:srgbClr val="171717"/>
                </a:solidFill>
                <a:latin typeface="Inter"/>
                <a:ea typeface="Inter"/>
                <a:cs typeface="Inter"/>
                <a:sym typeface="Inter"/>
              </a:rPr>
              <a:t>Academic experience which may include links to the world of scholarship; AND/OR   Prominence in the cultural field, preferably with a broad understanding of the collection;</a:t>
            </a:r>
            <a:endParaRPr>
              <a:solidFill>
                <a:srgbClr val="171717"/>
              </a:solidFill>
              <a:latin typeface="Inter"/>
              <a:ea typeface="Inter"/>
              <a:cs typeface="Inter"/>
              <a:sym typeface="Inter"/>
            </a:endParaRPr>
          </a:p>
          <a:p>
            <a:pPr indent="-317500" lvl="0" marL="457200" marR="0" rtl="0" algn="l">
              <a:lnSpc>
                <a:spcPct val="139928"/>
              </a:lnSpc>
              <a:spcBef>
                <a:spcPts val="0"/>
              </a:spcBef>
              <a:spcAft>
                <a:spcPts val="0"/>
              </a:spcAft>
              <a:buClr>
                <a:srgbClr val="171717"/>
              </a:buClr>
              <a:buSzPts val="1400"/>
              <a:buFont typeface="Inter"/>
              <a:buChar char="●"/>
            </a:pPr>
            <a:r>
              <a:rPr lang="en-US">
                <a:solidFill>
                  <a:srgbClr val="171717"/>
                </a:solidFill>
                <a:latin typeface="Inter"/>
                <a:ea typeface="Inter"/>
                <a:cs typeface="Inter"/>
                <a:sym typeface="Inter"/>
              </a:rPr>
              <a:t>Excellent judgement and the ability to contribute to Board discussion and strategy and policy development; </a:t>
            </a:r>
            <a:endParaRPr>
              <a:solidFill>
                <a:srgbClr val="171717"/>
              </a:solidFill>
              <a:latin typeface="Inter"/>
              <a:ea typeface="Inter"/>
              <a:cs typeface="Inter"/>
              <a:sym typeface="Inter"/>
            </a:endParaRPr>
          </a:p>
          <a:p>
            <a:pPr indent="-317500" lvl="0" marL="457200" marR="0" rtl="0" algn="l">
              <a:lnSpc>
                <a:spcPct val="139928"/>
              </a:lnSpc>
              <a:spcBef>
                <a:spcPts val="0"/>
              </a:spcBef>
              <a:spcAft>
                <a:spcPts val="0"/>
              </a:spcAft>
              <a:buClr>
                <a:srgbClr val="171717"/>
              </a:buClr>
              <a:buSzPts val="1400"/>
              <a:buFont typeface="Inter"/>
              <a:buChar char="●"/>
            </a:pPr>
            <a:r>
              <a:rPr lang="en-US">
                <a:solidFill>
                  <a:srgbClr val="171717"/>
                </a:solidFill>
                <a:latin typeface="Inter"/>
                <a:ea typeface="Inter"/>
                <a:cs typeface="Inter"/>
                <a:sym typeface="Inter"/>
              </a:rPr>
              <a:t>Excellent communication skills and the ability to represent and advocate for the Gallery;</a:t>
            </a:r>
            <a:endParaRPr>
              <a:solidFill>
                <a:srgbClr val="171717"/>
              </a:solidFill>
              <a:latin typeface="Inter"/>
              <a:ea typeface="Inter"/>
              <a:cs typeface="Inter"/>
              <a:sym typeface="Inter"/>
            </a:endParaRPr>
          </a:p>
          <a:p>
            <a:pPr indent="-317500" lvl="0" marL="457200" marR="0" rtl="0" algn="l">
              <a:lnSpc>
                <a:spcPct val="139928"/>
              </a:lnSpc>
              <a:spcBef>
                <a:spcPts val="0"/>
              </a:spcBef>
              <a:spcAft>
                <a:spcPts val="0"/>
              </a:spcAft>
              <a:buClr>
                <a:srgbClr val="171717"/>
              </a:buClr>
              <a:buSzPts val="1400"/>
              <a:buFont typeface="Inter"/>
              <a:buChar char="●"/>
            </a:pPr>
            <a:r>
              <a:rPr lang="en-US">
                <a:solidFill>
                  <a:srgbClr val="171717"/>
                </a:solidFill>
                <a:latin typeface="Inter"/>
                <a:ea typeface="Inter"/>
                <a:cs typeface="Inter"/>
                <a:sym typeface="Inter"/>
              </a:rPr>
              <a:t>The ability to work collaboratively with other Trustees and senior management of the Gallery;</a:t>
            </a:r>
            <a:endParaRPr>
              <a:solidFill>
                <a:srgbClr val="171717"/>
              </a:solidFill>
              <a:latin typeface="Inter"/>
              <a:ea typeface="Inter"/>
              <a:cs typeface="Inter"/>
              <a:sym typeface="Inter"/>
            </a:endParaRPr>
          </a:p>
          <a:p>
            <a:pPr indent="-317500" lvl="0" marL="457200" marR="0" rtl="0" algn="l">
              <a:lnSpc>
                <a:spcPct val="139928"/>
              </a:lnSpc>
              <a:spcBef>
                <a:spcPts val="0"/>
              </a:spcBef>
              <a:spcAft>
                <a:spcPts val="0"/>
              </a:spcAft>
              <a:buClr>
                <a:srgbClr val="171717"/>
              </a:buClr>
              <a:buSzPts val="1400"/>
              <a:buFont typeface="Inter"/>
              <a:buChar char="●"/>
            </a:pPr>
            <a:r>
              <a:rPr lang="en-US">
                <a:solidFill>
                  <a:srgbClr val="171717"/>
                </a:solidFill>
                <a:latin typeface="Inter"/>
                <a:ea typeface="Inter"/>
                <a:cs typeface="Inter"/>
                <a:sym typeface="Inter"/>
              </a:rPr>
              <a:t>A commitment to improving opportunities for people throughout the UK and access to people from a diverse range of backgrounds.</a:t>
            </a:r>
            <a:endParaRPr>
              <a:solidFill>
                <a:srgbClr val="171717"/>
              </a:solidFill>
              <a:latin typeface="Inter"/>
              <a:ea typeface="Inter"/>
              <a:cs typeface="Inter"/>
              <a:sym typeface="Inter"/>
            </a:endParaRPr>
          </a:p>
          <a:p>
            <a:pPr indent="0" lvl="0" marL="0" marR="0" rtl="0" algn="l">
              <a:lnSpc>
                <a:spcPct val="139928"/>
              </a:lnSpc>
              <a:spcBef>
                <a:spcPts val="0"/>
              </a:spcBef>
              <a:spcAft>
                <a:spcPts val="0"/>
              </a:spcAft>
              <a:buClr>
                <a:srgbClr val="000000"/>
              </a:buClr>
              <a:buSzPts val="1400"/>
              <a:buFont typeface="Arial"/>
              <a:buNone/>
            </a:pPr>
            <a:r>
              <a:t/>
            </a:r>
            <a:endParaRPr b="0" i="0" sz="1400" u="none" cap="none" strike="noStrike">
              <a:solidFill>
                <a:srgbClr val="171717"/>
              </a:solidFill>
              <a:latin typeface="Inter"/>
              <a:ea typeface="Inter"/>
              <a:cs typeface="Inter"/>
              <a:sym typeface="Inter"/>
            </a:endParaRPr>
          </a:p>
          <a:p>
            <a:pPr indent="0" lvl="0" marL="0" marR="0" rtl="0" algn="l">
              <a:lnSpc>
                <a:spcPct val="139928"/>
              </a:lnSpc>
              <a:spcBef>
                <a:spcPts val="0"/>
              </a:spcBef>
              <a:spcAft>
                <a:spcPts val="0"/>
              </a:spcAft>
              <a:buClr>
                <a:srgbClr val="000000"/>
              </a:buClr>
              <a:buSzPts val="1400"/>
              <a:buFont typeface="Arial"/>
              <a:buNone/>
            </a:pPr>
            <a:r>
              <a:t/>
            </a:r>
            <a:endParaRPr b="0" i="0" sz="1400" u="none" cap="none" strike="noStrike">
              <a:solidFill>
                <a:srgbClr val="171717"/>
              </a:solidFill>
              <a:latin typeface="Inter"/>
              <a:ea typeface="Inter"/>
              <a:cs typeface="Inter"/>
              <a:sym typeface="Inte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0006F"/>
        </a:solidFill>
      </p:bgPr>
    </p:bg>
    <p:spTree>
      <p:nvGrpSpPr>
        <p:cNvPr id="144" name="Shape 144"/>
        <p:cNvGrpSpPr/>
        <p:nvPr/>
      </p:nvGrpSpPr>
      <p:grpSpPr>
        <a:xfrm>
          <a:off x="0" y="0"/>
          <a:ext cx="0" cy="0"/>
          <a:chOff x="0" y="0"/>
          <a:chExt cx="0" cy="0"/>
        </a:xfrm>
      </p:grpSpPr>
      <p:sp>
        <p:nvSpPr>
          <p:cNvPr id="145" name="Google Shape;145;g209b5c5a76e_0_18"/>
          <p:cNvSpPr/>
          <p:nvPr/>
        </p:nvSpPr>
        <p:spPr>
          <a:xfrm>
            <a:off x="606708" y="1067714"/>
            <a:ext cx="2476500" cy="4780800"/>
          </a:xfrm>
          <a:prstGeom prst="rect">
            <a:avLst/>
          </a:prstGeom>
          <a:solidFill>
            <a:srgbClr val="4F868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 name="Google Shape;146;g209b5c5a76e_0_18"/>
          <p:cNvSpPr txBox="1"/>
          <p:nvPr/>
        </p:nvSpPr>
        <p:spPr>
          <a:xfrm>
            <a:off x="606701" y="2155300"/>
            <a:ext cx="2266800" cy="1121400"/>
          </a:xfrm>
          <a:prstGeom prst="rect">
            <a:avLst/>
          </a:prstGeom>
          <a:noFill/>
          <a:ln>
            <a:noFill/>
          </a:ln>
        </p:spPr>
        <p:txBody>
          <a:bodyPr anchorCtr="0" anchor="t" bIns="0" lIns="0" spcFirstLastPara="1" rIns="0" wrap="square" tIns="0">
            <a:spAutoFit/>
          </a:bodyPr>
          <a:lstStyle/>
          <a:p>
            <a:pPr indent="0" lvl="0" marL="0" marR="0" rtl="0" algn="l">
              <a:lnSpc>
                <a:spcPct val="98035"/>
              </a:lnSpc>
              <a:spcBef>
                <a:spcPts val="0"/>
              </a:spcBef>
              <a:spcAft>
                <a:spcPts val="0"/>
              </a:spcAft>
              <a:buClr>
                <a:srgbClr val="000000"/>
              </a:buClr>
              <a:buSzPts val="3716"/>
              <a:buFont typeface="Arial"/>
              <a:buNone/>
            </a:pPr>
            <a:r>
              <a:rPr lang="en-US" sz="3716">
                <a:solidFill>
                  <a:srgbClr val="FFFFFF"/>
                </a:solidFill>
                <a:latin typeface="Raleway"/>
                <a:ea typeface="Raleway"/>
                <a:cs typeface="Raleway"/>
                <a:sym typeface="Raleway"/>
              </a:rPr>
              <a:t>Desirable</a:t>
            </a:r>
            <a:endParaRPr b="0" i="0" sz="1400" u="none" cap="none" strike="noStrike">
              <a:solidFill>
                <a:srgbClr val="000000"/>
              </a:solidFill>
              <a:latin typeface="Arial"/>
              <a:ea typeface="Arial"/>
              <a:cs typeface="Arial"/>
              <a:sym typeface="Arial"/>
            </a:endParaRPr>
          </a:p>
          <a:p>
            <a:pPr indent="0" lvl="0" marL="0" marR="0" rtl="0" algn="l">
              <a:lnSpc>
                <a:spcPct val="98035"/>
              </a:lnSpc>
              <a:spcBef>
                <a:spcPts val="0"/>
              </a:spcBef>
              <a:spcAft>
                <a:spcPts val="0"/>
              </a:spcAft>
              <a:buClr>
                <a:srgbClr val="000000"/>
              </a:buClr>
              <a:buSzPts val="3716"/>
              <a:buFont typeface="Arial"/>
              <a:buNone/>
            </a:pPr>
            <a:r>
              <a:rPr b="0" i="0" lang="en-US" sz="3716" u="none" cap="none" strike="noStrike">
                <a:solidFill>
                  <a:srgbClr val="FFFFFF"/>
                </a:solidFill>
                <a:latin typeface="Raleway"/>
                <a:ea typeface="Raleway"/>
                <a:cs typeface="Raleway"/>
                <a:sym typeface="Raleway"/>
              </a:rPr>
              <a:t>Criteria</a:t>
            </a:r>
            <a:endParaRPr b="0" i="0" sz="1400" u="none" cap="none" strike="noStrike">
              <a:solidFill>
                <a:srgbClr val="000000"/>
              </a:solidFill>
              <a:latin typeface="Arial"/>
              <a:ea typeface="Arial"/>
              <a:cs typeface="Arial"/>
              <a:sym typeface="Arial"/>
            </a:endParaRPr>
          </a:p>
        </p:txBody>
      </p:sp>
      <p:sp>
        <p:nvSpPr>
          <p:cNvPr id="147" name="Google Shape;147;g209b5c5a76e_0_18"/>
          <p:cNvSpPr/>
          <p:nvPr/>
        </p:nvSpPr>
        <p:spPr>
          <a:xfrm>
            <a:off x="2873748" y="781985"/>
            <a:ext cx="7224900" cy="57381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 name="Google Shape;148;g209b5c5a76e_0_18"/>
          <p:cNvSpPr txBox="1"/>
          <p:nvPr/>
        </p:nvSpPr>
        <p:spPr>
          <a:xfrm>
            <a:off x="3292843" y="2416661"/>
            <a:ext cx="6805800" cy="2024700"/>
          </a:xfrm>
          <a:prstGeom prst="rect">
            <a:avLst/>
          </a:prstGeom>
          <a:noFill/>
          <a:ln>
            <a:noFill/>
          </a:ln>
        </p:spPr>
        <p:txBody>
          <a:bodyPr anchorCtr="0" anchor="t" bIns="0" lIns="0" spcFirstLastPara="1" rIns="0" wrap="square" tIns="0">
            <a:spAutoFit/>
          </a:bodyPr>
          <a:lstStyle/>
          <a:p>
            <a:pPr indent="0" lvl="0" marL="0" marR="0" rtl="0" algn="l">
              <a:lnSpc>
                <a:spcPct val="139928"/>
              </a:lnSpc>
              <a:spcBef>
                <a:spcPts val="0"/>
              </a:spcBef>
              <a:spcAft>
                <a:spcPts val="0"/>
              </a:spcAft>
              <a:buClr>
                <a:srgbClr val="000000"/>
              </a:buClr>
              <a:buSzPts val="1400"/>
              <a:buFont typeface="Arial"/>
              <a:buNone/>
            </a:pPr>
            <a:r>
              <a:rPr b="0" i="0" lang="en-US" sz="1400" u="none" cap="none" strike="noStrike">
                <a:solidFill>
                  <a:srgbClr val="171717"/>
                </a:solidFill>
                <a:latin typeface="Inter"/>
                <a:ea typeface="Inter"/>
                <a:cs typeface="Inter"/>
                <a:sym typeface="Inter"/>
              </a:rPr>
              <a:t>In addition to the essential criteria outlined above, candidates for </a:t>
            </a:r>
            <a:r>
              <a:rPr lang="en-US">
                <a:solidFill>
                  <a:srgbClr val="171717"/>
                </a:solidFill>
                <a:latin typeface="Inter"/>
                <a:ea typeface="Inter"/>
                <a:cs typeface="Inter"/>
                <a:sym typeface="Inter"/>
              </a:rPr>
              <a:t>the </a:t>
            </a:r>
            <a:r>
              <a:rPr b="0" i="0" lang="en-US" sz="1400" u="none" cap="none" strike="noStrike">
                <a:solidFill>
                  <a:srgbClr val="171717"/>
                </a:solidFill>
                <a:latin typeface="Inter"/>
                <a:ea typeface="Inter"/>
                <a:cs typeface="Inter"/>
                <a:sym typeface="Inter"/>
              </a:rPr>
              <a:t>Trustee roles should be able to demonstrate the below desirable criteria:</a:t>
            </a:r>
            <a:endParaRPr b="0" i="0" sz="1400" u="none" cap="none" strike="noStrike">
              <a:solidFill>
                <a:srgbClr val="171717"/>
              </a:solidFill>
              <a:latin typeface="Inter"/>
              <a:ea typeface="Inter"/>
              <a:cs typeface="Inter"/>
              <a:sym typeface="Inter"/>
            </a:endParaRPr>
          </a:p>
          <a:p>
            <a:pPr indent="0" lvl="0" marL="0" marR="0" rtl="0" algn="l">
              <a:lnSpc>
                <a:spcPct val="139928"/>
              </a:lnSpc>
              <a:spcBef>
                <a:spcPts val="0"/>
              </a:spcBef>
              <a:spcAft>
                <a:spcPts val="0"/>
              </a:spcAft>
              <a:buClr>
                <a:srgbClr val="000000"/>
              </a:buClr>
              <a:buSzPts val="1400"/>
              <a:buFont typeface="Arial"/>
              <a:buNone/>
            </a:pPr>
            <a:r>
              <a:t/>
            </a:r>
            <a:endParaRPr>
              <a:solidFill>
                <a:srgbClr val="171717"/>
              </a:solidFill>
              <a:latin typeface="Inter"/>
              <a:ea typeface="Inter"/>
              <a:cs typeface="Inter"/>
              <a:sym typeface="Inter"/>
            </a:endParaRPr>
          </a:p>
          <a:p>
            <a:pPr indent="-317500" lvl="0" marL="457200" marR="0" rtl="0" algn="l">
              <a:lnSpc>
                <a:spcPct val="139928"/>
              </a:lnSpc>
              <a:spcBef>
                <a:spcPts val="0"/>
              </a:spcBef>
              <a:spcAft>
                <a:spcPts val="0"/>
              </a:spcAft>
              <a:buClr>
                <a:srgbClr val="171717"/>
              </a:buClr>
              <a:buSzPts val="1400"/>
              <a:buFont typeface="Inter"/>
              <a:buChar char="●"/>
            </a:pPr>
            <a:r>
              <a:rPr lang="en-US">
                <a:solidFill>
                  <a:srgbClr val="171717"/>
                </a:solidFill>
                <a:latin typeface="Inter"/>
                <a:ea typeface="Inter"/>
                <a:cs typeface="Inter"/>
                <a:sym typeface="Inter"/>
              </a:rPr>
              <a:t>An understanding of the importance of fundraising to the Gallery and a commitment to contribute to the delivery of the Gallery’s fundraising ambitions</a:t>
            </a:r>
            <a:endParaRPr>
              <a:solidFill>
                <a:srgbClr val="171717"/>
              </a:solidFill>
              <a:latin typeface="Inter"/>
              <a:ea typeface="Inter"/>
              <a:cs typeface="Inter"/>
              <a:sym typeface="Inter"/>
            </a:endParaRPr>
          </a:p>
          <a:p>
            <a:pPr indent="0" lvl="0" marL="0" marR="0" rtl="0" algn="l">
              <a:lnSpc>
                <a:spcPct val="139928"/>
              </a:lnSpc>
              <a:spcBef>
                <a:spcPts val="0"/>
              </a:spcBef>
              <a:spcAft>
                <a:spcPts val="0"/>
              </a:spcAft>
              <a:buClr>
                <a:srgbClr val="000000"/>
              </a:buClr>
              <a:buSzPts val="1400"/>
              <a:buFont typeface="Arial"/>
              <a:buNone/>
            </a:pPr>
            <a:r>
              <a:t/>
            </a:r>
            <a:endParaRPr b="0" i="0" sz="1400" u="none" cap="none" strike="noStrike">
              <a:solidFill>
                <a:srgbClr val="171717"/>
              </a:solidFill>
              <a:latin typeface="Inter"/>
              <a:ea typeface="Inter"/>
              <a:cs typeface="Inter"/>
              <a:sym typeface="Inte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0006F"/>
        </a:solidFill>
      </p:bgPr>
    </p:bg>
    <p:spTree>
      <p:nvGrpSpPr>
        <p:cNvPr id="152" name="Shape 152"/>
        <p:cNvGrpSpPr/>
        <p:nvPr/>
      </p:nvGrpSpPr>
      <p:grpSpPr>
        <a:xfrm>
          <a:off x="0" y="0"/>
          <a:ext cx="0" cy="0"/>
          <a:chOff x="0" y="0"/>
          <a:chExt cx="0" cy="0"/>
        </a:xfrm>
      </p:grpSpPr>
      <p:sp>
        <p:nvSpPr>
          <p:cNvPr id="153" name="Google Shape;153;p8"/>
          <p:cNvSpPr txBox="1"/>
          <p:nvPr/>
        </p:nvSpPr>
        <p:spPr>
          <a:xfrm>
            <a:off x="1957854" y="746684"/>
            <a:ext cx="6773628" cy="633070"/>
          </a:xfrm>
          <a:prstGeom prst="rect">
            <a:avLst/>
          </a:prstGeom>
          <a:noFill/>
          <a:ln>
            <a:noFill/>
          </a:ln>
        </p:spPr>
        <p:txBody>
          <a:bodyPr anchorCtr="0" anchor="t" bIns="0" lIns="0" spcFirstLastPara="1" rIns="0" wrap="square" tIns="0">
            <a:spAutoFit/>
          </a:bodyPr>
          <a:lstStyle/>
          <a:p>
            <a:pPr indent="0" lvl="0" marL="0" marR="0" rtl="0" algn="ctr">
              <a:lnSpc>
                <a:spcPct val="119995"/>
              </a:lnSpc>
              <a:spcBef>
                <a:spcPts val="0"/>
              </a:spcBef>
              <a:spcAft>
                <a:spcPts val="0"/>
              </a:spcAft>
              <a:buClr>
                <a:srgbClr val="000000"/>
              </a:buClr>
              <a:buSzPts val="4091"/>
              <a:buFont typeface="Arial"/>
              <a:buNone/>
            </a:pPr>
            <a:r>
              <a:rPr b="0" i="0" lang="en-US" sz="4091" u="none" cap="none" strike="noStrike">
                <a:solidFill>
                  <a:srgbClr val="FFFFFF"/>
                </a:solidFill>
                <a:latin typeface="Raleway"/>
                <a:ea typeface="Raleway"/>
                <a:cs typeface="Raleway"/>
                <a:sym typeface="Raleway"/>
              </a:rPr>
              <a:t>Key dates</a:t>
            </a:r>
            <a:endParaRPr b="0" i="0" sz="1400" u="none" cap="none" strike="noStrike">
              <a:solidFill>
                <a:srgbClr val="000000"/>
              </a:solidFill>
              <a:latin typeface="Arial"/>
              <a:ea typeface="Arial"/>
              <a:cs typeface="Arial"/>
              <a:sym typeface="Arial"/>
            </a:endParaRPr>
          </a:p>
        </p:txBody>
      </p:sp>
      <p:sp>
        <p:nvSpPr>
          <p:cNvPr id="154" name="Google Shape;154;p8"/>
          <p:cNvSpPr txBox="1"/>
          <p:nvPr/>
        </p:nvSpPr>
        <p:spPr>
          <a:xfrm>
            <a:off x="601275" y="2630451"/>
            <a:ext cx="1997855" cy="575747"/>
          </a:xfrm>
          <a:prstGeom prst="rect">
            <a:avLst/>
          </a:prstGeom>
          <a:noFill/>
          <a:ln>
            <a:noFill/>
          </a:ln>
        </p:spPr>
        <p:txBody>
          <a:bodyPr anchorCtr="0" anchor="t" bIns="0" lIns="0" spcFirstLastPara="1" rIns="0" wrap="square" tIns="0">
            <a:spAutoFit/>
          </a:bodyPr>
          <a:lstStyle/>
          <a:p>
            <a:pPr indent="0" lvl="0" marL="0" marR="0" rtl="0" algn="ctr">
              <a:lnSpc>
                <a:spcPct val="130005"/>
              </a:lnSpc>
              <a:spcBef>
                <a:spcPts val="0"/>
              </a:spcBef>
              <a:spcAft>
                <a:spcPts val="0"/>
              </a:spcAft>
              <a:buClr>
                <a:srgbClr val="000000"/>
              </a:buClr>
              <a:buSzPts val="1753"/>
              <a:buFont typeface="Arial"/>
              <a:buNone/>
            </a:pPr>
            <a:r>
              <a:rPr b="0" i="0" lang="en-US" sz="1753" u="none" cap="none" strike="noStrike">
                <a:solidFill>
                  <a:srgbClr val="FFFFFF"/>
                </a:solidFill>
                <a:latin typeface="Raleway"/>
                <a:ea typeface="Raleway"/>
                <a:cs typeface="Raleway"/>
                <a:sym typeface="Raleway"/>
              </a:rPr>
              <a:t>OPEN FOR APPLICATIONS</a:t>
            </a:r>
            <a:endParaRPr b="0" i="0" sz="1400" u="none" cap="none" strike="noStrike">
              <a:solidFill>
                <a:srgbClr val="000000"/>
              </a:solidFill>
              <a:latin typeface="Arial"/>
              <a:ea typeface="Arial"/>
              <a:cs typeface="Arial"/>
              <a:sym typeface="Arial"/>
            </a:endParaRPr>
          </a:p>
        </p:txBody>
      </p:sp>
      <p:sp>
        <p:nvSpPr>
          <p:cNvPr id="155" name="Google Shape;155;p8"/>
          <p:cNvSpPr/>
          <p:nvPr/>
        </p:nvSpPr>
        <p:spPr>
          <a:xfrm>
            <a:off x="-117235" y="3539734"/>
            <a:ext cx="10940188" cy="74665"/>
          </a:xfrm>
          <a:prstGeom prst="rect">
            <a:avLst/>
          </a:prstGeom>
          <a:solidFill>
            <a:srgbClr val="EBFD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 name="Google Shape;156;p8"/>
          <p:cNvSpPr/>
          <p:nvPr/>
        </p:nvSpPr>
        <p:spPr>
          <a:xfrm>
            <a:off x="1477622" y="3453937"/>
            <a:ext cx="245160" cy="246259"/>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BFD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 name="Google Shape;157;p8"/>
          <p:cNvSpPr/>
          <p:nvPr/>
        </p:nvSpPr>
        <p:spPr>
          <a:xfrm>
            <a:off x="3981001" y="3465071"/>
            <a:ext cx="245160" cy="246259"/>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BFD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8"/>
          <p:cNvSpPr/>
          <p:nvPr/>
        </p:nvSpPr>
        <p:spPr>
          <a:xfrm>
            <a:off x="6484379" y="3453937"/>
            <a:ext cx="245160" cy="246259"/>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BFD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 name="Google Shape;159;p8"/>
          <p:cNvSpPr/>
          <p:nvPr/>
        </p:nvSpPr>
        <p:spPr>
          <a:xfrm>
            <a:off x="8987757" y="3453937"/>
            <a:ext cx="245160" cy="246259"/>
          </a:xfrm>
          <a:custGeom>
            <a:rect b="b" l="l" r="r" t="t"/>
            <a:pathLst>
              <a:path extrusionOk="0"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BFD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60" name="Google Shape;160;p8"/>
          <p:cNvPicPr preferRelativeResize="0"/>
          <p:nvPr/>
        </p:nvPicPr>
        <p:blipFill rotWithShape="1">
          <a:blip r:embed="rId3">
            <a:alphaModFix/>
          </a:blip>
          <a:srcRect b="0" l="0" r="0" t="0"/>
          <a:stretch/>
        </p:blipFill>
        <p:spPr>
          <a:xfrm rot="-5400000">
            <a:off x="-117235" y="6561706"/>
            <a:ext cx="1000382" cy="1000382"/>
          </a:xfrm>
          <a:prstGeom prst="rect">
            <a:avLst/>
          </a:prstGeom>
          <a:noFill/>
          <a:ln>
            <a:noFill/>
          </a:ln>
        </p:spPr>
      </p:pic>
      <p:pic>
        <p:nvPicPr>
          <p:cNvPr id="161" name="Google Shape;161;p8"/>
          <p:cNvPicPr preferRelativeResize="0"/>
          <p:nvPr/>
        </p:nvPicPr>
        <p:blipFill rotWithShape="1">
          <a:blip r:embed="rId3">
            <a:alphaModFix/>
          </a:blip>
          <a:srcRect b="0" l="0" r="0" t="0"/>
          <a:stretch/>
        </p:blipFill>
        <p:spPr>
          <a:xfrm rot="5400000">
            <a:off x="9688954" y="0"/>
            <a:ext cx="1000382" cy="1000382"/>
          </a:xfrm>
          <a:prstGeom prst="rect">
            <a:avLst/>
          </a:prstGeom>
          <a:noFill/>
          <a:ln>
            <a:noFill/>
          </a:ln>
        </p:spPr>
      </p:pic>
      <p:sp>
        <p:nvSpPr>
          <p:cNvPr id="162" name="Google Shape;162;p8"/>
          <p:cNvSpPr txBox="1"/>
          <p:nvPr/>
        </p:nvSpPr>
        <p:spPr>
          <a:xfrm>
            <a:off x="8132615" y="2757849"/>
            <a:ext cx="1955446" cy="286264"/>
          </a:xfrm>
          <a:prstGeom prst="rect">
            <a:avLst/>
          </a:prstGeom>
          <a:noFill/>
          <a:ln>
            <a:noFill/>
          </a:ln>
        </p:spPr>
        <p:txBody>
          <a:bodyPr anchorCtr="0" anchor="t" bIns="0" lIns="0" spcFirstLastPara="1" rIns="0" wrap="square" tIns="0">
            <a:spAutoFit/>
          </a:bodyPr>
          <a:lstStyle/>
          <a:p>
            <a:pPr indent="0" lvl="0" marL="0" marR="0" rtl="0" algn="ctr">
              <a:lnSpc>
                <a:spcPct val="130005"/>
              </a:lnSpc>
              <a:spcBef>
                <a:spcPts val="0"/>
              </a:spcBef>
              <a:spcAft>
                <a:spcPts val="0"/>
              </a:spcAft>
              <a:buClr>
                <a:srgbClr val="000000"/>
              </a:buClr>
              <a:buSzPts val="1753"/>
              <a:buFont typeface="Arial"/>
              <a:buNone/>
            </a:pPr>
            <a:r>
              <a:rPr b="0" i="0" lang="en-US" sz="1753" u="none" cap="none" strike="noStrike">
                <a:solidFill>
                  <a:srgbClr val="FFFFFF"/>
                </a:solidFill>
                <a:latin typeface="Raleway"/>
                <a:ea typeface="Raleway"/>
                <a:cs typeface="Raleway"/>
                <a:sym typeface="Raleway"/>
              </a:rPr>
              <a:t>INTERVIEWS</a:t>
            </a:r>
            <a:endParaRPr b="0" i="0" sz="1400" u="none" cap="none" strike="noStrike">
              <a:solidFill>
                <a:srgbClr val="000000"/>
              </a:solidFill>
              <a:latin typeface="Arial"/>
              <a:ea typeface="Arial"/>
              <a:cs typeface="Arial"/>
              <a:sym typeface="Arial"/>
            </a:endParaRPr>
          </a:p>
        </p:txBody>
      </p:sp>
      <p:sp>
        <p:nvSpPr>
          <p:cNvPr id="163" name="Google Shape;163;p8"/>
          <p:cNvSpPr txBox="1"/>
          <p:nvPr/>
        </p:nvSpPr>
        <p:spPr>
          <a:xfrm>
            <a:off x="5629236" y="2757849"/>
            <a:ext cx="1955446" cy="286264"/>
          </a:xfrm>
          <a:prstGeom prst="rect">
            <a:avLst/>
          </a:prstGeom>
          <a:noFill/>
          <a:ln>
            <a:noFill/>
          </a:ln>
        </p:spPr>
        <p:txBody>
          <a:bodyPr anchorCtr="0" anchor="t" bIns="0" lIns="0" spcFirstLastPara="1" rIns="0" wrap="square" tIns="0">
            <a:spAutoFit/>
          </a:bodyPr>
          <a:lstStyle/>
          <a:p>
            <a:pPr indent="0" lvl="0" marL="0" marR="0" rtl="0" algn="ctr">
              <a:lnSpc>
                <a:spcPct val="130005"/>
              </a:lnSpc>
              <a:spcBef>
                <a:spcPts val="0"/>
              </a:spcBef>
              <a:spcAft>
                <a:spcPts val="0"/>
              </a:spcAft>
              <a:buClr>
                <a:srgbClr val="000000"/>
              </a:buClr>
              <a:buSzPts val="1753"/>
              <a:buFont typeface="Arial"/>
              <a:buNone/>
            </a:pPr>
            <a:r>
              <a:rPr b="0" i="0" lang="en-US" sz="1753" u="none" cap="none" strike="noStrike">
                <a:solidFill>
                  <a:srgbClr val="FFFFFF"/>
                </a:solidFill>
                <a:latin typeface="Raleway"/>
                <a:ea typeface="Raleway"/>
                <a:cs typeface="Raleway"/>
                <a:sym typeface="Raleway"/>
              </a:rPr>
              <a:t>PANEL SIFT</a:t>
            </a:r>
            <a:endParaRPr b="0" i="0" sz="1400" u="none" cap="none" strike="noStrike">
              <a:solidFill>
                <a:srgbClr val="000000"/>
              </a:solidFill>
              <a:latin typeface="Arial"/>
              <a:ea typeface="Arial"/>
              <a:cs typeface="Arial"/>
              <a:sym typeface="Arial"/>
            </a:endParaRPr>
          </a:p>
        </p:txBody>
      </p:sp>
      <p:sp>
        <p:nvSpPr>
          <p:cNvPr id="164" name="Google Shape;164;p8"/>
          <p:cNvSpPr txBox="1"/>
          <p:nvPr/>
        </p:nvSpPr>
        <p:spPr>
          <a:xfrm>
            <a:off x="3104653" y="2630451"/>
            <a:ext cx="1997855" cy="575747"/>
          </a:xfrm>
          <a:prstGeom prst="rect">
            <a:avLst/>
          </a:prstGeom>
          <a:noFill/>
          <a:ln>
            <a:noFill/>
          </a:ln>
        </p:spPr>
        <p:txBody>
          <a:bodyPr anchorCtr="0" anchor="t" bIns="0" lIns="0" spcFirstLastPara="1" rIns="0" wrap="square" tIns="0">
            <a:spAutoFit/>
          </a:bodyPr>
          <a:lstStyle/>
          <a:p>
            <a:pPr indent="0" lvl="0" marL="0" marR="0" rtl="0" algn="ctr">
              <a:lnSpc>
                <a:spcPct val="130005"/>
              </a:lnSpc>
              <a:spcBef>
                <a:spcPts val="0"/>
              </a:spcBef>
              <a:spcAft>
                <a:spcPts val="0"/>
              </a:spcAft>
              <a:buClr>
                <a:srgbClr val="000000"/>
              </a:buClr>
              <a:buSzPts val="1753"/>
              <a:buFont typeface="Arial"/>
              <a:buNone/>
            </a:pPr>
            <a:r>
              <a:rPr b="0" i="0" lang="en-US" sz="1753" u="none" cap="none" strike="noStrike">
                <a:solidFill>
                  <a:srgbClr val="FFFFFF"/>
                </a:solidFill>
                <a:latin typeface="Raleway"/>
                <a:ea typeface="Raleway"/>
                <a:cs typeface="Raleway"/>
                <a:sym typeface="Raleway"/>
              </a:rPr>
              <a:t>DEADLINE FOR APPLICATIONS</a:t>
            </a:r>
            <a:endParaRPr b="0" i="0" sz="1400" u="none" cap="none" strike="noStrike">
              <a:solidFill>
                <a:srgbClr val="000000"/>
              </a:solidFill>
              <a:latin typeface="Arial"/>
              <a:ea typeface="Arial"/>
              <a:cs typeface="Arial"/>
              <a:sym typeface="Arial"/>
            </a:endParaRPr>
          </a:p>
        </p:txBody>
      </p:sp>
      <p:sp>
        <p:nvSpPr>
          <p:cNvPr id="165" name="Google Shape;165;p8"/>
          <p:cNvSpPr txBox="1"/>
          <p:nvPr/>
        </p:nvSpPr>
        <p:spPr>
          <a:xfrm>
            <a:off x="601275" y="4081185"/>
            <a:ext cx="1998000" cy="360000"/>
          </a:xfrm>
          <a:prstGeom prst="rect">
            <a:avLst/>
          </a:prstGeom>
          <a:noFill/>
          <a:ln>
            <a:noFill/>
          </a:ln>
        </p:spPr>
        <p:txBody>
          <a:bodyPr anchorCtr="0" anchor="t" bIns="0" lIns="0" spcFirstLastPara="1" rIns="0" wrap="square" tIns="0">
            <a:spAutoFit/>
          </a:bodyPr>
          <a:lstStyle/>
          <a:p>
            <a:pPr indent="0" lvl="0" marL="0" marR="0" rtl="0" algn="ctr">
              <a:lnSpc>
                <a:spcPct val="129981"/>
              </a:lnSpc>
              <a:spcBef>
                <a:spcPts val="0"/>
              </a:spcBef>
              <a:spcAft>
                <a:spcPts val="0"/>
              </a:spcAft>
              <a:buClr>
                <a:srgbClr val="000000"/>
              </a:buClr>
              <a:buSzPts val="2338"/>
              <a:buFont typeface="Arial"/>
              <a:buNone/>
            </a:pPr>
            <a:r>
              <a:rPr b="1" lang="en-US" sz="2338">
                <a:solidFill>
                  <a:srgbClr val="FFFFFF"/>
                </a:solidFill>
                <a:latin typeface="Raleway"/>
                <a:ea typeface="Raleway"/>
                <a:cs typeface="Raleway"/>
                <a:sym typeface="Raleway"/>
              </a:rPr>
              <a:t>24</a:t>
            </a:r>
            <a:r>
              <a:rPr b="1" i="0" lang="en-US" sz="2338" u="none" cap="none" strike="noStrike">
                <a:solidFill>
                  <a:srgbClr val="FFFFFF"/>
                </a:solidFill>
                <a:latin typeface="Raleway"/>
                <a:ea typeface="Raleway"/>
                <a:cs typeface="Raleway"/>
                <a:sym typeface="Raleway"/>
              </a:rPr>
              <a:t>/0</a:t>
            </a:r>
            <a:r>
              <a:rPr b="1" lang="en-US" sz="2338">
                <a:solidFill>
                  <a:srgbClr val="FFFFFF"/>
                </a:solidFill>
                <a:latin typeface="Raleway"/>
                <a:ea typeface="Raleway"/>
                <a:cs typeface="Raleway"/>
                <a:sym typeface="Raleway"/>
              </a:rPr>
              <a:t>8</a:t>
            </a:r>
            <a:r>
              <a:rPr b="1" i="0" lang="en-US" sz="2338" u="none" cap="none" strike="noStrike">
                <a:solidFill>
                  <a:srgbClr val="FFFFFF"/>
                </a:solidFill>
                <a:latin typeface="Raleway"/>
                <a:ea typeface="Raleway"/>
                <a:cs typeface="Raleway"/>
                <a:sym typeface="Raleway"/>
              </a:rPr>
              <a:t>/2023</a:t>
            </a:r>
            <a:endParaRPr b="0" i="0" sz="1400" u="none" cap="none" strike="noStrike">
              <a:solidFill>
                <a:srgbClr val="000000"/>
              </a:solidFill>
              <a:latin typeface="Arial"/>
              <a:ea typeface="Arial"/>
              <a:cs typeface="Arial"/>
              <a:sym typeface="Arial"/>
            </a:endParaRPr>
          </a:p>
        </p:txBody>
      </p:sp>
      <p:sp>
        <p:nvSpPr>
          <p:cNvPr id="166" name="Google Shape;166;p8"/>
          <p:cNvSpPr txBox="1"/>
          <p:nvPr/>
        </p:nvSpPr>
        <p:spPr>
          <a:xfrm>
            <a:off x="3104653" y="4081185"/>
            <a:ext cx="1998000" cy="360000"/>
          </a:xfrm>
          <a:prstGeom prst="rect">
            <a:avLst/>
          </a:prstGeom>
          <a:noFill/>
          <a:ln>
            <a:noFill/>
          </a:ln>
        </p:spPr>
        <p:txBody>
          <a:bodyPr anchorCtr="0" anchor="t" bIns="0" lIns="0" spcFirstLastPara="1" rIns="0" wrap="square" tIns="0">
            <a:spAutoFit/>
          </a:bodyPr>
          <a:lstStyle/>
          <a:p>
            <a:pPr indent="0" lvl="0" marL="0" marR="0" rtl="0" algn="ctr">
              <a:lnSpc>
                <a:spcPct val="129981"/>
              </a:lnSpc>
              <a:spcBef>
                <a:spcPts val="0"/>
              </a:spcBef>
              <a:spcAft>
                <a:spcPts val="0"/>
              </a:spcAft>
              <a:buClr>
                <a:srgbClr val="000000"/>
              </a:buClr>
              <a:buSzPts val="2338"/>
              <a:buFont typeface="Arial"/>
              <a:buNone/>
            </a:pPr>
            <a:r>
              <a:rPr b="1" lang="en-US" sz="2338">
                <a:solidFill>
                  <a:srgbClr val="FFFFFF"/>
                </a:solidFill>
                <a:latin typeface="Raleway"/>
                <a:ea typeface="Raleway"/>
                <a:cs typeface="Raleway"/>
                <a:sym typeface="Raleway"/>
              </a:rPr>
              <a:t>21</a:t>
            </a:r>
            <a:r>
              <a:rPr b="1" i="0" lang="en-US" sz="2338" u="none" cap="none" strike="noStrike">
                <a:solidFill>
                  <a:srgbClr val="FFFFFF"/>
                </a:solidFill>
                <a:latin typeface="Raleway"/>
                <a:ea typeface="Raleway"/>
                <a:cs typeface="Raleway"/>
                <a:sym typeface="Raleway"/>
              </a:rPr>
              <a:t>/0</a:t>
            </a:r>
            <a:r>
              <a:rPr b="1" lang="en-US" sz="2338">
                <a:solidFill>
                  <a:srgbClr val="FFFFFF"/>
                </a:solidFill>
                <a:latin typeface="Raleway"/>
                <a:ea typeface="Raleway"/>
                <a:cs typeface="Raleway"/>
                <a:sym typeface="Raleway"/>
              </a:rPr>
              <a:t>9</a:t>
            </a:r>
            <a:r>
              <a:rPr b="1" i="0" lang="en-US" sz="2338" u="none" cap="none" strike="noStrike">
                <a:solidFill>
                  <a:srgbClr val="FFFFFF"/>
                </a:solidFill>
                <a:latin typeface="Raleway"/>
                <a:ea typeface="Raleway"/>
                <a:cs typeface="Raleway"/>
                <a:sym typeface="Raleway"/>
              </a:rPr>
              <a:t>/2023</a:t>
            </a:r>
            <a:endParaRPr b="0" i="0" sz="1400" u="none" cap="none" strike="noStrike">
              <a:solidFill>
                <a:srgbClr val="000000"/>
              </a:solidFill>
              <a:latin typeface="Arial"/>
              <a:ea typeface="Arial"/>
              <a:cs typeface="Arial"/>
              <a:sym typeface="Arial"/>
            </a:endParaRPr>
          </a:p>
        </p:txBody>
      </p:sp>
      <p:sp>
        <p:nvSpPr>
          <p:cNvPr id="167" name="Google Shape;167;p8"/>
          <p:cNvSpPr txBox="1"/>
          <p:nvPr/>
        </p:nvSpPr>
        <p:spPr>
          <a:xfrm>
            <a:off x="5629236" y="4081185"/>
            <a:ext cx="1998000" cy="1295400"/>
          </a:xfrm>
          <a:prstGeom prst="rect">
            <a:avLst/>
          </a:prstGeom>
          <a:noFill/>
          <a:ln>
            <a:noFill/>
          </a:ln>
        </p:spPr>
        <p:txBody>
          <a:bodyPr anchorCtr="0" anchor="t" bIns="0" lIns="0" spcFirstLastPara="1" rIns="0" wrap="square" tIns="0">
            <a:spAutoFit/>
          </a:bodyPr>
          <a:lstStyle/>
          <a:p>
            <a:pPr indent="0" lvl="0" marL="0" marR="0" rtl="0" algn="l">
              <a:lnSpc>
                <a:spcPct val="129981"/>
              </a:lnSpc>
              <a:spcBef>
                <a:spcPts val="0"/>
              </a:spcBef>
              <a:spcAft>
                <a:spcPts val="0"/>
              </a:spcAft>
              <a:buClr>
                <a:srgbClr val="000000"/>
              </a:buClr>
              <a:buSzPts val="2338"/>
              <a:buFont typeface="Arial"/>
              <a:buNone/>
            </a:pPr>
            <a:r>
              <a:rPr b="1" i="0" lang="en-US" sz="2338" u="none" cap="none" strike="noStrike">
                <a:solidFill>
                  <a:srgbClr val="FFFFFF"/>
                </a:solidFill>
                <a:latin typeface="Raleway"/>
                <a:ea typeface="Raleway"/>
                <a:cs typeface="Raleway"/>
                <a:sym typeface="Raleway"/>
              </a:rPr>
              <a:t>Week commencing </a:t>
            </a:r>
            <a:r>
              <a:rPr b="1" lang="en-US" sz="2338">
                <a:solidFill>
                  <a:srgbClr val="FFFFFF"/>
                </a:solidFill>
                <a:latin typeface="Raleway"/>
                <a:ea typeface="Raleway"/>
                <a:cs typeface="Raleway"/>
                <a:sym typeface="Raleway"/>
              </a:rPr>
              <a:t>09/10</a:t>
            </a:r>
            <a:r>
              <a:rPr b="1" i="0" lang="en-US" sz="2338" u="none" cap="none" strike="noStrike">
                <a:solidFill>
                  <a:srgbClr val="FFFFFF"/>
                </a:solidFill>
                <a:latin typeface="Raleway"/>
                <a:ea typeface="Raleway"/>
                <a:cs typeface="Raleway"/>
                <a:sym typeface="Raleway"/>
              </a:rPr>
              <a:t>/2023 </a:t>
            </a:r>
            <a:endParaRPr b="0" i="0" sz="1400" u="none" cap="none" strike="noStrike">
              <a:solidFill>
                <a:srgbClr val="000000"/>
              </a:solidFill>
              <a:latin typeface="Arial"/>
              <a:ea typeface="Arial"/>
              <a:cs typeface="Arial"/>
              <a:sym typeface="Arial"/>
            </a:endParaRPr>
          </a:p>
        </p:txBody>
      </p:sp>
      <p:sp>
        <p:nvSpPr>
          <p:cNvPr id="168" name="Google Shape;168;p8"/>
          <p:cNvSpPr txBox="1"/>
          <p:nvPr/>
        </p:nvSpPr>
        <p:spPr>
          <a:xfrm>
            <a:off x="8234539" y="4081185"/>
            <a:ext cx="1998000" cy="1295400"/>
          </a:xfrm>
          <a:prstGeom prst="rect">
            <a:avLst/>
          </a:prstGeom>
          <a:noFill/>
          <a:ln>
            <a:noFill/>
          </a:ln>
        </p:spPr>
        <p:txBody>
          <a:bodyPr anchorCtr="0" anchor="t" bIns="0" lIns="0" spcFirstLastPara="1" rIns="0" wrap="square" tIns="0">
            <a:spAutoFit/>
          </a:bodyPr>
          <a:lstStyle/>
          <a:p>
            <a:pPr indent="0" lvl="0" marL="0" marR="0" rtl="0" algn="ctr">
              <a:lnSpc>
                <a:spcPct val="129981"/>
              </a:lnSpc>
              <a:spcBef>
                <a:spcPts val="0"/>
              </a:spcBef>
              <a:spcAft>
                <a:spcPts val="0"/>
              </a:spcAft>
              <a:buClr>
                <a:srgbClr val="000000"/>
              </a:buClr>
              <a:buSzPts val="2338"/>
              <a:buFont typeface="Arial"/>
              <a:buNone/>
            </a:pPr>
            <a:r>
              <a:rPr b="1" i="0" lang="en-US" sz="2338" u="none" cap="none" strike="noStrike">
                <a:solidFill>
                  <a:srgbClr val="FFFFFF"/>
                </a:solidFill>
                <a:latin typeface="Raleway"/>
                <a:ea typeface="Raleway"/>
                <a:cs typeface="Raleway"/>
                <a:sym typeface="Raleway"/>
              </a:rPr>
              <a:t>Week commencing </a:t>
            </a:r>
            <a:r>
              <a:rPr b="1" lang="en-US" sz="2338">
                <a:solidFill>
                  <a:srgbClr val="FFFFFF"/>
                </a:solidFill>
                <a:latin typeface="Raleway"/>
                <a:ea typeface="Raleway"/>
                <a:cs typeface="Raleway"/>
                <a:sym typeface="Raleway"/>
              </a:rPr>
              <a:t>20/11</a:t>
            </a:r>
            <a:r>
              <a:rPr b="1" i="0" lang="en-US" sz="2338" u="none" cap="none" strike="noStrike">
                <a:solidFill>
                  <a:srgbClr val="FFFFFF"/>
                </a:solidFill>
                <a:latin typeface="Raleway"/>
                <a:ea typeface="Raleway"/>
                <a:cs typeface="Raleway"/>
                <a:sym typeface="Raleway"/>
              </a:rPr>
              <a:t>/2023 </a:t>
            </a:r>
            <a:endParaRPr b="0" i="0" sz="1400" u="none" cap="none" strike="noStrike">
              <a:solidFill>
                <a:srgbClr val="000000"/>
              </a:solidFill>
              <a:latin typeface="Arial"/>
              <a:ea typeface="Arial"/>
              <a:cs typeface="Arial"/>
              <a:sym typeface="Arial"/>
            </a:endParaRPr>
          </a:p>
        </p:txBody>
      </p:sp>
      <p:sp>
        <p:nvSpPr>
          <p:cNvPr id="169" name="Google Shape;169;p8"/>
          <p:cNvSpPr txBox="1"/>
          <p:nvPr/>
        </p:nvSpPr>
        <p:spPr>
          <a:xfrm>
            <a:off x="1320800" y="6343650"/>
            <a:ext cx="64581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Raleway"/>
                <a:ea typeface="Raleway"/>
                <a:cs typeface="Raleway"/>
                <a:sym typeface="Raleway"/>
              </a:rPr>
              <a:t>Please note these times are subject to change. </a:t>
            </a:r>
            <a:endParaRPr b="0" i="0" sz="1800" u="none" cap="none" strike="noStrike">
              <a:solidFill>
                <a:schemeClr val="lt1"/>
              </a:solidFill>
              <a:latin typeface="Raleway"/>
              <a:ea typeface="Raleway"/>
              <a:cs typeface="Raleway"/>
              <a:sym typeface="Ralewa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0006F"/>
        </a:solidFill>
      </p:bgPr>
    </p:bg>
    <p:spTree>
      <p:nvGrpSpPr>
        <p:cNvPr id="173" name="Shape 173"/>
        <p:cNvGrpSpPr/>
        <p:nvPr/>
      </p:nvGrpSpPr>
      <p:grpSpPr>
        <a:xfrm>
          <a:off x="0" y="0"/>
          <a:ext cx="0" cy="0"/>
          <a:chOff x="0" y="0"/>
          <a:chExt cx="0" cy="0"/>
        </a:xfrm>
      </p:grpSpPr>
      <p:grpSp>
        <p:nvGrpSpPr>
          <p:cNvPr id="174" name="Google Shape;174;p10"/>
          <p:cNvGrpSpPr/>
          <p:nvPr/>
        </p:nvGrpSpPr>
        <p:grpSpPr>
          <a:xfrm>
            <a:off x="756209" y="756209"/>
            <a:ext cx="1801581" cy="5885756"/>
            <a:chOff x="0" y="0"/>
            <a:chExt cx="2402108" cy="7847675"/>
          </a:xfrm>
        </p:grpSpPr>
        <p:pic>
          <p:nvPicPr>
            <p:cNvPr id="175" name="Google Shape;175;p10"/>
            <p:cNvPicPr preferRelativeResize="0"/>
            <p:nvPr/>
          </p:nvPicPr>
          <p:blipFill rotWithShape="1">
            <a:blip r:embed="rId3">
              <a:alphaModFix/>
            </a:blip>
            <a:srcRect b="0" l="18940" r="18940" t="0"/>
            <a:stretch/>
          </p:blipFill>
          <p:spPr>
            <a:xfrm>
              <a:off x="0" y="0"/>
              <a:ext cx="2402108" cy="2576543"/>
            </a:xfrm>
            <a:prstGeom prst="rect">
              <a:avLst/>
            </a:prstGeom>
            <a:noFill/>
            <a:ln>
              <a:noFill/>
            </a:ln>
          </p:spPr>
        </p:pic>
        <p:pic>
          <p:nvPicPr>
            <p:cNvPr id="176" name="Google Shape;176;p10"/>
            <p:cNvPicPr preferRelativeResize="0"/>
            <p:nvPr/>
          </p:nvPicPr>
          <p:blipFill rotWithShape="1">
            <a:blip r:embed="rId4">
              <a:alphaModFix/>
            </a:blip>
            <a:srcRect b="0" l="18884" r="18884" t="0"/>
            <a:stretch/>
          </p:blipFill>
          <p:spPr>
            <a:xfrm>
              <a:off x="0" y="2635566"/>
              <a:ext cx="2402108" cy="2576543"/>
            </a:xfrm>
            <a:prstGeom prst="rect">
              <a:avLst/>
            </a:prstGeom>
            <a:noFill/>
            <a:ln>
              <a:noFill/>
            </a:ln>
          </p:spPr>
        </p:pic>
        <p:pic>
          <p:nvPicPr>
            <p:cNvPr id="177" name="Google Shape;177;p10"/>
            <p:cNvPicPr preferRelativeResize="0"/>
            <p:nvPr/>
          </p:nvPicPr>
          <p:blipFill rotWithShape="1">
            <a:blip r:embed="rId5">
              <a:alphaModFix/>
            </a:blip>
            <a:srcRect b="0" l="15038" r="15038" t="0"/>
            <a:stretch/>
          </p:blipFill>
          <p:spPr>
            <a:xfrm>
              <a:off x="0" y="5271132"/>
              <a:ext cx="2402108" cy="2576543"/>
            </a:xfrm>
            <a:prstGeom prst="rect">
              <a:avLst/>
            </a:prstGeom>
            <a:noFill/>
            <a:ln>
              <a:noFill/>
            </a:ln>
          </p:spPr>
        </p:pic>
      </p:grpSp>
      <p:sp>
        <p:nvSpPr>
          <p:cNvPr id="178" name="Google Shape;178;p10"/>
          <p:cNvSpPr/>
          <p:nvPr/>
        </p:nvSpPr>
        <p:spPr>
          <a:xfrm>
            <a:off x="5344668" y="1362516"/>
            <a:ext cx="4249641" cy="4808952"/>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 name="Google Shape;179;p10"/>
          <p:cNvSpPr/>
          <p:nvPr/>
        </p:nvSpPr>
        <p:spPr>
          <a:xfrm>
            <a:off x="5641239" y="1390621"/>
            <a:ext cx="3656498" cy="4780846"/>
          </a:xfrm>
          <a:prstGeom prst="rect">
            <a:avLst/>
          </a:prstGeom>
          <a:solidFill>
            <a:srgbClr val="FFFFFF">
              <a:alpha val="3921"/>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 name="Google Shape;180;p10"/>
          <p:cNvSpPr txBox="1"/>
          <p:nvPr/>
        </p:nvSpPr>
        <p:spPr>
          <a:xfrm>
            <a:off x="5344668" y="2297785"/>
            <a:ext cx="4241100" cy="3605700"/>
          </a:xfrm>
          <a:prstGeom prst="rect">
            <a:avLst/>
          </a:prstGeom>
          <a:noFill/>
          <a:ln>
            <a:noFill/>
          </a:ln>
        </p:spPr>
        <p:txBody>
          <a:bodyPr anchorCtr="0" anchor="t" bIns="0" lIns="0" spcFirstLastPara="1" rIns="0" wrap="square" tIns="0">
            <a:spAutoFit/>
          </a:bodyPr>
          <a:lstStyle/>
          <a:p>
            <a:pPr indent="0" lvl="0" marL="0" marR="0" rtl="0" algn="ctr">
              <a:lnSpc>
                <a:spcPct val="126974"/>
              </a:lnSpc>
              <a:spcBef>
                <a:spcPts val="0"/>
              </a:spcBef>
              <a:spcAft>
                <a:spcPts val="0"/>
              </a:spcAft>
              <a:buClr>
                <a:srgbClr val="000000"/>
              </a:buClr>
              <a:buSzPts val="3507"/>
              <a:buFont typeface="Arial"/>
              <a:buNone/>
            </a:pPr>
            <a:r>
              <a:rPr b="0" i="0" lang="en-US" sz="3507" u="none" cap="none" strike="noStrike">
                <a:solidFill>
                  <a:srgbClr val="D0006F"/>
                </a:solidFill>
                <a:latin typeface="Raleway"/>
                <a:ea typeface="Raleway"/>
                <a:cs typeface="Raleway"/>
                <a:sym typeface="Raleway"/>
              </a:rPr>
              <a:t>How to apply</a:t>
            </a:r>
            <a:endParaRPr b="0" i="0" sz="1400" u="none" cap="none" strike="noStrike">
              <a:solidFill>
                <a:srgbClr val="000000"/>
              </a:solidFill>
              <a:latin typeface="Arial"/>
              <a:ea typeface="Arial"/>
              <a:cs typeface="Arial"/>
              <a:sym typeface="Arial"/>
            </a:endParaRPr>
          </a:p>
          <a:p>
            <a:pPr indent="0" lvl="0" marL="0" marR="0" rtl="0" algn="ctr">
              <a:lnSpc>
                <a:spcPct val="61562"/>
              </a:lnSpc>
              <a:spcBef>
                <a:spcPts val="0"/>
              </a:spcBef>
              <a:spcAft>
                <a:spcPts val="0"/>
              </a:spcAft>
              <a:buClr>
                <a:srgbClr val="000000"/>
              </a:buClr>
              <a:buSzPts val="3507"/>
              <a:buFont typeface="Arial"/>
              <a:buNone/>
            </a:pPr>
            <a:r>
              <a:t/>
            </a:r>
            <a:endParaRPr b="0" i="0" sz="3507" u="none" cap="none" strike="noStrike">
              <a:solidFill>
                <a:srgbClr val="D0006F"/>
              </a:solidFill>
              <a:latin typeface="Raleway"/>
              <a:ea typeface="Raleway"/>
              <a:cs typeface="Raleway"/>
              <a:sym typeface="Raleway"/>
            </a:endParaRPr>
          </a:p>
          <a:p>
            <a:pPr indent="0" lvl="0" marL="0" marR="0" rtl="0" algn="ctr">
              <a:lnSpc>
                <a:spcPct val="127000"/>
              </a:lnSpc>
              <a:spcBef>
                <a:spcPts val="0"/>
              </a:spcBef>
              <a:spcAft>
                <a:spcPts val="0"/>
              </a:spcAft>
              <a:buClr>
                <a:srgbClr val="000000"/>
              </a:buClr>
              <a:buSzPts val="1700"/>
              <a:buFont typeface="Arial"/>
              <a:buNone/>
            </a:pPr>
            <a:r>
              <a:rPr b="0" i="0" lang="en-US" sz="1700" u="none" cap="none" strike="noStrike">
                <a:solidFill>
                  <a:srgbClr val="171717"/>
                </a:solidFill>
                <a:latin typeface="Raleway"/>
                <a:ea typeface="Raleway"/>
                <a:cs typeface="Raleway"/>
                <a:sym typeface="Raleway"/>
              </a:rPr>
              <a:t>Completed applications should be </a:t>
            </a:r>
            <a:r>
              <a:rPr lang="en-US" sz="1700">
                <a:solidFill>
                  <a:srgbClr val="171717"/>
                </a:solidFill>
                <a:latin typeface="Raleway"/>
                <a:ea typeface="Raleway"/>
                <a:cs typeface="Raleway"/>
                <a:sym typeface="Raleway"/>
              </a:rPr>
              <a:t>submitted</a:t>
            </a:r>
            <a:r>
              <a:rPr lang="en-US" sz="1700">
                <a:solidFill>
                  <a:srgbClr val="171717"/>
                </a:solidFill>
                <a:latin typeface="Raleway"/>
                <a:ea typeface="Raleway"/>
                <a:cs typeface="Raleway"/>
                <a:sym typeface="Raleway"/>
              </a:rPr>
              <a:t> online. Any </a:t>
            </a:r>
            <a:r>
              <a:rPr lang="en-US" sz="1700">
                <a:solidFill>
                  <a:srgbClr val="171717"/>
                </a:solidFill>
                <a:latin typeface="Raleway"/>
                <a:ea typeface="Raleway"/>
                <a:cs typeface="Raleway"/>
                <a:sym typeface="Raleway"/>
              </a:rPr>
              <a:t>queries</a:t>
            </a:r>
            <a:r>
              <a:rPr lang="en-US" sz="1700">
                <a:solidFill>
                  <a:srgbClr val="171717"/>
                </a:solidFill>
                <a:latin typeface="Raleway"/>
                <a:ea typeface="Raleway"/>
                <a:cs typeface="Raleway"/>
                <a:sym typeface="Raleway"/>
              </a:rPr>
              <a:t> should be </a:t>
            </a:r>
            <a:r>
              <a:rPr b="0" i="0" lang="en-US" sz="1700" u="none" cap="none" strike="noStrike">
                <a:solidFill>
                  <a:srgbClr val="171717"/>
                </a:solidFill>
                <a:latin typeface="Raleway"/>
                <a:ea typeface="Raleway"/>
                <a:cs typeface="Raleway"/>
                <a:sym typeface="Raleway"/>
              </a:rPr>
              <a:t>emailed to: publicappointments@dcms.gov.uk</a:t>
            </a:r>
            <a:endParaRPr b="0" i="0" sz="1400" u="none" cap="none" strike="noStrike">
              <a:solidFill>
                <a:srgbClr val="000000"/>
              </a:solidFill>
              <a:latin typeface="Arial"/>
              <a:ea typeface="Arial"/>
              <a:cs typeface="Arial"/>
              <a:sym typeface="Arial"/>
            </a:endParaRPr>
          </a:p>
          <a:p>
            <a:pPr indent="0" lvl="0" marL="0" marR="0" rtl="0" algn="ctr">
              <a:lnSpc>
                <a:spcPct val="127000"/>
              </a:lnSpc>
              <a:spcBef>
                <a:spcPts val="0"/>
              </a:spcBef>
              <a:spcAft>
                <a:spcPts val="0"/>
              </a:spcAft>
              <a:buClr>
                <a:srgbClr val="000000"/>
              </a:buClr>
              <a:buSzPts val="1700"/>
              <a:buFont typeface="Arial"/>
              <a:buNone/>
            </a:pPr>
            <a:r>
              <a:t/>
            </a:r>
            <a:endParaRPr b="0" i="0" sz="1700" u="none" cap="none" strike="noStrike">
              <a:solidFill>
                <a:srgbClr val="171717"/>
              </a:solidFill>
              <a:latin typeface="Raleway"/>
              <a:ea typeface="Raleway"/>
              <a:cs typeface="Raleway"/>
              <a:sym typeface="Raleway"/>
            </a:endParaRPr>
          </a:p>
          <a:p>
            <a:pPr indent="0" lvl="0" marL="0" marR="0" rtl="0" algn="ctr">
              <a:lnSpc>
                <a:spcPct val="127000"/>
              </a:lnSpc>
              <a:spcBef>
                <a:spcPts val="0"/>
              </a:spcBef>
              <a:spcAft>
                <a:spcPts val="0"/>
              </a:spcAft>
              <a:buClr>
                <a:srgbClr val="000000"/>
              </a:buClr>
              <a:buSzPts val="1700"/>
              <a:buFont typeface="Arial"/>
              <a:buNone/>
            </a:pPr>
            <a:r>
              <a:rPr b="0" i="0" lang="en-US" sz="1700" u="none" cap="none" strike="noStrike">
                <a:solidFill>
                  <a:srgbClr val="171717"/>
                </a:solidFill>
                <a:latin typeface="Raleway"/>
                <a:ea typeface="Raleway"/>
                <a:cs typeface="Raleway"/>
                <a:sym typeface="Raleway"/>
              </a:rPr>
              <a:t>Please put </a:t>
            </a:r>
            <a:r>
              <a:rPr lang="en-US" sz="1700">
                <a:solidFill>
                  <a:srgbClr val="171717"/>
                </a:solidFill>
                <a:latin typeface="Raleway"/>
                <a:ea typeface="Raleway"/>
                <a:cs typeface="Raleway"/>
                <a:sym typeface="Raleway"/>
              </a:rPr>
              <a:t>National Gallery Trustee</a:t>
            </a:r>
            <a:r>
              <a:rPr b="0" i="0" lang="en-US" sz="1700" u="none" cap="none" strike="noStrike">
                <a:solidFill>
                  <a:srgbClr val="171717"/>
                </a:solidFill>
                <a:latin typeface="Raleway"/>
                <a:ea typeface="Raleway"/>
                <a:cs typeface="Raleway"/>
                <a:sym typeface="Raleway"/>
              </a:rPr>
              <a:t> in the Subject line. </a:t>
            </a:r>
            <a:endParaRPr b="0" i="0" sz="1400" u="none" cap="none" strike="noStrike">
              <a:solidFill>
                <a:srgbClr val="000000"/>
              </a:solidFill>
              <a:latin typeface="Arial"/>
              <a:ea typeface="Arial"/>
              <a:cs typeface="Arial"/>
              <a:sym typeface="Arial"/>
            </a:endParaRPr>
          </a:p>
          <a:p>
            <a:pPr indent="0" lvl="0" marL="0" marR="0" rtl="0" algn="ctr">
              <a:lnSpc>
                <a:spcPct val="127000"/>
              </a:lnSpc>
              <a:spcBef>
                <a:spcPts val="0"/>
              </a:spcBef>
              <a:spcAft>
                <a:spcPts val="0"/>
              </a:spcAft>
              <a:buClr>
                <a:srgbClr val="000000"/>
              </a:buClr>
              <a:buSzPts val="1700"/>
              <a:buFont typeface="Arial"/>
              <a:buNone/>
            </a:pPr>
            <a:r>
              <a:t/>
            </a:r>
            <a:endParaRPr b="0" i="0" sz="1700" u="none" cap="none" strike="noStrike">
              <a:solidFill>
                <a:srgbClr val="171717"/>
              </a:solidFill>
              <a:latin typeface="Raleway"/>
              <a:ea typeface="Raleway"/>
              <a:cs typeface="Raleway"/>
              <a:sym typeface="Raleway"/>
            </a:endParaRPr>
          </a:p>
        </p:txBody>
      </p:sp>
      <p:grpSp>
        <p:nvGrpSpPr>
          <p:cNvPr id="181" name="Google Shape;181;p10"/>
          <p:cNvGrpSpPr/>
          <p:nvPr/>
        </p:nvGrpSpPr>
        <p:grpSpPr>
          <a:xfrm>
            <a:off x="2752326" y="855354"/>
            <a:ext cx="2397567" cy="1070533"/>
            <a:chOff x="0" y="0"/>
            <a:chExt cx="3196756" cy="1427378"/>
          </a:xfrm>
        </p:grpSpPr>
        <p:sp>
          <p:nvSpPr>
            <p:cNvPr id="182" name="Google Shape;182;p10"/>
            <p:cNvSpPr txBox="1"/>
            <p:nvPr/>
          </p:nvSpPr>
          <p:spPr>
            <a:xfrm>
              <a:off x="0" y="0"/>
              <a:ext cx="3196756" cy="291977"/>
            </a:xfrm>
            <a:prstGeom prst="rect">
              <a:avLst/>
            </a:prstGeom>
            <a:noFill/>
            <a:ln>
              <a:noFill/>
            </a:ln>
          </p:spPr>
          <p:txBody>
            <a:bodyPr anchorCtr="0" anchor="t" bIns="0" lIns="0" spcFirstLastPara="1" rIns="0" wrap="square" tIns="0">
              <a:spAutoFit/>
            </a:bodyPr>
            <a:lstStyle/>
            <a:p>
              <a:pPr indent="0" lvl="0" marL="0" marR="0" rtl="0" algn="l">
                <a:lnSpc>
                  <a:spcPct val="119973"/>
                </a:lnSpc>
                <a:spcBef>
                  <a:spcPts val="0"/>
                </a:spcBef>
                <a:spcAft>
                  <a:spcPts val="0"/>
                </a:spcAft>
                <a:buClr>
                  <a:srgbClr val="000000"/>
                </a:buClr>
                <a:buSzPts val="1487"/>
                <a:buFont typeface="Arial"/>
                <a:buNone/>
              </a:pPr>
              <a:r>
                <a:rPr b="0" i="0" lang="en-US" sz="1487" u="none" cap="none" strike="noStrike">
                  <a:solidFill>
                    <a:srgbClr val="FFFFFF"/>
                  </a:solidFill>
                  <a:latin typeface="Arial"/>
                  <a:ea typeface="Arial"/>
                  <a:cs typeface="Arial"/>
                  <a:sym typeface="Arial"/>
                </a:rPr>
                <a:t>STEP 1</a:t>
              </a:r>
              <a:endParaRPr b="0" i="0" sz="1400" u="none" cap="none" strike="noStrike">
                <a:solidFill>
                  <a:srgbClr val="000000"/>
                </a:solidFill>
                <a:latin typeface="Arial"/>
                <a:ea typeface="Arial"/>
                <a:cs typeface="Arial"/>
                <a:sym typeface="Arial"/>
              </a:endParaRPr>
            </a:p>
          </p:txBody>
        </p:sp>
        <p:sp>
          <p:nvSpPr>
            <p:cNvPr id="183" name="Google Shape;183;p10"/>
            <p:cNvSpPr txBox="1"/>
            <p:nvPr/>
          </p:nvSpPr>
          <p:spPr>
            <a:xfrm>
              <a:off x="0" y="464978"/>
              <a:ext cx="3196756" cy="962400"/>
            </a:xfrm>
            <a:prstGeom prst="rect">
              <a:avLst/>
            </a:prstGeom>
            <a:noFill/>
            <a:ln>
              <a:noFill/>
            </a:ln>
          </p:spPr>
          <p:txBody>
            <a:bodyPr anchorCtr="0" anchor="t" bIns="0" lIns="0" spcFirstLastPara="1" rIns="0" wrap="square" tIns="0">
              <a:spAutoFit/>
            </a:bodyPr>
            <a:lstStyle/>
            <a:p>
              <a:pPr indent="0" lvl="0" marL="0" marR="0" rtl="0" algn="l">
                <a:lnSpc>
                  <a:spcPct val="139956"/>
                </a:lnSpc>
                <a:spcBef>
                  <a:spcPts val="0"/>
                </a:spcBef>
                <a:spcAft>
                  <a:spcPts val="0"/>
                </a:spcAft>
                <a:buClr>
                  <a:srgbClr val="000000"/>
                </a:buClr>
                <a:buSzPts val="1394"/>
                <a:buFont typeface="Arial"/>
                <a:buNone/>
              </a:pPr>
              <a:r>
                <a:rPr b="1" i="0" lang="en-US" sz="1394" u="none" cap="none" strike="noStrike">
                  <a:solidFill>
                    <a:srgbClr val="FFFFFF"/>
                  </a:solidFill>
                  <a:latin typeface="Raleway"/>
                  <a:ea typeface="Raleway"/>
                  <a:cs typeface="Raleway"/>
                  <a:sym typeface="Raleway"/>
                </a:rPr>
                <a:t>CV</a:t>
              </a:r>
              <a:endParaRPr b="0" i="0" sz="1400" u="none" cap="none" strike="noStrike">
                <a:solidFill>
                  <a:srgbClr val="000000"/>
                </a:solidFill>
                <a:latin typeface="Arial"/>
                <a:ea typeface="Arial"/>
                <a:cs typeface="Arial"/>
                <a:sym typeface="Arial"/>
              </a:endParaRPr>
            </a:p>
            <a:p>
              <a:pPr indent="0" lvl="0" marL="0" marR="0" rtl="0" algn="l">
                <a:lnSpc>
                  <a:spcPct val="139956"/>
                </a:lnSpc>
                <a:spcBef>
                  <a:spcPts val="0"/>
                </a:spcBef>
                <a:spcAft>
                  <a:spcPts val="0"/>
                </a:spcAft>
                <a:buClr>
                  <a:srgbClr val="000000"/>
                </a:buClr>
                <a:buSzPts val="1394"/>
                <a:buFont typeface="Arial"/>
                <a:buNone/>
              </a:pPr>
              <a:r>
                <a:rPr b="0" i="0" lang="en-US" sz="1394" u="none" cap="none" strike="noStrike">
                  <a:solidFill>
                    <a:srgbClr val="FFFFFF"/>
                  </a:solidFill>
                  <a:latin typeface="Raleway"/>
                  <a:ea typeface="Raleway"/>
                  <a:cs typeface="Raleway"/>
                  <a:sym typeface="Raleway"/>
                </a:rPr>
                <a:t>on no more than 2 sides of A4</a:t>
              </a:r>
              <a:endParaRPr b="0" i="0" sz="1400" u="none" cap="none" strike="noStrike">
                <a:solidFill>
                  <a:srgbClr val="000000"/>
                </a:solidFill>
                <a:latin typeface="Arial"/>
                <a:ea typeface="Arial"/>
                <a:cs typeface="Arial"/>
                <a:sym typeface="Arial"/>
              </a:endParaRPr>
            </a:p>
          </p:txBody>
        </p:sp>
      </p:grpSp>
      <p:grpSp>
        <p:nvGrpSpPr>
          <p:cNvPr id="184" name="Google Shape;184;p10"/>
          <p:cNvGrpSpPr/>
          <p:nvPr/>
        </p:nvGrpSpPr>
        <p:grpSpPr>
          <a:xfrm>
            <a:off x="2752326" y="2733814"/>
            <a:ext cx="2397567" cy="1561055"/>
            <a:chOff x="0" y="0"/>
            <a:chExt cx="3196756" cy="2081407"/>
          </a:xfrm>
        </p:grpSpPr>
        <p:sp>
          <p:nvSpPr>
            <p:cNvPr id="185" name="Google Shape;185;p10"/>
            <p:cNvSpPr txBox="1"/>
            <p:nvPr/>
          </p:nvSpPr>
          <p:spPr>
            <a:xfrm>
              <a:off x="0" y="0"/>
              <a:ext cx="3196756" cy="291977"/>
            </a:xfrm>
            <a:prstGeom prst="rect">
              <a:avLst/>
            </a:prstGeom>
            <a:noFill/>
            <a:ln>
              <a:noFill/>
            </a:ln>
          </p:spPr>
          <p:txBody>
            <a:bodyPr anchorCtr="0" anchor="t" bIns="0" lIns="0" spcFirstLastPara="1" rIns="0" wrap="square" tIns="0">
              <a:spAutoFit/>
            </a:bodyPr>
            <a:lstStyle/>
            <a:p>
              <a:pPr indent="0" lvl="0" marL="0" marR="0" rtl="0" algn="l">
                <a:lnSpc>
                  <a:spcPct val="119973"/>
                </a:lnSpc>
                <a:spcBef>
                  <a:spcPts val="0"/>
                </a:spcBef>
                <a:spcAft>
                  <a:spcPts val="0"/>
                </a:spcAft>
                <a:buClr>
                  <a:srgbClr val="000000"/>
                </a:buClr>
                <a:buSzPts val="1487"/>
                <a:buFont typeface="Arial"/>
                <a:buNone/>
              </a:pPr>
              <a:r>
                <a:rPr b="0" i="0" lang="en-US" sz="1487" u="none" cap="none" strike="noStrike">
                  <a:solidFill>
                    <a:srgbClr val="FFFFFF"/>
                  </a:solidFill>
                  <a:latin typeface="Arial"/>
                  <a:ea typeface="Arial"/>
                  <a:cs typeface="Arial"/>
                  <a:sym typeface="Arial"/>
                </a:rPr>
                <a:t>STEP 2</a:t>
              </a:r>
              <a:endParaRPr b="0" i="0" sz="1400" u="none" cap="none" strike="noStrike">
                <a:solidFill>
                  <a:srgbClr val="000000"/>
                </a:solidFill>
                <a:latin typeface="Arial"/>
                <a:ea typeface="Arial"/>
                <a:cs typeface="Arial"/>
                <a:sym typeface="Arial"/>
              </a:endParaRPr>
            </a:p>
          </p:txBody>
        </p:sp>
        <p:sp>
          <p:nvSpPr>
            <p:cNvPr id="186" name="Google Shape;186;p10"/>
            <p:cNvSpPr txBox="1"/>
            <p:nvPr/>
          </p:nvSpPr>
          <p:spPr>
            <a:xfrm>
              <a:off x="0" y="464978"/>
              <a:ext cx="3196756" cy="1616429"/>
            </a:xfrm>
            <a:prstGeom prst="rect">
              <a:avLst/>
            </a:prstGeom>
            <a:noFill/>
            <a:ln>
              <a:noFill/>
            </a:ln>
          </p:spPr>
          <p:txBody>
            <a:bodyPr anchorCtr="0" anchor="t" bIns="0" lIns="0" spcFirstLastPara="1" rIns="0" wrap="square" tIns="0">
              <a:spAutoFit/>
            </a:bodyPr>
            <a:lstStyle/>
            <a:p>
              <a:pPr indent="0" lvl="0" marL="0" marR="0" rtl="0" algn="l">
                <a:lnSpc>
                  <a:spcPct val="139956"/>
                </a:lnSpc>
                <a:spcBef>
                  <a:spcPts val="0"/>
                </a:spcBef>
                <a:spcAft>
                  <a:spcPts val="0"/>
                </a:spcAft>
                <a:buClr>
                  <a:srgbClr val="000000"/>
                </a:buClr>
                <a:buSzPts val="1394"/>
                <a:buFont typeface="Arial"/>
                <a:buNone/>
              </a:pPr>
              <a:r>
                <a:rPr b="1" i="0" lang="en-US" sz="1394" u="none" cap="none" strike="noStrike">
                  <a:solidFill>
                    <a:srgbClr val="FFFFFF"/>
                  </a:solidFill>
                  <a:latin typeface="Raleway"/>
                  <a:ea typeface="Raleway"/>
                  <a:cs typeface="Raleway"/>
                  <a:sym typeface="Raleway"/>
                </a:rPr>
                <a:t>Statement of suitability</a:t>
              </a:r>
              <a:endParaRPr b="0" i="0" sz="1400" u="none" cap="none" strike="noStrike">
                <a:solidFill>
                  <a:srgbClr val="000000"/>
                </a:solidFill>
                <a:latin typeface="Arial"/>
                <a:ea typeface="Arial"/>
                <a:cs typeface="Arial"/>
                <a:sym typeface="Arial"/>
              </a:endParaRPr>
            </a:p>
            <a:p>
              <a:pPr indent="0" lvl="0" marL="0" marR="0" rtl="0" algn="l">
                <a:lnSpc>
                  <a:spcPct val="139956"/>
                </a:lnSpc>
                <a:spcBef>
                  <a:spcPts val="0"/>
                </a:spcBef>
                <a:spcAft>
                  <a:spcPts val="0"/>
                </a:spcAft>
                <a:buClr>
                  <a:srgbClr val="000000"/>
                </a:buClr>
                <a:buSzPts val="1394"/>
                <a:buFont typeface="Arial"/>
                <a:buNone/>
              </a:pPr>
              <a:r>
                <a:rPr b="0" i="0" lang="en-US" sz="1394" u="none" cap="none" strike="noStrike">
                  <a:solidFill>
                    <a:srgbClr val="FFFFFF"/>
                  </a:solidFill>
                  <a:latin typeface="Raleway"/>
                  <a:ea typeface="Raleway"/>
                  <a:cs typeface="Raleway"/>
                  <a:sym typeface="Raleway"/>
                </a:rPr>
                <a:t>Describe how you meet the criteria for this role, on 2 sides of A4.</a:t>
              </a:r>
              <a:endParaRPr b="0" i="0" sz="1400" u="none" cap="none" strike="noStrike">
                <a:solidFill>
                  <a:srgbClr val="000000"/>
                </a:solidFill>
                <a:latin typeface="Arial"/>
                <a:ea typeface="Arial"/>
                <a:cs typeface="Arial"/>
                <a:sym typeface="Arial"/>
              </a:endParaRPr>
            </a:p>
            <a:p>
              <a:pPr indent="0" lvl="0" marL="0" marR="0" rtl="0" algn="l">
                <a:lnSpc>
                  <a:spcPct val="139956"/>
                </a:lnSpc>
                <a:spcBef>
                  <a:spcPts val="0"/>
                </a:spcBef>
                <a:spcAft>
                  <a:spcPts val="0"/>
                </a:spcAft>
                <a:buClr>
                  <a:srgbClr val="000000"/>
                </a:buClr>
                <a:buSzPts val="1394"/>
                <a:buFont typeface="Arial"/>
                <a:buNone/>
              </a:pPr>
              <a:r>
                <a:t/>
              </a:r>
              <a:endParaRPr b="0" i="0" sz="1394" u="none" cap="none" strike="noStrike">
                <a:solidFill>
                  <a:srgbClr val="FFFFFF"/>
                </a:solidFill>
                <a:latin typeface="Raleway"/>
                <a:ea typeface="Raleway"/>
                <a:cs typeface="Raleway"/>
                <a:sym typeface="Raleway"/>
              </a:endParaRPr>
            </a:p>
          </p:txBody>
        </p:sp>
      </p:grpSp>
      <p:grpSp>
        <p:nvGrpSpPr>
          <p:cNvPr id="187" name="Google Shape;187;p10"/>
          <p:cNvGrpSpPr/>
          <p:nvPr/>
        </p:nvGrpSpPr>
        <p:grpSpPr>
          <a:xfrm>
            <a:off x="2752326" y="4535475"/>
            <a:ext cx="2397600" cy="1464284"/>
            <a:chOff x="0" y="0"/>
            <a:chExt cx="3196800" cy="1952378"/>
          </a:xfrm>
        </p:grpSpPr>
        <p:sp>
          <p:nvSpPr>
            <p:cNvPr id="188" name="Google Shape;188;p10"/>
            <p:cNvSpPr txBox="1"/>
            <p:nvPr/>
          </p:nvSpPr>
          <p:spPr>
            <a:xfrm>
              <a:off x="0" y="0"/>
              <a:ext cx="3196756" cy="291977"/>
            </a:xfrm>
            <a:prstGeom prst="rect">
              <a:avLst/>
            </a:prstGeom>
            <a:noFill/>
            <a:ln>
              <a:noFill/>
            </a:ln>
          </p:spPr>
          <p:txBody>
            <a:bodyPr anchorCtr="0" anchor="t" bIns="0" lIns="0" spcFirstLastPara="1" rIns="0" wrap="square" tIns="0">
              <a:spAutoFit/>
            </a:bodyPr>
            <a:lstStyle/>
            <a:p>
              <a:pPr indent="0" lvl="0" marL="0" marR="0" rtl="0" algn="l">
                <a:lnSpc>
                  <a:spcPct val="119973"/>
                </a:lnSpc>
                <a:spcBef>
                  <a:spcPts val="0"/>
                </a:spcBef>
                <a:spcAft>
                  <a:spcPts val="0"/>
                </a:spcAft>
                <a:buClr>
                  <a:srgbClr val="000000"/>
                </a:buClr>
                <a:buSzPts val="1487"/>
                <a:buFont typeface="Arial"/>
                <a:buNone/>
              </a:pPr>
              <a:r>
                <a:rPr b="0" i="0" lang="en-US" sz="1487" u="none" cap="none" strike="noStrike">
                  <a:solidFill>
                    <a:srgbClr val="FFFFFF"/>
                  </a:solidFill>
                  <a:latin typeface="Arial"/>
                  <a:ea typeface="Arial"/>
                  <a:cs typeface="Arial"/>
                  <a:sym typeface="Arial"/>
                </a:rPr>
                <a:t>STEP 3</a:t>
              </a:r>
              <a:endParaRPr b="0" i="0" sz="1400" u="none" cap="none" strike="noStrike">
                <a:solidFill>
                  <a:srgbClr val="000000"/>
                </a:solidFill>
                <a:latin typeface="Arial"/>
                <a:ea typeface="Arial"/>
                <a:cs typeface="Arial"/>
                <a:sym typeface="Arial"/>
              </a:endParaRPr>
            </a:p>
          </p:txBody>
        </p:sp>
        <p:sp>
          <p:nvSpPr>
            <p:cNvPr id="189" name="Google Shape;189;p10"/>
            <p:cNvSpPr txBox="1"/>
            <p:nvPr/>
          </p:nvSpPr>
          <p:spPr>
            <a:xfrm>
              <a:off x="0" y="464978"/>
              <a:ext cx="3196800" cy="1487400"/>
            </a:xfrm>
            <a:prstGeom prst="rect">
              <a:avLst/>
            </a:prstGeom>
            <a:noFill/>
            <a:ln>
              <a:noFill/>
            </a:ln>
          </p:spPr>
          <p:txBody>
            <a:bodyPr anchorCtr="0" anchor="t" bIns="0" lIns="0" spcFirstLastPara="1" rIns="0" wrap="square" tIns="0">
              <a:spAutoFit/>
            </a:bodyPr>
            <a:lstStyle/>
            <a:p>
              <a:pPr indent="0" lvl="0" marL="0" marR="0" rtl="0" algn="l">
                <a:lnSpc>
                  <a:spcPct val="139956"/>
                </a:lnSpc>
                <a:spcBef>
                  <a:spcPts val="0"/>
                </a:spcBef>
                <a:spcAft>
                  <a:spcPts val="0"/>
                </a:spcAft>
                <a:buClr>
                  <a:srgbClr val="000000"/>
                </a:buClr>
                <a:buSzPts val="1394"/>
                <a:buFont typeface="Arial"/>
                <a:buNone/>
              </a:pPr>
              <a:r>
                <a:rPr b="0" i="0" lang="en-US" sz="1394" u="none" cap="none" strike="noStrike">
                  <a:solidFill>
                    <a:srgbClr val="FFFFFF"/>
                  </a:solidFill>
                  <a:latin typeface="Raleway"/>
                  <a:ea typeface="Raleway"/>
                  <a:cs typeface="Raleway"/>
                  <a:sym typeface="Raleway"/>
                </a:rPr>
                <a:t>A Conflict of Interest form and a Disability Monitoring Form available on the advert page..</a:t>
              </a:r>
              <a:endParaRPr b="0" i="0" sz="1400" u="none" cap="none" strike="noStrike">
                <a:solidFill>
                  <a:srgbClr val="000000"/>
                </a:solidFill>
                <a:latin typeface="Arial"/>
                <a:ea typeface="Arial"/>
                <a:cs typeface="Arial"/>
                <a:sym typeface="Arial"/>
              </a:endParaRPr>
            </a:p>
          </p:txBody>
        </p:sp>
      </p:grpSp>
      <p:sp>
        <p:nvSpPr>
          <p:cNvPr id="190" name="Google Shape;190;p10"/>
          <p:cNvSpPr/>
          <p:nvPr/>
        </p:nvSpPr>
        <p:spPr>
          <a:xfrm rot="-5400000">
            <a:off x="6602182" y="1611592"/>
            <a:ext cx="16569" cy="530796"/>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pic>
        <p:nvPicPr>
          <p:cNvPr id="195" name="Google Shape;195;p11"/>
          <p:cNvPicPr preferRelativeResize="0"/>
          <p:nvPr/>
        </p:nvPicPr>
        <p:blipFill rotWithShape="1">
          <a:blip r:embed="rId3">
            <a:alphaModFix/>
          </a:blip>
          <a:srcRect b="2091" l="37116" r="11488" t="954"/>
          <a:stretch/>
        </p:blipFill>
        <p:spPr>
          <a:xfrm>
            <a:off x="0" y="0"/>
            <a:ext cx="10680700" cy="7556500"/>
          </a:xfrm>
          <a:prstGeom prst="rect">
            <a:avLst/>
          </a:prstGeom>
          <a:noFill/>
          <a:ln>
            <a:noFill/>
          </a:ln>
        </p:spPr>
      </p:pic>
      <p:sp>
        <p:nvSpPr>
          <p:cNvPr id="196" name="Google Shape;196;p11"/>
          <p:cNvSpPr/>
          <p:nvPr/>
        </p:nvSpPr>
        <p:spPr>
          <a:xfrm>
            <a:off x="0" y="6575275"/>
            <a:ext cx="11048100" cy="549000"/>
          </a:xfrm>
          <a:prstGeom prst="rect">
            <a:avLst/>
          </a:prstGeom>
          <a:solidFill>
            <a:srgbClr val="D0006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 name="Google Shape;197;p11"/>
          <p:cNvSpPr txBox="1"/>
          <p:nvPr/>
        </p:nvSpPr>
        <p:spPr>
          <a:xfrm>
            <a:off x="277028" y="6687847"/>
            <a:ext cx="16135174" cy="33972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Clr>
                <a:srgbClr val="000000"/>
              </a:buClr>
              <a:buSzPts val="2200"/>
              <a:buFont typeface="Arial"/>
              <a:buNone/>
            </a:pPr>
            <a:r>
              <a:rPr b="0" i="0" lang="en-US" sz="2200" u="none" cap="none" strike="noStrike">
                <a:solidFill>
                  <a:srgbClr val="FFFFFF"/>
                </a:solidFill>
                <a:latin typeface="Raleway"/>
                <a:ea typeface="Raleway"/>
                <a:cs typeface="Raleway"/>
                <a:sym typeface="Raleway"/>
              </a:rPr>
              <a:t>Terms and Conditions</a:t>
            </a:r>
            <a:endParaRPr b="0" i="0" sz="1400" u="none" cap="none" strike="noStrike">
              <a:solidFill>
                <a:srgbClr val="000000"/>
              </a:solidFill>
              <a:latin typeface="Arial"/>
              <a:ea typeface="Arial"/>
              <a:cs typeface="Arial"/>
              <a:sym typeface="Arial"/>
            </a:endParaRPr>
          </a:p>
        </p:txBody>
      </p:sp>
      <p:sp>
        <p:nvSpPr>
          <p:cNvPr id="198" name="Google Shape;198;p11"/>
          <p:cNvSpPr/>
          <p:nvPr/>
        </p:nvSpPr>
        <p:spPr>
          <a:xfrm>
            <a:off x="3955391" y="0"/>
            <a:ext cx="7899266" cy="7562088"/>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 name="Google Shape;199;p11"/>
          <p:cNvSpPr txBox="1"/>
          <p:nvPr/>
        </p:nvSpPr>
        <p:spPr>
          <a:xfrm>
            <a:off x="4142141" y="153924"/>
            <a:ext cx="6379800" cy="7045500"/>
          </a:xfrm>
          <a:prstGeom prst="rect">
            <a:avLst/>
          </a:prstGeom>
          <a:noFill/>
          <a:ln>
            <a:noFill/>
          </a:ln>
        </p:spPr>
        <p:txBody>
          <a:bodyPr anchorCtr="0" anchor="t" bIns="0" lIns="0" spcFirstLastPara="1" rIns="0" wrap="square" tIns="0">
            <a:spAutoFit/>
          </a:bodyPr>
          <a:lstStyle/>
          <a:p>
            <a:pPr indent="0" lvl="0" marL="0" marR="0" rtl="0" algn="just">
              <a:lnSpc>
                <a:spcPct val="139913"/>
              </a:lnSpc>
              <a:spcBef>
                <a:spcPts val="0"/>
              </a:spcBef>
              <a:spcAft>
                <a:spcPts val="0"/>
              </a:spcAft>
              <a:buClr>
                <a:srgbClr val="000000"/>
              </a:buClr>
              <a:buSzPts val="1000"/>
              <a:buFont typeface="Arial"/>
              <a:buNone/>
            </a:pPr>
            <a:r>
              <a:rPr b="0" i="0" lang="en-US" sz="1000" u="none" cap="none" strike="noStrike">
                <a:solidFill>
                  <a:srgbClr val="000000"/>
                </a:solidFill>
                <a:latin typeface="Inter"/>
                <a:ea typeface="Inter"/>
                <a:cs typeface="Inter"/>
                <a:sym typeface="Inter"/>
              </a:rPr>
              <a:t>This appointments process adheres to the Cabinet Office Governance Code on Public Appointments, which is regulated by the Commissioner for Public Appointments. </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rPr b="1" i="0" lang="en-US" sz="1000" u="none" cap="none" strike="noStrike">
                <a:solidFill>
                  <a:srgbClr val="000000"/>
                </a:solidFill>
                <a:latin typeface="Inter"/>
                <a:ea typeface="Inter"/>
                <a:cs typeface="Inter"/>
                <a:sym typeface="Inter"/>
              </a:rPr>
              <a:t>Eligibility Criteria</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rPr b="0" i="0" lang="en-US" sz="1000" u="none" cap="none" strike="noStrike">
                <a:solidFill>
                  <a:srgbClr val="000000"/>
                </a:solidFill>
                <a:latin typeface="Inter"/>
                <a:ea typeface="Inter"/>
                <a:cs typeface="Inter"/>
                <a:sym typeface="Inter"/>
              </a:rPr>
              <a:t>You cannot be considered for a public appointment if:</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rPr b="0" i="0" lang="en-US" sz="1000" u="none" cap="none" strike="noStrike">
                <a:solidFill>
                  <a:srgbClr val="000000"/>
                </a:solidFill>
                <a:latin typeface="Inter"/>
                <a:ea typeface="Inter"/>
                <a:cs typeface="Inter"/>
                <a:sym typeface="Inter"/>
              </a:rPr>
              <a:t>you become bankrupt or make an arrangement with a creditor</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rPr b="0" i="0" lang="en-US" sz="1000" u="none" cap="none" strike="noStrike">
                <a:solidFill>
                  <a:srgbClr val="000000"/>
                </a:solidFill>
                <a:latin typeface="Inter"/>
                <a:ea typeface="Inter"/>
                <a:cs typeface="Inter"/>
                <a:sym typeface="Inter"/>
              </a:rPr>
              <a:t>your estate has been sequestrated in Scotland or you enter into a debt arrangement programme under Part 1 of the Debt Arrangement and Attachment (Scotland) Act 2002 (asp 17) as the debtor or have, under Scots law, granted a trust deed for creditors;</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rPr b="0" i="0" lang="en-US" sz="1000" u="none" cap="none" strike="noStrike">
                <a:solidFill>
                  <a:srgbClr val="000000"/>
                </a:solidFill>
                <a:latin typeface="Inter"/>
                <a:ea typeface="Inter"/>
                <a:cs typeface="Inter"/>
                <a:sym typeface="Inter"/>
              </a:rPr>
              <a:t>you are disqualified from acting as a company director under the Company Directors Disqualification Act 1986;</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rPr b="0" i="0" lang="en-US" sz="1000" u="none" cap="none" strike="noStrike">
                <a:solidFill>
                  <a:srgbClr val="000000"/>
                </a:solidFill>
                <a:latin typeface="Inter"/>
                <a:ea typeface="Inter"/>
                <a:cs typeface="Inter"/>
                <a:sym typeface="Inter"/>
              </a:rPr>
              <a:t>you have been convicted of a criminal offence, the conviction not being spent for the purposes of the Rehabilitation of Offenders Act 1974 (c. 53);</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rPr b="0" i="0" lang="en-US" sz="1000" u="none" cap="none" strike="noStrike">
                <a:solidFill>
                  <a:srgbClr val="000000"/>
                </a:solidFill>
                <a:latin typeface="Inter"/>
                <a:ea typeface="Inter"/>
                <a:cs typeface="Inter"/>
                <a:sym typeface="Inter"/>
              </a:rPr>
              <a:t>you become subject to a debt relief order or a bankruptcy restrictions order;</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rPr b="0" i="0" lang="en-US" sz="1000" u="none" cap="none" strike="noStrike">
                <a:solidFill>
                  <a:srgbClr val="000000"/>
                </a:solidFill>
                <a:latin typeface="Inter"/>
                <a:ea typeface="Inter"/>
                <a:cs typeface="Inter"/>
                <a:sym typeface="Inter"/>
              </a:rPr>
              <a:t>you fail to declare any conflict of interest.</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rPr b="1" i="0" lang="en-US" sz="1000" u="none" cap="none" strike="noStrike">
                <a:solidFill>
                  <a:srgbClr val="000000"/>
                </a:solidFill>
                <a:latin typeface="Inter"/>
                <a:ea typeface="Inter"/>
                <a:cs typeface="Inter"/>
                <a:sym typeface="Inter"/>
              </a:rPr>
              <a:t>Conflicts of Interest and Due Diligence</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rPr b="0" i="0" lang="en-US" sz="1000" u="none" cap="none" strike="noStrike">
                <a:solidFill>
                  <a:srgbClr val="000000"/>
                </a:solidFill>
                <a:latin typeface="Inter"/>
                <a:ea typeface="Inter"/>
                <a:cs typeface="Inter"/>
                <a:sym typeface="Inter"/>
              </a:rPr>
              <a:t>If you have any interests that might be relevant to the work of The Gambling Commission, and which could lead to a real or perceived conflict of interest if you were to be appointed, please provide details in your application. If you have queries about this and would like to discuss further please contact the Public Appointments Team.</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t/>
            </a:r>
            <a:endParaRPr b="0" i="0" sz="1000" u="none" cap="none" strike="noStrike">
              <a:solidFill>
                <a:srgbClr val="000000"/>
              </a:solidFill>
              <a:latin typeface="Inter"/>
              <a:ea typeface="Inter"/>
              <a:cs typeface="Inter"/>
              <a:sym typeface="Inter"/>
            </a:endParaRPr>
          </a:p>
          <a:p>
            <a:pPr indent="0" lvl="0" marL="0" marR="0" rtl="0" algn="just">
              <a:lnSpc>
                <a:spcPct val="139913"/>
              </a:lnSpc>
              <a:spcBef>
                <a:spcPts val="0"/>
              </a:spcBef>
              <a:spcAft>
                <a:spcPts val="0"/>
              </a:spcAft>
              <a:buClr>
                <a:srgbClr val="000000"/>
              </a:buClr>
              <a:buSzPts val="1000"/>
              <a:buFont typeface="Arial"/>
              <a:buNone/>
            </a:pPr>
            <a:r>
              <a:rPr b="0" i="0" lang="en-US" sz="1000" u="none" cap="none" strike="noStrike">
                <a:solidFill>
                  <a:srgbClr val="000000"/>
                </a:solidFill>
                <a:latin typeface="Inter"/>
                <a:ea typeface="Inter"/>
                <a:cs typeface="Inter"/>
                <a:sym typeface="Inter"/>
              </a:rPr>
              <a:t>Given the nature of public appointments, 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Advisory Assessment Panel and provide details of the issue(s) in your application. In considering whether you wish to declare any issues, you should also reflect on any public statements you have made, including through social media.</a:t>
            </a:r>
            <a:endParaRPr b="0" i="0" sz="1000" u="none" cap="none" strike="noStrike">
              <a:solidFill>
                <a:srgbClr val="000000"/>
              </a:solidFill>
              <a:latin typeface="Arial"/>
              <a:ea typeface="Arial"/>
              <a:cs typeface="Arial"/>
              <a:sym typeface="Arial"/>
            </a:endParaRPr>
          </a:p>
          <a:p>
            <a:pPr indent="0" lvl="0" marL="0" marR="0" rtl="0" algn="just">
              <a:lnSpc>
                <a:spcPct val="139913"/>
              </a:lnSpc>
              <a:spcBef>
                <a:spcPts val="0"/>
              </a:spcBef>
              <a:spcAft>
                <a:spcPts val="0"/>
              </a:spcAft>
              <a:buClr>
                <a:srgbClr val="000000"/>
              </a:buClr>
              <a:buSzPts val="1000"/>
              <a:buFont typeface="Arial"/>
              <a:buNone/>
            </a:pPr>
            <a:r>
              <a:t/>
            </a:r>
            <a:endParaRPr b="0" i="0" sz="1000" u="none" cap="none" strike="noStrike">
              <a:solidFill>
                <a:srgbClr val="000000"/>
              </a:solidFill>
              <a:latin typeface="Inter"/>
              <a:ea typeface="Inter"/>
              <a:cs typeface="Inter"/>
              <a:sym typeface="Inter"/>
            </a:endParaRPr>
          </a:p>
          <a:p>
            <a:pPr indent="0" lvl="0" marL="0" marR="0" rtl="0" algn="just">
              <a:lnSpc>
                <a:spcPct val="139913"/>
              </a:lnSpc>
              <a:spcBef>
                <a:spcPts val="0"/>
              </a:spcBef>
              <a:spcAft>
                <a:spcPts val="0"/>
              </a:spcAft>
              <a:buClr>
                <a:srgbClr val="000000"/>
              </a:buClr>
              <a:buSzPts val="1000"/>
              <a:buFont typeface="Arial"/>
              <a:buNone/>
            </a:pPr>
            <a:r>
              <a:rPr b="0" i="0" lang="en-US" sz="1000" u="none" cap="none" strike="noStrike">
                <a:solidFill>
                  <a:srgbClr val="000000"/>
                </a:solidFill>
                <a:latin typeface="Inter"/>
                <a:ea typeface="Inter"/>
                <a:cs typeface="Inter"/>
                <a:sym typeface="Inter"/>
              </a:rPr>
              <a:t>As part of our due diligence checks we will consider anything in the public domain related to your conduct or professional capacity. This will include us undertaking searches of previous public statements and social media, blogs or any other publicly available information. This information may be made available to the Advisory Assessment Panel and they may wish to explore issues with you should you be invited to interview. The information may also be shared with ministers and the Cabinet Office. </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0006F"/>
        </a:solidFill>
      </p:bgPr>
    </p:bg>
    <p:spTree>
      <p:nvGrpSpPr>
        <p:cNvPr id="203" name="Shape 203"/>
        <p:cNvGrpSpPr/>
        <p:nvPr/>
      </p:nvGrpSpPr>
      <p:grpSpPr>
        <a:xfrm>
          <a:off x="0" y="0"/>
          <a:ext cx="0" cy="0"/>
          <a:chOff x="0" y="0"/>
          <a:chExt cx="0" cy="0"/>
        </a:xfrm>
      </p:grpSpPr>
      <p:sp>
        <p:nvSpPr>
          <p:cNvPr id="204" name="Google Shape;204;p12"/>
          <p:cNvSpPr txBox="1"/>
          <p:nvPr/>
        </p:nvSpPr>
        <p:spPr>
          <a:xfrm>
            <a:off x="1149992" y="2213589"/>
            <a:ext cx="3054466" cy="508054"/>
          </a:xfrm>
          <a:prstGeom prst="rect">
            <a:avLst/>
          </a:prstGeom>
          <a:noFill/>
          <a:ln>
            <a:noFill/>
          </a:ln>
        </p:spPr>
        <p:txBody>
          <a:bodyPr anchorCtr="0" anchor="t" bIns="0" lIns="0" spcFirstLastPara="1" rIns="0" wrap="square" tIns="0">
            <a:spAutoFit/>
          </a:bodyPr>
          <a:lstStyle/>
          <a:p>
            <a:pPr indent="0" lvl="0" marL="0" marR="0" rtl="0" algn="ctr">
              <a:lnSpc>
                <a:spcPct val="98035"/>
              </a:lnSpc>
              <a:spcBef>
                <a:spcPts val="0"/>
              </a:spcBef>
              <a:spcAft>
                <a:spcPts val="0"/>
              </a:spcAft>
              <a:buClr>
                <a:srgbClr val="000000"/>
              </a:buClr>
              <a:buSzPts val="3716"/>
              <a:buFont typeface="Arial"/>
              <a:buNone/>
            </a:pPr>
            <a:r>
              <a:rPr b="0" i="0" lang="en-US" sz="3716" u="none" cap="none" strike="noStrike">
                <a:solidFill>
                  <a:srgbClr val="FFFFFF"/>
                </a:solidFill>
                <a:latin typeface="Raleway"/>
                <a:ea typeface="Raleway"/>
                <a:cs typeface="Raleway"/>
                <a:sym typeface="Raleway"/>
              </a:rPr>
              <a:t>Contact us</a:t>
            </a:r>
            <a:endParaRPr b="0" i="0" sz="1400" u="none" cap="none" strike="noStrike">
              <a:solidFill>
                <a:srgbClr val="000000"/>
              </a:solidFill>
              <a:latin typeface="Arial"/>
              <a:ea typeface="Arial"/>
              <a:cs typeface="Arial"/>
              <a:sym typeface="Arial"/>
            </a:endParaRPr>
          </a:p>
        </p:txBody>
      </p:sp>
      <p:sp>
        <p:nvSpPr>
          <p:cNvPr id="205" name="Google Shape;205;p12"/>
          <p:cNvSpPr/>
          <p:nvPr/>
        </p:nvSpPr>
        <p:spPr>
          <a:xfrm>
            <a:off x="5344668" y="1362516"/>
            <a:ext cx="4249641" cy="4808952"/>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06" name="Google Shape;206;p12"/>
          <p:cNvGrpSpPr/>
          <p:nvPr/>
        </p:nvGrpSpPr>
        <p:grpSpPr>
          <a:xfrm>
            <a:off x="5604049" y="1126514"/>
            <a:ext cx="3730975" cy="2165652"/>
            <a:chOff x="0" y="0"/>
            <a:chExt cx="4974633" cy="2887535"/>
          </a:xfrm>
        </p:grpSpPr>
        <p:sp>
          <p:nvSpPr>
            <p:cNvPr id="207" name="Google Shape;207;p12"/>
            <p:cNvSpPr txBox="1"/>
            <p:nvPr/>
          </p:nvSpPr>
          <p:spPr>
            <a:xfrm>
              <a:off x="0" y="0"/>
              <a:ext cx="4960671" cy="295870"/>
            </a:xfrm>
            <a:prstGeom prst="rect">
              <a:avLst/>
            </a:prstGeom>
            <a:noFill/>
            <a:ln>
              <a:noFill/>
            </a:ln>
          </p:spPr>
          <p:txBody>
            <a:bodyPr anchorCtr="0" anchor="t" bIns="0" lIns="0" spcFirstLastPara="1" rIns="0" wrap="square" tIns="0">
              <a:spAutoFit/>
            </a:bodyPr>
            <a:lstStyle/>
            <a:p>
              <a:pPr indent="0" lvl="0" marL="0" marR="0" rtl="0" algn="ctr">
                <a:lnSpc>
                  <a:spcPct val="99111"/>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08" name="Google Shape;208;p12"/>
            <p:cNvSpPr txBox="1"/>
            <p:nvPr/>
          </p:nvSpPr>
          <p:spPr>
            <a:xfrm>
              <a:off x="13833" y="1133014"/>
              <a:ext cx="4960671" cy="295870"/>
            </a:xfrm>
            <a:prstGeom prst="rect">
              <a:avLst/>
            </a:prstGeom>
            <a:noFill/>
            <a:ln>
              <a:noFill/>
            </a:ln>
          </p:spPr>
          <p:txBody>
            <a:bodyPr anchorCtr="0" anchor="t" bIns="0" lIns="0" spcFirstLastPara="1" rIns="0" wrap="square" tIns="0">
              <a:spAutoFit/>
            </a:bodyPr>
            <a:lstStyle/>
            <a:p>
              <a:pPr indent="0" lvl="0" marL="0" marR="0" rtl="0" algn="ctr">
                <a:lnSpc>
                  <a:spcPct val="119973"/>
                </a:lnSpc>
                <a:spcBef>
                  <a:spcPts val="0"/>
                </a:spcBef>
                <a:spcAft>
                  <a:spcPts val="0"/>
                </a:spcAft>
                <a:buClr>
                  <a:srgbClr val="000000"/>
                </a:buClr>
                <a:buSzPts val="1487"/>
                <a:buFont typeface="Arial"/>
                <a:buNone/>
              </a:pPr>
              <a:r>
                <a:rPr b="0" i="0" lang="en-US" sz="1487" u="none" cap="none" strike="noStrike">
                  <a:solidFill>
                    <a:srgbClr val="171717"/>
                  </a:solidFill>
                  <a:latin typeface="Arial"/>
                  <a:ea typeface="Arial"/>
                  <a:cs typeface="Arial"/>
                  <a:sym typeface="Arial"/>
                </a:rPr>
                <a:t>PUBLIC APPOINTMENTS TEAM</a:t>
              </a:r>
              <a:endParaRPr b="0" i="0" sz="1400" u="none" cap="none" strike="noStrike">
                <a:solidFill>
                  <a:srgbClr val="000000"/>
                </a:solidFill>
                <a:latin typeface="Arial"/>
                <a:ea typeface="Arial"/>
                <a:cs typeface="Arial"/>
                <a:sym typeface="Arial"/>
              </a:endParaRPr>
            </a:p>
          </p:txBody>
        </p:sp>
        <p:sp>
          <p:nvSpPr>
            <p:cNvPr id="209" name="Google Shape;209;p12"/>
            <p:cNvSpPr txBox="1"/>
            <p:nvPr/>
          </p:nvSpPr>
          <p:spPr>
            <a:xfrm>
              <a:off x="13833" y="1582835"/>
              <a:ext cx="4960800" cy="1304700"/>
            </a:xfrm>
            <a:prstGeom prst="rect">
              <a:avLst/>
            </a:prstGeom>
            <a:noFill/>
            <a:ln>
              <a:noFill/>
            </a:ln>
          </p:spPr>
          <p:txBody>
            <a:bodyPr anchorCtr="0" anchor="t" bIns="0" lIns="0" spcFirstLastPara="1" rIns="0" wrap="square" tIns="0">
              <a:spAutoFit/>
            </a:bodyPr>
            <a:lstStyle/>
            <a:p>
              <a:pPr indent="0" lvl="0" marL="0" marR="0" rtl="0" algn="ctr">
                <a:lnSpc>
                  <a:spcPct val="139988"/>
                </a:lnSpc>
                <a:spcBef>
                  <a:spcPts val="0"/>
                </a:spcBef>
                <a:spcAft>
                  <a:spcPts val="0"/>
                </a:spcAft>
                <a:buClr>
                  <a:srgbClr val="000000"/>
                </a:buClr>
                <a:buSzPts val="1673"/>
                <a:buFont typeface="Arial"/>
                <a:buNone/>
              </a:pPr>
              <a:r>
                <a:rPr b="0" i="0" lang="en-US" sz="1673" u="sng" cap="none" strike="noStrike">
                  <a:solidFill>
                    <a:schemeClr val="hlink"/>
                  </a:solidFill>
                  <a:latin typeface="Raleway"/>
                  <a:ea typeface="Raleway"/>
                  <a:cs typeface="Raleway"/>
                  <a:sym typeface="Raleway"/>
                  <a:hlinkClick r:id="rId3"/>
                </a:rPr>
                <a:t>publicappointments@dcms.gov.uk</a:t>
              </a:r>
              <a:r>
                <a:rPr b="0" i="0" lang="en-US" sz="1673" u="none" cap="none" strike="noStrike">
                  <a:solidFill>
                    <a:srgbClr val="171717"/>
                  </a:solidFill>
                  <a:latin typeface="Raleway"/>
                  <a:ea typeface="Raleway"/>
                  <a:cs typeface="Raleway"/>
                  <a:sym typeface="Raleway"/>
                </a:rPr>
                <a:t> </a:t>
              </a:r>
              <a:endParaRPr b="0" i="0" sz="1400" u="none" cap="none" strike="noStrike">
                <a:solidFill>
                  <a:srgbClr val="000000"/>
                </a:solidFill>
                <a:latin typeface="Arial"/>
                <a:ea typeface="Arial"/>
                <a:cs typeface="Arial"/>
                <a:sym typeface="Arial"/>
              </a:endParaRPr>
            </a:p>
            <a:p>
              <a:pPr indent="0" lvl="0" marL="0" marR="0" rtl="0" algn="ctr">
                <a:lnSpc>
                  <a:spcPct val="139988"/>
                </a:lnSpc>
                <a:spcBef>
                  <a:spcPts val="0"/>
                </a:spcBef>
                <a:spcAft>
                  <a:spcPts val="0"/>
                </a:spcAft>
                <a:buClr>
                  <a:srgbClr val="000000"/>
                </a:buClr>
                <a:buSzPts val="1673"/>
                <a:buFont typeface="Arial"/>
                <a:buNone/>
              </a:pPr>
              <a:r>
                <a:rPr b="0" i="0" lang="en-US" sz="1673" u="none" cap="none" strike="noStrike">
                  <a:solidFill>
                    <a:srgbClr val="171717"/>
                  </a:solidFill>
                  <a:latin typeface="Raleway"/>
                  <a:ea typeface="Raleway"/>
                  <a:cs typeface="Raleway"/>
                  <a:sym typeface="Raleway"/>
                </a:rPr>
                <a:t>Campaign Manager: Victoria Watts</a:t>
              </a:r>
              <a:endParaRPr b="0" i="0" sz="1673" u="none" cap="none" strike="noStrike">
                <a:solidFill>
                  <a:srgbClr val="171717"/>
                </a:solidFill>
                <a:latin typeface="Raleway"/>
                <a:ea typeface="Raleway"/>
                <a:cs typeface="Raleway"/>
                <a:sym typeface="Raleway"/>
              </a:endParaRPr>
            </a:p>
            <a:p>
              <a:pPr indent="0" lvl="0" marL="0" marR="0" rtl="0" algn="ctr">
                <a:lnSpc>
                  <a:spcPct val="139988"/>
                </a:lnSpc>
                <a:spcBef>
                  <a:spcPts val="0"/>
                </a:spcBef>
                <a:spcAft>
                  <a:spcPts val="0"/>
                </a:spcAft>
                <a:buClr>
                  <a:srgbClr val="000000"/>
                </a:buClr>
                <a:buSzPts val="1673"/>
                <a:buFont typeface="Arial"/>
                <a:buNone/>
              </a:pPr>
              <a:r>
                <a:rPr b="0" i="0" lang="en-US" sz="1673" u="sng" cap="none" strike="noStrike">
                  <a:solidFill>
                    <a:schemeClr val="hlink"/>
                  </a:solidFill>
                  <a:latin typeface="Raleway"/>
                  <a:ea typeface="Raleway"/>
                  <a:cs typeface="Raleway"/>
                  <a:sym typeface="Raleway"/>
                  <a:hlinkClick r:id="rId4"/>
                </a:rPr>
                <a:t>victoria.watts@dcms.gov.uk</a:t>
              </a:r>
              <a:r>
                <a:rPr b="0" i="0" lang="en-US" sz="1673" u="none" cap="none" strike="noStrike">
                  <a:solidFill>
                    <a:srgbClr val="171717"/>
                  </a:solidFill>
                  <a:latin typeface="Raleway"/>
                  <a:ea typeface="Raleway"/>
                  <a:cs typeface="Raleway"/>
                  <a:sym typeface="Raleway"/>
                </a:rPr>
                <a:t> </a:t>
              </a:r>
              <a:endParaRPr b="0" i="0" sz="1400" u="none" cap="none" strike="noStrike">
                <a:solidFill>
                  <a:srgbClr val="000000"/>
                </a:solidFill>
                <a:latin typeface="Arial"/>
                <a:ea typeface="Arial"/>
                <a:cs typeface="Arial"/>
                <a:sym typeface="Arial"/>
              </a:endParaRPr>
            </a:p>
          </p:txBody>
        </p:sp>
      </p:grpSp>
      <p:sp>
        <p:nvSpPr>
          <p:cNvPr id="210" name="Google Shape;210;p12"/>
          <p:cNvSpPr/>
          <p:nvPr/>
        </p:nvSpPr>
        <p:spPr>
          <a:xfrm rot="-5400000">
            <a:off x="4619293" y="1677210"/>
            <a:ext cx="16569" cy="530796"/>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 name="Google Shape;211;p12"/>
          <p:cNvSpPr txBox="1"/>
          <p:nvPr/>
        </p:nvSpPr>
        <p:spPr>
          <a:xfrm>
            <a:off x="938432" y="3796782"/>
            <a:ext cx="3477586" cy="1430702"/>
          </a:xfrm>
          <a:prstGeom prst="rect">
            <a:avLst/>
          </a:prstGeom>
          <a:noFill/>
          <a:ln>
            <a:noFill/>
          </a:ln>
        </p:spPr>
        <p:txBody>
          <a:bodyPr anchorCtr="0" anchor="t" bIns="0" lIns="0" spcFirstLastPara="1" rIns="0" wrap="square" tIns="0">
            <a:spAutoFit/>
          </a:bodyPr>
          <a:lstStyle/>
          <a:p>
            <a:pPr indent="0" lvl="0" marL="0" marR="0" rtl="0" algn="ctr">
              <a:lnSpc>
                <a:spcPct val="98035"/>
              </a:lnSpc>
              <a:spcBef>
                <a:spcPts val="0"/>
              </a:spcBef>
              <a:spcAft>
                <a:spcPts val="0"/>
              </a:spcAft>
              <a:buClr>
                <a:srgbClr val="000000"/>
              </a:buClr>
              <a:buSzPts val="3716"/>
              <a:buFont typeface="Arial"/>
              <a:buNone/>
            </a:pPr>
            <a:r>
              <a:rPr b="0" i="0" lang="en-US" sz="3716" u="none" cap="none" strike="noStrike">
                <a:solidFill>
                  <a:srgbClr val="FFFFFF"/>
                </a:solidFill>
                <a:latin typeface="Raleway"/>
                <a:ea typeface="Raleway"/>
                <a:cs typeface="Raleway"/>
                <a:sym typeface="Raleway"/>
              </a:rPr>
              <a:t>Interested in other DCMS Appointments?</a:t>
            </a:r>
            <a:endParaRPr b="0" i="0" sz="1400" u="none" cap="none" strike="noStrike">
              <a:solidFill>
                <a:srgbClr val="000000"/>
              </a:solidFill>
              <a:latin typeface="Arial"/>
              <a:ea typeface="Arial"/>
              <a:cs typeface="Arial"/>
              <a:sym typeface="Arial"/>
            </a:endParaRPr>
          </a:p>
        </p:txBody>
      </p:sp>
      <p:grpSp>
        <p:nvGrpSpPr>
          <p:cNvPr id="212" name="Google Shape;212;p12"/>
          <p:cNvGrpSpPr/>
          <p:nvPr/>
        </p:nvGrpSpPr>
        <p:grpSpPr>
          <a:xfrm>
            <a:off x="5604049" y="3192204"/>
            <a:ext cx="3730878" cy="2582706"/>
            <a:chOff x="0" y="0"/>
            <a:chExt cx="4974504" cy="3443609"/>
          </a:xfrm>
        </p:grpSpPr>
        <p:sp>
          <p:nvSpPr>
            <p:cNvPr id="213" name="Google Shape;213;p12"/>
            <p:cNvSpPr txBox="1"/>
            <p:nvPr/>
          </p:nvSpPr>
          <p:spPr>
            <a:xfrm>
              <a:off x="0" y="0"/>
              <a:ext cx="4960671" cy="295870"/>
            </a:xfrm>
            <a:prstGeom prst="rect">
              <a:avLst/>
            </a:prstGeom>
            <a:noFill/>
            <a:ln>
              <a:noFill/>
            </a:ln>
          </p:spPr>
          <p:txBody>
            <a:bodyPr anchorCtr="0" anchor="t" bIns="0" lIns="0" spcFirstLastPara="1" rIns="0" wrap="square" tIns="0">
              <a:spAutoFit/>
            </a:bodyPr>
            <a:lstStyle/>
            <a:p>
              <a:pPr indent="0" lvl="0" marL="0" marR="0" rtl="0" algn="ctr">
                <a:lnSpc>
                  <a:spcPct val="99111"/>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14" name="Google Shape;214;p12"/>
            <p:cNvSpPr txBox="1"/>
            <p:nvPr/>
          </p:nvSpPr>
          <p:spPr>
            <a:xfrm>
              <a:off x="13833" y="1133014"/>
              <a:ext cx="4960671" cy="591740"/>
            </a:xfrm>
            <a:prstGeom prst="rect">
              <a:avLst/>
            </a:prstGeom>
            <a:noFill/>
            <a:ln>
              <a:noFill/>
            </a:ln>
          </p:spPr>
          <p:txBody>
            <a:bodyPr anchorCtr="0" anchor="t" bIns="0" lIns="0" spcFirstLastPara="1" rIns="0" wrap="square" tIns="0">
              <a:spAutoFit/>
            </a:bodyPr>
            <a:lstStyle/>
            <a:p>
              <a:pPr indent="0" lvl="0" marL="0" marR="0" rtl="0" algn="ctr">
                <a:lnSpc>
                  <a:spcPct val="119973"/>
                </a:lnSpc>
                <a:spcBef>
                  <a:spcPts val="0"/>
                </a:spcBef>
                <a:spcAft>
                  <a:spcPts val="0"/>
                </a:spcAft>
                <a:buClr>
                  <a:srgbClr val="000000"/>
                </a:buClr>
                <a:buSzPts val="1487"/>
                <a:buFont typeface="Arial"/>
                <a:buNone/>
              </a:pPr>
              <a:r>
                <a:rPr b="0" i="0" lang="en-US" sz="1487" u="none" cap="none" strike="noStrike">
                  <a:solidFill>
                    <a:srgbClr val="171717"/>
                  </a:solidFill>
                  <a:latin typeface="Arial"/>
                  <a:ea typeface="Arial"/>
                  <a:cs typeface="Arial"/>
                  <a:sym typeface="Arial"/>
                </a:rPr>
                <a:t>JOIN THE DCMS PUBLIC APPOINTMENTS NETWORK</a:t>
              </a:r>
              <a:endParaRPr b="0" i="0" sz="1400" u="none" cap="none" strike="noStrike">
                <a:solidFill>
                  <a:srgbClr val="000000"/>
                </a:solidFill>
                <a:latin typeface="Arial"/>
                <a:ea typeface="Arial"/>
                <a:cs typeface="Arial"/>
                <a:sym typeface="Arial"/>
              </a:endParaRPr>
            </a:p>
          </p:txBody>
        </p:sp>
        <p:sp>
          <p:nvSpPr>
            <p:cNvPr id="215" name="Google Shape;215;p12"/>
            <p:cNvSpPr txBox="1"/>
            <p:nvPr/>
          </p:nvSpPr>
          <p:spPr>
            <a:xfrm>
              <a:off x="13833" y="1878705"/>
              <a:ext cx="4960671" cy="1564904"/>
            </a:xfrm>
            <a:prstGeom prst="rect">
              <a:avLst/>
            </a:prstGeom>
            <a:noFill/>
            <a:ln>
              <a:noFill/>
            </a:ln>
          </p:spPr>
          <p:txBody>
            <a:bodyPr anchorCtr="0" anchor="t" bIns="0" lIns="0" spcFirstLastPara="1" rIns="0" wrap="square" tIns="0">
              <a:spAutoFit/>
            </a:bodyPr>
            <a:lstStyle/>
            <a:p>
              <a:pPr indent="0" lvl="0" marL="0" marR="0" rtl="0" algn="ctr">
                <a:lnSpc>
                  <a:spcPct val="139988"/>
                </a:lnSpc>
                <a:spcBef>
                  <a:spcPts val="0"/>
                </a:spcBef>
                <a:spcAft>
                  <a:spcPts val="0"/>
                </a:spcAft>
                <a:buClr>
                  <a:srgbClr val="000000"/>
                </a:buClr>
                <a:buSzPts val="1673"/>
                <a:buFont typeface="Arial"/>
                <a:buNone/>
              </a:pPr>
              <a:r>
                <a:rPr b="0" i="0" lang="en-US" sz="1673" u="none" cap="none" strike="noStrike">
                  <a:solidFill>
                    <a:srgbClr val="171717"/>
                  </a:solidFill>
                  <a:latin typeface="Raleway"/>
                  <a:ea typeface="Raleway"/>
                  <a:cs typeface="Raleway"/>
                  <a:sym typeface="Raleway"/>
                </a:rPr>
                <a:t>Hear about vacancies that match your interests, attend events, and more. </a:t>
              </a:r>
              <a:r>
                <a:rPr b="0" i="0" lang="en-US" sz="1673" u="sng" cap="none" strike="noStrike">
                  <a:solidFill>
                    <a:srgbClr val="D0006F"/>
                  </a:solidFill>
                  <a:latin typeface="Raleway"/>
                  <a:ea typeface="Raleway"/>
                  <a:cs typeface="Raleway"/>
                  <a:sym typeface="Raleway"/>
                  <a:hlinkClick r:id="rId5">
                    <a:extLst>
                      <a:ext uri="{A12FA001-AC4F-418D-AE19-62706E023703}">
                        <ahyp:hlinkClr val="tx"/>
                      </a:ext>
                    </a:extLst>
                  </a:hlinkClick>
                </a:rPr>
                <a:t>Click here</a:t>
              </a:r>
              <a:r>
                <a:rPr b="0" i="0" lang="en-US" sz="1673" u="none" cap="none" strike="noStrike">
                  <a:solidFill>
                    <a:srgbClr val="D0006F"/>
                  </a:solidFill>
                  <a:latin typeface="Raleway"/>
                  <a:ea typeface="Raleway"/>
                  <a:cs typeface="Raleway"/>
                  <a:sym typeface="Raleway"/>
                </a:rPr>
                <a:t> </a:t>
              </a:r>
              <a:r>
                <a:rPr b="0" i="0" lang="en-US" sz="1673" u="none" cap="none" strike="noStrike">
                  <a:solidFill>
                    <a:srgbClr val="171717"/>
                  </a:solidFill>
                  <a:latin typeface="Raleway"/>
                  <a:ea typeface="Raleway"/>
                  <a:cs typeface="Raleway"/>
                  <a:sym typeface="Raleway"/>
                </a:rPr>
                <a:t>or email the address above.</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cp:coreProperties>
</file>