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20"/>
  </p:notesMasterIdLst>
  <p:sldIdLst>
    <p:sldId id="256" r:id="rId6"/>
    <p:sldId id="257" r:id="rId7"/>
    <p:sldId id="258" r:id="rId8"/>
    <p:sldId id="260" r:id="rId9"/>
    <p:sldId id="261" r:id="rId10"/>
    <p:sldId id="274" r:id="rId11"/>
    <p:sldId id="265" r:id="rId12"/>
    <p:sldId id="266" r:id="rId13"/>
    <p:sldId id="267" r:id="rId14"/>
    <p:sldId id="268" r:id="rId15"/>
    <p:sldId id="269" r:id="rId16"/>
    <p:sldId id="270" r:id="rId17"/>
    <p:sldId id="271" r:id="rId18"/>
    <p:sldId id="272"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2E6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56" d="100"/>
          <a:sy n="56" d="100"/>
        </p:scale>
        <p:origin x="1044"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tableStyles" Target="tableStyles.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3FA7E6C-4A7E-4356-8496-DA87AE18368E}" type="datetimeFigureOut">
              <a:rPr lang="en-GB" smtClean="0"/>
              <a:t>15/01/2024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428E6E5-46CB-4730-B13F-5E2B05D2B64F}" type="slidenum">
              <a:rPr lang="en-GB" smtClean="0"/>
              <a:t>‹#›</a:t>
            </a:fld>
            <a:endParaRPr lang="en-GB"/>
          </a:p>
        </p:txBody>
      </p:sp>
    </p:spTree>
    <p:extLst>
      <p:ext uri="{BB962C8B-B14F-4D97-AF65-F5344CB8AC3E}">
        <p14:creationId xmlns:p14="http://schemas.microsoft.com/office/powerpoint/2010/main" val="16814620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A64618-06CC-DAE0-5464-93047A09181F}"/>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4D55A848-583D-560D-FC00-DCD4AD47AC1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83E30A84-1B85-C2FC-3614-1F0B524B18AA}"/>
              </a:ext>
            </a:extLst>
          </p:cNvPr>
          <p:cNvSpPr>
            <a:spLocks noGrp="1"/>
          </p:cNvSpPr>
          <p:nvPr>
            <p:ph type="dt" sz="half" idx="10"/>
          </p:nvPr>
        </p:nvSpPr>
        <p:spPr/>
        <p:txBody>
          <a:bodyPr/>
          <a:lstStyle/>
          <a:p>
            <a:fld id="{B56D78F2-7CCC-4DDE-BBE1-CF997645F26B}" type="datetime1">
              <a:rPr lang="en-GB" smtClean="0"/>
              <a:t>15/01/2024</a:t>
            </a:fld>
            <a:endParaRPr lang="en-GB"/>
          </a:p>
        </p:txBody>
      </p:sp>
      <p:sp>
        <p:nvSpPr>
          <p:cNvPr id="5" name="Footer Placeholder 4">
            <a:extLst>
              <a:ext uri="{FF2B5EF4-FFF2-40B4-BE49-F238E27FC236}">
                <a16:creationId xmlns:a16="http://schemas.microsoft.com/office/drawing/2014/main" id="{8B171B2B-1539-34BE-E5BD-1C55B05E235C}"/>
              </a:ext>
            </a:extLst>
          </p:cNvPr>
          <p:cNvSpPr>
            <a:spLocks noGrp="1"/>
          </p:cNvSpPr>
          <p:nvPr>
            <p:ph type="ftr" sz="quarter" idx="11"/>
          </p:nvPr>
        </p:nvSpPr>
        <p:spPr/>
        <p:txBody>
          <a:bodyPr/>
          <a:lstStyle/>
          <a:p>
            <a:r>
              <a:rPr lang="en-GB"/>
              <a:t>For queries about your application or the recruitment process, please email publicappointments@beis.gov.uk</a:t>
            </a:r>
          </a:p>
        </p:txBody>
      </p:sp>
      <p:sp>
        <p:nvSpPr>
          <p:cNvPr id="6" name="Slide Number Placeholder 5">
            <a:extLst>
              <a:ext uri="{FF2B5EF4-FFF2-40B4-BE49-F238E27FC236}">
                <a16:creationId xmlns:a16="http://schemas.microsoft.com/office/drawing/2014/main" id="{4916E1FF-EAD5-DB2A-1265-B5EEF83ADB70}"/>
              </a:ext>
            </a:extLst>
          </p:cNvPr>
          <p:cNvSpPr>
            <a:spLocks noGrp="1"/>
          </p:cNvSpPr>
          <p:nvPr>
            <p:ph type="sldNum" sz="quarter" idx="12"/>
          </p:nvPr>
        </p:nvSpPr>
        <p:spPr/>
        <p:txBody>
          <a:bodyPr/>
          <a:lstStyle/>
          <a:p>
            <a:fld id="{7A2C93C0-434E-41D6-BDEF-AE7F1FF48EDD}" type="slidenum">
              <a:rPr lang="en-GB" smtClean="0"/>
              <a:t>‹#›</a:t>
            </a:fld>
            <a:endParaRPr lang="en-GB"/>
          </a:p>
        </p:txBody>
      </p:sp>
    </p:spTree>
    <p:extLst>
      <p:ext uri="{BB962C8B-B14F-4D97-AF65-F5344CB8AC3E}">
        <p14:creationId xmlns:p14="http://schemas.microsoft.com/office/powerpoint/2010/main" val="12405581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D7E4FF-D90F-C35F-9E76-7D6CCA92F78B}"/>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364D50E4-B382-BB88-9543-2D62B3DF8423}"/>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188DCAD-6F1F-8786-4EF5-0077B14125B1}"/>
              </a:ext>
            </a:extLst>
          </p:cNvPr>
          <p:cNvSpPr>
            <a:spLocks noGrp="1"/>
          </p:cNvSpPr>
          <p:nvPr>
            <p:ph type="dt" sz="half" idx="10"/>
          </p:nvPr>
        </p:nvSpPr>
        <p:spPr/>
        <p:txBody>
          <a:bodyPr/>
          <a:lstStyle/>
          <a:p>
            <a:fld id="{AFAF538E-0060-4E16-B1D4-268E9D7408B8}" type="datetime1">
              <a:rPr lang="en-GB" smtClean="0"/>
              <a:t>15/01/2024</a:t>
            </a:fld>
            <a:endParaRPr lang="en-GB"/>
          </a:p>
        </p:txBody>
      </p:sp>
      <p:sp>
        <p:nvSpPr>
          <p:cNvPr id="5" name="Footer Placeholder 4">
            <a:extLst>
              <a:ext uri="{FF2B5EF4-FFF2-40B4-BE49-F238E27FC236}">
                <a16:creationId xmlns:a16="http://schemas.microsoft.com/office/drawing/2014/main" id="{B36BFC5C-711A-5E71-64B2-5324BCC852C7}"/>
              </a:ext>
            </a:extLst>
          </p:cNvPr>
          <p:cNvSpPr>
            <a:spLocks noGrp="1"/>
          </p:cNvSpPr>
          <p:nvPr>
            <p:ph type="ftr" sz="quarter" idx="11"/>
          </p:nvPr>
        </p:nvSpPr>
        <p:spPr/>
        <p:txBody>
          <a:bodyPr/>
          <a:lstStyle/>
          <a:p>
            <a:r>
              <a:rPr lang="en-GB"/>
              <a:t>For queries about your application or the recruitment process, please email publicappointments@beis.gov.uk</a:t>
            </a:r>
          </a:p>
        </p:txBody>
      </p:sp>
      <p:sp>
        <p:nvSpPr>
          <p:cNvPr id="6" name="Slide Number Placeholder 5">
            <a:extLst>
              <a:ext uri="{FF2B5EF4-FFF2-40B4-BE49-F238E27FC236}">
                <a16:creationId xmlns:a16="http://schemas.microsoft.com/office/drawing/2014/main" id="{A0F548E5-8E56-3558-6FCB-6F7F2A54C7F8}"/>
              </a:ext>
            </a:extLst>
          </p:cNvPr>
          <p:cNvSpPr>
            <a:spLocks noGrp="1"/>
          </p:cNvSpPr>
          <p:nvPr>
            <p:ph type="sldNum" sz="quarter" idx="12"/>
          </p:nvPr>
        </p:nvSpPr>
        <p:spPr/>
        <p:txBody>
          <a:bodyPr/>
          <a:lstStyle/>
          <a:p>
            <a:fld id="{7A2C93C0-434E-41D6-BDEF-AE7F1FF48EDD}" type="slidenum">
              <a:rPr lang="en-GB" smtClean="0"/>
              <a:t>‹#›</a:t>
            </a:fld>
            <a:endParaRPr lang="en-GB"/>
          </a:p>
        </p:txBody>
      </p:sp>
    </p:spTree>
    <p:extLst>
      <p:ext uri="{BB962C8B-B14F-4D97-AF65-F5344CB8AC3E}">
        <p14:creationId xmlns:p14="http://schemas.microsoft.com/office/powerpoint/2010/main" val="19824261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1449F3-D282-929A-BDAC-CF5C8527D41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BA75D719-6EF2-A2CB-4724-1828F8204E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036CBB90-CD98-BCB5-8C75-9C11506ED881}"/>
              </a:ext>
            </a:extLst>
          </p:cNvPr>
          <p:cNvSpPr>
            <a:spLocks noGrp="1"/>
          </p:cNvSpPr>
          <p:nvPr>
            <p:ph type="dt" sz="half" idx="10"/>
          </p:nvPr>
        </p:nvSpPr>
        <p:spPr/>
        <p:txBody>
          <a:bodyPr/>
          <a:lstStyle/>
          <a:p>
            <a:fld id="{CF430671-6C13-4892-9634-056A7C70D034}" type="datetime1">
              <a:rPr lang="en-GB" smtClean="0"/>
              <a:t>15/01/2024</a:t>
            </a:fld>
            <a:endParaRPr lang="en-GB"/>
          </a:p>
        </p:txBody>
      </p:sp>
      <p:sp>
        <p:nvSpPr>
          <p:cNvPr id="5" name="Footer Placeholder 4">
            <a:extLst>
              <a:ext uri="{FF2B5EF4-FFF2-40B4-BE49-F238E27FC236}">
                <a16:creationId xmlns:a16="http://schemas.microsoft.com/office/drawing/2014/main" id="{7F7B3437-407B-3A30-BF16-3AD4441320D0}"/>
              </a:ext>
            </a:extLst>
          </p:cNvPr>
          <p:cNvSpPr>
            <a:spLocks noGrp="1"/>
          </p:cNvSpPr>
          <p:nvPr>
            <p:ph type="ftr" sz="quarter" idx="11"/>
          </p:nvPr>
        </p:nvSpPr>
        <p:spPr/>
        <p:txBody>
          <a:bodyPr/>
          <a:lstStyle/>
          <a:p>
            <a:r>
              <a:rPr lang="en-GB"/>
              <a:t>For queries about your application or the recruitment process, please email publicappointments@beis.gov.uk</a:t>
            </a:r>
          </a:p>
        </p:txBody>
      </p:sp>
      <p:sp>
        <p:nvSpPr>
          <p:cNvPr id="6" name="Slide Number Placeholder 5">
            <a:extLst>
              <a:ext uri="{FF2B5EF4-FFF2-40B4-BE49-F238E27FC236}">
                <a16:creationId xmlns:a16="http://schemas.microsoft.com/office/drawing/2014/main" id="{42C635BF-F032-AF94-D299-0D9741BE9767}"/>
              </a:ext>
            </a:extLst>
          </p:cNvPr>
          <p:cNvSpPr>
            <a:spLocks noGrp="1"/>
          </p:cNvSpPr>
          <p:nvPr>
            <p:ph type="sldNum" sz="quarter" idx="12"/>
          </p:nvPr>
        </p:nvSpPr>
        <p:spPr/>
        <p:txBody>
          <a:bodyPr/>
          <a:lstStyle/>
          <a:p>
            <a:fld id="{7A2C93C0-434E-41D6-BDEF-AE7F1FF48EDD}" type="slidenum">
              <a:rPr lang="en-GB" smtClean="0"/>
              <a:t>‹#›</a:t>
            </a:fld>
            <a:endParaRPr lang="en-GB"/>
          </a:p>
        </p:txBody>
      </p:sp>
    </p:spTree>
    <p:extLst>
      <p:ext uri="{BB962C8B-B14F-4D97-AF65-F5344CB8AC3E}">
        <p14:creationId xmlns:p14="http://schemas.microsoft.com/office/powerpoint/2010/main" val="7412927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07DE1C-97EE-26E5-7114-50C6820AC02C}"/>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A15B47A0-9705-B4B2-26AB-928959C8EAA9}"/>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CA70FF08-691B-91DF-30ED-B30E774218C4}"/>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9A4A570E-51E8-A2B1-5027-A585F0D7BF9A}"/>
              </a:ext>
            </a:extLst>
          </p:cNvPr>
          <p:cNvSpPr>
            <a:spLocks noGrp="1"/>
          </p:cNvSpPr>
          <p:nvPr>
            <p:ph type="dt" sz="half" idx="10"/>
          </p:nvPr>
        </p:nvSpPr>
        <p:spPr/>
        <p:txBody>
          <a:bodyPr/>
          <a:lstStyle/>
          <a:p>
            <a:fld id="{F5A0DD06-BC07-4A03-A6CD-D38353966DE8}" type="datetime1">
              <a:rPr lang="en-GB" smtClean="0"/>
              <a:t>15/01/2024</a:t>
            </a:fld>
            <a:endParaRPr lang="en-GB"/>
          </a:p>
        </p:txBody>
      </p:sp>
      <p:sp>
        <p:nvSpPr>
          <p:cNvPr id="6" name="Footer Placeholder 5">
            <a:extLst>
              <a:ext uri="{FF2B5EF4-FFF2-40B4-BE49-F238E27FC236}">
                <a16:creationId xmlns:a16="http://schemas.microsoft.com/office/drawing/2014/main" id="{51ED808A-9CDC-0445-DDC4-D00031673496}"/>
              </a:ext>
            </a:extLst>
          </p:cNvPr>
          <p:cNvSpPr>
            <a:spLocks noGrp="1"/>
          </p:cNvSpPr>
          <p:nvPr>
            <p:ph type="ftr" sz="quarter" idx="11"/>
          </p:nvPr>
        </p:nvSpPr>
        <p:spPr/>
        <p:txBody>
          <a:bodyPr/>
          <a:lstStyle/>
          <a:p>
            <a:r>
              <a:rPr lang="en-GB"/>
              <a:t>For queries about your application or the recruitment process, please email publicappointments@beis.gov.uk</a:t>
            </a:r>
          </a:p>
        </p:txBody>
      </p:sp>
      <p:sp>
        <p:nvSpPr>
          <p:cNvPr id="7" name="Slide Number Placeholder 6">
            <a:extLst>
              <a:ext uri="{FF2B5EF4-FFF2-40B4-BE49-F238E27FC236}">
                <a16:creationId xmlns:a16="http://schemas.microsoft.com/office/drawing/2014/main" id="{4366DF6E-6031-51E5-90B5-18C179CABD55}"/>
              </a:ext>
            </a:extLst>
          </p:cNvPr>
          <p:cNvSpPr>
            <a:spLocks noGrp="1"/>
          </p:cNvSpPr>
          <p:nvPr>
            <p:ph type="sldNum" sz="quarter" idx="12"/>
          </p:nvPr>
        </p:nvSpPr>
        <p:spPr/>
        <p:txBody>
          <a:bodyPr/>
          <a:lstStyle/>
          <a:p>
            <a:fld id="{7A2C93C0-434E-41D6-BDEF-AE7F1FF48EDD}" type="slidenum">
              <a:rPr lang="en-GB" smtClean="0"/>
              <a:t>‹#›</a:t>
            </a:fld>
            <a:endParaRPr lang="en-GB"/>
          </a:p>
        </p:txBody>
      </p:sp>
    </p:spTree>
    <p:extLst>
      <p:ext uri="{BB962C8B-B14F-4D97-AF65-F5344CB8AC3E}">
        <p14:creationId xmlns:p14="http://schemas.microsoft.com/office/powerpoint/2010/main" val="5420383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2162AB-F91B-0A23-68B2-488BA902D1FA}"/>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8053FB16-6EF0-9C53-02D8-0E0E7E9D092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90867C63-D8F9-7418-4704-9C52EB9F2C6F}"/>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6F25E65A-0DC0-0FFC-F57D-22FE23A59FD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91CBFA7D-47CD-9B7B-BC52-BEA6CBEDF102}"/>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AC60AF81-9E68-D867-B2A0-17C8429C4558}"/>
              </a:ext>
            </a:extLst>
          </p:cNvPr>
          <p:cNvSpPr>
            <a:spLocks noGrp="1"/>
          </p:cNvSpPr>
          <p:nvPr>
            <p:ph type="dt" sz="half" idx="10"/>
          </p:nvPr>
        </p:nvSpPr>
        <p:spPr/>
        <p:txBody>
          <a:bodyPr/>
          <a:lstStyle/>
          <a:p>
            <a:fld id="{C14646AA-7B6A-422A-A5E6-974F7AE186E2}" type="datetime1">
              <a:rPr lang="en-GB" smtClean="0"/>
              <a:t>15/01/2024</a:t>
            </a:fld>
            <a:endParaRPr lang="en-GB"/>
          </a:p>
        </p:txBody>
      </p:sp>
      <p:sp>
        <p:nvSpPr>
          <p:cNvPr id="8" name="Footer Placeholder 7">
            <a:extLst>
              <a:ext uri="{FF2B5EF4-FFF2-40B4-BE49-F238E27FC236}">
                <a16:creationId xmlns:a16="http://schemas.microsoft.com/office/drawing/2014/main" id="{610B1354-C77C-A85C-CF8F-70CA199D4F97}"/>
              </a:ext>
            </a:extLst>
          </p:cNvPr>
          <p:cNvSpPr>
            <a:spLocks noGrp="1"/>
          </p:cNvSpPr>
          <p:nvPr>
            <p:ph type="ftr" sz="quarter" idx="11"/>
          </p:nvPr>
        </p:nvSpPr>
        <p:spPr/>
        <p:txBody>
          <a:bodyPr/>
          <a:lstStyle/>
          <a:p>
            <a:r>
              <a:rPr lang="en-GB"/>
              <a:t>For queries about your application or the recruitment process, please email publicappointments@beis.gov.uk</a:t>
            </a:r>
          </a:p>
        </p:txBody>
      </p:sp>
      <p:sp>
        <p:nvSpPr>
          <p:cNvPr id="9" name="Slide Number Placeholder 8">
            <a:extLst>
              <a:ext uri="{FF2B5EF4-FFF2-40B4-BE49-F238E27FC236}">
                <a16:creationId xmlns:a16="http://schemas.microsoft.com/office/drawing/2014/main" id="{9092996E-BA62-D3EF-1943-E26B7EEB462C}"/>
              </a:ext>
            </a:extLst>
          </p:cNvPr>
          <p:cNvSpPr>
            <a:spLocks noGrp="1"/>
          </p:cNvSpPr>
          <p:nvPr>
            <p:ph type="sldNum" sz="quarter" idx="12"/>
          </p:nvPr>
        </p:nvSpPr>
        <p:spPr/>
        <p:txBody>
          <a:bodyPr/>
          <a:lstStyle/>
          <a:p>
            <a:fld id="{7A2C93C0-434E-41D6-BDEF-AE7F1FF48EDD}" type="slidenum">
              <a:rPr lang="en-GB" smtClean="0"/>
              <a:t>‹#›</a:t>
            </a:fld>
            <a:endParaRPr lang="en-GB"/>
          </a:p>
        </p:txBody>
      </p:sp>
    </p:spTree>
    <p:extLst>
      <p:ext uri="{BB962C8B-B14F-4D97-AF65-F5344CB8AC3E}">
        <p14:creationId xmlns:p14="http://schemas.microsoft.com/office/powerpoint/2010/main" val="31386123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2742FE-34F2-C85E-DD7A-54331E1B3E2D}"/>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D9AEE2B6-A9C5-613C-A86C-D56BE0484B02}"/>
              </a:ext>
            </a:extLst>
          </p:cNvPr>
          <p:cNvSpPr>
            <a:spLocks noGrp="1"/>
          </p:cNvSpPr>
          <p:nvPr>
            <p:ph type="dt" sz="half" idx="10"/>
          </p:nvPr>
        </p:nvSpPr>
        <p:spPr/>
        <p:txBody>
          <a:bodyPr/>
          <a:lstStyle/>
          <a:p>
            <a:fld id="{F62A9F6E-E38E-40F7-BAC0-81E4A20D3856}" type="datetime1">
              <a:rPr lang="en-GB" smtClean="0"/>
              <a:t>15/01/2024</a:t>
            </a:fld>
            <a:endParaRPr lang="en-GB"/>
          </a:p>
        </p:txBody>
      </p:sp>
      <p:sp>
        <p:nvSpPr>
          <p:cNvPr id="4" name="Footer Placeholder 3">
            <a:extLst>
              <a:ext uri="{FF2B5EF4-FFF2-40B4-BE49-F238E27FC236}">
                <a16:creationId xmlns:a16="http://schemas.microsoft.com/office/drawing/2014/main" id="{E75676DF-A400-65ED-A2D0-52542AB149FF}"/>
              </a:ext>
            </a:extLst>
          </p:cNvPr>
          <p:cNvSpPr>
            <a:spLocks noGrp="1"/>
          </p:cNvSpPr>
          <p:nvPr>
            <p:ph type="ftr" sz="quarter" idx="11"/>
          </p:nvPr>
        </p:nvSpPr>
        <p:spPr/>
        <p:txBody>
          <a:bodyPr/>
          <a:lstStyle/>
          <a:p>
            <a:r>
              <a:rPr lang="en-GB"/>
              <a:t>For queries about your application or the recruitment process, please email publicappointments@beis.gov.uk</a:t>
            </a:r>
          </a:p>
        </p:txBody>
      </p:sp>
      <p:sp>
        <p:nvSpPr>
          <p:cNvPr id="5" name="Slide Number Placeholder 4">
            <a:extLst>
              <a:ext uri="{FF2B5EF4-FFF2-40B4-BE49-F238E27FC236}">
                <a16:creationId xmlns:a16="http://schemas.microsoft.com/office/drawing/2014/main" id="{666FE07D-AC77-FAAA-4594-C71888C1C44D}"/>
              </a:ext>
            </a:extLst>
          </p:cNvPr>
          <p:cNvSpPr>
            <a:spLocks noGrp="1"/>
          </p:cNvSpPr>
          <p:nvPr>
            <p:ph type="sldNum" sz="quarter" idx="12"/>
          </p:nvPr>
        </p:nvSpPr>
        <p:spPr/>
        <p:txBody>
          <a:bodyPr/>
          <a:lstStyle/>
          <a:p>
            <a:fld id="{7A2C93C0-434E-41D6-BDEF-AE7F1FF48EDD}" type="slidenum">
              <a:rPr lang="en-GB" smtClean="0"/>
              <a:t>‹#›</a:t>
            </a:fld>
            <a:endParaRPr lang="en-GB"/>
          </a:p>
        </p:txBody>
      </p:sp>
    </p:spTree>
    <p:extLst>
      <p:ext uri="{BB962C8B-B14F-4D97-AF65-F5344CB8AC3E}">
        <p14:creationId xmlns:p14="http://schemas.microsoft.com/office/powerpoint/2010/main" val="5272884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D352EA7-B409-9E2A-461B-2D09811F641C}"/>
              </a:ext>
            </a:extLst>
          </p:cNvPr>
          <p:cNvSpPr>
            <a:spLocks noGrp="1"/>
          </p:cNvSpPr>
          <p:nvPr>
            <p:ph type="dt" sz="half" idx="10"/>
          </p:nvPr>
        </p:nvSpPr>
        <p:spPr/>
        <p:txBody>
          <a:bodyPr/>
          <a:lstStyle/>
          <a:p>
            <a:fld id="{2117DE6D-C19C-4D25-A31A-DDD470D2EA8B}" type="datetime1">
              <a:rPr lang="en-GB" smtClean="0"/>
              <a:t>15/01/2024</a:t>
            </a:fld>
            <a:endParaRPr lang="en-GB"/>
          </a:p>
        </p:txBody>
      </p:sp>
      <p:sp>
        <p:nvSpPr>
          <p:cNvPr id="3" name="Footer Placeholder 2">
            <a:extLst>
              <a:ext uri="{FF2B5EF4-FFF2-40B4-BE49-F238E27FC236}">
                <a16:creationId xmlns:a16="http://schemas.microsoft.com/office/drawing/2014/main" id="{9A6A8C0E-C5C7-8686-043C-B84847813947}"/>
              </a:ext>
            </a:extLst>
          </p:cNvPr>
          <p:cNvSpPr>
            <a:spLocks noGrp="1"/>
          </p:cNvSpPr>
          <p:nvPr>
            <p:ph type="ftr" sz="quarter" idx="11"/>
          </p:nvPr>
        </p:nvSpPr>
        <p:spPr/>
        <p:txBody>
          <a:bodyPr/>
          <a:lstStyle/>
          <a:p>
            <a:r>
              <a:rPr lang="en-GB"/>
              <a:t>For queries about your application or the recruitment process, please email publicappointments@beis.gov.uk</a:t>
            </a:r>
          </a:p>
        </p:txBody>
      </p:sp>
      <p:sp>
        <p:nvSpPr>
          <p:cNvPr id="4" name="Slide Number Placeholder 3">
            <a:extLst>
              <a:ext uri="{FF2B5EF4-FFF2-40B4-BE49-F238E27FC236}">
                <a16:creationId xmlns:a16="http://schemas.microsoft.com/office/drawing/2014/main" id="{35128E06-A094-10D5-6540-425460469502}"/>
              </a:ext>
            </a:extLst>
          </p:cNvPr>
          <p:cNvSpPr>
            <a:spLocks noGrp="1"/>
          </p:cNvSpPr>
          <p:nvPr>
            <p:ph type="sldNum" sz="quarter" idx="12"/>
          </p:nvPr>
        </p:nvSpPr>
        <p:spPr/>
        <p:txBody>
          <a:bodyPr/>
          <a:lstStyle/>
          <a:p>
            <a:fld id="{7A2C93C0-434E-41D6-BDEF-AE7F1FF48EDD}" type="slidenum">
              <a:rPr lang="en-GB" smtClean="0"/>
              <a:t>‹#›</a:t>
            </a:fld>
            <a:endParaRPr lang="en-GB"/>
          </a:p>
        </p:txBody>
      </p:sp>
    </p:spTree>
    <p:extLst>
      <p:ext uri="{BB962C8B-B14F-4D97-AF65-F5344CB8AC3E}">
        <p14:creationId xmlns:p14="http://schemas.microsoft.com/office/powerpoint/2010/main" val="21563651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2DB4CB-B584-9B44-1CF5-C599A6B8A97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ED729AD5-58C2-C59B-F62B-463F63241FC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0E8C1BBB-D3C7-0268-872E-1289A556326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504002F-343B-8FD0-BCB4-52EF6519160E}"/>
              </a:ext>
            </a:extLst>
          </p:cNvPr>
          <p:cNvSpPr>
            <a:spLocks noGrp="1"/>
          </p:cNvSpPr>
          <p:nvPr>
            <p:ph type="dt" sz="half" idx="10"/>
          </p:nvPr>
        </p:nvSpPr>
        <p:spPr/>
        <p:txBody>
          <a:bodyPr/>
          <a:lstStyle/>
          <a:p>
            <a:fld id="{4960A5E6-327D-42D2-A96E-83EF5E86D5DD}" type="datetime1">
              <a:rPr lang="en-GB" smtClean="0"/>
              <a:t>15/01/2024</a:t>
            </a:fld>
            <a:endParaRPr lang="en-GB"/>
          </a:p>
        </p:txBody>
      </p:sp>
      <p:sp>
        <p:nvSpPr>
          <p:cNvPr id="6" name="Footer Placeholder 5">
            <a:extLst>
              <a:ext uri="{FF2B5EF4-FFF2-40B4-BE49-F238E27FC236}">
                <a16:creationId xmlns:a16="http://schemas.microsoft.com/office/drawing/2014/main" id="{808139E3-19B4-F17C-B7E4-AD624AD7C8E0}"/>
              </a:ext>
            </a:extLst>
          </p:cNvPr>
          <p:cNvSpPr>
            <a:spLocks noGrp="1"/>
          </p:cNvSpPr>
          <p:nvPr>
            <p:ph type="ftr" sz="quarter" idx="11"/>
          </p:nvPr>
        </p:nvSpPr>
        <p:spPr/>
        <p:txBody>
          <a:bodyPr/>
          <a:lstStyle/>
          <a:p>
            <a:r>
              <a:rPr lang="en-GB"/>
              <a:t>For queries about your application or the recruitment process, please email publicappointments@beis.gov.uk</a:t>
            </a:r>
          </a:p>
        </p:txBody>
      </p:sp>
      <p:sp>
        <p:nvSpPr>
          <p:cNvPr id="7" name="Slide Number Placeholder 6">
            <a:extLst>
              <a:ext uri="{FF2B5EF4-FFF2-40B4-BE49-F238E27FC236}">
                <a16:creationId xmlns:a16="http://schemas.microsoft.com/office/drawing/2014/main" id="{B349A3C9-B682-CD12-4C88-667230ED949A}"/>
              </a:ext>
            </a:extLst>
          </p:cNvPr>
          <p:cNvSpPr>
            <a:spLocks noGrp="1"/>
          </p:cNvSpPr>
          <p:nvPr>
            <p:ph type="sldNum" sz="quarter" idx="12"/>
          </p:nvPr>
        </p:nvSpPr>
        <p:spPr/>
        <p:txBody>
          <a:bodyPr/>
          <a:lstStyle/>
          <a:p>
            <a:fld id="{7A2C93C0-434E-41D6-BDEF-AE7F1FF48EDD}" type="slidenum">
              <a:rPr lang="en-GB" smtClean="0"/>
              <a:t>‹#›</a:t>
            </a:fld>
            <a:endParaRPr lang="en-GB"/>
          </a:p>
        </p:txBody>
      </p:sp>
    </p:spTree>
    <p:extLst>
      <p:ext uri="{BB962C8B-B14F-4D97-AF65-F5344CB8AC3E}">
        <p14:creationId xmlns:p14="http://schemas.microsoft.com/office/powerpoint/2010/main" val="8112496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C8EE9-6AFA-9286-94C4-A7F205FA3082}"/>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4C6ABD43-0D6A-3DC0-515A-53E31513C72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EB49960-5592-7449-8188-266CAAC3807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FFCAEDE7-3CE0-F84C-BED1-06E7E4D840B7}"/>
              </a:ext>
            </a:extLst>
          </p:cNvPr>
          <p:cNvSpPr>
            <a:spLocks noGrp="1"/>
          </p:cNvSpPr>
          <p:nvPr>
            <p:ph type="dt" sz="half" idx="10"/>
          </p:nvPr>
        </p:nvSpPr>
        <p:spPr/>
        <p:txBody>
          <a:bodyPr/>
          <a:lstStyle/>
          <a:p>
            <a:fld id="{19C3BB32-5686-4C68-9733-09C0890897DB}" type="datetime1">
              <a:rPr lang="en-GB" smtClean="0"/>
              <a:t>15/01/2024</a:t>
            </a:fld>
            <a:endParaRPr lang="en-GB"/>
          </a:p>
        </p:txBody>
      </p:sp>
      <p:sp>
        <p:nvSpPr>
          <p:cNvPr id="6" name="Footer Placeholder 5">
            <a:extLst>
              <a:ext uri="{FF2B5EF4-FFF2-40B4-BE49-F238E27FC236}">
                <a16:creationId xmlns:a16="http://schemas.microsoft.com/office/drawing/2014/main" id="{A4F88BAB-ABFC-064B-DA14-9CDD69B735FC}"/>
              </a:ext>
            </a:extLst>
          </p:cNvPr>
          <p:cNvSpPr>
            <a:spLocks noGrp="1"/>
          </p:cNvSpPr>
          <p:nvPr>
            <p:ph type="ftr" sz="quarter" idx="11"/>
          </p:nvPr>
        </p:nvSpPr>
        <p:spPr/>
        <p:txBody>
          <a:bodyPr/>
          <a:lstStyle/>
          <a:p>
            <a:r>
              <a:rPr lang="en-GB"/>
              <a:t>For queries about your application or the recruitment process, please email publicappointments@beis.gov.uk</a:t>
            </a:r>
          </a:p>
        </p:txBody>
      </p:sp>
      <p:sp>
        <p:nvSpPr>
          <p:cNvPr id="7" name="Slide Number Placeholder 6">
            <a:extLst>
              <a:ext uri="{FF2B5EF4-FFF2-40B4-BE49-F238E27FC236}">
                <a16:creationId xmlns:a16="http://schemas.microsoft.com/office/drawing/2014/main" id="{53F4063A-F23F-97C9-3154-C13D4EA1C08A}"/>
              </a:ext>
            </a:extLst>
          </p:cNvPr>
          <p:cNvSpPr>
            <a:spLocks noGrp="1"/>
          </p:cNvSpPr>
          <p:nvPr>
            <p:ph type="sldNum" sz="quarter" idx="12"/>
          </p:nvPr>
        </p:nvSpPr>
        <p:spPr/>
        <p:txBody>
          <a:bodyPr/>
          <a:lstStyle/>
          <a:p>
            <a:fld id="{7A2C93C0-434E-41D6-BDEF-AE7F1FF48EDD}" type="slidenum">
              <a:rPr lang="en-GB" smtClean="0"/>
              <a:t>‹#›</a:t>
            </a:fld>
            <a:endParaRPr lang="en-GB"/>
          </a:p>
        </p:txBody>
      </p:sp>
    </p:spTree>
    <p:extLst>
      <p:ext uri="{BB962C8B-B14F-4D97-AF65-F5344CB8AC3E}">
        <p14:creationId xmlns:p14="http://schemas.microsoft.com/office/powerpoint/2010/main" val="10807329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B0D35E-8E2A-22AC-9D68-97166B3ACA49}"/>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232EF7DC-D5C2-7807-BFDB-6947D88E9CB0}"/>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F5BE87E-385F-0588-0B0B-ABA45C47C49C}"/>
              </a:ext>
            </a:extLst>
          </p:cNvPr>
          <p:cNvSpPr>
            <a:spLocks noGrp="1"/>
          </p:cNvSpPr>
          <p:nvPr>
            <p:ph type="dt" sz="half" idx="10"/>
          </p:nvPr>
        </p:nvSpPr>
        <p:spPr/>
        <p:txBody>
          <a:bodyPr/>
          <a:lstStyle/>
          <a:p>
            <a:fld id="{9F75541F-F156-4335-82F7-F4E8A2543D8B}" type="datetime1">
              <a:rPr lang="en-GB" smtClean="0"/>
              <a:t>15/01/2024</a:t>
            </a:fld>
            <a:endParaRPr lang="en-GB"/>
          </a:p>
        </p:txBody>
      </p:sp>
      <p:sp>
        <p:nvSpPr>
          <p:cNvPr id="5" name="Footer Placeholder 4">
            <a:extLst>
              <a:ext uri="{FF2B5EF4-FFF2-40B4-BE49-F238E27FC236}">
                <a16:creationId xmlns:a16="http://schemas.microsoft.com/office/drawing/2014/main" id="{D92B1DA1-8E66-5247-E343-184C109B491F}"/>
              </a:ext>
            </a:extLst>
          </p:cNvPr>
          <p:cNvSpPr>
            <a:spLocks noGrp="1"/>
          </p:cNvSpPr>
          <p:nvPr>
            <p:ph type="ftr" sz="quarter" idx="11"/>
          </p:nvPr>
        </p:nvSpPr>
        <p:spPr/>
        <p:txBody>
          <a:bodyPr/>
          <a:lstStyle/>
          <a:p>
            <a:r>
              <a:rPr lang="en-GB"/>
              <a:t>For queries about your application or the recruitment process, please email publicappointments@beis.gov.uk</a:t>
            </a:r>
          </a:p>
        </p:txBody>
      </p:sp>
      <p:sp>
        <p:nvSpPr>
          <p:cNvPr id="6" name="Slide Number Placeholder 5">
            <a:extLst>
              <a:ext uri="{FF2B5EF4-FFF2-40B4-BE49-F238E27FC236}">
                <a16:creationId xmlns:a16="http://schemas.microsoft.com/office/drawing/2014/main" id="{E4A8B1E6-7E9D-B769-9052-5F906EB3D547}"/>
              </a:ext>
            </a:extLst>
          </p:cNvPr>
          <p:cNvSpPr>
            <a:spLocks noGrp="1"/>
          </p:cNvSpPr>
          <p:nvPr>
            <p:ph type="sldNum" sz="quarter" idx="12"/>
          </p:nvPr>
        </p:nvSpPr>
        <p:spPr/>
        <p:txBody>
          <a:bodyPr/>
          <a:lstStyle/>
          <a:p>
            <a:fld id="{7A2C93C0-434E-41D6-BDEF-AE7F1FF48EDD}" type="slidenum">
              <a:rPr lang="en-GB" smtClean="0"/>
              <a:t>‹#›</a:t>
            </a:fld>
            <a:endParaRPr lang="en-GB"/>
          </a:p>
        </p:txBody>
      </p:sp>
    </p:spTree>
    <p:extLst>
      <p:ext uri="{BB962C8B-B14F-4D97-AF65-F5344CB8AC3E}">
        <p14:creationId xmlns:p14="http://schemas.microsoft.com/office/powerpoint/2010/main" val="25355731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87B718E-AA8A-AAA2-595C-9BB31D481F87}"/>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83468571-35A8-5CE9-B7DA-E7B9EFDD0F6D}"/>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8B18826-03D3-F01D-F44D-118BCA9ECFBA}"/>
              </a:ext>
            </a:extLst>
          </p:cNvPr>
          <p:cNvSpPr>
            <a:spLocks noGrp="1"/>
          </p:cNvSpPr>
          <p:nvPr>
            <p:ph type="dt" sz="half" idx="10"/>
          </p:nvPr>
        </p:nvSpPr>
        <p:spPr/>
        <p:txBody>
          <a:bodyPr/>
          <a:lstStyle/>
          <a:p>
            <a:fld id="{BD66A125-8A8F-43D7-B6BC-A91A7B1847DE}" type="datetime1">
              <a:rPr lang="en-GB" smtClean="0"/>
              <a:t>15/01/2024</a:t>
            </a:fld>
            <a:endParaRPr lang="en-GB"/>
          </a:p>
        </p:txBody>
      </p:sp>
      <p:sp>
        <p:nvSpPr>
          <p:cNvPr id="5" name="Footer Placeholder 4">
            <a:extLst>
              <a:ext uri="{FF2B5EF4-FFF2-40B4-BE49-F238E27FC236}">
                <a16:creationId xmlns:a16="http://schemas.microsoft.com/office/drawing/2014/main" id="{091B28AD-03D9-C853-E18A-B8FF3AAB84F7}"/>
              </a:ext>
            </a:extLst>
          </p:cNvPr>
          <p:cNvSpPr>
            <a:spLocks noGrp="1"/>
          </p:cNvSpPr>
          <p:nvPr>
            <p:ph type="ftr" sz="quarter" idx="11"/>
          </p:nvPr>
        </p:nvSpPr>
        <p:spPr/>
        <p:txBody>
          <a:bodyPr/>
          <a:lstStyle/>
          <a:p>
            <a:r>
              <a:rPr lang="en-GB"/>
              <a:t>For queries about your application or the recruitment process, please email publicappointments@beis.gov.uk</a:t>
            </a:r>
          </a:p>
        </p:txBody>
      </p:sp>
      <p:sp>
        <p:nvSpPr>
          <p:cNvPr id="6" name="Slide Number Placeholder 5">
            <a:extLst>
              <a:ext uri="{FF2B5EF4-FFF2-40B4-BE49-F238E27FC236}">
                <a16:creationId xmlns:a16="http://schemas.microsoft.com/office/drawing/2014/main" id="{8735EFE4-520E-25D0-F7B4-874905FFA487}"/>
              </a:ext>
            </a:extLst>
          </p:cNvPr>
          <p:cNvSpPr>
            <a:spLocks noGrp="1"/>
          </p:cNvSpPr>
          <p:nvPr>
            <p:ph type="sldNum" sz="quarter" idx="12"/>
          </p:nvPr>
        </p:nvSpPr>
        <p:spPr/>
        <p:txBody>
          <a:bodyPr/>
          <a:lstStyle/>
          <a:p>
            <a:fld id="{7A2C93C0-434E-41D6-BDEF-AE7F1FF48EDD}" type="slidenum">
              <a:rPr lang="en-GB" smtClean="0"/>
              <a:t>‹#›</a:t>
            </a:fld>
            <a:endParaRPr lang="en-GB"/>
          </a:p>
        </p:txBody>
      </p:sp>
    </p:spTree>
    <p:extLst>
      <p:ext uri="{BB962C8B-B14F-4D97-AF65-F5344CB8AC3E}">
        <p14:creationId xmlns:p14="http://schemas.microsoft.com/office/powerpoint/2010/main" val="27224794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1DCF7AA-83AC-B135-70B0-0B839DD3417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4501429F-DD7F-DEDB-F7E1-2FEF7E8EDD5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39C5A792-C421-2BE2-335E-66D1D6C6295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4FFD6EF-134C-4E68-ACB2-3317A241D7BB}" type="datetime1">
              <a:rPr lang="en-GB" smtClean="0"/>
              <a:t>15/01/2024</a:t>
            </a:fld>
            <a:endParaRPr lang="en-GB"/>
          </a:p>
        </p:txBody>
      </p:sp>
      <p:sp>
        <p:nvSpPr>
          <p:cNvPr id="5" name="Footer Placeholder 4">
            <a:extLst>
              <a:ext uri="{FF2B5EF4-FFF2-40B4-BE49-F238E27FC236}">
                <a16:creationId xmlns:a16="http://schemas.microsoft.com/office/drawing/2014/main" id="{10869877-97DC-502E-886E-8D39C7EB39F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GB"/>
              <a:t>For queries about your application or the recruitment process, please email publicappointments@beis.gov.uk</a:t>
            </a:r>
          </a:p>
        </p:txBody>
      </p:sp>
      <p:sp>
        <p:nvSpPr>
          <p:cNvPr id="6" name="Slide Number Placeholder 5">
            <a:extLst>
              <a:ext uri="{FF2B5EF4-FFF2-40B4-BE49-F238E27FC236}">
                <a16:creationId xmlns:a16="http://schemas.microsoft.com/office/drawing/2014/main" id="{8E6CAB5D-2BD8-3D31-822D-F35AB20BF5A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2C93C0-434E-41D6-BDEF-AE7F1FF48EDD}" type="slidenum">
              <a:rPr lang="en-GB" smtClean="0"/>
              <a:t>‹#›</a:t>
            </a:fld>
            <a:endParaRPr lang="en-GB"/>
          </a:p>
        </p:txBody>
      </p:sp>
    </p:spTree>
    <p:extLst>
      <p:ext uri="{BB962C8B-B14F-4D97-AF65-F5344CB8AC3E}">
        <p14:creationId xmlns:p14="http://schemas.microsoft.com/office/powerpoint/2010/main" val="82783010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hyperlink" Target="mailto:emma.clark@gatenbysanderson.com"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hyperlink" Target="https://www.ofcom.org.uk/about-ofcom"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hyperlink" Target="https://www.gov.uk/government/publications/united-kingdom-security-vetting-clearance-levels/national-security-vetting-clearance-levels."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hyperlink" Target="mailto:emma.clark@gatenbysanderson.com"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hyperlink" Target="https://www.gov.uk/government/publications/the-7-principles-of-public-life"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hyperlink" Target="mailto:publicappointments@csc.gov.uk" TargetMode="External"/><Relationship Id="rId4" Type="http://schemas.openxmlformats.org/officeDocument/2006/relationships/hyperlink" Target="mailto:partnerships@dsit.gov.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237FD96-3C2E-0869-E552-E630A49FA571}"/>
              </a:ext>
            </a:extLst>
          </p:cNvPr>
          <p:cNvSpPr/>
          <p:nvPr/>
        </p:nvSpPr>
        <p:spPr>
          <a:xfrm>
            <a:off x="0" y="5741581"/>
            <a:ext cx="12192000" cy="1116420"/>
          </a:xfrm>
          <a:prstGeom prst="rect">
            <a:avLst/>
          </a:prstGeom>
          <a:solidFill>
            <a:srgbClr val="002E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6" name="Picture 5" descr="Graphical user interface, text&#10;&#10;Description automatically generated">
            <a:extLst>
              <a:ext uri="{FF2B5EF4-FFF2-40B4-BE49-F238E27FC236}">
                <a16:creationId xmlns:a16="http://schemas.microsoft.com/office/drawing/2014/main" id="{1479EB03-BA03-9E17-596D-E727D1900D7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68763" y="5893983"/>
            <a:ext cx="1842121" cy="811616"/>
          </a:xfrm>
          <a:prstGeom prst="rect">
            <a:avLst/>
          </a:prstGeom>
        </p:spPr>
      </p:pic>
      <p:sp>
        <p:nvSpPr>
          <p:cNvPr id="8" name="TextBox 5">
            <a:extLst>
              <a:ext uri="{FF2B5EF4-FFF2-40B4-BE49-F238E27FC236}">
                <a16:creationId xmlns:a16="http://schemas.microsoft.com/office/drawing/2014/main" id="{0584C965-6550-4DAB-A182-6A6B68CD0FE5}"/>
              </a:ext>
            </a:extLst>
          </p:cNvPr>
          <p:cNvSpPr txBox="1"/>
          <p:nvPr/>
        </p:nvSpPr>
        <p:spPr>
          <a:xfrm>
            <a:off x="9106608" y="6063508"/>
            <a:ext cx="1182029" cy="461665"/>
          </a:xfrm>
          <a:prstGeom prst="rect">
            <a:avLst/>
          </a:prstGeom>
          <a:solidFill>
            <a:schemeClr val="bg1"/>
          </a:solidFill>
        </p:spPr>
        <p:txBody>
          <a:bodyPr wrap="square" rtlCol="0" anchor="ct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200" dirty="0"/>
              <a:t>Insert Public body logo here</a:t>
            </a:r>
          </a:p>
        </p:txBody>
      </p:sp>
      <p:pic>
        <p:nvPicPr>
          <p:cNvPr id="10" name="Picture 9">
            <a:extLst>
              <a:ext uri="{FF2B5EF4-FFF2-40B4-BE49-F238E27FC236}">
                <a16:creationId xmlns:a16="http://schemas.microsoft.com/office/drawing/2014/main" id="{CEEF093C-D540-4BA6-AB3B-2329C729992F}"/>
              </a:ext>
            </a:extLst>
          </p:cNvPr>
          <p:cNvPicPr>
            <a:picLocks noChangeAspect="1"/>
          </p:cNvPicPr>
          <p:nvPr/>
        </p:nvPicPr>
        <p:blipFill rotWithShape="1">
          <a:blip r:embed="rId3"/>
          <a:srcRect t="16658" b="16657"/>
          <a:stretch/>
        </p:blipFill>
        <p:spPr>
          <a:xfrm>
            <a:off x="7566396" y="5960896"/>
            <a:ext cx="1260086" cy="666890"/>
          </a:xfrm>
          <a:prstGeom prst="rect">
            <a:avLst/>
          </a:prstGeom>
        </p:spPr>
      </p:pic>
      <p:sp>
        <p:nvSpPr>
          <p:cNvPr id="11" name="TextBox 10">
            <a:extLst>
              <a:ext uri="{FF2B5EF4-FFF2-40B4-BE49-F238E27FC236}">
                <a16:creationId xmlns:a16="http://schemas.microsoft.com/office/drawing/2014/main" id="{91FA6847-5D4E-C9E8-1EF4-441BE59E10A9}"/>
              </a:ext>
            </a:extLst>
          </p:cNvPr>
          <p:cNvSpPr txBox="1"/>
          <p:nvPr/>
        </p:nvSpPr>
        <p:spPr>
          <a:xfrm>
            <a:off x="-1" y="1516553"/>
            <a:ext cx="6096001" cy="2062103"/>
          </a:xfrm>
          <a:prstGeom prst="rect">
            <a:avLst/>
          </a:prstGeom>
          <a:solidFill>
            <a:srgbClr val="002E6D"/>
          </a:solidFill>
        </p:spPr>
        <p:txBody>
          <a:bodyPr wrap="square" rtlCol="0">
            <a:spAutoFit/>
          </a:bodyPr>
          <a:lstStyle/>
          <a:p>
            <a:endParaRPr lang="en-GB" sz="2800" b="1" dirty="0">
              <a:solidFill>
                <a:schemeClr val="bg1"/>
              </a:solidFill>
              <a:latin typeface="Arial" panose="020B0604020202020204" pitchFamily="34" charset="0"/>
              <a:cs typeface="Arial" panose="020B0604020202020204" pitchFamily="34" charset="0"/>
            </a:endParaRPr>
          </a:p>
          <a:p>
            <a:r>
              <a:rPr lang="en-GB" sz="2400" b="1" dirty="0">
                <a:solidFill>
                  <a:schemeClr val="bg1"/>
                </a:solidFill>
                <a:latin typeface="Arial" panose="020B0604020202020204" pitchFamily="34" charset="0"/>
                <a:cs typeface="Arial" panose="020B0604020202020204" pitchFamily="34" charset="0"/>
              </a:rPr>
              <a:t>Ofcom Deputy Chair</a:t>
            </a:r>
          </a:p>
          <a:p>
            <a:r>
              <a:rPr lang="en-GB" sz="2400" dirty="0">
                <a:solidFill>
                  <a:schemeClr val="bg1"/>
                </a:solidFill>
                <a:latin typeface="Arial" panose="020B0604020202020204" pitchFamily="34" charset="0"/>
                <a:cs typeface="Arial" panose="020B0604020202020204" pitchFamily="34" charset="0"/>
              </a:rPr>
              <a:t>Candidate Pack</a:t>
            </a:r>
          </a:p>
          <a:p>
            <a:r>
              <a:rPr lang="en-GB" sz="2400" dirty="0">
                <a:solidFill>
                  <a:schemeClr val="bg1"/>
                </a:solidFill>
                <a:latin typeface="Arial" panose="020B0604020202020204" pitchFamily="34" charset="0"/>
                <a:cs typeface="Arial" panose="020B0604020202020204" pitchFamily="34" charset="0"/>
              </a:rPr>
              <a:t>Closing Date: 12 noon 23 Feb 2024</a:t>
            </a:r>
          </a:p>
          <a:p>
            <a:endParaRPr lang="en-GB" sz="2800" dirty="0">
              <a:solidFill>
                <a:schemeClr val="bg1"/>
              </a:solidFill>
              <a:latin typeface="Arial" panose="020B0604020202020204" pitchFamily="34" charset="0"/>
              <a:cs typeface="Arial" panose="020B0604020202020204" pitchFamily="34" charset="0"/>
            </a:endParaRPr>
          </a:p>
        </p:txBody>
      </p:sp>
      <p:sp>
        <p:nvSpPr>
          <p:cNvPr id="17" name="TextBox 16">
            <a:extLst>
              <a:ext uri="{FF2B5EF4-FFF2-40B4-BE49-F238E27FC236}">
                <a16:creationId xmlns:a16="http://schemas.microsoft.com/office/drawing/2014/main" id="{ABB3A17C-65EF-A9D1-6633-DCFDAFFA1F3A}"/>
              </a:ext>
            </a:extLst>
          </p:cNvPr>
          <p:cNvSpPr txBox="1"/>
          <p:nvPr/>
        </p:nvSpPr>
        <p:spPr>
          <a:xfrm>
            <a:off x="0" y="4352081"/>
            <a:ext cx="6096000" cy="923330"/>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If you have any questions, require further information, or would like this candidate pack in an alternative format, please contact </a:t>
            </a:r>
            <a:r>
              <a:rPr lang="en-GB" dirty="0">
                <a:latin typeface="Arial" panose="020B0604020202020204" pitchFamily="34" charset="0"/>
                <a:cs typeface="Arial" panose="020B0604020202020204" pitchFamily="34" charset="0"/>
                <a:hlinkClick r:id="rId4"/>
              </a:rPr>
              <a:t>emma.clark@gatenbysanderson.com</a:t>
            </a:r>
            <a:r>
              <a:rPr lang="en-GB" dirty="0">
                <a:latin typeface="Arial" panose="020B0604020202020204" pitchFamily="34" charset="0"/>
                <a:cs typeface="Arial" panose="020B0604020202020204" pitchFamily="34" charset="0"/>
              </a:rPr>
              <a:t> </a:t>
            </a:r>
          </a:p>
        </p:txBody>
      </p:sp>
      <p:sp>
        <p:nvSpPr>
          <p:cNvPr id="2" name="TextBox 1">
            <a:extLst>
              <a:ext uri="{FF2B5EF4-FFF2-40B4-BE49-F238E27FC236}">
                <a16:creationId xmlns:a16="http://schemas.microsoft.com/office/drawing/2014/main" id="{C7861305-AC8D-DEBF-DA34-ADBDFBA711AA}"/>
              </a:ext>
            </a:extLst>
          </p:cNvPr>
          <p:cNvSpPr txBox="1"/>
          <p:nvPr/>
        </p:nvSpPr>
        <p:spPr>
          <a:xfrm>
            <a:off x="7514927" y="2547603"/>
            <a:ext cx="3149730" cy="369332"/>
          </a:xfrm>
          <a:prstGeom prst="rect">
            <a:avLst/>
          </a:prstGeom>
          <a:noFill/>
        </p:spPr>
        <p:txBody>
          <a:bodyPr wrap="square" rtlCol="0">
            <a:spAutoFit/>
          </a:bodyPr>
          <a:lstStyle/>
          <a:p>
            <a:pPr algn="ctr"/>
            <a:r>
              <a:rPr lang="en-GB" dirty="0"/>
              <a:t>Insert Public Body logo here</a:t>
            </a:r>
          </a:p>
        </p:txBody>
      </p:sp>
      <p:sp>
        <p:nvSpPr>
          <p:cNvPr id="18" name="Slide Number Placeholder 17">
            <a:extLst>
              <a:ext uri="{FF2B5EF4-FFF2-40B4-BE49-F238E27FC236}">
                <a16:creationId xmlns:a16="http://schemas.microsoft.com/office/drawing/2014/main" id="{892AFF8A-6ED2-9FA4-75DF-0D8ECD7589CF}"/>
              </a:ext>
            </a:extLst>
          </p:cNvPr>
          <p:cNvSpPr>
            <a:spLocks noGrp="1"/>
          </p:cNvSpPr>
          <p:nvPr>
            <p:ph type="sldNum" sz="quarter" idx="12"/>
          </p:nvPr>
        </p:nvSpPr>
        <p:spPr/>
        <p:txBody>
          <a:bodyPr/>
          <a:lstStyle/>
          <a:p>
            <a:fld id="{7A2C93C0-434E-41D6-BDEF-AE7F1FF48EDD}" type="slidenum">
              <a:rPr lang="en-GB" smtClean="0"/>
              <a:t>1</a:t>
            </a:fld>
            <a:endParaRPr lang="en-GB" dirty="0"/>
          </a:p>
        </p:txBody>
      </p:sp>
      <p:pic>
        <p:nvPicPr>
          <p:cNvPr id="5" name="Picture 4" descr="A logo with a rainbow colored border&#10;&#10;Description automatically generated with medium confidence">
            <a:extLst>
              <a:ext uri="{FF2B5EF4-FFF2-40B4-BE49-F238E27FC236}">
                <a16:creationId xmlns:a16="http://schemas.microsoft.com/office/drawing/2014/main" id="{E44AD2C7-66A1-E96B-3FE9-D82A78E69A7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830970" y="1616344"/>
            <a:ext cx="5198406" cy="1962312"/>
          </a:xfrm>
          <a:prstGeom prst="rect">
            <a:avLst/>
          </a:prstGeom>
        </p:spPr>
      </p:pic>
      <p:pic>
        <p:nvPicPr>
          <p:cNvPr id="7" name="Picture 6" descr="A logo with a rainbow colored border&#10;&#10;Description automatically generated with medium confidence">
            <a:extLst>
              <a:ext uri="{FF2B5EF4-FFF2-40B4-BE49-F238E27FC236}">
                <a16:creationId xmlns:a16="http://schemas.microsoft.com/office/drawing/2014/main" id="{0B7D894A-2DCE-E97F-338F-48BB6F07C3D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983144" y="5960896"/>
            <a:ext cx="1494838" cy="666890"/>
          </a:xfrm>
          <a:prstGeom prst="rect">
            <a:avLst/>
          </a:prstGeom>
        </p:spPr>
      </p:pic>
    </p:spTree>
    <p:extLst>
      <p:ext uri="{BB962C8B-B14F-4D97-AF65-F5344CB8AC3E}">
        <p14:creationId xmlns:p14="http://schemas.microsoft.com/office/powerpoint/2010/main" val="20248221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237FD96-3C2E-0869-E552-E630A49FA571}"/>
              </a:ext>
            </a:extLst>
          </p:cNvPr>
          <p:cNvSpPr/>
          <p:nvPr/>
        </p:nvSpPr>
        <p:spPr>
          <a:xfrm>
            <a:off x="0" y="5741581"/>
            <a:ext cx="12192000" cy="1116420"/>
          </a:xfrm>
          <a:prstGeom prst="rect">
            <a:avLst/>
          </a:prstGeom>
          <a:solidFill>
            <a:srgbClr val="002E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6" name="Picture 5" descr="Graphical user interface, text&#10;&#10;Description automatically generated">
            <a:extLst>
              <a:ext uri="{FF2B5EF4-FFF2-40B4-BE49-F238E27FC236}">
                <a16:creationId xmlns:a16="http://schemas.microsoft.com/office/drawing/2014/main" id="{1479EB03-BA03-9E17-596D-E727D1900D7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68763" y="5893983"/>
            <a:ext cx="1842121" cy="811616"/>
          </a:xfrm>
          <a:prstGeom prst="rect">
            <a:avLst/>
          </a:prstGeom>
        </p:spPr>
      </p:pic>
      <p:pic>
        <p:nvPicPr>
          <p:cNvPr id="10" name="Picture 9">
            <a:extLst>
              <a:ext uri="{FF2B5EF4-FFF2-40B4-BE49-F238E27FC236}">
                <a16:creationId xmlns:a16="http://schemas.microsoft.com/office/drawing/2014/main" id="{CEEF093C-D540-4BA6-AB3B-2329C729992F}"/>
              </a:ext>
            </a:extLst>
          </p:cNvPr>
          <p:cNvPicPr>
            <a:picLocks noChangeAspect="1"/>
          </p:cNvPicPr>
          <p:nvPr/>
        </p:nvPicPr>
        <p:blipFill rotWithShape="1">
          <a:blip r:embed="rId3"/>
          <a:srcRect t="16658" b="16657"/>
          <a:stretch/>
        </p:blipFill>
        <p:spPr>
          <a:xfrm>
            <a:off x="7566396" y="5960896"/>
            <a:ext cx="1260086" cy="666890"/>
          </a:xfrm>
          <a:prstGeom prst="rect">
            <a:avLst/>
          </a:prstGeom>
        </p:spPr>
      </p:pic>
      <p:sp>
        <p:nvSpPr>
          <p:cNvPr id="2" name="Slide Number Placeholder 1">
            <a:extLst>
              <a:ext uri="{FF2B5EF4-FFF2-40B4-BE49-F238E27FC236}">
                <a16:creationId xmlns:a16="http://schemas.microsoft.com/office/drawing/2014/main" id="{6CC0545A-B2C0-E9E4-DFFC-236D76861C8C}"/>
              </a:ext>
            </a:extLst>
          </p:cNvPr>
          <p:cNvSpPr>
            <a:spLocks noGrp="1"/>
          </p:cNvSpPr>
          <p:nvPr>
            <p:ph type="sldNum" sz="quarter" idx="12"/>
          </p:nvPr>
        </p:nvSpPr>
        <p:spPr>
          <a:xfrm>
            <a:off x="300941" y="6166854"/>
            <a:ext cx="288403" cy="261574"/>
          </a:xfrm>
        </p:spPr>
        <p:txBody>
          <a:bodyPr/>
          <a:lstStyle/>
          <a:p>
            <a:fld id="{7A2C93C0-434E-41D6-BDEF-AE7F1FF48EDD}" type="slidenum">
              <a:rPr lang="en-GB" sz="1400" smtClean="0">
                <a:solidFill>
                  <a:schemeClr val="bg1"/>
                </a:solidFill>
                <a:latin typeface="Arial" panose="020B0604020202020204" pitchFamily="34" charset="0"/>
                <a:cs typeface="Arial" panose="020B0604020202020204" pitchFamily="34" charset="0"/>
              </a:rPr>
              <a:t>2</a:t>
            </a:fld>
            <a:endParaRPr lang="en-GB" sz="1400" dirty="0">
              <a:solidFill>
                <a:schemeClr val="bg1"/>
              </a:solidFill>
              <a:latin typeface="Arial" panose="020B0604020202020204" pitchFamily="34" charset="0"/>
              <a:cs typeface="Arial" panose="020B0604020202020204" pitchFamily="34" charset="0"/>
            </a:endParaRPr>
          </a:p>
        </p:txBody>
      </p:sp>
      <p:sp>
        <p:nvSpPr>
          <p:cNvPr id="3" name="Footer Placeholder 2">
            <a:extLst>
              <a:ext uri="{FF2B5EF4-FFF2-40B4-BE49-F238E27FC236}">
                <a16:creationId xmlns:a16="http://schemas.microsoft.com/office/drawing/2014/main" id="{803D5386-4FD4-7FD8-2692-0710720E9495}"/>
              </a:ext>
            </a:extLst>
          </p:cNvPr>
          <p:cNvSpPr>
            <a:spLocks noGrp="1"/>
          </p:cNvSpPr>
          <p:nvPr>
            <p:ph type="ftr" sz="quarter" idx="11"/>
          </p:nvPr>
        </p:nvSpPr>
        <p:spPr>
          <a:xfrm>
            <a:off x="1565514" y="6030380"/>
            <a:ext cx="5058263" cy="551042"/>
          </a:xfrm>
        </p:spPr>
        <p:txBody>
          <a:bodyPr/>
          <a:lstStyle/>
          <a:p>
            <a:pPr algn="l"/>
            <a:r>
              <a:rPr lang="en-GB" sz="1400" dirty="0">
                <a:solidFill>
                  <a:schemeClr val="bg1"/>
                </a:solidFill>
                <a:latin typeface="Arial" panose="020B0604020202020204" pitchFamily="34" charset="0"/>
                <a:cs typeface="Arial" panose="020B0604020202020204" pitchFamily="34" charset="0"/>
              </a:rPr>
              <a:t>For queries about your application or the recruitment process, please email rosanne.sarratt@gatenbysanderon.com </a:t>
            </a:r>
          </a:p>
        </p:txBody>
      </p:sp>
      <p:sp>
        <p:nvSpPr>
          <p:cNvPr id="5" name="TextBox 4">
            <a:extLst>
              <a:ext uri="{FF2B5EF4-FFF2-40B4-BE49-F238E27FC236}">
                <a16:creationId xmlns:a16="http://schemas.microsoft.com/office/drawing/2014/main" id="{1AB9143E-2868-A8EC-674A-5E4DCE10A453}"/>
              </a:ext>
            </a:extLst>
          </p:cNvPr>
          <p:cNvSpPr txBox="1"/>
          <p:nvPr/>
        </p:nvSpPr>
        <p:spPr>
          <a:xfrm>
            <a:off x="360742" y="358812"/>
            <a:ext cx="5679311" cy="523220"/>
          </a:xfrm>
          <a:prstGeom prst="rect">
            <a:avLst/>
          </a:prstGeom>
          <a:noFill/>
        </p:spPr>
        <p:txBody>
          <a:bodyPr wrap="square" rtlCol="0">
            <a:spAutoFit/>
          </a:bodyPr>
          <a:lstStyle/>
          <a:p>
            <a:r>
              <a:rPr lang="en-GB" sz="2800" b="1" u="sng" dirty="0">
                <a:latin typeface="Arial" panose="020B0604020202020204" pitchFamily="34" charset="0"/>
                <a:cs typeface="Arial" panose="020B0604020202020204" pitchFamily="34" charset="0"/>
              </a:rPr>
              <a:t>Contents</a:t>
            </a:r>
          </a:p>
        </p:txBody>
      </p:sp>
      <p:sp>
        <p:nvSpPr>
          <p:cNvPr id="11" name="TextBox 10">
            <a:extLst>
              <a:ext uri="{FF2B5EF4-FFF2-40B4-BE49-F238E27FC236}">
                <a16:creationId xmlns:a16="http://schemas.microsoft.com/office/drawing/2014/main" id="{C7C08B4C-430D-DD3F-150D-95A693F5C75D}"/>
              </a:ext>
            </a:extLst>
          </p:cNvPr>
          <p:cNvSpPr txBox="1"/>
          <p:nvPr/>
        </p:nvSpPr>
        <p:spPr>
          <a:xfrm>
            <a:off x="360742" y="997781"/>
            <a:ext cx="5823031" cy="4339650"/>
          </a:xfrm>
          <a:prstGeom prst="rect">
            <a:avLst/>
          </a:prstGeom>
          <a:noFill/>
        </p:spPr>
        <p:txBody>
          <a:bodyPr wrap="square" rtlCol="0">
            <a:spAutoFit/>
          </a:bodyPr>
          <a:lstStyle/>
          <a:p>
            <a:pPr>
              <a:spcAft>
                <a:spcPts val="1200"/>
              </a:spcAft>
            </a:pPr>
            <a:r>
              <a:rPr lang="en-GB" sz="1600" dirty="0">
                <a:latin typeface="Arial" panose="020B0604020202020204" pitchFamily="34" charset="0"/>
                <a:cs typeface="Arial" panose="020B0604020202020204" pitchFamily="34" charset="0"/>
              </a:rPr>
              <a:t>3. Ministerial Foreword</a:t>
            </a:r>
          </a:p>
          <a:p>
            <a:pPr>
              <a:spcAft>
                <a:spcPts val="1200"/>
              </a:spcAft>
            </a:pPr>
            <a:r>
              <a:rPr lang="en-GB" sz="1600" dirty="0">
                <a:latin typeface="Arial" panose="020B0604020202020204" pitchFamily="34" charset="0"/>
                <a:cs typeface="Arial" panose="020B0604020202020204" pitchFamily="34" charset="0"/>
              </a:rPr>
              <a:t>4. About Ofcom</a:t>
            </a:r>
          </a:p>
          <a:p>
            <a:pPr>
              <a:spcAft>
                <a:spcPts val="1200"/>
              </a:spcAft>
            </a:pPr>
            <a:r>
              <a:rPr lang="en-GB" sz="1600" dirty="0">
                <a:latin typeface="Arial" panose="020B0604020202020204" pitchFamily="34" charset="0"/>
                <a:cs typeface="Arial" panose="020B0604020202020204" pitchFamily="34" charset="0"/>
              </a:rPr>
              <a:t>5-6. The Role</a:t>
            </a:r>
          </a:p>
          <a:p>
            <a:pPr>
              <a:spcAft>
                <a:spcPts val="1200"/>
              </a:spcAft>
            </a:pPr>
            <a:r>
              <a:rPr lang="en-GB" sz="1600" dirty="0">
                <a:latin typeface="Arial" panose="020B0604020202020204" pitchFamily="34" charset="0"/>
                <a:cs typeface="Arial" panose="020B0604020202020204" pitchFamily="34" charset="0"/>
              </a:rPr>
              <a:t>7. Person Specification</a:t>
            </a:r>
          </a:p>
          <a:p>
            <a:pPr>
              <a:spcAft>
                <a:spcPts val="1200"/>
              </a:spcAft>
            </a:pPr>
            <a:r>
              <a:rPr lang="en-GB" sz="1600" dirty="0">
                <a:latin typeface="Arial" panose="020B0604020202020204" pitchFamily="34" charset="0"/>
                <a:cs typeface="Arial" panose="020B0604020202020204" pitchFamily="34" charset="0"/>
              </a:rPr>
              <a:t>8. Terms of Appointment</a:t>
            </a:r>
          </a:p>
          <a:p>
            <a:pPr>
              <a:spcAft>
                <a:spcPts val="1200"/>
              </a:spcAft>
            </a:pPr>
            <a:r>
              <a:rPr lang="en-GB" sz="1600" dirty="0">
                <a:latin typeface="Arial" panose="020B0604020202020204" pitchFamily="34" charset="0"/>
                <a:cs typeface="Arial" panose="020B0604020202020204" pitchFamily="34" charset="0"/>
              </a:rPr>
              <a:t>9. How to Apply</a:t>
            </a:r>
          </a:p>
          <a:p>
            <a:pPr>
              <a:spcAft>
                <a:spcPts val="1200"/>
              </a:spcAft>
            </a:pPr>
            <a:r>
              <a:rPr lang="en-GB" sz="1600" dirty="0">
                <a:latin typeface="Arial" panose="020B0604020202020204" pitchFamily="34" charset="0"/>
                <a:cs typeface="Arial" panose="020B0604020202020204" pitchFamily="34" charset="0"/>
              </a:rPr>
              <a:t>10. Assessment Panel, Process and Timeline</a:t>
            </a:r>
          </a:p>
          <a:p>
            <a:pPr>
              <a:spcAft>
                <a:spcPts val="1200"/>
              </a:spcAft>
            </a:pPr>
            <a:r>
              <a:rPr lang="en-GB" sz="1600" dirty="0">
                <a:latin typeface="Arial" panose="020B0604020202020204" pitchFamily="34" charset="0"/>
                <a:cs typeface="Arial" panose="020B0604020202020204" pitchFamily="34" charset="0"/>
              </a:rPr>
              <a:t>11. Equality, Diversity and Inclusion</a:t>
            </a:r>
          </a:p>
          <a:p>
            <a:pPr>
              <a:spcAft>
                <a:spcPts val="1200"/>
              </a:spcAft>
            </a:pPr>
            <a:r>
              <a:rPr lang="en-GB" sz="1600" dirty="0">
                <a:latin typeface="Arial" panose="020B0604020202020204" pitchFamily="34" charset="0"/>
                <a:cs typeface="Arial" panose="020B0604020202020204" pitchFamily="34" charset="0"/>
              </a:rPr>
              <a:t>12. Annex A: Conflicts of Interest and Due Diligence</a:t>
            </a:r>
          </a:p>
          <a:p>
            <a:pPr>
              <a:spcAft>
                <a:spcPts val="1200"/>
              </a:spcAft>
            </a:pPr>
            <a:r>
              <a:rPr lang="en-GB" sz="1600" dirty="0">
                <a:latin typeface="Arial" panose="020B0604020202020204" pitchFamily="34" charset="0"/>
                <a:cs typeface="Arial" panose="020B0604020202020204" pitchFamily="34" charset="0"/>
              </a:rPr>
              <a:t>13. Annex B: The Seven Principles of Public Life</a:t>
            </a:r>
          </a:p>
          <a:p>
            <a:pPr>
              <a:spcAft>
                <a:spcPts val="1200"/>
              </a:spcAft>
            </a:pPr>
            <a:r>
              <a:rPr lang="en-GB" sz="1600" dirty="0">
                <a:latin typeface="Arial" panose="020B0604020202020204" pitchFamily="34" charset="0"/>
                <a:cs typeface="Arial" panose="020B0604020202020204" pitchFamily="34" charset="0"/>
              </a:rPr>
              <a:t>14: Annex C: Complaints Procedure</a:t>
            </a:r>
          </a:p>
        </p:txBody>
      </p:sp>
      <p:sp>
        <p:nvSpPr>
          <p:cNvPr id="12" name="TextBox 5">
            <a:extLst>
              <a:ext uri="{FF2B5EF4-FFF2-40B4-BE49-F238E27FC236}">
                <a16:creationId xmlns:a16="http://schemas.microsoft.com/office/drawing/2014/main" id="{F4C2930B-C4A2-B3F8-13AB-931C76F9EF86}"/>
              </a:ext>
            </a:extLst>
          </p:cNvPr>
          <p:cNvSpPr txBox="1"/>
          <p:nvPr/>
        </p:nvSpPr>
        <p:spPr>
          <a:xfrm>
            <a:off x="9106608" y="6063508"/>
            <a:ext cx="1182029" cy="461665"/>
          </a:xfrm>
          <a:prstGeom prst="rect">
            <a:avLst/>
          </a:prstGeom>
          <a:solidFill>
            <a:schemeClr val="bg1"/>
          </a:solidFill>
        </p:spPr>
        <p:txBody>
          <a:bodyPr wrap="square" rtlCol="0" anchor="ct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200" dirty="0"/>
              <a:t>Insert Public body logo here</a:t>
            </a:r>
          </a:p>
        </p:txBody>
      </p:sp>
      <p:pic>
        <p:nvPicPr>
          <p:cNvPr id="7" name="Picture 6" descr="A logo with a rainbow colored border&#10;&#10;Description automatically generated with medium confidence">
            <a:extLst>
              <a:ext uri="{FF2B5EF4-FFF2-40B4-BE49-F238E27FC236}">
                <a16:creationId xmlns:a16="http://schemas.microsoft.com/office/drawing/2014/main" id="{56ECDC28-EC57-53FB-1BBC-867CA217DB9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83144" y="5960896"/>
            <a:ext cx="1494838" cy="666890"/>
          </a:xfrm>
          <a:prstGeom prst="rect">
            <a:avLst/>
          </a:prstGeom>
        </p:spPr>
      </p:pic>
    </p:spTree>
    <p:extLst>
      <p:ext uri="{BB962C8B-B14F-4D97-AF65-F5344CB8AC3E}">
        <p14:creationId xmlns:p14="http://schemas.microsoft.com/office/powerpoint/2010/main" val="14513275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237FD96-3C2E-0869-E552-E630A49FA571}"/>
              </a:ext>
            </a:extLst>
          </p:cNvPr>
          <p:cNvSpPr/>
          <p:nvPr/>
        </p:nvSpPr>
        <p:spPr>
          <a:xfrm>
            <a:off x="0" y="5741581"/>
            <a:ext cx="12192000" cy="1116420"/>
          </a:xfrm>
          <a:prstGeom prst="rect">
            <a:avLst/>
          </a:prstGeom>
          <a:solidFill>
            <a:srgbClr val="002E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6" name="Picture 5" descr="Graphical user interface, text&#10;&#10;Description automatically generated">
            <a:extLst>
              <a:ext uri="{FF2B5EF4-FFF2-40B4-BE49-F238E27FC236}">
                <a16:creationId xmlns:a16="http://schemas.microsoft.com/office/drawing/2014/main" id="{1479EB03-BA03-9E17-596D-E727D1900D7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68763" y="5893983"/>
            <a:ext cx="1842121" cy="811616"/>
          </a:xfrm>
          <a:prstGeom prst="rect">
            <a:avLst/>
          </a:prstGeom>
        </p:spPr>
      </p:pic>
      <p:pic>
        <p:nvPicPr>
          <p:cNvPr id="10" name="Picture 9">
            <a:extLst>
              <a:ext uri="{FF2B5EF4-FFF2-40B4-BE49-F238E27FC236}">
                <a16:creationId xmlns:a16="http://schemas.microsoft.com/office/drawing/2014/main" id="{CEEF093C-D540-4BA6-AB3B-2329C729992F}"/>
              </a:ext>
            </a:extLst>
          </p:cNvPr>
          <p:cNvPicPr>
            <a:picLocks noChangeAspect="1"/>
          </p:cNvPicPr>
          <p:nvPr/>
        </p:nvPicPr>
        <p:blipFill rotWithShape="1">
          <a:blip r:embed="rId3"/>
          <a:srcRect t="16658" b="16657"/>
          <a:stretch/>
        </p:blipFill>
        <p:spPr>
          <a:xfrm>
            <a:off x="7566396" y="5960896"/>
            <a:ext cx="1260086" cy="666890"/>
          </a:xfrm>
          <a:prstGeom prst="rect">
            <a:avLst/>
          </a:prstGeom>
        </p:spPr>
      </p:pic>
      <p:sp>
        <p:nvSpPr>
          <p:cNvPr id="2" name="Slide Number Placeholder 1">
            <a:extLst>
              <a:ext uri="{FF2B5EF4-FFF2-40B4-BE49-F238E27FC236}">
                <a16:creationId xmlns:a16="http://schemas.microsoft.com/office/drawing/2014/main" id="{6CC0545A-B2C0-E9E4-DFFC-236D76861C8C}"/>
              </a:ext>
            </a:extLst>
          </p:cNvPr>
          <p:cNvSpPr>
            <a:spLocks noGrp="1"/>
          </p:cNvSpPr>
          <p:nvPr>
            <p:ph type="sldNum" sz="quarter" idx="12"/>
          </p:nvPr>
        </p:nvSpPr>
        <p:spPr>
          <a:xfrm>
            <a:off x="300941" y="6166854"/>
            <a:ext cx="288403" cy="261574"/>
          </a:xfrm>
        </p:spPr>
        <p:txBody>
          <a:bodyPr/>
          <a:lstStyle/>
          <a:p>
            <a:fld id="{7A2C93C0-434E-41D6-BDEF-AE7F1FF48EDD}" type="slidenum">
              <a:rPr lang="en-GB" sz="1400" smtClean="0">
                <a:solidFill>
                  <a:schemeClr val="bg1"/>
                </a:solidFill>
                <a:latin typeface="Arial" panose="020B0604020202020204" pitchFamily="34" charset="0"/>
                <a:cs typeface="Arial" panose="020B0604020202020204" pitchFamily="34" charset="0"/>
              </a:rPr>
              <a:t>3</a:t>
            </a:fld>
            <a:endParaRPr lang="en-GB" sz="1400" dirty="0">
              <a:solidFill>
                <a:schemeClr val="bg1"/>
              </a:solidFill>
              <a:latin typeface="Arial" panose="020B0604020202020204" pitchFamily="34" charset="0"/>
              <a:cs typeface="Arial" panose="020B0604020202020204" pitchFamily="34" charset="0"/>
            </a:endParaRPr>
          </a:p>
        </p:txBody>
      </p:sp>
      <p:sp>
        <p:nvSpPr>
          <p:cNvPr id="3" name="Footer Placeholder 2">
            <a:extLst>
              <a:ext uri="{FF2B5EF4-FFF2-40B4-BE49-F238E27FC236}">
                <a16:creationId xmlns:a16="http://schemas.microsoft.com/office/drawing/2014/main" id="{803D5386-4FD4-7FD8-2692-0710720E9495}"/>
              </a:ext>
            </a:extLst>
          </p:cNvPr>
          <p:cNvSpPr>
            <a:spLocks noGrp="1"/>
          </p:cNvSpPr>
          <p:nvPr>
            <p:ph type="ftr" sz="quarter" idx="11"/>
          </p:nvPr>
        </p:nvSpPr>
        <p:spPr>
          <a:xfrm>
            <a:off x="1565514" y="6030380"/>
            <a:ext cx="5058263" cy="551042"/>
          </a:xfrm>
        </p:spPr>
        <p:txBody>
          <a:bodyPr/>
          <a:lstStyle/>
          <a:p>
            <a:pPr algn="l"/>
            <a:r>
              <a:rPr lang="en-GB" sz="1400" dirty="0">
                <a:solidFill>
                  <a:schemeClr val="bg1"/>
                </a:solidFill>
                <a:latin typeface="Arial" panose="020B0604020202020204" pitchFamily="34" charset="0"/>
                <a:cs typeface="Arial" panose="020B0604020202020204" pitchFamily="34" charset="0"/>
              </a:rPr>
              <a:t>For queries about your application or the recruitment process, please email rosanne.sarratt@gatenbysanderson.com</a:t>
            </a:r>
          </a:p>
        </p:txBody>
      </p:sp>
      <p:sp>
        <p:nvSpPr>
          <p:cNvPr id="5" name="TextBox 4">
            <a:extLst>
              <a:ext uri="{FF2B5EF4-FFF2-40B4-BE49-F238E27FC236}">
                <a16:creationId xmlns:a16="http://schemas.microsoft.com/office/drawing/2014/main" id="{D48CBE51-C4FB-31F8-6F8E-4EB04F1F0D0E}"/>
              </a:ext>
            </a:extLst>
          </p:cNvPr>
          <p:cNvSpPr txBox="1"/>
          <p:nvPr/>
        </p:nvSpPr>
        <p:spPr>
          <a:xfrm>
            <a:off x="360742" y="509286"/>
            <a:ext cx="5679311" cy="523220"/>
          </a:xfrm>
          <a:prstGeom prst="rect">
            <a:avLst/>
          </a:prstGeom>
          <a:noFill/>
        </p:spPr>
        <p:txBody>
          <a:bodyPr wrap="square" rtlCol="0">
            <a:spAutoFit/>
          </a:bodyPr>
          <a:lstStyle/>
          <a:p>
            <a:r>
              <a:rPr lang="en-GB" sz="2800" b="1" dirty="0">
                <a:latin typeface="Arial" panose="020B0604020202020204" pitchFamily="34" charset="0"/>
                <a:cs typeface="Arial" panose="020B0604020202020204" pitchFamily="34" charset="0"/>
              </a:rPr>
              <a:t>Ministerial Foreword</a:t>
            </a:r>
          </a:p>
        </p:txBody>
      </p:sp>
      <p:sp>
        <p:nvSpPr>
          <p:cNvPr id="14" name="TextBox 13">
            <a:extLst>
              <a:ext uri="{FF2B5EF4-FFF2-40B4-BE49-F238E27FC236}">
                <a16:creationId xmlns:a16="http://schemas.microsoft.com/office/drawing/2014/main" id="{32A412D4-67CC-E5BD-8357-CF252C8187EA}"/>
              </a:ext>
            </a:extLst>
          </p:cNvPr>
          <p:cNvSpPr txBox="1"/>
          <p:nvPr/>
        </p:nvSpPr>
        <p:spPr>
          <a:xfrm>
            <a:off x="360743" y="1032506"/>
            <a:ext cx="9069008" cy="4134786"/>
          </a:xfrm>
          <a:prstGeom prst="rect">
            <a:avLst/>
          </a:prstGeom>
          <a:noFill/>
        </p:spPr>
        <p:txBody>
          <a:bodyPr wrap="square" rtlCol="0">
            <a:spAutoFit/>
          </a:bodyPr>
          <a:lstStyle/>
          <a:p>
            <a:pPr>
              <a:lnSpc>
                <a:spcPct val="107000"/>
              </a:lnSpc>
            </a:pPr>
            <a:r>
              <a:rPr lang="en-GB" sz="1400" dirty="0">
                <a:effectLst/>
                <a:latin typeface="Arial" panose="020B0604020202020204" pitchFamily="34" charset="0"/>
                <a:ea typeface="Calibri" panose="020F0502020204030204" pitchFamily="34" charset="0"/>
                <a:cs typeface="Arial" panose="020B0604020202020204" pitchFamily="34" charset="0"/>
              </a:rPr>
              <a:t>Dear Candidate</a:t>
            </a:r>
          </a:p>
          <a:p>
            <a:pPr>
              <a:lnSpc>
                <a:spcPct val="107000"/>
              </a:lnSpc>
            </a:pPr>
            <a:r>
              <a:rPr lang="en-GB" sz="1400" dirty="0">
                <a:effectLst/>
                <a:latin typeface="Arial" panose="020B0604020202020204" pitchFamily="34" charset="0"/>
                <a:ea typeface="Calibri" panose="020F0502020204030204" pitchFamily="34" charset="0"/>
                <a:cs typeface="Arial" panose="020B0604020202020204" pitchFamily="34" charset="0"/>
              </a:rPr>
              <a:t> </a:t>
            </a:r>
          </a:p>
          <a:p>
            <a:pPr>
              <a:lnSpc>
                <a:spcPct val="107000"/>
              </a:lnSpc>
            </a:pPr>
            <a:r>
              <a:rPr lang="en-GB" sz="1400" dirty="0">
                <a:effectLst/>
                <a:latin typeface="Arial" panose="020B0604020202020204" pitchFamily="34" charset="0"/>
                <a:ea typeface="Calibri" panose="020F0502020204030204" pitchFamily="34" charset="0"/>
                <a:cs typeface="Arial" panose="020B0604020202020204" pitchFamily="34" charset="0"/>
              </a:rPr>
              <a:t>Thank you for your interest in becoming Deputy Chair of the Ofcom Board.</a:t>
            </a:r>
          </a:p>
          <a:p>
            <a:pPr>
              <a:lnSpc>
                <a:spcPct val="107000"/>
              </a:lnSpc>
            </a:pPr>
            <a:endParaRPr lang="en-GB" sz="1400" dirty="0">
              <a:effectLst/>
              <a:latin typeface="Arial" panose="020B0604020202020204" pitchFamily="34" charset="0"/>
              <a:ea typeface="Calibri" panose="020F0502020204030204" pitchFamily="34" charset="0"/>
              <a:cs typeface="Arial" panose="020B0604020202020204" pitchFamily="34" charset="0"/>
            </a:endParaRPr>
          </a:p>
          <a:p>
            <a:pPr>
              <a:lnSpc>
                <a:spcPct val="107000"/>
              </a:lnSpc>
            </a:pPr>
            <a:r>
              <a:rPr lang="en-GB" sz="1400" dirty="0">
                <a:effectLst/>
                <a:latin typeface="Arial" panose="020B0604020202020204" pitchFamily="34" charset="0"/>
                <a:ea typeface="Calibri" panose="020F0502020204030204" pitchFamily="34" charset="0"/>
                <a:cs typeface="Arial" panose="020B0604020202020204" pitchFamily="34" charset="0"/>
              </a:rPr>
              <a:t>Ofcom’s functions and duties are set out in a range of primary and secondary legislation and a new Online Safety Act, giving Ofcom new powers in online safety regulation.</a:t>
            </a:r>
          </a:p>
          <a:p>
            <a:pPr>
              <a:lnSpc>
                <a:spcPct val="107000"/>
              </a:lnSpc>
            </a:pPr>
            <a:r>
              <a:rPr lang="en-GB" sz="1400" dirty="0">
                <a:effectLst/>
                <a:latin typeface="Arial" panose="020B0604020202020204" pitchFamily="34" charset="0"/>
                <a:ea typeface="Calibri" panose="020F0502020204030204" pitchFamily="34" charset="0"/>
                <a:cs typeface="Arial" panose="020B0604020202020204" pitchFamily="34" charset="0"/>
              </a:rPr>
              <a:t> </a:t>
            </a:r>
          </a:p>
          <a:p>
            <a:pPr>
              <a:lnSpc>
                <a:spcPct val="107000"/>
              </a:lnSpc>
            </a:pPr>
            <a:r>
              <a:rPr lang="en-GB" sz="1400" dirty="0">
                <a:effectLst/>
                <a:latin typeface="Arial" panose="020B0604020202020204" pitchFamily="34" charset="0"/>
                <a:ea typeface="Aptos" panose="020B0004020202020204" pitchFamily="34" charset="0"/>
                <a:cs typeface="Arial" panose="020B0604020202020204" pitchFamily="34" charset="0"/>
              </a:rPr>
              <a:t>Ofcom is a forward-thinking, inclusive employer and recognises the value of diversity to truly “make communications work for everyone”. Ofcom and DSIT wish this approach to be reflected at Board level and we will welcome applications from suitably qualified applicants whatever their background. </a:t>
            </a:r>
          </a:p>
          <a:p>
            <a:pPr>
              <a:lnSpc>
                <a:spcPct val="107000"/>
              </a:lnSpc>
            </a:pPr>
            <a:r>
              <a:rPr lang="en-GB" sz="1400" dirty="0">
                <a:effectLst/>
                <a:latin typeface="Arial" panose="020B0604020202020204" pitchFamily="34" charset="0"/>
                <a:ea typeface="Calibri" panose="020F0502020204030204" pitchFamily="34" charset="0"/>
                <a:cs typeface="Arial" panose="020B0604020202020204" pitchFamily="34" charset="0"/>
              </a:rPr>
              <a:t> </a:t>
            </a:r>
          </a:p>
          <a:p>
            <a:pPr>
              <a:lnSpc>
                <a:spcPct val="107000"/>
              </a:lnSpc>
            </a:pPr>
            <a:r>
              <a:rPr lang="en-GB" sz="1400" dirty="0">
                <a:effectLst/>
                <a:latin typeface="Arial" panose="020B0604020202020204" pitchFamily="34" charset="0"/>
                <a:ea typeface="Calibri" panose="020F0502020204030204" pitchFamily="34" charset="0"/>
                <a:cs typeface="Arial" panose="020B0604020202020204" pitchFamily="34" charset="0"/>
              </a:rPr>
              <a:t>If you believe you have the experience and qualities we are seeking to help to lead and support this organisation, we very much look forward to hearing from you.</a:t>
            </a:r>
          </a:p>
          <a:p>
            <a:pPr>
              <a:lnSpc>
                <a:spcPct val="107000"/>
              </a:lnSpc>
            </a:pPr>
            <a:r>
              <a:rPr lang="en-GB" sz="1400" dirty="0">
                <a:effectLst/>
                <a:latin typeface="Arial" panose="020B0604020202020204" pitchFamily="34" charset="0"/>
                <a:ea typeface="Calibri" panose="020F0502020204030204" pitchFamily="34" charset="0"/>
                <a:cs typeface="Arial" panose="020B0604020202020204" pitchFamily="34" charset="0"/>
              </a:rPr>
              <a:t> </a:t>
            </a:r>
          </a:p>
          <a:p>
            <a:pPr>
              <a:lnSpc>
                <a:spcPct val="107000"/>
              </a:lnSpc>
            </a:pPr>
            <a:r>
              <a:rPr lang="en-GB" sz="1400" b="1" dirty="0">
                <a:solidFill>
                  <a:srgbClr val="000000"/>
                </a:solidFill>
                <a:effectLst/>
                <a:latin typeface="Arial" panose="020B0604020202020204" pitchFamily="34" charset="0"/>
                <a:ea typeface="Calibri" panose="020F0502020204030204" pitchFamily="34" charset="0"/>
                <a:cs typeface="Arial" panose="020B0604020202020204" pitchFamily="34" charset="0"/>
              </a:rPr>
              <a:t>Secretary of State for Science, Innovation and Technology</a:t>
            </a:r>
            <a:endParaRPr lang="en-GB" sz="1400" dirty="0">
              <a:effectLst/>
              <a:latin typeface="Arial" panose="020B0604020202020204" pitchFamily="34" charset="0"/>
              <a:ea typeface="Calibri" panose="020F0502020204030204" pitchFamily="34" charset="0"/>
              <a:cs typeface="Arial" panose="020B0604020202020204" pitchFamily="34" charset="0"/>
            </a:endParaRPr>
          </a:p>
          <a:p>
            <a:pPr marL="0" indent="0" fontAlgn="base">
              <a:lnSpc>
                <a:spcPct val="100000"/>
              </a:lnSpc>
              <a:spcBef>
                <a:spcPts val="0"/>
              </a:spcBef>
              <a:spcAft>
                <a:spcPts val="1200"/>
              </a:spcAft>
              <a:buNone/>
            </a:pPr>
            <a:endParaRPr lang="en-US" sz="1400" dirty="0">
              <a:effectLst/>
              <a:latin typeface="Arial" panose="020B0604020202020204" pitchFamily="34" charset="0"/>
              <a:ea typeface="Times New Roman" panose="02020603050405020304" pitchFamily="18" charset="0"/>
              <a:cs typeface="Arial" panose="020B0604020202020204" pitchFamily="34" charset="0"/>
            </a:endParaRPr>
          </a:p>
          <a:p>
            <a:pPr>
              <a:spcAft>
                <a:spcPts val="1200"/>
              </a:spcAft>
            </a:pPr>
            <a:endParaRPr lang="en-GB" sz="1400" dirty="0">
              <a:latin typeface="Arial" panose="020B0604020202020204" pitchFamily="34" charset="0"/>
              <a:cs typeface="Arial" panose="020B0604020202020204" pitchFamily="34" charset="0"/>
            </a:endParaRPr>
          </a:p>
        </p:txBody>
      </p:sp>
      <p:sp>
        <p:nvSpPr>
          <p:cNvPr id="13" name="TextBox 5">
            <a:extLst>
              <a:ext uri="{FF2B5EF4-FFF2-40B4-BE49-F238E27FC236}">
                <a16:creationId xmlns:a16="http://schemas.microsoft.com/office/drawing/2014/main" id="{3F181BD3-93C8-267D-B948-8E426470929A}"/>
              </a:ext>
            </a:extLst>
          </p:cNvPr>
          <p:cNvSpPr txBox="1"/>
          <p:nvPr/>
        </p:nvSpPr>
        <p:spPr>
          <a:xfrm>
            <a:off x="9106608" y="6063508"/>
            <a:ext cx="1182029" cy="461665"/>
          </a:xfrm>
          <a:prstGeom prst="rect">
            <a:avLst/>
          </a:prstGeom>
          <a:solidFill>
            <a:schemeClr val="bg1"/>
          </a:solidFill>
        </p:spPr>
        <p:txBody>
          <a:bodyPr wrap="square" rtlCol="0" anchor="ct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200" dirty="0"/>
              <a:t>Insert Public body logo here</a:t>
            </a:r>
          </a:p>
        </p:txBody>
      </p:sp>
      <p:pic>
        <p:nvPicPr>
          <p:cNvPr id="7" name="Picture 6" descr="A logo with a rainbow colored border&#10;&#10;Description automatically generated with medium confidence">
            <a:extLst>
              <a:ext uri="{FF2B5EF4-FFF2-40B4-BE49-F238E27FC236}">
                <a16:creationId xmlns:a16="http://schemas.microsoft.com/office/drawing/2014/main" id="{0839B4D2-B312-B442-0F0F-D06D1FDA6E7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83144" y="5960896"/>
            <a:ext cx="1494838" cy="666890"/>
          </a:xfrm>
          <a:prstGeom prst="rect">
            <a:avLst/>
          </a:prstGeom>
        </p:spPr>
      </p:pic>
    </p:spTree>
    <p:extLst>
      <p:ext uri="{BB962C8B-B14F-4D97-AF65-F5344CB8AC3E}">
        <p14:creationId xmlns:p14="http://schemas.microsoft.com/office/powerpoint/2010/main" val="16457663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237FD96-3C2E-0869-E552-E630A49FA571}"/>
              </a:ext>
            </a:extLst>
          </p:cNvPr>
          <p:cNvSpPr/>
          <p:nvPr/>
        </p:nvSpPr>
        <p:spPr>
          <a:xfrm>
            <a:off x="0" y="5741581"/>
            <a:ext cx="12192000" cy="1116420"/>
          </a:xfrm>
          <a:prstGeom prst="rect">
            <a:avLst/>
          </a:prstGeom>
          <a:solidFill>
            <a:srgbClr val="002E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6" name="Picture 5" descr="Graphical user interface, text&#10;&#10;Description automatically generated">
            <a:extLst>
              <a:ext uri="{FF2B5EF4-FFF2-40B4-BE49-F238E27FC236}">
                <a16:creationId xmlns:a16="http://schemas.microsoft.com/office/drawing/2014/main" id="{1479EB03-BA03-9E17-596D-E727D1900D7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68763" y="5893983"/>
            <a:ext cx="1842121" cy="811616"/>
          </a:xfrm>
          <a:prstGeom prst="rect">
            <a:avLst/>
          </a:prstGeom>
        </p:spPr>
      </p:pic>
      <p:pic>
        <p:nvPicPr>
          <p:cNvPr id="10" name="Picture 9">
            <a:extLst>
              <a:ext uri="{FF2B5EF4-FFF2-40B4-BE49-F238E27FC236}">
                <a16:creationId xmlns:a16="http://schemas.microsoft.com/office/drawing/2014/main" id="{CEEF093C-D540-4BA6-AB3B-2329C729992F}"/>
              </a:ext>
            </a:extLst>
          </p:cNvPr>
          <p:cNvPicPr>
            <a:picLocks noChangeAspect="1"/>
          </p:cNvPicPr>
          <p:nvPr/>
        </p:nvPicPr>
        <p:blipFill rotWithShape="1">
          <a:blip r:embed="rId3"/>
          <a:srcRect t="16658" b="16657"/>
          <a:stretch/>
        </p:blipFill>
        <p:spPr>
          <a:xfrm>
            <a:off x="7566396" y="5960896"/>
            <a:ext cx="1260086" cy="666890"/>
          </a:xfrm>
          <a:prstGeom prst="rect">
            <a:avLst/>
          </a:prstGeom>
        </p:spPr>
      </p:pic>
      <p:sp>
        <p:nvSpPr>
          <p:cNvPr id="2" name="Slide Number Placeholder 1">
            <a:extLst>
              <a:ext uri="{FF2B5EF4-FFF2-40B4-BE49-F238E27FC236}">
                <a16:creationId xmlns:a16="http://schemas.microsoft.com/office/drawing/2014/main" id="{6CC0545A-B2C0-E9E4-DFFC-236D76861C8C}"/>
              </a:ext>
            </a:extLst>
          </p:cNvPr>
          <p:cNvSpPr>
            <a:spLocks noGrp="1"/>
          </p:cNvSpPr>
          <p:nvPr>
            <p:ph type="sldNum" sz="quarter" idx="12"/>
          </p:nvPr>
        </p:nvSpPr>
        <p:spPr>
          <a:xfrm>
            <a:off x="300941" y="6166854"/>
            <a:ext cx="288403" cy="261574"/>
          </a:xfrm>
        </p:spPr>
        <p:txBody>
          <a:bodyPr/>
          <a:lstStyle/>
          <a:p>
            <a:fld id="{7A2C93C0-434E-41D6-BDEF-AE7F1FF48EDD}" type="slidenum">
              <a:rPr lang="en-GB" sz="1400" smtClean="0">
                <a:solidFill>
                  <a:schemeClr val="bg1"/>
                </a:solidFill>
                <a:latin typeface="Arial" panose="020B0604020202020204" pitchFamily="34" charset="0"/>
                <a:cs typeface="Arial" panose="020B0604020202020204" pitchFamily="34" charset="0"/>
              </a:rPr>
              <a:t>4</a:t>
            </a:fld>
            <a:endParaRPr lang="en-GB" sz="1400" dirty="0">
              <a:solidFill>
                <a:schemeClr val="bg1"/>
              </a:solidFill>
              <a:latin typeface="Arial" panose="020B0604020202020204" pitchFamily="34" charset="0"/>
              <a:cs typeface="Arial" panose="020B0604020202020204" pitchFamily="34" charset="0"/>
            </a:endParaRPr>
          </a:p>
        </p:txBody>
      </p:sp>
      <p:sp>
        <p:nvSpPr>
          <p:cNvPr id="3" name="Footer Placeholder 2">
            <a:extLst>
              <a:ext uri="{FF2B5EF4-FFF2-40B4-BE49-F238E27FC236}">
                <a16:creationId xmlns:a16="http://schemas.microsoft.com/office/drawing/2014/main" id="{803D5386-4FD4-7FD8-2692-0710720E9495}"/>
              </a:ext>
            </a:extLst>
          </p:cNvPr>
          <p:cNvSpPr>
            <a:spLocks noGrp="1"/>
          </p:cNvSpPr>
          <p:nvPr>
            <p:ph type="ftr" sz="quarter" idx="11"/>
          </p:nvPr>
        </p:nvSpPr>
        <p:spPr>
          <a:xfrm>
            <a:off x="1565514" y="6030380"/>
            <a:ext cx="5058263" cy="551042"/>
          </a:xfrm>
        </p:spPr>
        <p:txBody>
          <a:bodyPr/>
          <a:lstStyle/>
          <a:p>
            <a:pPr algn="l"/>
            <a:r>
              <a:rPr lang="en-GB" sz="1400" dirty="0">
                <a:solidFill>
                  <a:schemeClr val="bg1"/>
                </a:solidFill>
                <a:latin typeface="Arial" panose="020B0604020202020204" pitchFamily="34" charset="0"/>
                <a:cs typeface="Arial" panose="020B0604020202020204" pitchFamily="34" charset="0"/>
              </a:rPr>
              <a:t>For queries about your application or the recruitment process, please email rosanne.sarratt@gatenbysanderson.com</a:t>
            </a:r>
          </a:p>
        </p:txBody>
      </p:sp>
      <p:sp>
        <p:nvSpPr>
          <p:cNvPr id="5" name="TextBox 4">
            <a:extLst>
              <a:ext uri="{FF2B5EF4-FFF2-40B4-BE49-F238E27FC236}">
                <a16:creationId xmlns:a16="http://schemas.microsoft.com/office/drawing/2014/main" id="{B63DBF19-FCB8-FA36-C94A-4FE6BA8B7022}"/>
              </a:ext>
            </a:extLst>
          </p:cNvPr>
          <p:cNvSpPr txBox="1"/>
          <p:nvPr/>
        </p:nvSpPr>
        <p:spPr>
          <a:xfrm>
            <a:off x="381524" y="301466"/>
            <a:ext cx="8118240" cy="523220"/>
          </a:xfrm>
          <a:prstGeom prst="rect">
            <a:avLst/>
          </a:prstGeom>
          <a:noFill/>
        </p:spPr>
        <p:txBody>
          <a:bodyPr wrap="square" rtlCol="0">
            <a:spAutoFit/>
          </a:bodyPr>
          <a:lstStyle/>
          <a:p>
            <a:r>
              <a:rPr lang="en-GB" sz="2800" b="1" dirty="0">
                <a:latin typeface="Arial" panose="020B0604020202020204" pitchFamily="34" charset="0"/>
                <a:cs typeface="Arial" panose="020B0604020202020204" pitchFamily="34" charset="0"/>
              </a:rPr>
              <a:t>About Ofcom</a:t>
            </a:r>
          </a:p>
        </p:txBody>
      </p:sp>
      <p:sp>
        <p:nvSpPr>
          <p:cNvPr id="11" name="TextBox 10">
            <a:extLst>
              <a:ext uri="{FF2B5EF4-FFF2-40B4-BE49-F238E27FC236}">
                <a16:creationId xmlns:a16="http://schemas.microsoft.com/office/drawing/2014/main" id="{A5184B48-50E9-79EC-8F79-EBA1E9A97CB5}"/>
              </a:ext>
            </a:extLst>
          </p:cNvPr>
          <p:cNvSpPr txBox="1"/>
          <p:nvPr/>
        </p:nvSpPr>
        <p:spPr>
          <a:xfrm>
            <a:off x="381524" y="1032506"/>
            <a:ext cx="11464112" cy="3231654"/>
          </a:xfrm>
          <a:prstGeom prst="rect">
            <a:avLst/>
          </a:prstGeom>
          <a:noFill/>
        </p:spPr>
        <p:txBody>
          <a:bodyPr wrap="square" rtlCol="0">
            <a:spAutoFit/>
          </a:bodyPr>
          <a:lstStyle/>
          <a:p>
            <a:r>
              <a:rPr lang="en-GB" sz="1400" b="0" i="0" u="none" strike="noStrike" baseline="0" dirty="0">
                <a:latin typeface="Arial" panose="020B0604020202020204" pitchFamily="34" charset="0"/>
                <a:cs typeface="Arial" panose="020B0604020202020204" pitchFamily="34" charset="0"/>
              </a:rPr>
              <a:t>Ofcom is the regulator for the UK communications industries, with responsibilities across television, radio, telecommunications, wireless communications, radio and postal services. Ofcom took on new duties in 2021 in regulating video sharing platforms and a new role in making sure telecoms networks have adequate cyber security. Ofcom has been confirmed as the online safety regulator, following the passing of the </a:t>
            </a:r>
            <a:r>
              <a:rPr lang="en-GB" sz="1400" b="0" i="0" u="none" strike="noStrike" baseline="0">
                <a:latin typeface="Arial" panose="020B0604020202020204" pitchFamily="34" charset="0"/>
                <a:cs typeface="Arial" panose="020B0604020202020204" pitchFamily="34" charset="0"/>
              </a:rPr>
              <a:t>Online </a:t>
            </a:r>
            <a:r>
              <a:rPr lang="en-GB" sz="1400">
                <a:latin typeface="Arial" panose="020B0604020202020204" pitchFamily="34" charset="0"/>
                <a:cs typeface="Arial" panose="020B0604020202020204" pitchFamily="34" charset="0"/>
              </a:rPr>
              <a:t>Safety</a:t>
            </a:r>
            <a:r>
              <a:rPr lang="en-GB" sz="1400" b="0" i="0" u="none" strike="noStrike" baseline="0">
                <a:latin typeface="Arial" panose="020B0604020202020204" pitchFamily="34" charset="0"/>
                <a:cs typeface="Arial" panose="020B0604020202020204" pitchFamily="34" charset="0"/>
              </a:rPr>
              <a:t> </a:t>
            </a:r>
            <a:r>
              <a:rPr lang="en-GB" sz="1400" b="0" i="0" u="none" strike="noStrike" baseline="0" dirty="0">
                <a:latin typeface="Arial" panose="020B0604020202020204" pitchFamily="34" charset="0"/>
                <a:cs typeface="Arial" panose="020B0604020202020204" pitchFamily="34" charset="0"/>
              </a:rPr>
              <a:t>Act. Ofcom is accountable to Parliament but is independent of both the Government and those it regulates.</a:t>
            </a:r>
            <a:endParaRPr lang="en-GB" sz="1400" dirty="0">
              <a:latin typeface="Arial" panose="020B0604020202020204" pitchFamily="34" charset="0"/>
              <a:cs typeface="Arial" panose="020B0604020202020204" pitchFamily="34" charset="0"/>
            </a:endParaRPr>
          </a:p>
          <a:p>
            <a:pPr algn="l"/>
            <a:endParaRPr lang="en-GB" sz="1400" b="0" i="0" u="none" strike="noStrike" baseline="0" dirty="0">
              <a:solidFill>
                <a:srgbClr val="000000"/>
              </a:solidFill>
              <a:latin typeface="Arial" panose="020B0604020202020204" pitchFamily="34" charset="0"/>
              <a:cs typeface="Arial" panose="020B0604020202020204" pitchFamily="34" charset="0"/>
            </a:endParaRPr>
          </a:p>
          <a:p>
            <a:r>
              <a:rPr lang="en-GB" sz="1400" b="0" i="0" u="none" strike="noStrike" baseline="0" dirty="0">
                <a:latin typeface="Arial" panose="020B0604020202020204" pitchFamily="34" charset="0"/>
                <a:cs typeface="Arial" panose="020B0604020202020204" pitchFamily="34" charset="0"/>
              </a:rPr>
              <a:t>Ofcom operates at the cutting edge of the digital communications industries in the UK, innovating regulation in this area, with a duty to further the interests of citizens and consumers, encouraging and enforcing competition, and balancing freedom of expression with the protection of the citizen.  It has responsibility for regulating broadcasting throughout the United Kingdom including regulating the BBC and ensuring news is reported with due accuracy and presented with due impartiality. In regulating the postal and telecommunications sectors, it takes steps to protect consumers and oversees universal service obligations. It supports the delivery of new network infrastructure through regulation and has further duties in relation to the security and resilience of communications networks. Ofcom also ensures the effective use of spectrum and that a wide range of electronic communications services are available (such as broadband and mobile telephony).</a:t>
            </a:r>
            <a:endParaRPr lang="en-GB" sz="1400" dirty="0">
              <a:latin typeface="Arial" panose="020B0604020202020204" pitchFamily="34" charset="0"/>
              <a:cs typeface="Arial" panose="020B0604020202020204" pitchFamily="34" charset="0"/>
            </a:endParaRPr>
          </a:p>
          <a:p>
            <a:pPr algn="l"/>
            <a:endParaRPr lang="en-GB" sz="1400" b="0" i="0" u="none" strike="noStrike" baseline="0" dirty="0">
              <a:solidFill>
                <a:srgbClr val="000000"/>
              </a:solidFill>
              <a:latin typeface="Arial" panose="020B0604020202020204" pitchFamily="34" charset="0"/>
            </a:endParaRPr>
          </a:p>
          <a:p>
            <a:r>
              <a:rPr lang="en-GB" sz="1400" b="0" i="0" u="none" strike="noStrike" baseline="0" dirty="0">
                <a:latin typeface="Arial" panose="020B0604020202020204" pitchFamily="34" charset="0"/>
              </a:rPr>
              <a:t>Further information about Ofcom can be found </a:t>
            </a:r>
            <a:r>
              <a:rPr lang="en-GB" sz="1400" b="0" i="0" u="none" strike="noStrike" baseline="0" dirty="0">
                <a:solidFill>
                  <a:srgbClr val="0462C1"/>
                </a:solidFill>
                <a:latin typeface="Arial" panose="020B0604020202020204" pitchFamily="34" charset="0"/>
                <a:hlinkClick r:id="rId4"/>
              </a:rPr>
              <a:t>here</a:t>
            </a:r>
            <a:r>
              <a:rPr lang="en-GB" sz="1400" b="0" i="0" u="none" strike="noStrike" baseline="0" dirty="0">
                <a:solidFill>
                  <a:srgbClr val="0462C1"/>
                </a:solidFill>
                <a:latin typeface="Arial" panose="020B0604020202020204" pitchFamily="34" charset="0"/>
              </a:rPr>
              <a:t>.</a:t>
            </a:r>
            <a:endParaRPr lang="en-GB" sz="1400" dirty="0">
              <a:latin typeface="Arial" panose="020B0604020202020204" pitchFamily="34" charset="0"/>
              <a:cs typeface="Arial" panose="020B0604020202020204" pitchFamily="34" charset="0"/>
            </a:endParaRPr>
          </a:p>
        </p:txBody>
      </p:sp>
      <p:sp>
        <p:nvSpPr>
          <p:cNvPr id="12" name="TextBox 5">
            <a:extLst>
              <a:ext uri="{FF2B5EF4-FFF2-40B4-BE49-F238E27FC236}">
                <a16:creationId xmlns:a16="http://schemas.microsoft.com/office/drawing/2014/main" id="{E26C4716-1921-2987-6875-F95D6E7810EF}"/>
              </a:ext>
            </a:extLst>
          </p:cNvPr>
          <p:cNvSpPr txBox="1"/>
          <p:nvPr/>
        </p:nvSpPr>
        <p:spPr>
          <a:xfrm>
            <a:off x="9106608" y="6063508"/>
            <a:ext cx="1182029" cy="461665"/>
          </a:xfrm>
          <a:prstGeom prst="rect">
            <a:avLst/>
          </a:prstGeom>
          <a:solidFill>
            <a:schemeClr val="bg1"/>
          </a:solidFill>
        </p:spPr>
        <p:txBody>
          <a:bodyPr wrap="square" rtlCol="0" anchor="ct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200" dirty="0"/>
              <a:t>Insert Public body logo here</a:t>
            </a:r>
          </a:p>
        </p:txBody>
      </p:sp>
      <p:pic>
        <p:nvPicPr>
          <p:cNvPr id="7" name="Picture 6" descr="A logo with a rainbow colored border&#10;&#10;Description automatically generated with medium confidence">
            <a:extLst>
              <a:ext uri="{FF2B5EF4-FFF2-40B4-BE49-F238E27FC236}">
                <a16:creationId xmlns:a16="http://schemas.microsoft.com/office/drawing/2014/main" id="{D929974F-4B19-24DB-6F3A-BD78FDB8285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83144" y="5960896"/>
            <a:ext cx="1494838" cy="666890"/>
          </a:xfrm>
          <a:prstGeom prst="rect">
            <a:avLst/>
          </a:prstGeom>
        </p:spPr>
      </p:pic>
    </p:spTree>
    <p:extLst>
      <p:ext uri="{BB962C8B-B14F-4D97-AF65-F5344CB8AC3E}">
        <p14:creationId xmlns:p14="http://schemas.microsoft.com/office/powerpoint/2010/main" val="35040144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237FD96-3C2E-0869-E552-E630A49FA571}"/>
              </a:ext>
            </a:extLst>
          </p:cNvPr>
          <p:cNvSpPr/>
          <p:nvPr/>
        </p:nvSpPr>
        <p:spPr>
          <a:xfrm>
            <a:off x="0" y="5741581"/>
            <a:ext cx="12192000" cy="1116420"/>
          </a:xfrm>
          <a:prstGeom prst="rect">
            <a:avLst/>
          </a:prstGeom>
          <a:solidFill>
            <a:srgbClr val="002E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6" name="Picture 5" descr="Graphical user interface, text&#10;&#10;Description automatically generated">
            <a:extLst>
              <a:ext uri="{FF2B5EF4-FFF2-40B4-BE49-F238E27FC236}">
                <a16:creationId xmlns:a16="http://schemas.microsoft.com/office/drawing/2014/main" id="{1479EB03-BA03-9E17-596D-E727D1900D7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68763" y="5893983"/>
            <a:ext cx="1842121" cy="811616"/>
          </a:xfrm>
          <a:prstGeom prst="rect">
            <a:avLst/>
          </a:prstGeom>
        </p:spPr>
      </p:pic>
      <p:pic>
        <p:nvPicPr>
          <p:cNvPr id="10" name="Picture 9">
            <a:extLst>
              <a:ext uri="{FF2B5EF4-FFF2-40B4-BE49-F238E27FC236}">
                <a16:creationId xmlns:a16="http://schemas.microsoft.com/office/drawing/2014/main" id="{CEEF093C-D540-4BA6-AB3B-2329C729992F}"/>
              </a:ext>
            </a:extLst>
          </p:cNvPr>
          <p:cNvPicPr>
            <a:picLocks noChangeAspect="1"/>
          </p:cNvPicPr>
          <p:nvPr/>
        </p:nvPicPr>
        <p:blipFill rotWithShape="1">
          <a:blip r:embed="rId3"/>
          <a:srcRect t="16658" b="16657"/>
          <a:stretch/>
        </p:blipFill>
        <p:spPr>
          <a:xfrm>
            <a:off x="7566396" y="5960896"/>
            <a:ext cx="1260086" cy="666890"/>
          </a:xfrm>
          <a:prstGeom prst="rect">
            <a:avLst/>
          </a:prstGeom>
        </p:spPr>
      </p:pic>
      <p:sp>
        <p:nvSpPr>
          <p:cNvPr id="2" name="Slide Number Placeholder 1">
            <a:extLst>
              <a:ext uri="{FF2B5EF4-FFF2-40B4-BE49-F238E27FC236}">
                <a16:creationId xmlns:a16="http://schemas.microsoft.com/office/drawing/2014/main" id="{6CC0545A-B2C0-E9E4-DFFC-236D76861C8C}"/>
              </a:ext>
            </a:extLst>
          </p:cNvPr>
          <p:cNvSpPr>
            <a:spLocks noGrp="1"/>
          </p:cNvSpPr>
          <p:nvPr>
            <p:ph type="sldNum" sz="quarter" idx="12"/>
          </p:nvPr>
        </p:nvSpPr>
        <p:spPr>
          <a:xfrm>
            <a:off x="300941" y="6166854"/>
            <a:ext cx="288403" cy="261574"/>
          </a:xfrm>
        </p:spPr>
        <p:txBody>
          <a:bodyPr/>
          <a:lstStyle/>
          <a:p>
            <a:fld id="{7A2C93C0-434E-41D6-BDEF-AE7F1FF48EDD}" type="slidenum">
              <a:rPr lang="en-GB" sz="1400" smtClean="0">
                <a:solidFill>
                  <a:schemeClr val="bg1"/>
                </a:solidFill>
                <a:latin typeface="Arial" panose="020B0604020202020204" pitchFamily="34" charset="0"/>
                <a:cs typeface="Arial" panose="020B0604020202020204" pitchFamily="34" charset="0"/>
              </a:rPr>
              <a:t>5</a:t>
            </a:fld>
            <a:endParaRPr lang="en-GB" sz="1400" dirty="0">
              <a:solidFill>
                <a:schemeClr val="bg1"/>
              </a:solidFill>
              <a:latin typeface="Arial" panose="020B0604020202020204" pitchFamily="34" charset="0"/>
              <a:cs typeface="Arial" panose="020B0604020202020204" pitchFamily="34" charset="0"/>
            </a:endParaRPr>
          </a:p>
        </p:txBody>
      </p:sp>
      <p:sp>
        <p:nvSpPr>
          <p:cNvPr id="3" name="Footer Placeholder 2">
            <a:extLst>
              <a:ext uri="{FF2B5EF4-FFF2-40B4-BE49-F238E27FC236}">
                <a16:creationId xmlns:a16="http://schemas.microsoft.com/office/drawing/2014/main" id="{803D5386-4FD4-7FD8-2692-0710720E9495}"/>
              </a:ext>
            </a:extLst>
          </p:cNvPr>
          <p:cNvSpPr>
            <a:spLocks noGrp="1"/>
          </p:cNvSpPr>
          <p:nvPr>
            <p:ph type="ftr" sz="quarter" idx="11"/>
          </p:nvPr>
        </p:nvSpPr>
        <p:spPr>
          <a:xfrm>
            <a:off x="1565514" y="6030380"/>
            <a:ext cx="5058263" cy="551042"/>
          </a:xfrm>
        </p:spPr>
        <p:txBody>
          <a:bodyPr/>
          <a:lstStyle/>
          <a:p>
            <a:pPr algn="l"/>
            <a:r>
              <a:rPr lang="en-GB" sz="1400" dirty="0">
                <a:solidFill>
                  <a:schemeClr val="bg1"/>
                </a:solidFill>
                <a:latin typeface="Arial" panose="020B0604020202020204" pitchFamily="34" charset="0"/>
                <a:cs typeface="Arial" panose="020B0604020202020204" pitchFamily="34" charset="0"/>
              </a:rPr>
              <a:t>For queries about your application or the recruitment process, please email rosanne.sarratt@gatenbysanderson.com</a:t>
            </a:r>
          </a:p>
        </p:txBody>
      </p:sp>
      <p:sp>
        <p:nvSpPr>
          <p:cNvPr id="5" name="TextBox 4">
            <a:extLst>
              <a:ext uri="{FF2B5EF4-FFF2-40B4-BE49-F238E27FC236}">
                <a16:creationId xmlns:a16="http://schemas.microsoft.com/office/drawing/2014/main" id="{2F9E9BCF-5319-4DE9-9F0B-18275D58009C}"/>
              </a:ext>
            </a:extLst>
          </p:cNvPr>
          <p:cNvSpPr txBox="1"/>
          <p:nvPr/>
        </p:nvSpPr>
        <p:spPr>
          <a:xfrm>
            <a:off x="381524" y="301466"/>
            <a:ext cx="8118240" cy="523220"/>
          </a:xfrm>
          <a:prstGeom prst="rect">
            <a:avLst/>
          </a:prstGeom>
          <a:noFill/>
        </p:spPr>
        <p:txBody>
          <a:bodyPr wrap="square" rtlCol="0">
            <a:spAutoFit/>
          </a:bodyPr>
          <a:lstStyle/>
          <a:p>
            <a:r>
              <a:rPr lang="en-GB" sz="2800" b="1" dirty="0">
                <a:latin typeface="Arial" panose="020B0604020202020204" pitchFamily="34" charset="0"/>
                <a:cs typeface="Arial" panose="020B0604020202020204" pitchFamily="34" charset="0"/>
              </a:rPr>
              <a:t>The Role</a:t>
            </a:r>
          </a:p>
        </p:txBody>
      </p:sp>
      <p:sp>
        <p:nvSpPr>
          <p:cNvPr id="11" name="TextBox 10">
            <a:extLst>
              <a:ext uri="{FF2B5EF4-FFF2-40B4-BE49-F238E27FC236}">
                <a16:creationId xmlns:a16="http://schemas.microsoft.com/office/drawing/2014/main" id="{48489F09-48EF-CAFD-986D-1014AF50A604}"/>
              </a:ext>
            </a:extLst>
          </p:cNvPr>
          <p:cNvSpPr txBox="1"/>
          <p:nvPr/>
        </p:nvSpPr>
        <p:spPr>
          <a:xfrm>
            <a:off x="381524" y="1032506"/>
            <a:ext cx="11464112" cy="5086008"/>
          </a:xfrm>
          <a:prstGeom prst="rect">
            <a:avLst/>
          </a:prstGeom>
          <a:noFill/>
        </p:spPr>
        <p:txBody>
          <a:bodyPr wrap="square" rtlCol="0">
            <a:spAutoFit/>
          </a:bodyPr>
          <a:lstStyle/>
          <a:p>
            <a:pPr marL="0" marR="0" indent="0" algn="just" fontAlgn="base">
              <a:lnSpc>
                <a:spcPct val="100000"/>
              </a:lnSpc>
              <a:spcBef>
                <a:spcPts val="0"/>
              </a:spcBef>
              <a:spcAft>
                <a:spcPts val="800"/>
              </a:spcAft>
              <a:buNone/>
            </a:pPr>
            <a:r>
              <a:rPr lang="en-GB" sz="1400" b="0" i="0" dirty="0">
                <a:solidFill>
                  <a:srgbClr val="000000"/>
                </a:solidFill>
                <a:effectLst/>
                <a:latin typeface="Arial" panose="020B0604020202020204" pitchFamily="34" charset="0"/>
                <a:cs typeface="Arial" panose="020B0604020202020204" pitchFamily="34" charset="0"/>
              </a:rPr>
              <a:t>DSIT is seeking to appoint a Deputy Chair of Ofcom, the Communications regulator. The individual appointed will be expected to have non-executive experience with an excellent understanding of good corporate governance as well as the ability to contribute to all of the Ofcom Board’s discussions across its regulatory remit; this spans the broadcasting and telecommunications sectors and video sharing platforms as well as online safety duties as set out in the Online Safety Act. Ofcom is also responsible for the management and allocation of spectrum in the UK.</a:t>
            </a:r>
            <a:endParaRPr lang="en-GB" sz="1400" dirty="0">
              <a:solidFill>
                <a:srgbClr val="000000"/>
              </a:solidFill>
              <a:latin typeface="Arial" panose="020B0604020202020204" pitchFamily="34" charset="0"/>
              <a:cs typeface="Arial" panose="020B0604020202020204" pitchFamily="34" charset="0"/>
            </a:endParaRPr>
          </a:p>
          <a:p>
            <a:pPr marL="0" marR="0" indent="0" algn="just" fontAlgn="base">
              <a:lnSpc>
                <a:spcPct val="100000"/>
              </a:lnSpc>
              <a:spcBef>
                <a:spcPts val="0"/>
              </a:spcBef>
              <a:spcAft>
                <a:spcPts val="800"/>
              </a:spcAft>
              <a:buNone/>
            </a:pPr>
            <a:r>
              <a:rPr lang="en-GB" sz="1400" b="0" i="0" dirty="0">
                <a:solidFill>
                  <a:srgbClr val="000000"/>
                </a:solidFill>
                <a:effectLst/>
                <a:latin typeface="Arial" panose="020B0604020202020204" pitchFamily="34" charset="0"/>
                <a:cs typeface="Arial" panose="020B0604020202020204" pitchFamily="34" charset="0"/>
              </a:rPr>
              <a:t>The appointed person will be able to strongly contribute to the Board’s consideration of the wider context of challenges that face consumers across the UK. They should also be familiar with engaging with legislators and the Government. </a:t>
            </a:r>
          </a:p>
          <a:p>
            <a:pPr>
              <a:lnSpc>
                <a:spcPct val="107000"/>
              </a:lnSpc>
              <a:spcAft>
                <a:spcPts val="800"/>
              </a:spcAft>
            </a:pPr>
            <a:r>
              <a:rPr lang="en-GB" sz="1400" dirty="0">
                <a:solidFill>
                  <a:srgbClr val="000000"/>
                </a:solidFill>
                <a:effectLst/>
                <a:latin typeface="Arial" panose="020B0604020202020204" pitchFamily="34" charset="0"/>
                <a:ea typeface="Arial" panose="020B0604020202020204" pitchFamily="34" charset="0"/>
                <a:cs typeface="Arial" panose="020B0604020202020204" pitchFamily="34" charset="0"/>
              </a:rPr>
              <a:t>In addition to the normal responsibilities of all Non-Executive Board members (see selection criteria on slide 7), the role has three fundamental components:</a:t>
            </a:r>
            <a:endParaRPr lang="en-GB" sz="1400" dirty="0">
              <a:effectLst/>
              <a:latin typeface="Arial" panose="020B0604020202020204" pitchFamily="34" charset="0"/>
              <a:ea typeface="Calibri" panose="020F0502020204030204" pitchFamily="34" charset="0"/>
              <a:cs typeface="Arial" panose="020B0604020202020204" pitchFamily="34" charset="0"/>
            </a:endParaRPr>
          </a:p>
          <a:p>
            <a:pPr marL="342900" lvl="0" indent="-342900">
              <a:lnSpc>
                <a:spcPct val="107000"/>
              </a:lnSpc>
              <a:buFont typeface="Calibri" panose="020F0502020204030204" pitchFamily="34" charset="0"/>
              <a:buChar char="●"/>
            </a:pPr>
            <a:r>
              <a:rPr lang="en-GB" sz="1400" dirty="0">
                <a:solidFill>
                  <a:srgbClr val="000000"/>
                </a:solidFill>
                <a:effectLst/>
                <a:latin typeface="Arial" panose="020B0604020202020204" pitchFamily="34" charset="0"/>
                <a:ea typeface="Arial" panose="020B0604020202020204" pitchFamily="34" charset="0"/>
                <a:cs typeface="Arial" panose="020B0604020202020204" pitchFamily="34" charset="0"/>
              </a:rPr>
              <a:t>standing in for the Chair at times in their absence, occasionally deputising, if required, as Chair of the board; </a:t>
            </a:r>
            <a:endParaRPr lang="en-GB" sz="1400" dirty="0">
              <a:effectLst/>
              <a:latin typeface="Arial" panose="020B0604020202020204" pitchFamily="34" charset="0"/>
              <a:ea typeface="Calibri" panose="020F0502020204030204" pitchFamily="34" charset="0"/>
              <a:cs typeface="Arial" panose="020B0604020202020204" pitchFamily="34" charset="0"/>
            </a:endParaRPr>
          </a:p>
          <a:p>
            <a:pPr marL="342900" lvl="0" indent="-342900">
              <a:lnSpc>
                <a:spcPct val="107000"/>
              </a:lnSpc>
              <a:buFont typeface="Calibri" panose="020F0502020204030204" pitchFamily="34" charset="0"/>
              <a:buChar char="●"/>
            </a:pPr>
            <a:r>
              <a:rPr lang="en-GB" sz="1400" dirty="0">
                <a:solidFill>
                  <a:srgbClr val="000000"/>
                </a:solidFill>
                <a:effectLst/>
                <a:latin typeface="Arial" panose="020B0604020202020204" pitchFamily="34" charset="0"/>
                <a:ea typeface="Arial" panose="020B0604020202020204" pitchFamily="34" charset="0"/>
                <a:cs typeface="Arial" panose="020B0604020202020204" pitchFamily="34" charset="0"/>
              </a:rPr>
              <a:t>conducting on behalf of the Board the annual review of the Chair's performance; and</a:t>
            </a:r>
            <a:endParaRPr lang="en-GB" sz="1400" dirty="0">
              <a:effectLst/>
              <a:latin typeface="Arial" panose="020B060402020202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Font typeface="Calibri" panose="020F0502020204030204" pitchFamily="34" charset="0"/>
              <a:buChar char="●"/>
            </a:pPr>
            <a:r>
              <a:rPr lang="en-GB" sz="1400" dirty="0">
                <a:solidFill>
                  <a:srgbClr val="000000"/>
                </a:solidFill>
                <a:effectLst/>
                <a:latin typeface="Arial" panose="020B0604020202020204" pitchFamily="34" charset="0"/>
                <a:ea typeface="Arial" panose="020B0604020202020204" pitchFamily="34" charset="0"/>
                <a:cs typeface="Arial" panose="020B0604020202020204" pitchFamily="34" charset="0"/>
              </a:rPr>
              <a:t>being the Senior Independent Director whom Board Members and stakeholders may speak to should they prefer not to discuss the matter with the Chair or Chief Executive in the first instance.</a:t>
            </a:r>
          </a:p>
          <a:p>
            <a:pPr marL="342900" lvl="0" indent="-342900">
              <a:lnSpc>
                <a:spcPct val="107000"/>
              </a:lnSpc>
              <a:spcAft>
                <a:spcPts val="800"/>
              </a:spcAft>
              <a:buFont typeface="Calibri" panose="020F0502020204030204" pitchFamily="34" charset="0"/>
              <a:buChar char="●"/>
            </a:pPr>
            <a:endParaRPr lang="en-GB" sz="1400" dirty="0">
              <a:solidFill>
                <a:srgbClr val="000000"/>
              </a:solidFill>
              <a:latin typeface="Arial" panose="020B0604020202020204" pitchFamily="34" charset="0"/>
              <a:ea typeface="Calibri" panose="020F0502020204030204" pitchFamily="34" charset="0"/>
              <a:cs typeface="Arial" panose="020B0604020202020204" pitchFamily="34" charset="0"/>
            </a:endParaRPr>
          </a:p>
          <a:p>
            <a:pPr lvl="0">
              <a:lnSpc>
                <a:spcPct val="107000"/>
              </a:lnSpc>
              <a:spcAft>
                <a:spcPts val="800"/>
              </a:spcAft>
            </a:pPr>
            <a:endParaRPr lang="en-GB" sz="1400" dirty="0">
              <a:effectLst/>
              <a:latin typeface="Arial" panose="020B0604020202020204" pitchFamily="34" charset="0"/>
              <a:ea typeface="Calibri" panose="020F0502020204030204" pitchFamily="34" charset="0"/>
              <a:cs typeface="Arial" panose="020B0604020202020204" pitchFamily="34" charset="0"/>
            </a:endParaRPr>
          </a:p>
          <a:p>
            <a:pPr marL="0" marR="0" indent="0" algn="just" fontAlgn="base">
              <a:lnSpc>
                <a:spcPct val="100000"/>
              </a:lnSpc>
              <a:spcBef>
                <a:spcPts val="0"/>
              </a:spcBef>
              <a:spcAft>
                <a:spcPts val="800"/>
              </a:spcAft>
              <a:buNone/>
            </a:pPr>
            <a:endParaRPr lang="en-GB" sz="1400" dirty="0">
              <a:latin typeface="Arial" panose="020B0604020202020204" pitchFamily="34" charset="0"/>
              <a:cs typeface="Arial" panose="020B0604020202020204" pitchFamily="34" charset="0"/>
            </a:endParaRPr>
          </a:p>
          <a:p>
            <a:pPr>
              <a:spcAft>
                <a:spcPts val="1200"/>
              </a:spcAft>
            </a:pPr>
            <a:endParaRPr lang="en-GB" sz="1800" dirty="0"/>
          </a:p>
          <a:p>
            <a:pPr>
              <a:spcAft>
                <a:spcPts val="1200"/>
              </a:spcAft>
            </a:pPr>
            <a:endParaRPr lang="en-GB" dirty="0">
              <a:latin typeface="Arial" panose="020B0604020202020204" pitchFamily="34" charset="0"/>
              <a:cs typeface="Arial" panose="020B0604020202020204" pitchFamily="34" charset="0"/>
            </a:endParaRPr>
          </a:p>
        </p:txBody>
      </p:sp>
      <p:sp>
        <p:nvSpPr>
          <p:cNvPr id="12" name="TextBox 5">
            <a:extLst>
              <a:ext uri="{FF2B5EF4-FFF2-40B4-BE49-F238E27FC236}">
                <a16:creationId xmlns:a16="http://schemas.microsoft.com/office/drawing/2014/main" id="{9F66A4FD-48A1-B227-21B7-E9A2ECD3469D}"/>
              </a:ext>
            </a:extLst>
          </p:cNvPr>
          <p:cNvSpPr txBox="1"/>
          <p:nvPr/>
        </p:nvSpPr>
        <p:spPr>
          <a:xfrm>
            <a:off x="9106608" y="6063508"/>
            <a:ext cx="1182029" cy="461665"/>
          </a:xfrm>
          <a:prstGeom prst="rect">
            <a:avLst/>
          </a:prstGeom>
          <a:solidFill>
            <a:schemeClr val="bg1"/>
          </a:solidFill>
        </p:spPr>
        <p:txBody>
          <a:bodyPr wrap="square" rtlCol="0" anchor="ct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200" dirty="0"/>
              <a:t>Insert Public body logo here</a:t>
            </a:r>
          </a:p>
        </p:txBody>
      </p:sp>
      <p:pic>
        <p:nvPicPr>
          <p:cNvPr id="7" name="Picture 6" descr="A logo with a rainbow colored border&#10;&#10;Description automatically generated with medium confidence">
            <a:extLst>
              <a:ext uri="{FF2B5EF4-FFF2-40B4-BE49-F238E27FC236}">
                <a16:creationId xmlns:a16="http://schemas.microsoft.com/office/drawing/2014/main" id="{693DCC5C-CB15-AFF0-4341-D062D3B6B6B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83144" y="5960896"/>
            <a:ext cx="1494838" cy="666890"/>
          </a:xfrm>
          <a:prstGeom prst="rect">
            <a:avLst/>
          </a:prstGeom>
        </p:spPr>
      </p:pic>
    </p:spTree>
    <p:extLst>
      <p:ext uri="{BB962C8B-B14F-4D97-AF65-F5344CB8AC3E}">
        <p14:creationId xmlns:p14="http://schemas.microsoft.com/office/powerpoint/2010/main" val="13330946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237FD96-3C2E-0869-E552-E630A49FA571}"/>
              </a:ext>
            </a:extLst>
          </p:cNvPr>
          <p:cNvSpPr/>
          <p:nvPr/>
        </p:nvSpPr>
        <p:spPr>
          <a:xfrm>
            <a:off x="0" y="5741581"/>
            <a:ext cx="12192000" cy="1116420"/>
          </a:xfrm>
          <a:prstGeom prst="rect">
            <a:avLst/>
          </a:prstGeom>
          <a:solidFill>
            <a:srgbClr val="002E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6" name="Picture 5" descr="Graphical user interface, text&#10;&#10;Description automatically generated">
            <a:extLst>
              <a:ext uri="{FF2B5EF4-FFF2-40B4-BE49-F238E27FC236}">
                <a16:creationId xmlns:a16="http://schemas.microsoft.com/office/drawing/2014/main" id="{1479EB03-BA03-9E17-596D-E727D1900D7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68763" y="5893983"/>
            <a:ext cx="1842121" cy="811616"/>
          </a:xfrm>
          <a:prstGeom prst="rect">
            <a:avLst/>
          </a:prstGeom>
        </p:spPr>
      </p:pic>
      <p:pic>
        <p:nvPicPr>
          <p:cNvPr id="10" name="Picture 9">
            <a:extLst>
              <a:ext uri="{FF2B5EF4-FFF2-40B4-BE49-F238E27FC236}">
                <a16:creationId xmlns:a16="http://schemas.microsoft.com/office/drawing/2014/main" id="{CEEF093C-D540-4BA6-AB3B-2329C729992F}"/>
              </a:ext>
            </a:extLst>
          </p:cNvPr>
          <p:cNvPicPr>
            <a:picLocks noChangeAspect="1"/>
          </p:cNvPicPr>
          <p:nvPr/>
        </p:nvPicPr>
        <p:blipFill rotWithShape="1">
          <a:blip r:embed="rId3"/>
          <a:srcRect t="16658" b="16657"/>
          <a:stretch/>
        </p:blipFill>
        <p:spPr>
          <a:xfrm>
            <a:off x="7566396" y="5960896"/>
            <a:ext cx="1260086" cy="666890"/>
          </a:xfrm>
          <a:prstGeom prst="rect">
            <a:avLst/>
          </a:prstGeom>
        </p:spPr>
      </p:pic>
      <p:sp>
        <p:nvSpPr>
          <p:cNvPr id="2" name="Slide Number Placeholder 1">
            <a:extLst>
              <a:ext uri="{FF2B5EF4-FFF2-40B4-BE49-F238E27FC236}">
                <a16:creationId xmlns:a16="http://schemas.microsoft.com/office/drawing/2014/main" id="{6CC0545A-B2C0-E9E4-DFFC-236D76861C8C}"/>
              </a:ext>
            </a:extLst>
          </p:cNvPr>
          <p:cNvSpPr>
            <a:spLocks noGrp="1"/>
          </p:cNvSpPr>
          <p:nvPr>
            <p:ph type="sldNum" sz="quarter" idx="12"/>
          </p:nvPr>
        </p:nvSpPr>
        <p:spPr>
          <a:xfrm>
            <a:off x="300941" y="6166854"/>
            <a:ext cx="288403" cy="261574"/>
          </a:xfrm>
        </p:spPr>
        <p:txBody>
          <a:bodyPr/>
          <a:lstStyle/>
          <a:p>
            <a:fld id="{7A2C93C0-434E-41D6-BDEF-AE7F1FF48EDD}" type="slidenum">
              <a:rPr lang="en-GB" sz="1400" smtClean="0">
                <a:solidFill>
                  <a:schemeClr val="bg1"/>
                </a:solidFill>
                <a:latin typeface="Arial" panose="020B0604020202020204" pitchFamily="34" charset="0"/>
                <a:cs typeface="Arial" panose="020B0604020202020204" pitchFamily="34" charset="0"/>
              </a:rPr>
              <a:t>6</a:t>
            </a:fld>
            <a:endParaRPr lang="en-GB" sz="1400" dirty="0">
              <a:solidFill>
                <a:schemeClr val="bg1"/>
              </a:solidFill>
              <a:latin typeface="Arial" panose="020B0604020202020204" pitchFamily="34" charset="0"/>
              <a:cs typeface="Arial" panose="020B0604020202020204" pitchFamily="34" charset="0"/>
            </a:endParaRPr>
          </a:p>
        </p:txBody>
      </p:sp>
      <p:sp>
        <p:nvSpPr>
          <p:cNvPr id="3" name="Footer Placeholder 2">
            <a:extLst>
              <a:ext uri="{FF2B5EF4-FFF2-40B4-BE49-F238E27FC236}">
                <a16:creationId xmlns:a16="http://schemas.microsoft.com/office/drawing/2014/main" id="{803D5386-4FD4-7FD8-2692-0710720E9495}"/>
              </a:ext>
            </a:extLst>
          </p:cNvPr>
          <p:cNvSpPr>
            <a:spLocks noGrp="1"/>
          </p:cNvSpPr>
          <p:nvPr>
            <p:ph type="ftr" sz="quarter" idx="11"/>
          </p:nvPr>
        </p:nvSpPr>
        <p:spPr>
          <a:xfrm>
            <a:off x="1565514" y="6030380"/>
            <a:ext cx="5058263" cy="551042"/>
          </a:xfrm>
        </p:spPr>
        <p:txBody>
          <a:bodyPr/>
          <a:lstStyle/>
          <a:p>
            <a:pPr algn="l"/>
            <a:r>
              <a:rPr lang="en-GB" sz="1400" dirty="0">
                <a:solidFill>
                  <a:schemeClr val="bg1"/>
                </a:solidFill>
                <a:latin typeface="Arial" panose="020B0604020202020204" pitchFamily="34" charset="0"/>
                <a:cs typeface="Arial" panose="020B0604020202020204" pitchFamily="34" charset="0"/>
              </a:rPr>
              <a:t>For queries about your application or the recruitment process, please email rosanne.sarratt@gatenbysanderson.com</a:t>
            </a:r>
          </a:p>
        </p:txBody>
      </p:sp>
      <p:sp>
        <p:nvSpPr>
          <p:cNvPr id="5" name="TextBox 4">
            <a:extLst>
              <a:ext uri="{FF2B5EF4-FFF2-40B4-BE49-F238E27FC236}">
                <a16:creationId xmlns:a16="http://schemas.microsoft.com/office/drawing/2014/main" id="{2F9E9BCF-5319-4DE9-9F0B-18275D58009C}"/>
              </a:ext>
            </a:extLst>
          </p:cNvPr>
          <p:cNvSpPr txBox="1"/>
          <p:nvPr/>
        </p:nvSpPr>
        <p:spPr>
          <a:xfrm>
            <a:off x="381524" y="301466"/>
            <a:ext cx="8118240" cy="523220"/>
          </a:xfrm>
          <a:prstGeom prst="rect">
            <a:avLst/>
          </a:prstGeom>
          <a:noFill/>
        </p:spPr>
        <p:txBody>
          <a:bodyPr wrap="square" rtlCol="0">
            <a:spAutoFit/>
          </a:bodyPr>
          <a:lstStyle/>
          <a:p>
            <a:r>
              <a:rPr lang="en-GB" sz="2800" b="1" dirty="0">
                <a:latin typeface="Arial" panose="020B0604020202020204" pitchFamily="34" charset="0"/>
                <a:cs typeface="Arial" panose="020B0604020202020204" pitchFamily="34" charset="0"/>
              </a:rPr>
              <a:t>The Role </a:t>
            </a:r>
          </a:p>
        </p:txBody>
      </p:sp>
      <p:sp>
        <p:nvSpPr>
          <p:cNvPr id="11" name="TextBox 10">
            <a:extLst>
              <a:ext uri="{FF2B5EF4-FFF2-40B4-BE49-F238E27FC236}">
                <a16:creationId xmlns:a16="http://schemas.microsoft.com/office/drawing/2014/main" id="{48489F09-48EF-CAFD-986D-1014AF50A604}"/>
              </a:ext>
            </a:extLst>
          </p:cNvPr>
          <p:cNvSpPr txBox="1"/>
          <p:nvPr/>
        </p:nvSpPr>
        <p:spPr>
          <a:xfrm>
            <a:off x="381524" y="1032506"/>
            <a:ext cx="11464112" cy="2649123"/>
          </a:xfrm>
          <a:prstGeom prst="rect">
            <a:avLst/>
          </a:prstGeom>
          <a:noFill/>
        </p:spPr>
        <p:txBody>
          <a:bodyPr wrap="square" rtlCol="0">
            <a:spAutoFit/>
          </a:bodyPr>
          <a:lstStyle/>
          <a:p>
            <a:pPr>
              <a:lnSpc>
                <a:spcPct val="107000"/>
              </a:lnSpc>
              <a:spcAft>
                <a:spcPts val="800"/>
              </a:spcAft>
            </a:pPr>
            <a:r>
              <a:rPr lang="en-GB" sz="1400" dirty="0">
                <a:solidFill>
                  <a:srgbClr val="000000"/>
                </a:solidFill>
                <a:effectLst/>
                <a:latin typeface="Arial" panose="020B0604020202020204" pitchFamily="34" charset="0"/>
                <a:ea typeface="Arial" panose="020B0604020202020204" pitchFamily="34" charset="0"/>
                <a:cs typeface="Arial" panose="020B0604020202020204" pitchFamily="34" charset="0"/>
              </a:rPr>
              <a:t>Among the responsibilities that the Deputy Chair might have to fulfil, in standing in for the Chair are:</a:t>
            </a:r>
            <a:endParaRPr lang="en-GB" sz="1400" dirty="0">
              <a:effectLst/>
              <a:latin typeface="Arial" panose="020B0604020202020204" pitchFamily="34" charset="0"/>
              <a:ea typeface="Calibri" panose="020F0502020204030204" pitchFamily="34" charset="0"/>
              <a:cs typeface="Arial" panose="020B0604020202020204" pitchFamily="34" charset="0"/>
            </a:endParaRPr>
          </a:p>
          <a:p>
            <a:pPr marL="342900" lvl="0" indent="-342900">
              <a:lnSpc>
                <a:spcPct val="107000"/>
              </a:lnSpc>
              <a:buFont typeface="Calibri" panose="020F0502020204030204" pitchFamily="34" charset="0"/>
              <a:buChar char="●"/>
            </a:pPr>
            <a:r>
              <a:rPr lang="en-GB" sz="1400" dirty="0">
                <a:solidFill>
                  <a:srgbClr val="000000"/>
                </a:solidFill>
                <a:effectLst/>
                <a:latin typeface="Arial" panose="020B0604020202020204" pitchFamily="34" charset="0"/>
                <a:ea typeface="Arial" panose="020B0604020202020204" pitchFamily="34" charset="0"/>
                <a:cs typeface="Arial" panose="020B0604020202020204" pitchFamily="34" charset="0"/>
              </a:rPr>
              <a:t>leadership of the Board, setting values and standards, maintaining a relationship of trust with the Executive, ensuring its effectiveness in all aspects of its role including the setting of the strategic agenda;</a:t>
            </a:r>
            <a:endParaRPr lang="en-GB" sz="1400" dirty="0">
              <a:effectLst/>
              <a:latin typeface="Arial" panose="020B0604020202020204" pitchFamily="34" charset="0"/>
              <a:ea typeface="Calibri" panose="020F0502020204030204" pitchFamily="34" charset="0"/>
              <a:cs typeface="Arial" panose="020B0604020202020204" pitchFamily="34" charset="0"/>
            </a:endParaRPr>
          </a:p>
          <a:p>
            <a:pPr marL="342900" lvl="0" indent="-342900">
              <a:lnSpc>
                <a:spcPct val="107000"/>
              </a:lnSpc>
              <a:buFont typeface="Calibri" panose="020F0502020204030204" pitchFamily="34" charset="0"/>
              <a:buChar char="●"/>
            </a:pPr>
            <a:r>
              <a:rPr lang="en-GB" sz="1400" dirty="0">
                <a:solidFill>
                  <a:srgbClr val="000000"/>
                </a:solidFill>
                <a:effectLst/>
                <a:latin typeface="Arial" panose="020B0604020202020204" pitchFamily="34" charset="0"/>
                <a:ea typeface="Arial" panose="020B0604020202020204" pitchFamily="34" charset="0"/>
                <a:cs typeface="Arial" panose="020B0604020202020204" pitchFamily="34" charset="0"/>
              </a:rPr>
              <a:t>ensuring that all members receive accurate, timely and clear information;</a:t>
            </a:r>
            <a:endParaRPr lang="en-GB" sz="1400" dirty="0">
              <a:effectLst/>
              <a:latin typeface="Arial" panose="020B0604020202020204" pitchFamily="34" charset="0"/>
              <a:ea typeface="Calibri" panose="020F0502020204030204" pitchFamily="34" charset="0"/>
              <a:cs typeface="Arial" panose="020B0604020202020204" pitchFamily="34" charset="0"/>
            </a:endParaRPr>
          </a:p>
          <a:p>
            <a:pPr marL="342900" lvl="0" indent="-342900">
              <a:lnSpc>
                <a:spcPct val="107000"/>
              </a:lnSpc>
              <a:buFont typeface="Calibri" panose="020F0502020204030204" pitchFamily="34" charset="0"/>
              <a:buChar char="●"/>
            </a:pPr>
            <a:r>
              <a:rPr lang="en-GB" sz="1400" dirty="0">
                <a:solidFill>
                  <a:srgbClr val="000000"/>
                </a:solidFill>
                <a:effectLst/>
                <a:latin typeface="Arial" panose="020B0604020202020204" pitchFamily="34" charset="0"/>
                <a:ea typeface="Arial" panose="020B0604020202020204" pitchFamily="34" charset="0"/>
                <a:cs typeface="Arial" panose="020B0604020202020204" pitchFamily="34" charset="0"/>
              </a:rPr>
              <a:t>ensuring that all members continually update their skills and the knowledge and familiarity with Ofcom required to fulfil their role both on the Board and on committees;</a:t>
            </a:r>
            <a:endParaRPr lang="en-GB" sz="1400" dirty="0">
              <a:effectLst/>
              <a:latin typeface="Arial" panose="020B0604020202020204" pitchFamily="34" charset="0"/>
              <a:ea typeface="Calibri" panose="020F0502020204030204" pitchFamily="34" charset="0"/>
              <a:cs typeface="Arial" panose="020B0604020202020204" pitchFamily="34" charset="0"/>
            </a:endParaRPr>
          </a:p>
          <a:p>
            <a:pPr marL="342900" lvl="0" indent="-342900">
              <a:lnSpc>
                <a:spcPct val="107000"/>
              </a:lnSpc>
              <a:buFont typeface="Calibri" panose="020F0502020204030204" pitchFamily="34" charset="0"/>
              <a:buChar char="●"/>
            </a:pPr>
            <a:r>
              <a:rPr lang="en-GB" sz="1400" dirty="0">
                <a:solidFill>
                  <a:srgbClr val="000000"/>
                </a:solidFill>
                <a:effectLst/>
                <a:latin typeface="Arial" panose="020B0604020202020204" pitchFamily="34" charset="0"/>
                <a:ea typeface="Arial" panose="020B0604020202020204" pitchFamily="34" charset="0"/>
                <a:cs typeface="Arial" panose="020B0604020202020204" pitchFamily="34" charset="0"/>
              </a:rPr>
              <a:t>facilitating the effective contribution of non-executive members in providing support and constructive challenge, and ensuring constructive relations between executive and non-executive members; and</a:t>
            </a:r>
            <a:endParaRPr lang="en-GB" sz="1400" dirty="0">
              <a:effectLst/>
              <a:latin typeface="Arial" panose="020B060402020202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Font typeface="Calibri" panose="020F0502020204030204" pitchFamily="34" charset="0"/>
              <a:buChar char="●"/>
            </a:pPr>
            <a:r>
              <a:rPr lang="en-GB" sz="1400" dirty="0">
                <a:solidFill>
                  <a:srgbClr val="000000"/>
                </a:solidFill>
                <a:effectLst/>
                <a:latin typeface="Arial" panose="020B0604020202020204" pitchFamily="34" charset="0"/>
                <a:ea typeface="Arial" panose="020B0604020202020204" pitchFamily="34" charset="0"/>
                <a:cs typeface="Arial" panose="020B0604020202020204" pitchFamily="34" charset="0"/>
              </a:rPr>
              <a:t>ensuring that Ofcom complies with high standards of Corporate Governance.</a:t>
            </a:r>
            <a:endParaRPr lang="en-GB" sz="1400" dirty="0">
              <a:effectLst/>
              <a:latin typeface="Arial" panose="020B0604020202020204" pitchFamily="34" charset="0"/>
              <a:ea typeface="Calibri" panose="020F0502020204030204" pitchFamily="34" charset="0"/>
              <a:cs typeface="Arial" panose="020B0604020202020204" pitchFamily="34" charset="0"/>
            </a:endParaRPr>
          </a:p>
          <a:p>
            <a:pPr>
              <a:spcAft>
                <a:spcPts val="1200"/>
              </a:spcAft>
            </a:pPr>
            <a:endParaRPr lang="en-GB" dirty="0">
              <a:latin typeface="Arial" panose="020B0604020202020204" pitchFamily="34" charset="0"/>
              <a:cs typeface="Arial" panose="020B0604020202020204" pitchFamily="34" charset="0"/>
            </a:endParaRPr>
          </a:p>
        </p:txBody>
      </p:sp>
      <p:sp>
        <p:nvSpPr>
          <p:cNvPr id="12" name="TextBox 5">
            <a:extLst>
              <a:ext uri="{FF2B5EF4-FFF2-40B4-BE49-F238E27FC236}">
                <a16:creationId xmlns:a16="http://schemas.microsoft.com/office/drawing/2014/main" id="{9F66A4FD-48A1-B227-21B7-E9A2ECD3469D}"/>
              </a:ext>
            </a:extLst>
          </p:cNvPr>
          <p:cNvSpPr txBox="1"/>
          <p:nvPr/>
        </p:nvSpPr>
        <p:spPr>
          <a:xfrm>
            <a:off x="9106608" y="6063508"/>
            <a:ext cx="1182029" cy="461665"/>
          </a:xfrm>
          <a:prstGeom prst="rect">
            <a:avLst/>
          </a:prstGeom>
          <a:solidFill>
            <a:schemeClr val="bg1"/>
          </a:solidFill>
        </p:spPr>
        <p:txBody>
          <a:bodyPr wrap="square" rtlCol="0" anchor="ct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200" dirty="0"/>
              <a:t>Insert Public body logo here</a:t>
            </a:r>
          </a:p>
        </p:txBody>
      </p:sp>
      <p:pic>
        <p:nvPicPr>
          <p:cNvPr id="7" name="Picture 6" descr="A logo with a rainbow colored border&#10;&#10;Description automatically generated with medium confidence">
            <a:extLst>
              <a:ext uri="{FF2B5EF4-FFF2-40B4-BE49-F238E27FC236}">
                <a16:creationId xmlns:a16="http://schemas.microsoft.com/office/drawing/2014/main" id="{693DCC5C-CB15-AFF0-4341-D062D3B6B6B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83144" y="5960896"/>
            <a:ext cx="1494838" cy="666890"/>
          </a:xfrm>
          <a:prstGeom prst="rect">
            <a:avLst/>
          </a:prstGeom>
        </p:spPr>
      </p:pic>
    </p:spTree>
    <p:extLst>
      <p:ext uri="{BB962C8B-B14F-4D97-AF65-F5344CB8AC3E}">
        <p14:creationId xmlns:p14="http://schemas.microsoft.com/office/powerpoint/2010/main" val="8141331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237FD96-3C2E-0869-E552-E630A49FA571}"/>
              </a:ext>
            </a:extLst>
          </p:cNvPr>
          <p:cNvSpPr/>
          <p:nvPr/>
        </p:nvSpPr>
        <p:spPr>
          <a:xfrm>
            <a:off x="0" y="5741581"/>
            <a:ext cx="12192000" cy="1116420"/>
          </a:xfrm>
          <a:prstGeom prst="rect">
            <a:avLst/>
          </a:prstGeom>
          <a:solidFill>
            <a:srgbClr val="002E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6" name="Picture 5" descr="Graphical user interface, text&#10;&#10;Description automatically generated">
            <a:extLst>
              <a:ext uri="{FF2B5EF4-FFF2-40B4-BE49-F238E27FC236}">
                <a16:creationId xmlns:a16="http://schemas.microsoft.com/office/drawing/2014/main" id="{1479EB03-BA03-9E17-596D-E727D1900D7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68763" y="5893983"/>
            <a:ext cx="1842121" cy="811616"/>
          </a:xfrm>
          <a:prstGeom prst="rect">
            <a:avLst/>
          </a:prstGeom>
        </p:spPr>
      </p:pic>
      <p:pic>
        <p:nvPicPr>
          <p:cNvPr id="10" name="Picture 9">
            <a:extLst>
              <a:ext uri="{FF2B5EF4-FFF2-40B4-BE49-F238E27FC236}">
                <a16:creationId xmlns:a16="http://schemas.microsoft.com/office/drawing/2014/main" id="{CEEF093C-D540-4BA6-AB3B-2329C729992F}"/>
              </a:ext>
            </a:extLst>
          </p:cNvPr>
          <p:cNvPicPr>
            <a:picLocks noChangeAspect="1"/>
          </p:cNvPicPr>
          <p:nvPr/>
        </p:nvPicPr>
        <p:blipFill rotWithShape="1">
          <a:blip r:embed="rId3"/>
          <a:srcRect t="16658" b="16657"/>
          <a:stretch/>
        </p:blipFill>
        <p:spPr>
          <a:xfrm>
            <a:off x="7566396" y="5960896"/>
            <a:ext cx="1260086" cy="666890"/>
          </a:xfrm>
          <a:prstGeom prst="rect">
            <a:avLst/>
          </a:prstGeom>
        </p:spPr>
      </p:pic>
      <p:sp>
        <p:nvSpPr>
          <p:cNvPr id="2" name="Slide Number Placeholder 1">
            <a:extLst>
              <a:ext uri="{FF2B5EF4-FFF2-40B4-BE49-F238E27FC236}">
                <a16:creationId xmlns:a16="http://schemas.microsoft.com/office/drawing/2014/main" id="{6CC0545A-B2C0-E9E4-DFFC-236D76861C8C}"/>
              </a:ext>
            </a:extLst>
          </p:cNvPr>
          <p:cNvSpPr>
            <a:spLocks noGrp="1"/>
          </p:cNvSpPr>
          <p:nvPr>
            <p:ph type="sldNum" sz="quarter" idx="12"/>
          </p:nvPr>
        </p:nvSpPr>
        <p:spPr>
          <a:xfrm>
            <a:off x="183056" y="6194730"/>
            <a:ext cx="439839" cy="199222"/>
          </a:xfrm>
        </p:spPr>
        <p:txBody>
          <a:bodyPr/>
          <a:lstStyle/>
          <a:p>
            <a:fld id="{7A2C93C0-434E-41D6-BDEF-AE7F1FF48EDD}" type="slidenum">
              <a:rPr lang="en-GB" sz="1400" smtClean="0">
                <a:solidFill>
                  <a:schemeClr val="bg1"/>
                </a:solidFill>
                <a:latin typeface="Arial" panose="020B0604020202020204" pitchFamily="34" charset="0"/>
                <a:cs typeface="Arial" panose="020B0604020202020204" pitchFamily="34" charset="0"/>
              </a:rPr>
              <a:t>7</a:t>
            </a:fld>
            <a:endParaRPr lang="en-GB" sz="1400" dirty="0">
              <a:solidFill>
                <a:schemeClr val="bg1"/>
              </a:solidFill>
              <a:latin typeface="Arial" panose="020B0604020202020204" pitchFamily="34" charset="0"/>
              <a:cs typeface="Arial" panose="020B0604020202020204" pitchFamily="34" charset="0"/>
            </a:endParaRPr>
          </a:p>
        </p:txBody>
      </p:sp>
      <p:sp>
        <p:nvSpPr>
          <p:cNvPr id="3" name="Footer Placeholder 2">
            <a:extLst>
              <a:ext uri="{FF2B5EF4-FFF2-40B4-BE49-F238E27FC236}">
                <a16:creationId xmlns:a16="http://schemas.microsoft.com/office/drawing/2014/main" id="{803D5386-4FD4-7FD8-2692-0710720E9495}"/>
              </a:ext>
            </a:extLst>
          </p:cNvPr>
          <p:cNvSpPr>
            <a:spLocks noGrp="1"/>
          </p:cNvSpPr>
          <p:nvPr>
            <p:ph type="ftr" sz="quarter" idx="11"/>
          </p:nvPr>
        </p:nvSpPr>
        <p:spPr>
          <a:xfrm>
            <a:off x="1565514" y="6030380"/>
            <a:ext cx="5058263" cy="551042"/>
          </a:xfrm>
        </p:spPr>
        <p:txBody>
          <a:bodyPr/>
          <a:lstStyle/>
          <a:p>
            <a:pPr algn="l"/>
            <a:r>
              <a:rPr lang="en-GB" sz="1400" dirty="0">
                <a:solidFill>
                  <a:schemeClr val="bg1"/>
                </a:solidFill>
                <a:latin typeface="Arial" panose="020B0604020202020204" pitchFamily="34" charset="0"/>
                <a:cs typeface="Arial" panose="020B0604020202020204" pitchFamily="34" charset="0"/>
              </a:rPr>
              <a:t>For queries about your application or the recruitment process, please email rosanne.sarratt@gatenbysanderson.com</a:t>
            </a:r>
          </a:p>
        </p:txBody>
      </p:sp>
      <p:sp>
        <p:nvSpPr>
          <p:cNvPr id="5" name="TextBox 4">
            <a:extLst>
              <a:ext uri="{FF2B5EF4-FFF2-40B4-BE49-F238E27FC236}">
                <a16:creationId xmlns:a16="http://schemas.microsoft.com/office/drawing/2014/main" id="{944FEB88-7C08-7EFE-48D2-DA107BBEEB15}"/>
              </a:ext>
            </a:extLst>
          </p:cNvPr>
          <p:cNvSpPr txBox="1"/>
          <p:nvPr/>
        </p:nvSpPr>
        <p:spPr>
          <a:xfrm>
            <a:off x="381524" y="301466"/>
            <a:ext cx="8118240" cy="523220"/>
          </a:xfrm>
          <a:prstGeom prst="rect">
            <a:avLst/>
          </a:prstGeom>
          <a:noFill/>
        </p:spPr>
        <p:txBody>
          <a:bodyPr wrap="square" rtlCol="0">
            <a:spAutoFit/>
          </a:bodyPr>
          <a:lstStyle/>
          <a:p>
            <a:r>
              <a:rPr lang="en-GB" sz="2800" b="1" dirty="0">
                <a:latin typeface="Arial" panose="020B0604020202020204" pitchFamily="34" charset="0"/>
                <a:cs typeface="Arial" panose="020B0604020202020204" pitchFamily="34" charset="0"/>
              </a:rPr>
              <a:t>Person Specification</a:t>
            </a:r>
          </a:p>
        </p:txBody>
      </p:sp>
      <p:sp>
        <p:nvSpPr>
          <p:cNvPr id="11" name="TextBox 10">
            <a:extLst>
              <a:ext uri="{FF2B5EF4-FFF2-40B4-BE49-F238E27FC236}">
                <a16:creationId xmlns:a16="http://schemas.microsoft.com/office/drawing/2014/main" id="{8381B96E-B226-BDAC-B807-ECC61885251B}"/>
              </a:ext>
            </a:extLst>
          </p:cNvPr>
          <p:cNvSpPr txBox="1"/>
          <p:nvPr/>
        </p:nvSpPr>
        <p:spPr>
          <a:xfrm>
            <a:off x="381524" y="887032"/>
            <a:ext cx="11464112" cy="3156633"/>
          </a:xfrm>
          <a:prstGeom prst="rect">
            <a:avLst/>
          </a:prstGeom>
          <a:noFill/>
        </p:spPr>
        <p:txBody>
          <a:bodyPr wrap="square" rtlCol="0">
            <a:spAutoFit/>
          </a:bodyPr>
          <a:lstStyle/>
          <a:p>
            <a:pPr lvl="0">
              <a:lnSpc>
                <a:spcPct val="107000"/>
              </a:lnSpc>
            </a:pPr>
            <a:r>
              <a:rPr lang="en-GB" sz="1400" b="1" dirty="0">
                <a:solidFill>
                  <a:srgbClr val="000000"/>
                </a:solidFill>
                <a:effectLst/>
                <a:latin typeface="Arial" panose="020B0604020202020204" pitchFamily="34" charset="0"/>
                <a:ea typeface="Arial" panose="020B0604020202020204" pitchFamily="34" charset="0"/>
                <a:cs typeface="Arial" panose="020B0604020202020204" pitchFamily="34" charset="0"/>
              </a:rPr>
              <a:t>Key Selection Criteria</a:t>
            </a:r>
          </a:p>
          <a:p>
            <a:pPr marL="342900" lvl="0" indent="-342900">
              <a:lnSpc>
                <a:spcPct val="107000"/>
              </a:lnSpc>
              <a:buFont typeface="Arial" panose="020B0604020202020204" pitchFamily="34" charset="0"/>
              <a:buChar char="●"/>
            </a:pPr>
            <a:endParaRPr lang="en-GB" sz="1400" dirty="0">
              <a:solidFill>
                <a:srgbClr val="000000"/>
              </a:solidFill>
              <a:latin typeface="Arial" panose="020B0604020202020204" pitchFamily="34" charset="0"/>
              <a:ea typeface="Arial" panose="020B0604020202020204" pitchFamily="34" charset="0"/>
              <a:cs typeface="Arial" panose="020B0604020202020204" pitchFamily="34" charset="0"/>
            </a:endParaRPr>
          </a:p>
          <a:p>
            <a:pPr marL="342900" lvl="0" indent="-342900">
              <a:lnSpc>
                <a:spcPct val="107000"/>
              </a:lnSpc>
              <a:buFont typeface="Arial" panose="020B0604020202020204" pitchFamily="34" charset="0"/>
              <a:buChar char="●"/>
            </a:pPr>
            <a:r>
              <a:rPr lang="en-GB" sz="1400" dirty="0">
                <a:solidFill>
                  <a:srgbClr val="000000"/>
                </a:solidFill>
                <a:effectLst/>
                <a:latin typeface="Arial" panose="020B0604020202020204" pitchFamily="34" charset="0"/>
                <a:ea typeface="Arial" panose="020B0604020202020204" pitchFamily="34" charset="0"/>
                <a:cs typeface="Arial" panose="020B0604020202020204" pitchFamily="34" charset="0"/>
              </a:rPr>
              <a:t>senior leadership and non-executive experience in a major national body, including effective chairing of board and committee meetings as required and being a team player, working with the Chair, the executive, and other colleagues;</a:t>
            </a:r>
            <a:endParaRPr lang="en-GB" sz="1400" dirty="0">
              <a:effectLst/>
              <a:latin typeface="Arial" panose="020B0604020202020204" pitchFamily="34" charset="0"/>
              <a:ea typeface="Calibri" panose="020F0502020204030204" pitchFamily="34" charset="0"/>
              <a:cs typeface="Arial" panose="020B0604020202020204" pitchFamily="34" charset="0"/>
            </a:endParaRPr>
          </a:p>
          <a:p>
            <a:pPr marL="342900" lvl="0" indent="-342900">
              <a:lnSpc>
                <a:spcPct val="107000"/>
              </a:lnSpc>
              <a:buFont typeface="Arial" panose="020B0604020202020204" pitchFamily="34" charset="0"/>
              <a:buChar char="●"/>
            </a:pPr>
            <a:r>
              <a:rPr lang="en-GB" sz="1400" dirty="0">
                <a:solidFill>
                  <a:srgbClr val="0B0C0C"/>
                </a:solidFill>
                <a:effectLst/>
                <a:latin typeface="Arial" panose="020B0604020202020204" pitchFamily="34" charset="0"/>
                <a:ea typeface="Arial" panose="020B0604020202020204" pitchFamily="34" charset="0"/>
                <a:cs typeface="Arial" panose="020B0604020202020204" pitchFamily="34" charset="0"/>
              </a:rPr>
              <a:t>demonstrable understanding of the business and economic principles underpinning the communications, broadcasting, news consumption, online content platforms, telecommunications and postal industries in the digital environment, and comfortable with having a strong public profile to cover all of these areas;</a:t>
            </a:r>
            <a:endParaRPr lang="en-GB" sz="1400" dirty="0">
              <a:effectLst/>
              <a:latin typeface="Arial" panose="020B0604020202020204" pitchFamily="34" charset="0"/>
              <a:ea typeface="Calibri" panose="020F0502020204030204" pitchFamily="34" charset="0"/>
              <a:cs typeface="Arial" panose="020B0604020202020204" pitchFamily="34" charset="0"/>
            </a:endParaRPr>
          </a:p>
          <a:p>
            <a:pPr marL="342900" lvl="0" indent="-342900">
              <a:lnSpc>
                <a:spcPct val="107000"/>
              </a:lnSpc>
              <a:buFont typeface="Arial" panose="020B0604020202020204" pitchFamily="34" charset="0"/>
              <a:buChar char="●"/>
            </a:pPr>
            <a:r>
              <a:rPr lang="en-GB" sz="1400" dirty="0">
                <a:solidFill>
                  <a:srgbClr val="000000"/>
                </a:solidFill>
                <a:effectLst/>
                <a:latin typeface="Arial" panose="020B0604020202020204" pitchFamily="34" charset="0"/>
                <a:ea typeface="Arial" panose="020B0604020202020204" pitchFamily="34" charset="0"/>
                <a:cs typeface="Arial" panose="020B0604020202020204" pitchFamily="34" charset="0"/>
              </a:rPr>
              <a:t>sound judgement and decision-making to ensure successful delivery across the remit of a converged regulator;</a:t>
            </a:r>
            <a:endParaRPr lang="en-GB" sz="1400" dirty="0">
              <a:effectLst/>
              <a:latin typeface="Arial" panose="020B0604020202020204" pitchFamily="34" charset="0"/>
              <a:ea typeface="Calibri" panose="020F0502020204030204" pitchFamily="34" charset="0"/>
              <a:cs typeface="Arial" panose="020B0604020202020204" pitchFamily="34" charset="0"/>
            </a:endParaRPr>
          </a:p>
          <a:p>
            <a:pPr marL="342900" lvl="0" indent="-342900">
              <a:lnSpc>
                <a:spcPct val="107000"/>
              </a:lnSpc>
              <a:buFont typeface="Arial" panose="020B0604020202020204" pitchFamily="34" charset="0"/>
              <a:buChar char="●"/>
            </a:pPr>
            <a:r>
              <a:rPr lang="en-GB" sz="1400" dirty="0">
                <a:solidFill>
                  <a:srgbClr val="000000"/>
                </a:solidFill>
                <a:effectLst/>
                <a:latin typeface="Arial" panose="020B0604020202020204" pitchFamily="34" charset="0"/>
                <a:ea typeface="Arial" panose="020B0604020202020204" pitchFamily="34" charset="0"/>
                <a:cs typeface="Arial" panose="020B0604020202020204" pitchFamily="34" charset="0"/>
              </a:rPr>
              <a:t>knowledge and understanding of the political and constitutional context in which Ofcom operates; and</a:t>
            </a:r>
            <a:endParaRPr lang="en-GB" sz="1400" dirty="0">
              <a:effectLst/>
              <a:latin typeface="Arial" panose="020B060402020202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Font typeface="Arial" panose="020B0604020202020204" pitchFamily="34" charset="0"/>
              <a:buChar char="●"/>
            </a:pPr>
            <a:r>
              <a:rPr lang="en-GB" sz="1400" dirty="0">
                <a:solidFill>
                  <a:srgbClr val="000000"/>
                </a:solidFill>
                <a:effectLst/>
                <a:latin typeface="Arial" panose="020B0604020202020204" pitchFamily="34" charset="0"/>
                <a:ea typeface="Arial" panose="020B0604020202020204" pitchFamily="34" charset="0"/>
                <a:cs typeface="Arial" panose="020B0604020202020204" pitchFamily="34" charset="0"/>
              </a:rPr>
              <a:t>personal integrity of a high order and demonstrable understanding of Ofcom’s need to make independent judgements.</a:t>
            </a:r>
            <a:endParaRPr lang="en-GB" sz="1400" dirty="0">
              <a:effectLst/>
              <a:latin typeface="Arial" panose="020B0604020202020204" pitchFamily="34" charset="0"/>
              <a:ea typeface="Calibri" panose="020F0502020204030204" pitchFamily="34" charset="0"/>
              <a:cs typeface="Arial" panose="020B0604020202020204" pitchFamily="34" charset="0"/>
            </a:endParaRPr>
          </a:p>
          <a:p>
            <a:pPr marL="0" marR="0" indent="0" algn="just" fontAlgn="base">
              <a:lnSpc>
                <a:spcPct val="100000"/>
              </a:lnSpc>
              <a:spcBef>
                <a:spcPts val="0"/>
              </a:spcBef>
              <a:spcAft>
                <a:spcPts val="800"/>
              </a:spcAft>
              <a:buNone/>
            </a:pPr>
            <a:endParaRPr lang="en-GB" sz="1800" dirty="0"/>
          </a:p>
          <a:p>
            <a:pPr>
              <a:spcAft>
                <a:spcPts val="1200"/>
              </a:spcAft>
            </a:pPr>
            <a:endParaRPr lang="en-GB" dirty="0">
              <a:latin typeface="Arial" panose="020B0604020202020204" pitchFamily="34" charset="0"/>
              <a:cs typeface="Arial" panose="020B0604020202020204" pitchFamily="34" charset="0"/>
            </a:endParaRPr>
          </a:p>
        </p:txBody>
      </p:sp>
      <p:sp>
        <p:nvSpPr>
          <p:cNvPr id="12" name="TextBox 5">
            <a:extLst>
              <a:ext uri="{FF2B5EF4-FFF2-40B4-BE49-F238E27FC236}">
                <a16:creationId xmlns:a16="http://schemas.microsoft.com/office/drawing/2014/main" id="{257EF930-587D-83D4-F6C9-9CBE62C3C2D4}"/>
              </a:ext>
            </a:extLst>
          </p:cNvPr>
          <p:cNvSpPr txBox="1"/>
          <p:nvPr/>
        </p:nvSpPr>
        <p:spPr>
          <a:xfrm>
            <a:off x="9106608" y="6063508"/>
            <a:ext cx="1182029" cy="461665"/>
          </a:xfrm>
          <a:prstGeom prst="rect">
            <a:avLst/>
          </a:prstGeom>
          <a:solidFill>
            <a:schemeClr val="bg1"/>
          </a:solidFill>
        </p:spPr>
        <p:txBody>
          <a:bodyPr wrap="square" rtlCol="0" anchor="ct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200" dirty="0"/>
              <a:t>Insert Public body logo here</a:t>
            </a:r>
          </a:p>
        </p:txBody>
      </p:sp>
      <p:pic>
        <p:nvPicPr>
          <p:cNvPr id="7" name="Picture 6" descr="A logo with a rainbow colored border&#10;&#10;Description automatically generated with medium confidence">
            <a:extLst>
              <a:ext uri="{FF2B5EF4-FFF2-40B4-BE49-F238E27FC236}">
                <a16:creationId xmlns:a16="http://schemas.microsoft.com/office/drawing/2014/main" id="{99D116DB-47BD-1CF6-007D-AFB7F77E9D2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83144" y="5960896"/>
            <a:ext cx="1494838" cy="666890"/>
          </a:xfrm>
          <a:prstGeom prst="rect">
            <a:avLst/>
          </a:prstGeom>
        </p:spPr>
      </p:pic>
    </p:spTree>
    <p:extLst>
      <p:ext uri="{BB962C8B-B14F-4D97-AF65-F5344CB8AC3E}">
        <p14:creationId xmlns:p14="http://schemas.microsoft.com/office/powerpoint/2010/main" val="32163604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237FD96-3C2E-0869-E552-E630A49FA571}"/>
              </a:ext>
            </a:extLst>
          </p:cNvPr>
          <p:cNvSpPr/>
          <p:nvPr/>
        </p:nvSpPr>
        <p:spPr>
          <a:xfrm>
            <a:off x="0" y="5741581"/>
            <a:ext cx="12192000" cy="1116420"/>
          </a:xfrm>
          <a:prstGeom prst="rect">
            <a:avLst/>
          </a:prstGeom>
          <a:solidFill>
            <a:srgbClr val="002E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6" name="Picture 5" descr="Graphical user interface, text&#10;&#10;Description automatically generated">
            <a:extLst>
              <a:ext uri="{FF2B5EF4-FFF2-40B4-BE49-F238E27FC236}">
                <a16:creationId xmlns:a16="http://schemas.microsoft.com/office/drawing/2014/main" id="{1479EB03-BA03-9E17-596D-E727D1900D7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68763" y="5893983"/>
            <a:ext cx="1842121" cy="811616"/>
          </a:xfrm>
          <a:prstGeom prst="rect">
            <a:avLst/>
          </a:prstGeom>
        </p:spPr>
      </p:pic>
      <p:pic>
        <p:nvPicPr>
          <p:cNvPr id="10" name="Picture 9">
            <a:extLst>
              <a:ext uri="{FF2B5EF4-FFF2-40B4-BE49-F238E27FC236}">
                <a16:creationId xmlns:a16="http://schemas.microsoft.com/office/drawing/2014/main" id="{CEEF093C-D540-4BA6-AB3B-2329C729992F}"/>
              </a:ext>
            </a:extLst>
          </p:cNvPr>
          <p:cNvPicPr>
            <a:picLocks noChangeAspect="1"/>
          </p:cNvPicPr>
          <p:nvPr/>
        </p:nvPicPr>
        <p:blipFill rotWithShape="1">
          <a:blip r:embed="rId3"/>
          <a:srcRect t="16658" b="16657"/>
          <a:stretch/>
        </p:blipFill>
        <p:spPr>
          <a:xfrm>
            <a:off x="7566396" y="5960896"/>
            <a:ext cx="1260086" cy="666890"/>
          </a:xfrm>
          <a:prstGeom prst="rect">
            <a:avLst/>
          </a:prstGeom>
        </p:spPr>
      </p:pic>
      <p:sp>
        <p:nvSpPr>
          <p:cNvPr id="2" name="Slide Number Placeholder 1">
            <a:extLst>
              <a:ext uri="{FF2B5EF4-FFF2-40B4-BE49-F238E27FC236}">
                <a16:creationId xmlns:a16="http://schemas.microsoft.com/office/drawing/2014/main" id="{6CC0545A-B2C0-E9E4-DFFC-236D76861C8C}"/>
              </a:ext>
            </a:extLst>
          </p:cNvPr>
          <p:cNvSpPr>
            <a:spLocks noGrp="1"/>
          </p:cNvSpPr>
          <p:nvPr>
            <p:ph type="sldNum" sz="quarter" idx="12"/>
          </p:nvPr>
        </p:nvSpPr>
        <p:spPr>
          <a:xfrm>
            <a:off x="183056" y="6194730"/>
            <a:ext cx="439839" cy="199222"/>
          </a:xfrm>
        </p:spPr>
        <p:txBody>
          <a:bodyPr/>
          <a:lstStyle/>
          <a:p>
            <a:fld id="{7A2C93C0-434E-41D6-BDEF-AE7F1FF48EDD}" type="slidenum">
              <a:rPr lang="en-GB" sz="1400" smtClean="0">
                <a:solidFill>
                  <a:schemeClr val="bg1"/>
                </a:solidFill>
                <a:latin typeface="Arial" panose="020B0604020202020204" pitchFamily="34" charset="0"/>
                <a:cs typeface="Arial" panose="020B0604020202020204" pitchFamily="34" charset="0"/>
              </a:rPr>
              <a:t>8</a:t>
            </a:fld>
            <a:endParaRPr lang="en-GB" sz="1400" dirty="0">
              <a:solidFill>
                <a:schemeClr val="bg1"/>
              </a:solidFill>
              <a:latin typeface="Arial" panose="020B0604020202020204" pitchFamily="34" charset="0"/>
              <a:cs typeface="Arial" panose="020B0604020202020204" pitchFamily="34" charset="0"/>
            </a:endParaRPr>
          </a:p>
        </p:txBody>
      </p:sp>
      <p:sp>
        <p:nvSpPr>
          <p:cNvPr id="3" name="Footer Placeholder 2">
            <a:extLst>
              <a:ext uri="{FF2B5EF4-FFF2-40B4-BE49-F238E27FC236}">
                <a16:creationId xmlns:a16="http://schemas.microsoft.com/office/drawing/2014/main" id="{803D5386-4FD4-7FD8-2692-0710720E9495}"/>
              </a:ext>
            </a:extLst>
          </p:cNvPr>
          <p:cNvSpPr>
            <a:spLocks noGrp="1"/>
          </p:cNvSpPr>
          <p:nvPr>
            <p:ph type="ftr" sz="quarter" idx="11"/>
          </p:nvPr>
        </p:nvSpPr>
        <p:spPr>
          <a:xfrm>
            <a:off x="1565514" y="6030380"/>
            <a:ext cx="5058263" cy="551042"/>
          </a:xfrm>
        </p:spPr>
        <p:txBody>
          <a:bodyPr/>
          <a:lstStyle/>
          <a:p>
            <a:pPr algn="l"/>
            <a:r>
              <a:rPr lang="en-GB" sz="1400" dirty="0">
                <a:solidFill>
                  <a:schemeClr val="bg1"/>
                </a:solidFill>
                <a:latin typeface="Arial" panose="020B0604020202020204" pitchFamily="34" charset="0"/>
                <a:cs typeface="Arial" panose="020B0604020202020204" pitchFamily="34" charset="0"/>
              </a:rPr>
              <a:t>For queries about your application or the recruitment process, please email rosanne.sarratt@gatenbysanderson.com</a:t>
            </a:r>
          </a:p>
        </p:txBody>
      </p:sp>
      <p:sp>
        <p:nvSpPr>
          <p:cNvPr id="5" name="TextBox 4">
            <a:extLst>
              <a:ext uri="{FF2B5EF4-FFF2-40B4-BE49-F238E27FC236}">
                <a16:creationId xmlns:a16="http://schemas.microsoft.com/office/drawing/2014/main" id="{D972778B-F5E1-03E3-4DD5-C439E8C9DFFA}"/>
              </a:ext>
            </a:extLst>
          </p:cNvPr>
          <p:cNvSpPr txBox="1"/>
          <p:nvPr/>
        </p:nvSpPr>
        <p:spPr>
          <a:xfrm>
            <a:off x="381524" y="301466"/>
            <a:ext cx="8118240" cy="523220"/>
          </a:xfrm>
          <a:prstGeom prst="rect">
            <a:avLst/>
          </a:prstGeom>
          <a:noFill/>
        </p:spPr>
        <p:txBody>
          <a:bodyPr wrap="square" rtlCol="0">
            <a:spAutoFit/>
          </a:bodyPr>
          <a:lstStyle/>
          <a:p>
            <a:r>
              <a:rPr lang="en-GB" sz="2800" b="1" dirty="0">
                <a:latin typeface="Arial" panose="020B0604020202020204" pitchFamily="34" charset="0"/>
                <a:cs typeface="Arial" panose="020B0604020202020204" pitchFamily="34" charset="0"/>
              </a:rPr>
              <a:t>Terms of Appointment</a:t>
            </a:r>
          </a:p>
        </p:txBody>
      </p:sp>
      <p:sp>
        <p:nvSpPr>
          <p:cNvPr id="11" name="TextBox 10">
            <a:extLst>
              <a:ext uri="{FF2B5EF4-FFF2-40B4-BE49-F238E27FC236}">
                <a16:creationId xmlns:a16="http://schemas.microsoft.com/office/drawing/2014/main" id="{28671D19-CF6D-5F71-63B7-33BD6528647B}"/>
              </a:ext>
            </a:extLst>
          </p:cNvPr>
          <p:cNvSpPr txBox="1"/>
          <p:nvPr/>
        </p:nvSpPr>
        <p:spPr>
          <a:xfrm>
            <a:off x="381524" y="887032"/>
            <a:ext cx="11464112" cy="4339650"/>
          </a:xfrm>
          <a:prstGeom prst="rect">
            <a:avLst/>
          </a:prstGeom>
          <a:noFill/>
        </p:spPr>
        <p:txBody>
          <a:bodyPr wrap="square" lIns="91440" tIns="45720" rIns="91440" bIns="45720" rtlCol="0" anchor="t">
            <a:spAutoFit/>
          </a:bodyPr>
          <a:lstStyle/>
          <a:p>
            <a:pPr algn="l"/>
            <a:endParaRPr lang="en-GB" sz="1800" b="0" i="0" u="none" strike="noStrike" baseline="0" dirty="0">
              <a:solidFill>
                <a:srgbClr val="000000"/>
              </a:solidFill>
              <a:latin typeface="Arial" panose="020B0604020202020204" pitchFamily="34" charset="0"/>
            </a:endParaRPr>
          </a:p>
          <a:p>
            <a:r>
              <a:rPr lang="en-GB" sz="1600" b="1" i="0" u="none" strike="noStrike" baseline="0" dirty="0">
                <a:solidFill>
                  <a:srgbClr val="000000"/>
                </a:solidFill>
                <a:latin typeface="Arial" panose="020B0604020202020204" pitchFamily="34" charset="0"/>
              </a:rPr>
              <a:t>Appointment Term: </a:t>
            </a:r>
            <a:r>
              <a:rPr lang="en-GB" sz="1600" b="0" i="0" u="none" strike="noStrike" baseline="0" dirty="0">
                <a:solidFill>
                  <a:srgbClr val="000000"/>
                </a:solidFill>
                <a:latin typeface="Arial" panose="020B0604020202020204" pitchFamily="34" charset="0"/>
              </a:rPr>
              <a:t>An initial period of 4 years</a:t>
            </a:r>
          </a:p>
          <a:p>
            <a:endParaRPr lang="en-GB" sz="1600" b="0" i="0" u="none" strike="noStrike" baseline="0" dirty="0">
              <a:solidFill>
                <a:srgbClr val="000000"/>
              </a:solidFill>
              <a:latin typeface="Arial" panose="020B0604020202020204" pitchFamily="34" charset="0"/>
            </a:endParaRPr>
          </a:p>
          <a:p>
            <a:r>
              <a:rPr lang="en-GB" sz="1600" b="1" i="0" u="none" strike="noStrike" baseline="0" dirty="0">
                <a:solidFill>
                  <a:srgbClr val="000000"/>
                </a:solidFill>
                <a:latin typeface="Arial" panose="020B0604020202020204" pitchFamily="34" charset="0"/>
              </a:rPr>
              <a:t>Remuneration: </a:t>
            </a:r>
            <a:r>
              <a:rPr lang="en-GB" sz="1600" i="0" u="none" strike="noStrike" baseline="0" dirty="0">
                <a:solidFill>
                  <a:srgbClr val="000000"/>
                </a:solidFill>
                <a:latin typeface="Arial" panose="020B0604020202020204" pitchFamily="34" charset="0"/>
              </a:rPr>
              <a:t>£</a:t>
            </a:r>
            <a:r>
              <a:rPr lang="en-GB" sz="1600" dirty="0">
                <a:solidFill>
                  <a:srgbClr val="000000"/>
                </a:solidFill>
                <a:latin typeface="Arial" panose="020B0604020202020204" pitchFamily="34" charset="0"/>
              </a:rPr>
              <a:t>70,000 per annum</a:t>
            </a:r>
            <a:r>
              <a:rPr lang="en-GB" sz="1600" b="0" i="0" u="none" strike="noStrike" baseline="0" dirty="0">
                <a:solidFill>
                  <a:srgbClr val="000000"/>
                </a:solidFill>
                <a:latin typeface="Arial" panose="020B0604020202020204" pitchFamily="34" charset="0"/>
              </a:rPr>
              <a:t>.  Remuneration and expenses are taxable.</a:t>
            </a:r>
          </a:p>
          <a:p>
            <a:endParaRPr lang="en-GB" sz="1600" b="0" i="0" u="none" strike="noStrike" baseline="0" dirty="0">
              <a:solidFill>
                <a:srgbClr val="000000"/>
              </a:solidFill>
              <a:latin typeface="Arial" panose="020B0604020202020204" pitchFamily="34" charset="0"/>
            </a:endParaRPr>
          </a:p>
          <a:p>
            <a:r>
              <a:rPr lang="en-GB" sz="1600" b="1" i="0" u="none" strike="noStrike" baseline="0" dirty="0">
                <a:solidFill>
                  <a:srgbClr val="000000"/>
                </a:solidFill>
                <a:latin typeface="Arial" panose="020B0604020202020204" pitchFamily="34" charset="0"/>
              </a:rPr>
              <a:t>Time Commitment: </a:t>
            </a:r>
            <a:r>
              <a:rPr lang="en-GB" sz="1600" i="0" u="none" strike="noStrike" baseline="0" dirty="0">
                <a:solidFill>
                  <a:srgbClr val="000000"/>
                </a:solidFill>
                <a:latin typeface="Arial" panose="020B0604020202020204" pitchFamily="34" charset="0"/>
              </a:rPr>
              <a:t>Up to 2.5 days per week</a:t>
            </a:r>
            <a:endParaRPr lang="en-GB" sz="1600" b="0" i="0" u="none" strike="noStrike" baseline="0" dirty="0">
              <a:solidFill>
                <a:srgbClr val="000000"/>
              </a:solidFill>
              <a:latin typeface="Arial" panose="020B0604020202020204" pitchFamily="34" charset="0"/>
            </a:endParaRPr>
          </a:p>
          <a:p>
            <a:endParaRPr lang="en-GB" sz="1600" b="0" i="0" u="none" strike="noStrike" baseline="0" dirty="0">
              <a:solidFill>
                <a:srgbClr val="000000"/>
              </a:solidFill>
              <a:latin typeface="Arial" panose="020B0604020202020204" pitchFamily="34" charset="0"/>
            </a:endParaRPr>
          </a:p>
          <a:p>
            <a:r>
              <a:rPr lang="en-GB" sz="1600" b="1" i="0" u="none" strike="noStrike" baseline="0" dirty="0">
                <a:solidFill>
                  <a:srgbClr val="000000"/>
                </a:solidFill>
                <a:latin typeface="Arial" panose="020B0604020202020204" pitchFamily="34" charset="0"/>
              </a:rPr>
              <a:t>Location: </a:t>
            </a:r>
            <a:r>
              <a:rPr lang="en-GB" sz="1600" i="0" u="none" strike="noStrike" baseline="0" dirty="0">
                <a:solidFill>
                  <a:srgbClr val="000000"/>
                </a:solidFill>
                <a:latin typeface="Arial" panose="020B0604020202020204" pitchFamily="34" charset="0"/>
              </a:rPr>
              <a:t>London</a:t>
            </a:r>
            <a:endParaRPr lang="en-GB" sz="1600" b="0" i="0" u="none" strike="noStrike" baseline="0" dirty="0">
              <a:solidFill>
                <a:srgbClr val="000000"/>
              </a:solidFill>
              <a:latin typeface="Arial" panose="020B0604020202020204" pitchFamily="34" charset="0"/>
            </a:endParaRPr>
          </a:p>
          <a:p>
            <a:endParaRPr lang="en-GB" sz="1600" b="0" i="0" u="none" strike="noStrike" baseline="0" dirty="0">
              <a:solidFill>
                <a:srgbClr val="000000"/>
              </a:solidFill>
              <a:latin typeface="Arial" panose="020B0604020202020204" pitchFamily="34" charset="0"/>
            </a:endParaRPr>
          </a:p>
          <a:p>
            <a:r>
              <a:rPr lang="en-GB" sz="1600" b="1" i="0" u="none" strike="noStrike" baseline="0" dirty="0">
                <a:solidFill>
                  <a:srgbClr val="000000"/>
                </a:solidFill>
                <a:latin typeface="Arial"/>
                <a:cs typeface="Arial"/>
              </a:rPr>
              <a:t>Nature of Appointment: </a:t>
            </a:r>
            <a:r>
              <a:rPr lang="en-GB" sz="1600" b="0" i="0" u="none" strike="noStrike" baseline="0" dirty="0">
                <a:solidFill>
                  <a:srgbClr val="000000"/>
                </a:solidFill>
                <a:latin typeface="Arial"/>
                <a:cs typeface="Arial"/>
              </a:rPr>
              <a:t>This is a </a:t>
            </a:r>
            <a:r>
              <a:rPr lang="en-GB" sz="1600" b="0" i="0" u="none" strike="noStrike" baseline="0">
                <a:solidFill>
                  <a:srgbClr val="000000"/>
                </a:solidFill>
                <a:latin typeface="Arial"/>
                <a:cs typeface="Arial"/>
              </a:rPr>
              <a:t>Public Appointment by </a:t>
            </a:r>
            <a:r>
              <a:rPr lang="en-GB" sz="1600" b="0" i="0" u="none" strike="noStrike" baseline="0" dirty="0">
                <a:solidFill>
                  <a:srgbClr val="000000"/>
                </a:solidFill>
                <a:latin typeface="Arial"/>
                <a:cs typeface="Arial"/>
              </a:rPr>
              <a:t>the Secretary of State for </a:t>
            </a:r>
            <a:r>
              <a:rPr lang="en-GB" sz="1600" dirty="0">
                <a:solidFill>
                  <a:srgbClr val="000000"/>
                </a:solidFill>
                <a:latin typeface="Arial"/>
                <a:cs typeface="Arial"/>
              </a:rPr>
              <a:t>Science, Innovation and Technology</a:t>
            </a:r>
            <a:r>
              <a:rPr lang="en-GB" sz="1600" b="0" i="0" u="none" strike="noStrike" baseline="0" dirty="0">
                <a:solidFill>
                  <a:srgbClr val="000000"/>
                </a:solidFill>
                <a:latin typeface="Arial"/>
                <a:cs typeface="Arial"/>
              </a:rPr>
              <a:t>. The post holder would be an officeholder and not be an employee of the Department or Ofcom.</a:t>
            </a:r>
          </a:p>
          <a:p>
            <a:endParaRPr lang="en-GB" sz="1600" b="0" i="0" u="none" strike="noStrike" baseline="0" dirty="0">
              <a:solidFill>
                <a:srgbClr val="000000"/>
              </a:solidFill>
              <a:latin typeface="Arial" panose="020B0604020202020204" pitchFamily="34" charset="0"/>
            </a:endParaRPr>
          </a:p>
          <a:p>
            <a:r>
              <a:rPr lang="en-GB" sz="1600" b="1" i="0" u="none" strike="noStrike" baseline="0" dirty="0">
                <a:solidFill>
                  <a:srgbClr val="000000"/>
                </a:solidFill>
                <a:latin typeface="Arial" panose="020B0604020202020204" pitchFamily="34" charset="0"/>
              </a:rPr>
              <a:t>Availability: </a:t>
            </a:r>
            <a:r>
              <a:rPr lang="en-GB" sz="1600" dirty="0">
                <a:solidFill>
                  <a:srgbClr val="000000"/>
                </a:solidFill>
                <a:latin typeface="Arial" panose="020B0604020202020204" pitchFamily="34" charset="0"/>
              </a:rPr>
              <a:t>The s</a:t>
            </a:r>
            <a:r>
              <a:rPr lang="en-GB" sz="1600" b="0" i="0" u="none" strike="noStrike" baseline="0" dirty="0">
                <a:solidFill>
                  <a:srgbClr val="000000"/>
                </a:solidFill>
                <a:latin typeface="Arial" panose="020B0604020202020204" pitchFamily="34" charset="0"/>
              </a:rPr>
              <a:t>uccessful candidate/s will be encouraged to take up their appointment as soon as possible, following the successful completion of pre-appointment checks and security clearance at Baseline Personnel Security Standard (BPSS) level. Further details can be found here </a:t>
            </a:r>
            <a:r>
              <a:rPr lang="en-GB" sz="1600" b="0" i="0" u="none" strike="noStrike" baseline="0" dirty="0">
                <a:solidFill>
                  <a:srgbClr val="000000"/>
                </a:solidFill>
                <a:latin typeface="Arial" panose="020B0604020202020204" pitchFamily="34" charset="0"/>
                <a:hlinkClick r:id="rId4"/>
              </a:rPr>
              <a:t>https://www.gov.uk/government/publications/united-kingdom-security-vetting-clearance-levels/national-security-vetting-clearance-levels.</a:t>
            </a:r>
            <a:endParaRPr lang="en-GB" sz="1600" b="0" i="0" u="none" strike="noStrike" baseline="0" dirty="0">
              <a:solidFill>
                <a:srgbClr val="000000"/>
              </a:solidFill>
              <a:latin typeface="Arial" panose="020B0604020202020204" pitchFamily="34" charset="0"/>
            </a:endParaRPr>
          </a:p>
          <a:p>
            <a:pPr>
              <a:spcAft>
                <a:spcPts val="1200"/>
              </a:spcAft>
            </a:pPr>
            <a:endParaRPr lang="en-GB" dirty="0">
              <a:latin typeface="Arial" panose="020B0604020202020204" pitchFamily="34" charset="0"/>
              <a:cs typeface="Arial" panose="020B0604020202020204" pitchFamily="34" charset="0"/>
            </a:endParaRPr>
          </a:p>
        </p:txBody>
      </p:sp>
      <p:sp>
        <p:nvSpPr>
          <p:cNvPr id="12" name="TextBox 5">
            <a:extLst>
              <a:ext uri="{FF2B5EF4-FFF2-40B4-BE49-F238E27FC236}">
                <a16:creationId xmlns:a16="http://schemas.microsoft.com/office/drawing/2014/main" id="{B7F2E817-7914-9B8A-97F1-2D6AD586652A}"/>
              </a:ext>
            </a:extLst>
          </p:cNvPr>
          <p:cNvSpPr txBox="1"/>
          <p:nvPr/>
        </p:nvSpPr>
        <p:spPr>
          <a:xfrm>
            <a:off x="9106608" y="6063508"/>
            <a:ext cx="1182029" cy="461665"/>
          </a:xfrm>
          <a:prstGeom prst="rect">
            <a:avLst/>
          </a:prstGeom>
          <a:solidFill>
            <a:schemeClr val="bg1"/>
          </a:solidFill>
        </p:spPr>
        <p:txBody>
          <a:bodyPr wrap="square" rtlCol="0" anchor="ct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200"/>
              <a:t>Insert Public body logo here</a:t>
            </a:r>
          </a:p>
        </p:txBody>
      </p:sp>
      <p:pic>
        <p:nvPicPr>
          <p:cNvPr id="7" name="Picture 6" descr="A logo with a rainbow colored border&#10;&#10;Description automatically generated with medium confidence">
            <a:extLst>
              <a:ext uri="{FF2B5EF4-FFF2-40B4-BE49-F238E27FC236}">
                <a16:creationId xmlns:a16="http://schemas.microsoft.com/office/drawing/2014/main" id="{05F8210F-52AF-7E40-1638-99AF22D3C12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83144" y="5960896"/>
            <a:ext cx="1494838" cy="666890"/>
          </a:xfrm>
          <a:prstGeom prst="rect">
            <a:avLst/>
          </a:prstGeom>
        </p:spPr>
      </p:pic>
    </p:spTree>
    <p:extLst>
      <p:ext uri="{BB962C8B-B14F-4D97-AF65-F5344CB8AC3E}">
        <p14:creationId xmlns:p14="http://schemas.microsoft.com/office/powerpoint/2010/main" val="16014726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237FD96-3C2E-0869-E552-E630A49FA571}"/>
              </a:ext>
            </a:extLst>
          </p:cNvPr>
          <p:cNvSpPr/>
          <p:nvPr/>
        </p:nvSpPr>
        <p:spPr>
          <a:xfrm>
            <a:off x="0" y="5741581"/>
            <a:ext cx="12192000" cy="1116420"/>
          </a:xfrm>
          <a:prstGeom prst="rect">
            <a:avLst/>
          </a:prstGeom>
          <a:solidFill>
            <a:srgbClr val="002E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descr="Graphical user interface, text&#10;&#10;Description automatically generated">
            <a:extLst>
              <a:ext uri="{FF2B5EF4-FFF2-40B4-BE49-F238E27FC236}">
                <a16:creationId xmlns:a16="http://schemas.microsoft.com/office/drawing/2014/main" id="{1479EB03-BA03-9E17-596D-E727D1900D7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68763" y="5893983"/>
            <a:ext cx="1842121" cy="811616"/>
          </a:xfrm>
          <a:prstGeom prst="rect">
            <a:avLst/>
          </a:prstGeom>
        </p:spPr>
      </p:pic>
      <p:pic>
        <p:nvPicPr>
          <p:cNvPr id="10" name="Picture 9">
            <a:extLst>
              <a:ext uri="{FF2B5EF4-FFF2-40B4-BE49-F238E27FC236}">
                <a16:creationId xmlns:a16="http://schemas.microsoft.com/office/drawing/2014/main" id="{CEEF093C-D540-4BA6-AB3B-2329C729992F}"/>
              </a:ext>
            </a:extLst>
          </p:cNvPr>
          <p:cNvPicPr>
            <a:picLocks noChangeAspect="1"/>
          </p:cNvPicPr>
          <p:nvPr/>
        </p:nvPicPr>
        <p:blipFill rotWithShape="1">
          <a:blip r:embed="rId3"/>
          <a:srcRect t="16658" b="16657"/>
          <a:stretch/>
        </p:blipFill>
        <p:spPr>
          <a:xfrm>
            <a:off x="7566396" y="5960896"/>
            <a:ext cx="1260086" cy="666890"/>
          </a:xfrm>
          <a:prstGeom prst="rect">
            <a:avLst/>
          </a:prstGeom>
        </p:spPr>
      </p:pic>
      <p:sp>
        <p:nvSpPr>
          <p:cNvPr id="2" name="Slide Number Placeholder 1">
            <a:extLst>
              <a:ext uri="{FF2B5EF4-FFF2-40B4-BE49-F238E27FC236}">
                <a16:creationId xmlns:a16="http://schemas.microsoft.com/office/drawing/2014/main" id="{6CC0545A-B2C0-E9E4-DFFC-236D76861C8C}"/>
              </a:ext>
            </a:extLst>
          </p:cNvPr>
          <p:cNvSpPr>
            <a:spLocks noGrp="1"/>
          </p:cNvSpPr>
          <p:nvPr>
            <p:ph type="sldNum" sz="quarter" idx="12"/>
          </p:nvPr>
        </p:nvSpPr>
        <p:spPr>
          <a:xfrm>
            <a:off x="183056" y="6194730"/>
            <a:ext cx="439839" cy="199222"/>
          </a:xfrm>
        </p:spPr>
        <p:txBody>
          <a:bodyPr/>
          <a:lstStyle/>
          <a:p>
            <a:fld id="{7A2C93C0-434E-41D6-BDEF-AE7F1FF48EDD}" type="slidenum">
              <a:rPr lang="en-GB" sz="1400" smtClean="0">
                <a:solidFill>
                  <a:schemeClr val="bg1"/>
                </a:solidFill>
                <a:latin typeface="Arial" panose="020B0604020202020204" pitchFamily="34" charset="0"/>
                <a:cs typeface="Arial" panose="020B0604020202020204" pitchFamily="34" charset="0"/>
              </a:rPr>
              <a:t>9</a:t>
            </a:fld>
            <a:endParaRPr lang="en-GB" sz="1400">
              <a:solidFill>
                <a:schemeClr val="bg1"/>
              </a:solidFill>
              <a:latin typeface="Arial" panose="020B0604020202020204" pitchFamily="34" charset="0"/>
              <a:cs typeface="Arial" panose="020B0604020202020204" pitchFamily="34" charset="0"/>
            </a:endParaRPr>
          </a:p>
        </p:txBody>
      </p:sp>
      <p:sp>
        <p:nvSpPr>
          <p:cNvPr id="3" name="Footer Placeholder 2">
            <a:extLst>
              <a:ext uri="{FF2B5EF4-FFF2-40B4-BE49-F238E27FC236}">
                <a16:creationId xmlns:a16="http://schemas.microsoft.com/office/drawing/2014/main" id="{803D5386-4FD4-7FD8-2692-0710720E9495}"/>
              </a:ext>
            </a:extLst>
          </p:cNvPr>
          <p:cNvSpPr>
            <a:spLocks noGrp="1"/>
          </p:cNvSpPr>
          <p:nvPr>
            <p:ph type="ftr" sz="quarter" idx="11"/>
          </p:nvPr>
        </p:nvSpPr>
        <p:spPr>
          <a:xfrm>
            <a:off x="1478311" y="6024411"/>
            <a:ext cx="5058263" cy="551042"/>
          </a:xfrm>
        </p:spPr>
        <p:txBody>
          <a:bodyPr/>
          <a:lstStyle/>
          <a:p>
            <a:pPr algn="l"/>
            <a:r>
              <a:rPr lang="en-GB" sz="1400" dirty="0">
                <a:solidFill>
                  <a:schemeClr val="bg1"/>
                </a:solidFill>
                <a:latin typeface="Arial" panose="020B0604020202020204" pitchFamily="34" charset="0"/>
                <a:cs typeface="Arial" panose="020B0604020202020204" pitchFamily="34" charset="0"/>
              </a:rPr>
              <a:t>For queries about your application or the recruitment process, please email rosanne.sarratt@gatenbysanderson.com</a:t>
            </a:r>
          </a:p>
        </p:txBody>
      </p:sp>
      <p:sp>
        <p:nvSpPr>
          <p:cNvPr id="12" name="TextBox 11">
            <a:extLst>
              <a:ext uri="{FF2B5EF4-FFF2-40B4-BE49-F238E27FC236}">
                <a16:creationId xmlns:a16="http://schemas.microsoft.com/office/drawing/2014/main" id="{34FA2277-40C7-F0F7-4FDA-63BB360A247A}"/>
              </a:ext>
            </a:extLst>
          </p:cNvPr>
          <p:cNvSpPr txBox="1"/>
          <p:nvPr/>
        </p:nvSpPr>
        <p:spPr>
          <a:xfrm>
            <a:off x="381524" y="218336"/>
            <a:ext cx="8118240" cy="523220"/>
          </a:xfrm>
          <a:prstGeom prst="rect">
            <a:avLst/>
          </a:prstGeom>
          <a:noFill/>
        </p:spPr>
        <p:txBody>
          <a:bodyPr wrap="square" rtlCol="0">
            <a:spAutoFit/>
          </a:bodyPr>
          <a:lstStyle/>
          <a:p>
            <a:r>
              <a:rPr lang="en-GB" sz="2800" b="1" dirty="0">
                <a:latin typeface="Arial" panose="020B0604020202020204" pitchFamily="34" charset="0"/>
                <a:cs typeface="Arial" panose="020B0604020202020204" pitchFamily="34" charset="0"/>
              </a:rPr>
              <a:t>How to Apply </a:t>
            </a:r>
            <a:endParaRPr lang="en-GB" sz="2800" b="1" dirty="0">
              <a:highlight>
                <a:srgbClr val="FFFF00"/>
              </a:highlight>
              <a:latin typeface="Arial" panose="020B060402020202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F7324168-972D-7D24-0D1E-D665FDEF9E64}"/>
              </a:ext>
            </a:extLst>
          </p:cNvPr>
          <p:cNvSpPr txBox="1"/>
          <p:nvPr/>
        </p:nvSpPr>
        <p:spPr>
          <a:xfrm>
            <a:off x="381524" y="734627"/>
            <a:ext cx="11464112" cy="5324535"/>
          </a:xfrm>
          <a:prstGeom prst="rect">
            <a:avLst/>
          </a:prstGeom>
          <a:noFill/>
        </p:spPr>
        <p:txBody>
          <a:bodyPr wrap="square" rtlCol="0">
            <a:spAutoFit/>
          </a:bodyPr>
          <a:lstStyle/>
          <a:p>
            <a:pPr marL="0" indent="0">
              <a:buNone/>
            </a:pPr>
            <a:r>
              <a:rPr lang="en-GB" sz="1400" b="1" dirty="0">
                <a:latin typeface="Arial" panose="020B0604020202020204" pitchFamily="34" charset="0"/>
                <a:cs typeface="Arial" panose="020B0604020202020204" pitchFamily="34" charset="0"/>
              </a:rPr>
              <a:t>Applications</a:t>
            </a:r>
            <a:r>
              <a:rPr lang="en-GB" sz="1400" dirty="0">
                <a:latin typeface="Arial" panose="020B0604020202020204" pitchFamily="34" charset="0"/>
                <a:cs typeface="Arial" panose="020B0604020202020204" pitchFamily="34" charset="0"/>
              </a:rPr>
              <a:t> must be submitted </a:t>
            </a:r>
            <a:r>
              <a:rPr lang="en-GB" sz="1400" b="1" dirty="0">
                <a:latin typeface="Arial" panose="020B0604020202020204" pitchFamily="34" charset="0"/>
                <a:cs typeface="Arial" panose="020B0604020202020204" pitchFamily="34" charset="0"/>
              </a:rPr>
              <a:t>by 12 noon on 23/02/2024</a:t>
            </a:r>
            <a:r>
              <a:rPr lang="en-GB" sz="1400" dirty="0">
                <a:latin typeface="Arial" panose="020B0604020202020204" pitchFamily="34" charset="0"/>
                <a:cs typeface="Arial" panose="020B0604020202020204" pitchFamily="34" charset="0"/>
              </a:rPr>
              <a:t>. Applications received after this date will </a:t>
            </a:r>
            <a:r>
              <a:rPr lang="en-GB" sz="1400" b="1" dirty="0">
                <a:latin typeface="Arial" panose="020B0604020202020204" pitchFamily="34" charset="0"/>
                <a:cs typeface="Arial" panose="020B0604020202020204" pitchFamily="34" charset="0"/>
              </a:rPr>
              <a:t>not</a:t>
            </a:r>
            <a:r>
              <a:rPr lang="en-GB" sz="1400" dirty="0">
                <a:latin typeface="Arial" panose="020B0604020202020204" pitchFamily="34" charset="0"/>
                <a:cs typeface="Arial" panose="020B0604020202020204" pitchFamily="34" charset="0"/>
              </a:rPr>
              <a:t> be considered.  </a:t>
            </a:r>
            <a:r>
              <a:rPr lang="en-US" sz="1400" dirty="0">
                <a:latin typeface="Arial" panose="020B0604020202020204" pitchFamily="34" charset="0"/>
                <a:cs typeface="Arial" panose="020B0604020202020204" pitchFamily="34" charset="0"/>
              </a:rPr>
              <a:t>Please submit the required documentation as below to: [GS TO INSERT LINK] .</a:t>
            </a:r>
          </a:p>
          <a:p>
            <a:pPr marL="0" indent="0">
              <a:buNone/>
            </a:pPr>
            <a:r>
              <a:rPr lang="en-US" sz="1400" dirty="0">
                <a:latin typeface="Arial" panose="020B0604020202020204" pitchFamily="34" charset="0"/>
                <a:cs typeface="Arial" panose="020B0604020202020204" pitchFamily="34" charset="0"/>
              </a:rPr>
              <a:t> </a:t>
            </a:r>
            <a:endParaRPr lang="en-GB" sz="1400" dirty="0">
              <a:latin typeface="Arial" panose="020B0604020202020204" pitchFamily="34" charset="0"/>
              <a:cs typeface="Arial" panose="020B0604020202020204" pitchFamily="34" charset="0"/>
            </a:endParaRPr>
          </a:p>
          <a:p>
            <a:pPr marL="342900" indent="-342900">
              <a:buFont typeface="+mj-lt"/>
              <a:buAutoNum type="arabicPeriod"/>
            </a:pPr>
            <a:r>
              <a:rPr lang="en-US" sz="1400" dirty="0">
                <a:latin typeface="Arial" panose="020B0604020202020204" pitchFamily="34" charset="0"/>
                <a:cs typeface="Arial" panose="020B0604020202020204" pitchFamily="34" charset="0"/>
              </a:rPr>
              <a:t>Curriculum Vitae (maximum 2 pages). Include your education, professional qualifications, and full employment history.</a:t>
            </a:r>
          </a:p>
          <a:p>
            <a:pPr marL="342900" indent="-342900">
              <a:buFont typeface="+mj-lt"/>
              <a:buAutoNum type="arabicPeriod"/>
            </a:pPr>
            <a:endParaRPr lang="en-US" sz="1400" dirty="0">
              <a:latin typeface="Arial" panose="020B0604020202020204" pitchFamily="34" charset="0"/>
              <a:cs typeface="Arial" panose="020B0604020202020204" pitchFamily="34" charset="0"/>
            </a:endParaRPr>
          </a:p>
          <a:p>
            <a:pPr marL="342900" indent="-342900">
              <a:buFont typeface="+mj-lt"/>
              <a:buAutoNum type="arabicPeriod"/>
            </a:pPr>
            <a:r>
              <a:rPr lang="en-US" sz="1400" dirty="0">
                <a:latin typeface="Arial" panose="020B0604020202020204" pitchFamily="34" charset="0"/>
                <a:cs typeface="Arial" panose="020B0604020202020204" pitchFamily="34" charset="0"/>
              </a:rPr>
              <a:t>An accompanying Supporting Statement (maximum 2 pages). Please tailor setting out your suitability for the role and how you meet the Key Selection Criteria in the Person Specification. We suggest you use specific examples to demonstrate how you meet the Criteria. Please also include the details of two referees who we could contact should you be successful after interview stage.</a:t>
            </a:r>
          </a:p>
          <a:p>
            <a:pPr marL="342900" indent="-342900">
              <a:buFont typeface="+mj-lt"/>
              <a:buAutoNum type="arabicPeriod"/>
            </a:pPr>
            <a:endParaRPr lang="en-US" sz="1400" dirty="0">
              <a:latin typeface="Arial" panose="020B0604020202020204" pitchFamily="34" charset="0"/>
              <a:cs typeface="Arial" panose="020B0604020202020204" pitchFamily="34" charset="0"/>
            </a:endParaRPr>
          </a:p>
          <a:p>
            <a:pPr marL="342900" indent="-342900">
              <a:buFont typeface="+mj-lt"/>
              <a:buAutoNum type="arabicPeriod"/>
            </a:pPr>
            <a:r>
              <a:rPr lang="en-US" sz="1400" dirty="0">
                <a:latin typeface="Arial" panose="020B0604020202020204" pitchFamily="34" charset="0"/>
                <a:cs typeface="Arial" panose="020B0604020202020204" pitchFamily="34" charset="0"/>
              </a:rPr>
              <a:t>Application Form and Diversity Information. Please also complete the Diversity Information Form. You should declare any potential issues including conflicts of interest (perceived, potential or actual), this includes your personal or professional history that could, if you were appointed, be misconstrued, cause embarrassment to Ofcom, DSIT or HM Government, or cause public confidence in the appointment to be </a:t>
            </a:r>
            <a:r>
              <a:rPr lang="en-US" sz="1400" dirty="0" err="1">
                <a:latin typeface="Arial" panose="020B0604020202020204" pitchFamily="34" charset="0"/>
                <a:cs typeface="Arial" panose="020B0604020202020204" pitchFamily="34" charset="0"/>
              </a:rPr>
              <a:t>jeopardised</a:t>
            </a:r>
            <a:r>
              <a:rPr lang="en-US" sz="1400" dirty="0">
                <a:latin typeface="Arial" panose="020B0604020202020204" pitchFamily="34" charset="0"/>
                <a:cs typeface="Arial" panose="020B0604020202020204" pitchFamily="34" charset="0"/>
              </a:rPr>
              <a:t>. The Panel will explore your declarations during the interview process. Failure to disclose such information could result in an appointment either not being made or being terminated. </a:t>
            </a:r>
          </a:p>
          <a:p>
            <a:pPr marL="342900" indent="-342900">
              <a:buFont typeface="+mj-lt"/>
              <a:buAutoNum type="arabicPeriod"/>
            </a:pPr>
            <a:endParaRPr lang="en-US" sz="1400" dirty="0">
              <a:latin typeface="Arial" panose="020B0604020202020204" pitchFamily="34" charset="0"/>
              <a:cs typeface="Arial" panose="020B0604020202020204" pitchFamily="34" charset="0"/>
            </a:endParaRPr>
          </a:p>
          <a:p>
            <a:pPr marL="342900" indent="-342900">
              <a:buFont typeface="+mj-lt"/>
              <a:buAutoNum type="arabicPeriod"/>
            </a:pPr>
            <a:r>
              <a:rPr lang="en-US" sz="1400" dirty="0">
                <a:latin typeface="Arial" panose="020B0604020202020204" pitchFamily="34" charset="0"/>
                <a:cs typeface="Arial" panose="020B0604020202020204" pitchFamily="34" charset="0"/>
              </a:rPr>
              <a:t>Biography. Please could you also provide as part of your application, and in addition to your CV, a short biography that you would be happy to be shared with the panel, Ministers, and with officials. (max 250 words). This information will not be assessed, the panel will assess your suitability using your CV and Supporting Statement.  Please provide a brief career history set out as follows: your name; current or most recent role(s); board appointments (if any) and any highlights or significant achievement. </a:t>
            </a:r>
          </a:p>
          <a:p>
            <a:pPr marL="0" indent="0">
              <a:buNone/>
            </a:pPr>
            <a:endParaRPr lang="en-US" sz="1400" dirty="0">
              <a:latin typeface="Arial" panose="020B0604020202020204" pitchFamily="34" charset="0"/>
              <a:cs typeface="Arial" panose="020B0604020202020204" pitchFamily="34" charset="0"/>
            </a:endParaRPr>
          </a:p>
          <a:p>
            <a:pPr marL="0" indent="0">
              <a:buNone/>
            </a:pPr>
            <a:r>
              <a:rPr lang="en-US" sz="1400" dirty="0">
                <a:latin typeface="Arial" panose="020B0604020202020204" pitchFamily="34" charset="0"/>
                <a:cs typeface="Arial" panose="020B0604020202020204" pitchFamily="34" charset="0"/>
              </a:rPr>
              <a:t>We are unable to process incomplete applications so please ensure you include all requested documentation when you apply.</a:t>
            </a:r>
          </a:p>
          <a:p>
            <a:pPr marL="0" indent="0">
              <a:buNone/>
            </a:pPr>
            <a:endParaRPr lang="en-US" sz="1400" dirty="0">
              <a:latin typeface="Arial" panose="020B0604020202020204" pitchFamily="34" charset="0"/>
              <a:cs typeface="Arial" panose="020B0604020202020204" pitchFamily="34" charset="0"/>
            </a:endParaRPr>
          </a:p>
          <a:p>
            <a:pPr marL="0" indent="0">
              <a:buNone/>
            </a:pPr>
            <a:r>
              <a:rPr lang="en-US" sz="1400" dirty="0">
                <a:latin typeface="Arial" panose="020B0604020202020204" pitchFamily="34" charset="0"/>
                <a:cs typeface="Arial" panose="020B0604020202020204" pitchFamily="34" charset="0"/>
              </a:rPr>
              <a:t>If you require any support in uploading your application please email </a:t>
            </a:r>
            <a:r>
              <a:rPr lang="en-US" sz="1400" dirty="0">
                <a:latin typeface="Arial" panose="020B0604020202020204" pitchFamily="34" charset="0"/>
                <a:cs typeface="Arial" panose="020B0604020202020204" pitchFamily="34" charset="0"/>
                <a:hlinkClick r:id="rId4"/>
              </a:rPr>
              <a:t>emma.clark@gatenbysanderson.com</a:t>
            </a:r>
            <a:r>
              <a:rPr lang="en-US" sz="1400" dirty="0">
                <a:latin typeface="Arial" panose="020B0604020202020204" pitchFamily="34" charset="0"/>
                <a:cs typeface="Arial" panose="020B0604020202020204" pitchFamily="34" charset="0"/>
              </a:rPr>
              <a:t> </a:t>
            </a:r>
            <a:r>
              <a:rPr lang="en-US" sz="1400" b="1" dirty="0">
                <a:latin typeface="Arial" panose="020B0604020202020204" pitchFamily="34" charset="0"/>
                <a:cs typeface="Arial" panose="020B0604020202020204" pitchFamily="34" charset="0"/>
              </a:rPr>
              <a:t>before</a:t>
            </a:r>
            <a:r>
              <a:rPr lang="en-US" sz="1400" dirty="0">
                <a:latin typeface="Arial" panose="020B0604020202020204" pitchFamily="34" charset="0"/>
                <a:cs typeface="Arial" panose="020B0604020202020204" pitchFamily="34" charset="0"/>
              </a:rPr>
              <a:t> the closing deadline.  </a:t>
            </a:r>
            <a:endParaRPr lang="en-GB" sz="1400" dirty="0">
              <a:latin typeface="Arial" panose="020B0604020202020204" pitchFamily="34" charset="0"/>
              <a:cs typeface="Arial" panose="020B0604020202020204" pitchFamily="34" charset="0"/>
            </a:endParaRPr>
          </a:p>
          <a:p>
            <a:pPr>
              <a:spcAft>
                <a:spcPts val="1200"/>
              </a:spcAft>
            </a:pPr>
            <a:endParaRPr lang="en-GB" dirty="0">
              <a:latin typeface="Arial" panose="020B0604020202020204" pitchFamily="34" charset="0"/>
              <a:cs typeface="Arial" panose="020B0604020202020204" pitchFamily="34" charset="0"/>
            </a:endParaRPr>
          </a:p>
        </p:txBody>
      </p:sp>
      <p:sp>
        <p:nvSpPr>
          <p:cNvPr id="5" name="TextBox 5">
            <a:extLst>
              <a:ext uri="{FF2B5EF4-FFF2-40B4-BE49-F238E27FC236}">
                <a16:creationId xmlns:a16="http://schemas.microsoft.com/office/drawing/2014/main" id="{B6B6E0FE-8339-7097-A9D7-43DD09FE9490}"/>
              </a:ext>
            </a:extLst>
          </p:cNvPr>
          <p:cNvSpPr txBox="1"/>
          <p:nvPr/>
        </p:nvSpPr>
        <p:spPr>
          <a:xfrm>
            <a:off x="9106608" y="6063508"/>
            <a:ext cx="1182029" cy="461665"/>
          </a:xfrm>
          <a:prstGeom prst="rect">
            <a:avLst/>
          </a:prstGeom>
          <a:solidFill>
            <a:schemeClr val="bg1"/>
          </a:solidFill>
        </p:spPr>
        <p:txBody>
          <a:bodyPr wrap="square" rtlCol="0" anchor="ct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200"/>
              <a:t>Insert Public body logo here</a:t>
            </a:r>
          </a:p>
        </p:txBody>
      </p:sp>
      <p:pic>
        <p:nvPicPr>
          <p:cNvPr id="7" name="Picture 6" descr="A logo with a rainbow colored border&#10;&#10;Description automatically generated with medium confidence">
            <a:extLst>
              <a:ext uri="{FF2B5EF4-FFF2-40B4-BE49-F238E27FC236}">
                <a16:creationId xmlns:a16="http://schemas.microsoft.com/office/drawing/2014/main" id="{95E80E78-B611-3746-8449-E38E87521BF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83144" y="5960896"/>
            <a:ext cx="1494838" cy="666890"/>
          </a:xfrm>
          <a:prstGeom prst="rect">
            <a:avLst/>
          </a:prstGeom>
        </p:spPr>
      </p:pic>
    </p:spTree>
    <p:extLst>
      <p:ext uri="{BB962C8B-B14F-4D97-AF65-F5344CB8AC3E}">
        <p14:creationId xmlns:p14="http://schemas.microsoft.com/office/powerpoint/2010/main" val="22048432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237FD96-3C2E-0869-E552-E630A49FA571}"/>
              </a:ext>
            </a:extLst>
          </p:cNvPr>
          <p:cNvSpPr/>
          <p:nvPr/>
        </p:nvSpPr>
        <p:spPr>
          <a:xfrm>
            <a:off x="0" y="5741581"/>
            <a:ext cx="12192000" cy="1116420"/>
          </a:xfrm>
          <a:prstGeom prst="rect">
            <a:avLst/>
          </a:prstGeom>
          <a:solidFill>
            <a:srgbClr val="002E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descr="Graphical user interface, text&#10;&#10;Description automatically generated">
            <a:extLst>
              <a:ext uri="{FF2B5EF4-FFF2-40B4-BE49-F238E27FC236}">
                <a16:creationId xmlns:a16="http://schemas.microsoft.com/office/drawing/2014/main" id="{1479EB03-BA03-9E17-596D-E727D1900D7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68763" y="5893983"/>
            <a:ext cx="1842121" cy="811616"/>
          </a:xfrm>
          <a:prstGeom prst="rect">
            <a:avLst/>
          </a:prstGeom>
        </p:spPr>
      </p:pic>
      <p:pic>
        <p:nvPicPr>
          <p:cNvPr id="10" name="Picture 9">
            <a:extLst>
              <a:ext uri="{FF2B5EF4-FFF2-40B4-BE49-F238E27FC236}">
                <a16:creationId xmlns:a16="http://schemas.microsoft.com/office/drawing/2014/main" id="{CEEF093C-D540-4BA6-AB3B-2329C729992F}"/>
              </a:ext>
            </a:extLst>
          </p:cNvPr>
          <p:cNvPicPr>
            <a:picLocks noChangeAspect="1"/>
          </p:cNvPicPr>
          <p:nvPr/>
        </p:nvPicPr>
        <p:blipFill rotWithShape="1">
          <a:blip r:embed="rId3"/>
          <a:srcRect t="16658" b="16657"/>
          <a:stretch/>
        </p:blipFill>
        <p:spPr>
          <a:xfrm>
            <a:off x="7566396" y="5960896"/>
            <a:ext cx="1260086" cy="666890"/>
          </a:xfrm>
          <a:prstGeom prst="rect">
            <a:avLst/>
          </a:prstGeom>
        </p:spPr>
      </p:pic>
      <p:sp>
        <p:nvSpPr>
          <p:cNvPr id="2" name="Slide Number Placeholder 1">
            <a:extLst>
              <a:ext uri="{FF2B5EF4-FFF2-40B4-BE49-F238E27FC236}">
                <a16:creationId xmlns:a16="http://schemas.microsoft.com/office/drawing/2014/main" id="{6CC0545A-B2C0-E9E4-DFFC-236D76861C8C}"/>
              </a:ext>
            </a:extLst>
          </p:cNvPr>
          <p:cNvSpPr>
            <a:spLocks noGrp="1"/>
          </p:cNvSpPr>
          <p:nvPr>
            <p:ph type="sldNum" sz="quarter" idx="12"/>
          </p:nvPr>
        </p:nvSpPr>
        <p:spPr>
          <a:xfrm>
            <a:off x="183056" y="6194730"/>
            <a:ext cx="439839" cy="199222"/>
          </a:xfrm>
        </p:spPr>
        <p:txBody>
          <a:bodyPr/>
          <a:lstStyle/>
          <a:p>
            <a:fld id="{7A2C93C0-434E-41D6-BDEF-AE7F1FF48EDD}" type="slidenum">
              <a:rPr lang="en-GB" sz="1400" smtClean="0">
                <a:solidFill>
                  <a:schemeClr val="bg1"/>
                </a:solidFill>
                <a:latin typeface="Arial" panose="020B0604020202020204" pitchFamily="34" charset="0"/>
                <a:cs typeface="Arial" panose="020B0604020202020204" pitchFamily="34" charset="0"/>
              </a:rPr>
              <a:t>10</a:t>
            </a:fld>
            <a:endParaRPr lang="en-GB" sz="1400">
              <a:solidFill>
                <a:schemeClr val="bg1"/>
              </a:solidFill>
              <a:latin typeface="Arial" panose="020B0604020202020204" pitchFamily="34" charset="0"/>
              <a:cs typeface="Arial" panose="020B0604020202020204" pitchFamily="34" charset="0"/>
            </a:endParaRPr>
          </a:p>
        </p:txBody>
      </p:sp>
      <p:sp>
        <p:nvSpPr>
          <p:cNvPr id="3" name="Footer Placeholder 2">
            <a:extLst>
              <a:ext uri="{FF2B5EF4-FFF2-40B4-BE49-F238E27FC236}">
                <a16:creationId xmlns:a16="http://schemas.microsoft.com/office/drawing/2014/main" id="{803D5386-4FD4-7FD8-2692-0710720E9495}"/>
              </a:ext>
            </a:extLst>
          </p:cNvPr>
          <p:cNvSpPr>
            <a:spLocks noGrp="1"/>
          </p:cNvSpPr>
          <p:nvPr>
            <p:ph type="ftr" sz="quarter" idx="11"/>
          </p:nvPr>
        </p:nvSpPr>
        <p:spPr>
          <a:xfrm>
            <a:off x="1565514" y="6030380"/>
            <a:ext cx="5058263" cy="551042"/>
          </a:xfrm>
        </p:spPr>
        <p:txBody>
          <a:bodyPr/>
          <a:lstStyle/>
          <a:p>
            <a:pPr algn="l"/>
            <a:r>
              <a:rPr lang="en-GB" sz="1400" dirty="0">
                <a:solidFill>
                  <a:schemeClr val="bg1"/>
                </a:solidFill>
                <a:latin typeface="Arial" panose="020B0604020202020204" pitchFamily="34" charset="0"/>
                <a:cs typeface="Arial" panose="020B0604020202020204" pitchFamily="34" charset="0"/>
              </a:rPr>
              <a:t>For queries about your application or the recruitment process, please email rosanne.sarratt@gatenbysanderson.com</a:t>
            </a:r>
          </a:p>
        </p:txBody>
      </p:sp>
      <p:sp>
        <p:nvSpPr>
          <p:cNvPr id="5" name="TextBox 4">
            <a:extLst>
              <a:ext uri="{FF2B5EF4-FFF2-40B4-BE49-F238E27FC236}">
                <a16:creationId xmlns:a16="http://schemas.microsoft.com/office/drawing/2014/main" id="{7D4E0305-7B4D-884A-D9E8-55C8F72EB953}"/>
              </a:ext>
            </a:extLst>
          </p:cNvPr>
          <p:cNvSpPr txBox="1"/>
          <p:nvPr/>
        </p:nvSpPr>
        <p:spPr>
          <a:xfrm>
            <a:off x="381524" y="96252"/>
            <a:ext cx="8118240" cy="523220"/>
          </a:xfrm>
          <a:prstGeom prst="rect">
            <a:avLst/>
          </a:prstGeom>
          <a:noFill/>
        </p:spPr>
        <p:txBody>
          <a:bodyPr wrap="square" rtlCol="0">
            <a:spAutoFit/>
          </a:bodyPr>
          <a:lstStyle/>
          <a:p>
            <a:r>
              <a:rPr lang="en-GB" sz="2800" b="1">
                <a:latin typeface="Arial" panose="020B0604020202020204" pitchFamily="34" charset="0"/>
                <a:cs typeface="Arial" panose="020B0604020202020204" pitchFamily="34" charset="0"/>
              </a:rPr>
              <a:t>Assessment Panel, Process and Timeline</a:t>
            </a:r>
          </a:p>
        </p:txBody>
      </p:sp>
      <p:sp>
        <p:nvSpPr>
          <p:cNvPr id="11" name="TextBox 10">
            <a:extLst>
              <a:ext uri="{FF2B5EF4-FFF2-40B4-BE49-F238E27FC236}">
                <a16:creationId xmlns:a16="http://schemas.microsoft.com/office/drawing/2014/main" id="{E24805D9-B15C-77D3-2930-E37BC2330A05}"/>
              </a:ext>
            </a:extLst>
          </p:cNvPr>
          <p:cNvSpPr txBox="1"/>
          <p:nvPr/>
        </p:nvSpPr>
        <p:spPr>
          <a:xfrm>
            <a:off x="381524" y="935885"/>
            <a:ext cx="4238298" cy="3344505"/>
          </a:xfrm>
          <a:prstGeom prst="rect">
            <a:avLst/>
          </a:prstGeom>
          <a:noFill/>
        </p:spPr>
        <p:txBody>
          <a:bodyPr wrap="square" rtlCol="0">
            <a:spAutoFit/>
          </a:bodyPr>
          <a:lstStyle/>
          <a:p>
            <a:pPr fontAlgn="base">
              <a:spcAft>
                <a:spcPts val="800"/>
              </a:spcAft>
            </a:pPr>
            <a:r>
              <a:rPr lang="en-GB" dirty="0">
                <a:effectLst/>
                <a:latin typeface="Arial" panose="020B0604020202020204" pitchFamily="34" charset="0"/>
                <a:ea typeface="Calibri" panose="020F0502020204030204" pitchFamily="34" charset="0"/>
                <a:cs typeface="Arial" panose="020B0604020202020204" pitchFamily="34" charset="0"/>
              </a:rPr>
              <a:t>Candidates will be sifted and interviewed by an Advisory Appointment Panel (AAP). Scoring at sift and interview is based on the criteria set out in the Person Specification. The AAP will determine which candidates are appointable. </a:t>
            </a:r>
          </a:p>
          <a:p>
            <a:pPr fontAlgn="base">
              <a:spcAft>
                <a:spcPts val="800"/>
              </a:spcAft>
            </a:pPr>
            <a:r>
              <a:rPr lang="en-GB" dirty="0">
                <a:effectLst/>
                <a:latin typeface="Arial" panose="020B0604020202020204" pitchFamily="34" charset="0"/>
                <a:ea typeface="Calibri" panose="020F0502020204030204" pitchFamily="34" charset="0"/>
                <a:cs typeface="Arial" panose="020B0604020202020204" pitchFamily="34" charset="0"/>
              </a:rPr>
              <a:t>The Secretary of State will appoint on merit from the list of appointable candidates.</a:t>
            </a:r>
            <a:endParaRPr lang="en-GB" sz="1800" dirty="0"/>
          </a:p>
          <a:p>
            <a:pPr>
              <a:spcAft>
                <a:spcPts val="1200"/>
              </a:spcAft>
            </a:pPr>
            <a:endParaRPr lang="en-GB" dirty="0">
              <a:latin typeface="Arial" panose="020B0604020202020204" pitchFamily="34" charset="0"/>
              <a:cs typeface="Arial" panose="020B0604020202020204" pitchFamily="34" charset="0"/>
            </a:endParaRPr>
          </a:p>
        </p:txBody>
      </p:sp>
      <p:graphicFrame>
        <p:nvGraphicFramePr>
          <p:cNvPr id="12" name="Table 12">
            <a:extLst>
              <a:ext uri="{FF2B5EF4-FFF2-40B4-BE49-F238E27FC236}">
                <a16:creationId xmlns:a16="http://schemas.microsoft.com/office/drawing/2014/main" id="{84ECECDD-99D4-1D23-2252-3D8828A2AFBB}"/>
              </a:ext>
            </a:extLst>
          </p:cNvPr>
          <p:cNvGraphicFramePr>
            <a:graphicFrameLocks noGrp="1"/>
          </p:cNvGraphicFramePr>
          <p:nvPr>
            <p:extLst>
              <p:ext uri="{D42A27DB-BD31-4B8C-83A1-F6EECF244321}">
                <p14:modId xmlns:p14="http://schemas.microsoft.com/office/powerpoint/2010/main" val="2567755245"/>
              </p:ext>
            </p:extLst>
          </p:nvPr>
        </p:nvGraphicFramePr>
        <p:xfrm>
          <a:off x="4641273" y="924035"/>
          <a:ext cx="7390908" cy="2860040"/>
        </p:xfrm>
        <a:graphic>
          <a:graphicData uri="http://schemas.openxmlformats.org/drawingml/2006/table">
            <a:tbl>
              <a:tblPr firstRow="1" bandRow="1">
                <a:tableStyleId>{5C22544A-7EE6-4342-B048-85BDC9FD1C3A}</a:tableStyleId>
              </a:tblPr>
              <a:tblGrid>
                <a:gridCol w="2049780">
                  <a:extLst>
                    <a:ext uri="{9D8B030D-6E8A-4147-A177-3AD203B41FA5}">
                      <a16:colId xmlns:a16="http://schemas.microsoft.com/office/drawing/2014/main" val="3084618784"/>
                    </a:ext>
                  </a:extLst>
                </a:gridCol>
                <a:gridCol w="5341128">
                  <a:extLst>
                    <a:ext uri="{9D8B030D-6E8A-4147-A177-3AD203B41FA5}">
                      <a16:colId xmlns:a16="http://schemas.microsoft.com/office/drawing/2014/main" val="2024073919"/>
                    </a:ext>
                  </a:extLst>
                </a:gridCol>
              </a:tblGrid>
              <a:tr h="328373">
                <a:tc>
                  <a:txBody>
                    <a:bodyPr/>
                    <a:lstStyle/>
                    <a:p>
                      <a:r>
                        <a:rPr lang="en-GB" dirty="0"/>
                        <a:t>Date</a:t>
                      </a:r>
                    </a:p>
                  </a:txBody>
                  <a:tcPr/>
                </a:tc>
                <a:tc>
                  <a:txBody>
                    <a:bodyPr/>
                    <a:lstStyle/>
                    <a:p>
                      <a:r>
                        <a:rPr lang="en-GB"/>
                        <a:t>Actions</a:t>
                      </a:r>
                    </a:p>
                  </a:txBody>
                  <a:tcPr/>
                </a:tc>
                <a:extLst>
                  <a:ext uri="{0D108BD9-81ED-4DB2-BD59-A6C34878D82A}">
                    <a16:rowId xmlns:a16="http://schemas.microsoft.com/office/drawing/2014/main" val="1940219191"/>
                  </a:ext>
                </a:extLst>
              </a:tr>
              <a:tr h="370840">
                <a:tc>
                  <a:txBody>
                    <a:bodyPr/>
                    <a:lstStyle/>
                    <a:p>
                      <a:r>
                        <a:rPr lang="en-GB" dirty="0">
                          <a:latin typeface="Arial" panose="020B0604020202020204" pitchFamily="34" charset="0"/>
                          <a:cs typeface="Arial" panose="020B0604020202020204" pitchFamily="34" charset="0"/>
                        </a:rPr>
                        <a:t>12 noon 23 February 2024</a:t>
                      </a:r>
                    </a:p>
                  </a:txBody>
                  <a:tcPr/>
                </a:tc>
                <a:tc>
                  <a:txBody>
                    <a:bodyPr/>
                    <a:lstStyle/>
                    <a:p>
                      <a:r>
                        <a:rPr lang="en-GB">
                          <a:latin typeface="Arial" panose="020B0604020202020204" pitchFamily="34" charset="0"/>
                          <a:cs typeface="Arial" panose="020B0604020202020204" pitchFamily="34" charset="0"/>
                        </a:rPr>
                        <a:t>Application Deadline</a:t>
                      </a:r>
                    </a:p>
                  </a:txBody>
                  <a:tcPr/>
                </a:tc>
                <a:extLst>
                  <a:ext uri="{0D108BD9-81ED-4DB2-BD59-A6C34878D82A}">
                    <a16:rowId xmlns:a16="http://schemas.microsoft.com/office/drawing/2014/main" val="3705977128"/>
                  </a:ext>
                </a:extLst>
              </a:tr>
              <a:tr h="370840">
                <a:tc>
                  <a:txBody>
                    <a:bodyPr/>
                    <a:lstStyle/>
                    <a:p>
                      <a:r>
                        <a:rPr lang="en-GB" dirty="0">
                          <a:latin typeface="Arial" panose="020B0604020202020204" pitchFamily="34" charset="0"/>
                          <a:cs typeface="Arial" panose="020B0604020202020204" pitchFamily="34" charset="0"/>
                        </a:rPr>
                        <a:t>March 2024</a:t>
                      </a:r>
                    </a:p>
                  </a:txBody>
                  <a:tcPr/>
                </a:tc>
                <a:tc>
                  <a:txBody>
                    <a:bodyPr/>
                    <a:lstStyle/>
                    <a:p>
                      <a:r>
                        <a:rPr lang="en-GB">
                          <a:latin typeface="Arial" panose="020B0604020202020204" pitchFamily="34" charset="0"/>
                          <a:cs typeface="Arial" panose="020B0604020202020204" pitchFamily="34" charset="0"/>
                        </a:rPr>
                        <a:t>Shortlisting</a:t>
                      </a:r>
                    </a:p>
                  </a:txBody>
                  <a:tcPr/>
                </a:tc>
                <a:extLst>
                  <a:ext uri="{0D108BD9-81ED-4DB2-BD59-A6C34878D82A}">
                    <a16:rowId xmlns:a16="http://schemas.microsoft.com/office/drawing/2014/main" val="2333866104"/>
                  </a:ext>
                </a:extLst>
              </a:tr>
              <a:tr h="370840">
                <a:tc>
                  <a:txBody>
                    <a:bodyPr/>
                    <a:lstStyle/>
                    <a:p>
                      <a:r>
                        <a:rPr lang="en-GB" dirty="0">
                          <a:latin typeface="Arial" panose="020B0604020202020204" pitchFamily="34" charset="0"/>
                          <a:cs typeface="Arial" panose="020B0604020202020204" pitchFamily="34" charset="0"/>
                        </a:rPr>
                        <a:t>April 2024</a:t>
                      </a:r>
                    </a:p>
                  </a:txBody>
                  <a:tcPr/>
                </a:tc>
                <a:tc>
                  <a:txBody>
                    <a:bodyPr/>
                    <a:lstStyle/>
                    <a:p>
                      <a:r>
                        <a:rPr lang="en-GB">
                          <a:latin typeface="Arial" panose="020B0604020202020204" pitchFamily="34" charset="0"/>
                          <a:cs typeface="Arial" panose="020B0604020202020204" pitchFamily="34" charset="0"/>
                        </a:rPr>
                        <a:t>Interviews</a:t>
                      </a:r>
                    </a:p>
                  </a:txBody>
                  <a:tcPr/>
                </a:tc>
                <a:extLst>
                  <a:ext uri="{0D108BD9-81ED-4DB2-BD59-A6C34878D82A}">
                    <a16:rowId xmlns:a16="http://schemas.microsoft.com/office/drawing/2014/main" val="1423154770"/>
                  </a:ext>
                </a:extLst>
              </a:tr>
              <a:tr h="370840">
                <a:tc>
                  <a:txBody>
                    <a:bodyPr/>
                    <a:lstStyle/>
                    <a:p>
                      <a:r>
                        <a:rPr lang="en-GB" dirty="0">
                          <a:latin typeface="Arial" panose="020B0604020202020204" pitchFamily="34" charset="0"/>
                          <a:cs typeface="Arial" panose="020B0604020202020204" pitchFamily="34" charset="0"/>
                        </a:rPr>
                        <a:t>May 2024</a:t>
                      </a:r>
                    </a:p>
                  </a:txBody>
                  <a:tcPr/>
                </a:tc>
                <a:tc>
                  <a:txBody>
                    <a:bodyPr/>
                    <a:lstStyle/>
                    <a:p>
                      <a:r>
                        <a:rPr lang="en-GB" dirty="0">
                          <a:latin typeface="Arial" panose="020B0604020202020204" pitchFamily="34" charset="0"/>
                          <a:cs typeface="Arial" panose="020B0604020202020204" pitchFamily="34" charset="0"/>
                        </a:rPr>
                        <a:t>Successful candidate notified</a:t>
                      </a:r>
                    </a:p>
                  </a:txBody>
                  <a:tcPr/>
                </a:tc>
                <a:extLst>
                  <a:ext uri="{0D108BD9-81ED-4DB2-BD59-A6C34878D82A}">
                    <a16:rowId xmlns:a16="http://schemas.microsoft.com/office/drawing/2014/main" val="131030481"/>
                  </a:ext>
                </a:extLst>
              </a:tr>
              <a:tr h="370840">
                <a:tc>
                  <a:txBody>
                    <a:bodyPr/>
                    <a:lstStyle/>
                    <a:p>
                      <a:r>
                        <a:rPr lang="en-GB" dirty="0">
                          <a:latin typeface="Arial" panose="020B0604020202020204" pitchFamily="34" charset="0"/>
                          <a:cs typeface="Arial" panose="020B0604020202020204" pitchFamily="34" charset="0"/>
                        </a:rPr>
                        <a:t>May/June 2024</a:t>
                      </a:r>
                    </a:p>
                  </a:txBody>
                  <a:tcPr/>
                </a:tc>
                <a:tc>
                  <a:txBody>
                    <a:bodyPr/>
                    <a:lstStyle/>
                    <a:p>
                      <a:r>
                        <a:rPr lang="en-GB" b="0" dirty="0">
                          <a:solidFill>
                            <a:schemeClr val="tx1"/>
                          </a:solidFill>
                          <a:latin typeface="Arial" panose="020B0604020202020204" pitchFamily="34" charset="0"/>
                          <a:cs typeface="Arial" panose="020B0604020202020204" pitchFamily="34" charset="0"/>
                        </a:rPr>
                        <a:t>Appointment announced</a:t>
                      </a:r>
                    </a:p>
                  </a:txBody>
                  <a:tcPr/>
                </a:tc>
                <a:extLst>
                  <a:ext uri="{0D108BD9-81ED-4DB2-BD59-A6C34878D82A}">
                    <a16:rowId xmlns:a16="http://schemas.microsoft.com/office/drawing/2014/main" val="707922829"/>
                  </a:ext>
                </a:extLst>
              </a:tr>
              <a:tr h="370840">
                <a:tc gridSpan="2">
                  <a:txBody>
                    <a:bodyPr/>
                    <a:lstStyle/>
                    <a:p>
                      <a:r>
                        <a:rPr lang="en-GB" b="1" dirty="0">
                          <a:latin typeface="Arial" panose="020B0604020202020204" pitchFamily="34" charset="0"/>
                          <a:cs typeface="Arial" panose="020B0604020202020204" pitchFamily="34" charset="0"/>
                        </a:rPr>
                        <a:t>Note: Timelines are indicative and may be subject to change.</a:t>
                      </a:r>
                    </a:p>
                  </a:txBody>
                  <a:tcPr/>
                </a:tc>
                <a:tc hMerge="1">
                  <a:txBody>
                    <a:bodyPr/>
                    <a:lstStyle/>
                    <a:p>
                      <a:endParaRPr lang="en-GB" b="0"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516686505"/>
                  </a:ext>
                </a:extLst>
              </a:tr>
            </a:tbl>
          </a:graphicData>
        </a:graphic>
      </p:graphicFrame>
      <p:sp>
        <p:nvSpPr>
          <p:cNvPr id="13" name="TextBox 12">
            <a:extLst>
              <a:ext uri="{FF2B5EF4-FFF2-40B4-BE49-F238E27FC236}">
                <a16:creationId xmlns:a16="http://schemas.microsoft.com/office/drawing/2014/main" id="{001B6FE2-159A-34C3-A02F-95418849800A}"/>
              </a:ext>
            </a:extLst>
          </p:cNvPr>
          <p:cNvSpPr txBox="1"/>
          <p:nvPr/>
        </p:nvSpPr>
        <p:spPr>
          <a:xfrm>
            <a:off x="381524" y="3913443"/>
            <a:ext cx="11420447" cy="1907061"/>
          </a:xfrm>
          <a:prstGeom prst="rect">
            <a:avLst/>
          </a:prstGeom>
          <a:noFill/>
        </p:spPr>
        <p:txBody>
          <a:bodyPr wrap="square" rtlCol="0">
            <a:spAutoFit/>
          </a:bodyPr>
          <a:lstStyle/>
          <a:p>
            <a:pPr marL="0" marR="0" indent="0" fontAlgn="base">
              <a:lnSpc>
                <a:spcPct val="100000"/>
              </a:lnSpc>
              <a:spcBef>
                <a:spcPts val="0"/>
              </a:spcBef>
              <a:spcAft>
                <a:spcPts val="800"/>
              </a:spcAft>
              <a:buNone/>
            </a:pPr>
            <a:r>
              <a:rPr lang="en-GB" dirty="0">
                <a:latin typeface="Arial" panose="020B0604020202020204" pitchFamily="34" charset="0"/>
                <a:cs typeface="Arial" panose="020B0604020202020204" pitchFamily="34" charset="0"/>
              </a:rPr>
              <a:t>The members of the AAP are:</a:t>
            </a:r>
          </a:p>
          <a:p>
            <a:pPr marL="0" marR="0" indent="0" fontAlgn="base">
              <a:lnSpc>
                <a:spcPct val="100000"/>
              </a:lnSpc>
              <a:spcBef>
                <a:spcPts val="0"/>
              </a:spcBef>
              <a:spcAft>
                <a:spcPts val="800"/>
              </a:spcAft>
              <a:buNone/>
            </a:pPr>
            <a:r>
              <a:rPr lang="en-GB" b="1" dirty="0">
                <a:latin typeface="Arial" panose="020B0604020202020204" pitchFamily="34" charset="0"/>
                <a:cs typeface="Arial" panose="020B0604020202020204" pitchFamily="34" charset="0"/>
              </a:rPr>
              <a:t>Departmental Representative – Emran Mian, Director General, Digital, Technology &amp; Telecoms </a:t>
            </a:r>
            <a:endParaRPr lang="en-GB" dirty="0">
              <a:latin typeface="Arial" panose="020B0604020202020204" pitchFamily="34" charset="0"/>
              <a:cs typeface="Arial" panose="020B0604020202020204" pitchFamily="34" charset="0"/>
            </a:endParaRPr>
          </a:p>
          <a:p>
            <a:pPr marL="0" marR="0" indent="0" fontAlgn="base">
              <a:lnSpc>
                <a:spcPct val="100000"/>
              </a:lnSpc>
              <a:spcBef>
                <a:spcPts val="0"/>
              </a:spcBef>
              <a:spcAft>
                <a:spcPts val="800"/>
              </a:spcAft>
              <a:buNone/>
            </a:pPr>
            <a:r>
              <a:rPr lang="en-GB" b="1" dirty="0">
                <a:latin typeface="Arial" panose="020B0604020202020204" pitchFamily="34" charset="0"/>
                <a:cs typeface="Arial" panose="020B0604020202020204" pitchFamily="34" charset="0"/>
              </a:rPr>
              <a:t>Ofcom Representative – Lord Michael Grade, Chair of Ofcom</a:t>
            </a:r>
            <a:endParaRPr lang="en-GB" dirty="0">
              <a:latin typeface="Arial" panose="020B0604020202020204" pitchFamily="34" charset="0"/>
              <a:cs typeface="Arial" panose="020B0604020202020204" pitchFamily="34" charset="0"/>
            </a:endParaRPr>
          </a:p>
          <a:p>
            <a:pPr>
              <a:lnSpc>
                <a:spcPct val="107000"/>
              </a:lnSpc>
              <a:spcAft>
                <a:spcPts val="800"/>
              </a:spcAft>
            </a:pPr>
            <a:r>
              <a:rPr lang="en-GB" sz="1800" b="1" dirty="0">
                <a:effectLst/>
                <a:latin typeface="Arial" panose="020B0604020202020204" pitchFamily="34" charset="0"/>
                <a:ea typeface="Calibri" panose="020F0502020204030204" pitchFamily="34" charset="0"/>
                <a:cs typeface="Arial" panose="020B0604020202020204" pitchFamily="34" charset="0"/>
              </a:rPr>
              <a:t>Independent Panel Member </a:t>
            </a:r>
            <a:r>
              <a:rPr lang="en-GB" b="1" dirty="0">
                <a:latin typeface="Arial" panose="020B0604020202020204" pitchFamily="34" charset="0"/>
                <a:ea typeface="Calibri" panose="020F0502020204030204" pitchFamily="34" charset="0"/>
                <a:cs typeface="Arial" panose="020B0604020202020204" pitchFamily="34" charset="0"/>
              </a:rPr>
              <a:t>- </a:t>
            </a: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r>
              <a:rPr lang="en-GB" b="1" dirty="0">
                <a:latin typeface="Arial" panose="020B0604020202020204" pitchFamily="34" charset="0"/>
                <a:ea typeface="Calibri" panose="020F0502020204030204" pitchFamily="34" charset="0"/>
                <a:cs typeface="Arial" panose="020B0604020202020204" pitchFamily="34" charset="0"/>
              </a:rPr>
              <a:t>TBC</a:t>
            </a:r>
            <a:endParaRPr lang="en-GB" dirty="0">
              <a:latin typeface="Arial" panose="020B0604020202020204" pitchFamily="34" charset="0"/>
              <a:cs typeface="Arial" panose="020B0604020202020204" pitchFamily="34" charset="0"/>
            </a:endParaRPr>
          </a:p>
          <a:p>
            <a:pPr>
              <a:spcAft>
                <a:spcPts val="1200"/>
              </a:spcAft>
            </a:pPr>
            <a:endParaRPr lang="en-GB" dirty="0">
              <a:latin typeface="Arial" panose="020B0604020202020204" pitchFamily="34" charset="0"/>
              <a:cs typeface="Arial" panose="020B0604020202020204" pitchFamily="34" charset="0"/>
            </a:endParaRPr>
          </a:p>
        </p:txBody>
      </p:sp>
      <p:sp>
        <p:nvSpPr>
          <p:cNvPr id="14" name="TextBox 5">
            <a:extLst>
              <a:ext uri="{FF2B5EF4-FFF2-40B4-BE49-F238E27FC236}">
                <a16:creationId xmlns:a16="http://schemas.microsoft.com/office/drawing/2014/main" id="{B48FA807-ADA9-6C5B-8D21-8EA8C250FDBC}"/>
              </a:ext>
            </a:extLst>
          </p:cNvPr>
          <p:cNvSpPr txBox="1"/>
          <p:nvPr/>
        </p:nvSpPr>
        <p:spPr>
          <a:xfrm>
            <a:off x="9106608" y="6063508"/>
            <a:ext cx="1182029" cy="461665"/>
          </a:xfrm>
          <a:prstGeom prst="rect">
            <a:avLst/>
          </a:prstGeom>
          <a:solidFill>
            <a:schemeClr val="bg1"/>
          </a:solidFill>
        </p:spPr>
        <p:txBody>
          <a:bodyPr wrap="square" rtlCol="0" anchor="ct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200"/>
              <a:t>Insert Public body logo here</a:t>
            </a:r>
          </a:p>
        </p:txBody>
      </p:sp>
      <p:pic>
        <p:nvPicPr>
          <p:cNvPr id="7" name="Picture 6" descr="A logo with a rainbow colored border&#10;&#10;Description automatically generated with medium confidence">
            <a:extLst>
              <a:ext uri="{FF2B5EF4-FFF2-40B4-BE49-F238E27FC236}">
                <a16:creationId xmlns:a16="http://schemas.microsoft.com/office/drawing/2014/main" id="{3C75F54A-18F9-847F-1D96-624D9BCB653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83144" y="5960896"/>
            <a:ext cx="1494838" cy="666890"/>
          </a:xfrm>
          <a:prstGeom prst="rect">
            <a:avLst/>
          </a:prstGeom>
        </p:spPr>
      </p:pic>
    </p:spTree>
    <p:extLst>
      <p:ext uri="{BB962C8B-B14F-4D97-AF65-F5344CB8AC3E}">
        <p14:creationId xmlns:p14="http://schemas.microsoft.com/office/powerpoint/2010/main" val="10630375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237FD96-3C2E-0869-E552-E630A49FA571}"/>
              </a:ext>
            </a:extLst>
          </p:cNvPr>
          <p:cNvSpPr/>
          <p:nvPr/>
        </p:nvSpPr>
        <p:spPr>
          <a:xfrm>
            <a:off x="0" y="5741581"/>
            <a:ext cx="12192000" cy="1116420"/>
          </a:xfrm>
          <a:prstGeom prst="rect">
            <a:avLst/>
          </a:prstGeom>
          <a:solidFill>
            <a:srgbClr val="002E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descr="Graphical user interface, text&#10;&#10;Description automatically generated">
            <a:extLst>
              <a:ext uri="{FF2B5EF4-FFF2-40B4-BE49-F238E27FC236}">
                <a16:creationId xmlns:a16="http://schemas.microsoft.com/office/drawing/2014/main" id="{1479EB03-BA03-9E17-596D-E727D1900D7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68763" y="5893983"/>
            <a:ext cx="1842121" cy="811616"/>
          </a:xfrm>
          <a:prstGeom prst="rect">
            <a:avLst/>
          </a:prstGeom>
        </p:spPr>
      </p:pic>
      <p:pic>
        <p:nvPicPr>
          <p:cNvPr id="10" name="Picture 9">
            <a:extLst>
              <a:ext uri="{FF2B5EF4-FFF2-40B4-BE49-F238E27FC236}">
                <a16:creationId xmlns:a16="http://schemas.microsoft.com/office/drawing/2014/main" id="{CEEF093C-D540-4BA6-AB3B-2329C729992F}"/>
              </a:ext>
            </a:extLst>
          </p:cNvPr>
          <p:cNvPicPr>
            <a:picLocks noChangeAspect="1"/>
          </p:cNvPicPr>
          <p:nvPr/>
        </p:nvPicPr>
        <p:blipFill rotWithShape="1">
          <a:blip r:embed="rId3"/>
          <a:srcRect t="16658" b="16657"/>
          <a:stretch/>
        </p:blipFill>
        <p:spPr>
          <a:xfrm>
            <a:off x="7566396" y="5960896"/>
            <a:ext cx="1260086" cy="666890"/>
          </a:xfrm>
          <a:prstGeom prst="rect">
            <a:avLst/>
          </a:prstGeom>
        </p:spPr>
      </p:pic>
      <p:sp>
        <p:nvSpPr>
          <p:cNvPr id="2" name="Slide Number Placeholder 1">
            <a:extLst>
              <a:ext uri="{FF2B5EF4-FFF2-40B4-BE49-F238E27FC236}">
                <a16:creationId xmlns:a16="http://schemas.microsoft.com/office/drawing/2014/main" id="{6CC0545A-B2C0-E9E4-DFFC-236D76861C8C}"/>
              </a:ext>
            </a:extLst>
          </p:cNvPr>
          <p:cNvSpPr>
            <a:spLocks noGrp="1"/>
          </p:cNvSpPr>
          <p:nvPr>
            <p:ph type="sldNum" sz="quarter" idx="12"/>
          </p:nvPr>
        </p:nvSpPr>
        <p:spPr>
          <a:xfrm>
            <a:off x="183056" y="6194730"/>
            <a:ext cx="439839" cy="199222"/>
          </a:xfrm>
        </p:spPr>
        <p:txBody>
          <a:bodyPr/>
          <a:lstStyle/>
          <a:p>
            <a:fld id="{7A2C93C0-434E-41D6-BDEF-AE7F1FF48EDD}" type="slidenum">
              <a:rPr lang="en-GB" sz="1400" smtClean="0">
                <a:solidFill>
                  <a:schemeClr val="bg1"/>
                </a:solidFill>
                <a:latin typeface="Arial" panose="020B0604020202020204" pitchFamily="34" charset="0"/>
                <a:cs typeface="Arial" panose="020B0604020202020204" pitchFamily="34" charset="0"/>
              </a:rPr>
              <a:t>11</a:t>
            </a:fld>
            <a:endParaRPr lang="en-GB" sz="1400">
              <a:solidFill>
                <a:schemeClr val="bg1"/>
              </a:solidFill>
              <a:latin typeface="Arial" panose="020B0604020202020204" pitchFamily="34" charset="0"/>
              <a:cs typeface="Arial" panose="020B0604020202020204" pitchFamily="34" charset="0"/>
            </a:endParaRPr>
          </a:p>
        </p:txBody>
      </p:sp>
      <p:sp>
        <p:nvSpPr>
          <p:cNvPr id="3" name="Footer Placeholder 2">
            <a:extLst>
              <a:ext uri="{FF2B5EF4-FFF2-40B4-BE49-F238E27FC236}">
                <a16:creationId xmlns:a16="http://schemas.microsoft.com/office/drawing/2014/main" id="{803D5386-4FD4-7FD8-2692-0710720E9495}"/>
              </a:ext>
            </a:extLst>
          </p:cNvPr>
          <p:cNvSpPr>
            <a:spLocks noGrp="1"/>
          </p:cNvSpPr>
          <p:nvPr>
            <p:ph type="ftr" sz="quarter" idx="11"/>
          </p:nvPr>
        </p:nvSpPr>
        <p:spPr>
          <a:xfrm>
            <a:off x="1565514" y="6030380"/>
            <a:ext cx="5058263" cy="551042"/>
          </a:xfrm>
        </p:spPr>
        <p:txBody>
          <a:bodyPr/>
          <a:lstStyle/>
          <a:p>
            <a:pPr algn="l"/>
            <a:r>
              <a:rPr lang="en-GB" sz="1400" dirty="0">
                <a:solidFill>
                  <a:schemeClr val="bg1"/>
                </a:solidFill>
                <a:latin typeface="Arial" panose="020B0604020202020204" pitchFamily="34" charset="0"/>
                <a:cs typeface="Arial" panose="020B0604020202020204" pitchFamily="34" charset="0"/>
              </a:rPr>
              <a:t>For queries about your application or the recruitment process, please email rosanne.sarratt@gatenbysanderson.com</a:t>
            </a:r>
          </a:p>
        </p:txBody>
      </p:sp>
      <p:sp>
        <p:nvSpPr>
          <p:cNvPr id="5" name="TextBox 4">
            <a:extLst>
              <a:ext uri="{FF2B5EF4-FFF2-40B4-BE49-F238E27FC236}">
                <a16:creationId xmlns:a16="http://schemas.microsoft.com/office/drawing/2014/main" id="{9FD28CA8-3659-97BD-29FB-0C9598280318}"/>
              </a:ext>
            </a:extLst>
          </p:cNvPr>
          <p:cNvSpPr txBox="1"/>
          <p:nvPr/>
        </p:nvSpPr>
        <p:spPr>
          <a:xfrm>
            <a:off x="381524" y="301466"/>
            <a:ext cx="8118240" cy="523220"/>
          </a:xfrm>
          <a:prstGeom prst="rect">
            <a:avLst/>
          </a:prstGeom>
          <a:noFill/>
        </p:spPr>
        <p:txBody>
          <a:bodyPr wrap="square" rtlCol="0">
            <a:spAutoFit/>
          </a:bodyPr>
          <a:lstStyle/>
          <a:p>
            <a:r>
              <a:rPr lang="en-GB" sz="2800" b="1">
                <a:latin typeface="Arial" panose="020B0604020202020204" pitchFamily="34" charset="0"/>
                <a:cs typeface="Arial" panose="020B0604020202020204" pitchFamily="34" charset="0"/>
              </a:rPr>
              <a:t>Equality, Diversity and Inclusion</a:t>
            </a:r>
          </a:p>
        </p:txBody>
      </p:sp>
      <p:sp>
        <p:nvSpPr>
          <p:cNvPr id="13" name="TextBox 12">
            <a:extLst>
              <a:ext uri="{FF2B5EF4-FFF2-40B4-BE49-F238E27FC236}">
                <a16:creationId xmlns:a16="http://schemas.microsoft.com/office/drawing/2014/main" id="{54632BE6-D36D-8F23-1B76-1354F2F3080B}"/>
              </a:ext>
            </a:extLst>
          </p:cNvPr>
          <p:cNvSpPr txBox="1"/>
          <p:nvPr/>
        </p:nvSpPr>
        <p:spPr>
          <a:xfrm>
            <a:off x="350089" y="933822"/>
            <a:ext cx="11491821" cy="4296112"/>
          </a:xfrm>
          <a:prstGeom prst="rect">
            <a:avLst/>
          </a:prstGeom>
          <a:noFill/>
        </p:spPr>
        <p:txBody>
          <a:bodyPr wrap="square">
            <a:spAutoFit/>
          </a:bodyPr>
          <a:lstStyle/>
          <a:p>
            <a:pPr>
              <a:lnSpc>
                <a:spcPct val="107000"/>
              </a:lnSpc>
            </a:pPr>
            <a:r>
              <a:rPr lang="en-GB" sz="1600" dirty="0">
                <a:effectLst/>
                <a:latin typeface="Arial" panose="020B0604020202020204" pitchFamily="34" charset="0"/>
                <a:ea typeface="Calibri" panose="020F0502020204030204" pitchFamily="34" charset="0"/>
                <a:cs typeface="Times New Roman" panose="02020603050405020304" pitchFamily="18" charset="0"/>
              </a:rPr>
              <a:t>We are committed to increasing the diversity of our boards and bringing in talent, regardless of its origins. We encourage applications from all candidates, regardless of ethnicity, religion or belief, </a:t>
            </a:r>
            <a:r>
              <a:rPr lang="en-GB" sz="1600" dirty="0">
                <a:latin typeface="Arial" panose="020B0604020202020204" pitchFamily="34" charset="0"/>
                <a:ea typeface="Calibri" panose="020F0502020204030204" pitchFamily="34" charset="0"/>
                <a:cs typeface="Times New Roman" panose="02020603050405020304" pitchFamily="18" charset="0"/>
              </a:rPr>
              <a:t>sex</a:t>
            </a:r>
            <a:r>
              <a:rPr lang="en-GB" sz="1600" dirty="0">
                <a:effectLst/>
                <a:latin typeface="Arial" panose="020B0604020202020204" pitchFamily="34" charset="0"/>
                <a:ea typeface="Calibri" panose="020F0502020204030204" pitchFamily="34" charset="0"/>
                <a:cs typeface="Times New Roman" panose="02020603050405020304" pitchFamily="18" charset="0"/>
              </a:rPr>
              <a:t>, sexual orientation, age, disability or gender identity. We particularly welcome applications from people with ethnicity</a:t>
            </a:r>
            <a:r>
              <a:rPr lang="en-GB" sz="1600">
                <a:effectLst/>
                <a:latin typeface="Arial" panose="020B0604020202020204" pitchFamily="34" charset="0"/>
                <a:ea typeface="Calibri" panose="020F0502020204030204" pitchFamily="34" charset="0"/>
                <a:cs typeface="Times New Roman" panose="02020603050405020304" pitchFamily="18" charset="0"/>
              </a:rPr>
              <a:t>, </a:t>
            </a:r>
            <a:r>
              <a:rPr lang="en-GB" sz="1600">
                <a:latin typeface="Arial" panose="020B0604020202020204" pitchFamily="34" charset="0"/>
                <a:ea typeface="Calibri" panose="020F0502020204030204" pitchFamily="34" charset="0"/>
                <a:cs typeface="Times New Roman" panose="02020603050405020304" pitchFamily="18" charset="0"/>
              </a:rPr>
              <a:t>sex</a:t>
            </a:r>
            <a:r>
              <a:rPr lang="en-GB" sz="1600">
                <a:effectLst/>
                <a:latin typeface="Arial" panose="020B0604020202020204" pitchFamily="34" charset="0"/>
                <a:ea typeface="Calibri" panose="020F0502020204030204" pitchFamily="34" charset="0"/>
                <a:cs typeface="Times New Roman" panose="02020603050405020304" pitchFamily="18" charset="0"/>
              </a:rPr>
              <a:t> </a:t>
            </a:r>
            <a:r>
              <a:rPr lang="en-GB" sz="1600" dirty="0">
                <a:effectLst/>
                <a:latin typeface="Arial" panose="020B0604020202020204" pitchFamily="34" charset="0"/>
                <a:ea typeface="Calibri" panose="020F0502020204030204" pitchFamily="34" charset="0"/>
                <a:cs typeface="Times New Roman" panose="02020603050405020304" pitchFamily="18" charset="0"/>
              </a:rPr>
              <a:t>and disability characteristics currently underrepresented on our Boards.</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pPr>
            <a:r>
              <a:rPr lang="en-GB" sz="1600" dirty="0">
                <a:effectLst/>
                <a:latin typeface="Arial" panose="020B0604020202020204" pitchFamily="34" charset="0"/>
                <a:ea typeface="Calibri" panose="020F0502020204030204" pitchFamily="34" charset="0"/>
                <a:cs typeface="Times New Roman" panose="02020603050405020304" pitchFamily="18" charset="0"/>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pPr>
            <a:r>
              <a:rPr lang="en-GB" sz="1600" b="1" dirty="0">
                <a:effectLst/>
                <a:latin typeface="Arial" panose="020B0604020202020204" pitchFamily="34" charset="0"/>
                <a:ea typeface="Calibri" panose="020F0502020204030204" pitchFamily="34" charset="0"/>
                <a:cs typeface="Times New Roman" panose="02020603050405020304" pitchFamily="18" charset="0"/>
              </a:rPr>
              <a:t>Arrangements for candidates with a disability:</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pPr>
            <a:r>
              <a:rPr lang="en-GB" sz="1600" b="1" u="none" strike="noStrike" dirty="0">
                <a:effectLst/>
                <a:latin typeface="Arial" panose="020B0604020202020204" pitchFamily="34" charset="0"/>
                <a:ea typeface="Calibri" panose="020F0502020204030204" pitchFamily="34" charset="0"/>
                <a:cs typeface="Times New Roman" panose="02020603050405020304" pitchFamily="18" charset="0"/>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pPr>
            <a:r>
              <a:rPr lang="en-GB" sz="1600" dirty="0">
                <a:effectLst/>
                <a:latin typeface="Arial" panose="020B0604020202020204" pitchFamily="34" charset="0"/>
                <a:ea typeface="Calibri" panose="020F0502020204030204" pitchFamily="34" charset="0"/>
                <a:cs typeface="Times New Roman" panose="02020603050405020304" pitchFamily="18" charset="0"/>
              </a:rPr>
              <a:t>As a Disability Confident leader, we guarantee to interview anyone with a disability whose application meets the essential criteria for the post. More details on the criteria can be found in this pack. If you wish to apply through the Disability Confident scheme, you will need to tick the option on the Diversity Monitoring form that you will submit alongside your application.</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pPr>
            <a:r>
              <a:rPr lang="en-GB" sz="1600" dirty="0">
                <a:effectLst/>
                <a:latin typeface="Arial" panose="020B0604020202020204" pitchFamily="34" charset="0"/>
                <a:ea typeface="Calibri" panose="020F0502020204030204" pitchFamily="34" charset="0"/>
                <a:cs typeface="Times New Roman" panose="02020603050405020304" pitchFamily="18" charset="0"/>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pPr>
            <a:r>
              <a:rPr lang="en-GB" sz="1600" b="1" dirty="0">
                <a:effectLst/>
                <a:latin typeface="Arial" panose="020B0604020202020204" pitchFamily="34" charset="0"/>
                <a:ea typeface="Calibri" panose="020F0502020204030204" pitchFamily="34" charset="0"/>
                <a:cs typeface="Times New Roman" panose="02020603050405020304" pitchFamily="18" charset="0"/>
              </a:rPr>
              <a:t>Adjustments: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pPr>
            <a:r>
              <a:rPr lang="en-GB" sz="1600" b="1" dirty="0">
                <a:effectLst/>
                <a:latin typeface="Arial" panose="020B0604020202020204" pitchFamily="34" charset="0"/>
                <a:ea typeface="Calibri" panose="020F0502020204030204" pitchFamily="34" charset="0"/>
                <a:cs typeface="Times New Roman" panose="02020603050405020304" pitchFamily="18" charset="0"/>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pPr>
            <a:r>
              <a:rPr lang="en-GB" sz="1600" dirty="0">
                <a:effectLst/>
                <a:latin typeface="Arial" panose="020B0604020202020204" pitchFamily="34" charset="0"/>
                <a:ea typeface="Calibri" panose="020F0502020204030204" pitchFamily="34" charset="0"/>
                <a:cs typeface="Times New Roman" panose="02020603050405020304" pitchFamily="18" charset="0"/>
              </a:rPr>
              <a:t>All candidates are entitled to request reasonable adjustments at any stage of the application process. If you would like to discuss adjustments prior to submitting your application, please contact partnerships@dsit.gov.uk.</a:t>
            </a:r>
            <a:endParaRPr lang="en-GB" sz="1600" dirty="0">
              <a:latin typeface="Arial" panose="020B0604020202020204" pitchFamily="34" charset="0"/>
              <a:ea typeface="Calibri" panose="020F0502020204030204" pitchFamily="34" charset="0"/>
              <a:cs typeface="Times New Roman" panose="02020603050405020304" pitchFamily="18" charset="0"/>
            </a:endParaRPr>
          </a:p>
          <a:p>
            <a:pPr>
              <a:lnSpc>
                <a:spcPct val="107000"/>
              </a:lnSpc>
            </a:pP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TextBox 5">
            <a:extLst>
              <a:ext uri="{FF2B5EF4-FFF2-40B4-BE49-F238E27FC236}">
                <a16:creationId xmlns:a16="http://schemas.microsoft.com/office/drawing/2014/main" id="{564F9F14-C020-7062-42C4-8C208F7CC315}"/>
              </a:ext>
            </a:extLst>
          </p:cNvPr>
          <p:cNvSpPr txBox="1"/>
          <p:nvPr/>
        </p:nvSpPr>
        <p:spPr>
          <a:xfrm>
            <a:off x="9106608" y="6063508"/>
            <a:ext cx="1182029" cy="461665"/>
          </a:xfrm>
          <a:prstGeom prst="rect">
            <a:avLst/>
          </a:prstGeom>
          <a:solidFill>
            <a:schemeClr val="bg1"/>
          </a:solidFill>
        </p:spPr>
        <p:txBody>
          <a:bodyPr wrap="square" rtlCol="0" anchor="ct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200"/>
              <a:t>Insert Public body logo here</a:t>
            </a:r>
          </a:p>
        </p:txBody>
      </p:sp>
      <p:pic>
        <p:nvPicPr>
          <p:cNvPr id="7" name="Picture 6" descr="A logo with a rainbow colored border&#10;&#10;Description automatically generated with medium confidence">
            <a:extLst>
              <a:ext uri="{FF2B5EF4-FFF2-40B4-BE49-F238E27FC236}">
                <a16:creationId xmlns:a16="http://schemas.microsoft.com/office/drawing/2014/main" id="{D4081D8F-B5FA-AA8F-6975-FDB880A1C47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83144" y="5960896"/>
            <a:ext cx="1494838" cy="666890"/>
          </a:xfrm>
          <a:prstGeom prst="rect">
            <a:avLst/>
          </a:prstGeom>
        </p:spPr>
      </p:pic>
    </p:spTree>
    <p:extLst>
      <p:ext uri="{BB962C8B-B14F-4D97-AF65-F5344CB8AC3E}">
        <p14:creationId xmlns:p14="http://schemas.microsoft.com/office/powerpoint/2010/main" val="29928031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237FD96-3C2E-0869-E552-E630A49FA571}"/>
              </a:ext>
            </a:extLst>
          </p:cNvPr>
          <p:cNvSpPr/>
          <p:nvPr/>
        </p:nvSpPr>
        <p:spPr>
          <a:xfrm>
            <a:off x="0" y="5741581"/>
            <a:ext cx="12192000" cy="1116420"/>
          </a:xfrm>
          <a:prstGeom prst="rect">
            <a:avLst/>
          </a:prstGeom>
          <a:solidFill>
            <a:srgbClr val="002E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descr="Graphical user interface, text&#10;&#10;Description automatically generated">
            <a:extLst>
              <a:ext uri="{FF2B5EF4-FFF2-40B4-BE49-F238E27FC236}">
                <a16:creationId xmlns:a16="http://schemas.microsoft.com/office/drawing/2014/main" id="{1479EB03-BA03-9E17-596D-E727D1900D7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68763" y="5893983"/>
            <a:ext cx="1842121" cy="811616"/>
          </a:xfrm>
          <a:prstGeom prst="rect">
            <a:avLst/>
          </a:prstGeom>
        </p:spPr>
      </p:pic>
      <p:pic>
        <p:nvPicPr>
          <p:cNvPr id="10" name="Picture 9">
            <a:extLst>
              <a:ext uri="{FF2B5EF4-FFF2-40B4-BE49-F238E27FC236}">
                <a16:creationId xmlns:a16="http://schemas.microsoft.com/office/drawing/2014/main" id="{CEEF093C-D540-4BA6-AB3B-2329C729992F}"/>
              </a:ext>
            </a:extLst>
          </p:cNvPr>
          <p:cNvPicPr>
            <a:picLocks noChangeAspect="1"/>
          </p:cNvPicPr>
          <p:nvPr/>
        </p:nvPicPr>
        <p:blipFill rotWithShape="1">
          <a:blip r:embed="rId3"/>
          <a:srcRect t="16658" b="16657"/>
          <a:stretch/>
        </p:blipFill>
        <p:spPr>
          <a:xfrm>
            <a:off x="7566396" y="5960896"/>
            <a:ext cx="1260086" cy="666890"/>
          </a:xfrm>
          <a:prstGeom prst="rect">
            <a:avLst/>
          </a:prstGeom>
        </p:spPr>
      </p:pic>
      <p:sp>
        <p:nvSpPr>
          <p:cNvPr id="2" name="Slide Number Placeholder 1">
            <a:extLst>
              <a:ext uri="{FF2B5EF4-FFF2-40B4-BE49-F238E27FC236}">
                <a16:creationId xmlns:a16="http://schemas.microsoft.com/office/drawing/2014/main" id="{6CC0545A-B2C0-E9E4-DFFC-236D76861C8C}"/>
              </a:ext>
            </a:extLst>
          </p:cNvPr>
          <p:cNvSpPr>
            <a:spLocks noGrp="1"/>
          </p:cNvSpPr>
          <p:nvPr>
            <p:ph type="sldNum" sz="quarter" idx="12"/>
          </p:nvPr>
        </p:nvSpPr>
        <p:spPr>
          <a:xfrm>
            <a:off x="183056" y="6194730"/>
            <a:ext cx="439839" cy="199222"/>
          </a:xfrm>
        </p:spPr>
        <p:txBody>
          <a:bodyPr/>
          <a:lstStyle/>
          <a:p>
            <a:fld id="{7A2C93C0-434E-41D6-BDEF-AE7F1FF48EDD}" type="slidenum">
              <a:rPr lang="en-GB" sz="1400" smtClean="0">
                <a:solidFill>
                  <a:schemeClr val="bg1"/>
                </a:solidFill>
                <a:latin typeface="Arial" panose="020B0604020202020204" pitchFamily="34" charset="0"/>
                <a:cs typeface="Arial" panose="020B0604020202020204" pitchFamily="34" charset="0"/>
              </a:rPr>
              <a:t>12</a:t>
            </a:fld>
            <a:endParaRPr lang="en-GB" sz="1400">
              <a:solidFill>
                <a:schemeClr val="bg1"/>
              </a:solidFill>
              <a:latin typeface="Arial" panose="020B0604020202020204" pitchFamily="34" charset="0"/>
              <a:cs typeface="Arial" panose="020B0604020202020204" pitchFamily="34" charset="0"/>
            </a:endParaRPr>
          </a:p>
        </p:txBody>
      </p:sp>
      <p:sp>
        <p:nvSpPr>
          <p:cNvPr id="3" name="Footer Placeholder 2">
            <a:extLst>
              <a:ext uri="{FF2B5EF4-FFF2-40B4-BE49-F238E27FC236}">
                <a16:creationId xmlns:a16="http://schemas.microsoft.com/office/drawing/2014/main" id="{803D5386-4FD4-7FD8-2692-0710720E9495}"/>
              </a:ext>
            </a:extLst>
          </p:cNvPr>
          <p:cNvSpPr>
            <a:spLocks noGrp="1"/>
          </p:cNvSpPr>
          <p:nvPr>
            <p:ph type="ftr" sz="quarter" idx="11"/>
          </p:nvPr>
        </p:nvSpPr>
        <p:spPr>
          <a:xfrm>
            <a:off x="1565514" y="6030380"/>
            <a:ext cx="5058263" cy="551042"/>
          </a:xfrm>
        </p:spPr>
        <p:txBody>
          <a:bodyPr/>
          <a:lstStyle/>
          <a:p>
            <a:pPr algn="l"/>
            <a:r>
              <a:rPr lang="en-GB" sz="1400" dirty="0">
                <a:solidFill>
                  <a:schemeClr val="bg1"/>
                </a:solidFill>
                <a:latin typeface="Arial" panose="020B0604020202020204" pitchFamily="34" charset="0"/>
                <a:cs typeface="Arial" panose="020B0604020202020204" pitchFamily="34" charset="0"/>
              </a:rPr>
              <a:t>For queries about your application or the recruitment process, please email rosanne.sarratt@gatenbysanderson.com</a:t>
            </a:r>
          </a:p>
        </p:txBody>
      </p:sp>
      <p:sp>
        <p:nvSpPr>
          <p:cNvPr id="5" name="TextBox 4">
            <a:extLst>
              <a:ext uri="{FF2B5EF4-FFF2-40B4-BE49-F238E27FC236}">
                <a16:creationId xmlns:a16="http://schemas.microsoft.com/office/drawing/2014/main" id="{622A9094-DC3B-5D4D-5E16-0E0ACAF6DFC6}"/>
              </a:ext>
            </a:extLst>
          </p:cNvPr>
          <p:cNvSpPr txBox="1"/>
          <p:nvPr/>
        </p:nvSpPr>
        <p:spPr>
          <a:xfrm>
            <a:off x="381524" y="301466"/>
            <a:ext cx="8741900" cy="523220"/>
          </a:xfrm>
          <a:prstGeom prst="rect">
            <a:avLst/>
          </a:prstGeom>
          <a:noFill/>
        </p:spPr>
        <p:txBody>
          <a:bodyPr wrap="square" rtlCol="0">
            <a:spAutoFit/>
          </a:bodyPr>
          <a:lstStyle/>
          <a:p>
            <a:r>
              <a:rPr lang="en-GB" sz="2800" b="1">
                <a:latin typeface="Arial" panose="020B0604020202020204" pitchFamily="34" charset="0"/>
                <a:cs typeface="Arial" panose="020B0604020202020204" pitchFamily="34" charset="0"/>
              </a:rPr>
              <a:t>Annex A: Conflict of Interest and Due Diligence</a:t>
            </a:r>
          </a:p>
        </p:txBody>
      </p:sp>
      <p:sp>
        <p:nvSpPr>
          <p:cNvPr id="11" name="TextBox 10">
            <a:extLst>
              <a:ext uri="{FF2B5EF4-FFF2-40B4-BE49-F238E27FC236}">
                <a16:creationId xmlns:a16="http://schemas.microsoft.com/office/drawing/2014/main" id="{F8642EEF-E1B6-A528-0263-3C98293EF3AC}"/>
              </a:ext>
            </a:extLst>
          </p:cNvPr>
          <p:cNvSpPr txBox="1"/>
          <p:nvPr/>
        </p:nvSpPr>
        <p:spPr>
          <a:xfrm>
            <a:off x="381524" y="887032"/>
            <a:ext cx="11464112" cy="4801314"/>
          </a:xfrm>
          <a:prstGeom prst="rect">
            <a:avLst/>
          </a:prstGeom>
          <a:noFill/>
        </p:spPr>
        <p:txBody>
          <a:bodyPr wrap="square" rtlCol="0">
            <a:spAutoFit/>
          </a:bodyPr>
          <a:lstStyle/>
          <a:p>
            <a:pPr marL="0" indent="0" algn="just">
              <a:lnSpc>
                <a:spcPct val="100000"/>
              </a:lnSpc>
              <a:spcBef>
                <a:spcPts val="0"/>
              </a:spcBef>
              <a:buNone/>
            </a:pPr>
            <a:r>
              <a:rPr lang="en-GB" sz="1600" b="0" i="0" u="none" strike="noStrike" baseline="0" dirty="0">
                <a:solidFill>
                  <a:srgbClr val="000000"/>
                </a:solidFill>
                <a:latin typeface="Arial"/>
                <a:cs typeface="Arial"/>
              </a:rPr>
              <a:t>Public Appointments require the highest standards of propriety, involving impartiality, integrity and objectivity, in relation to stewardship of public funds and the oversight and management of all related activities. This means that any private, voluntary, charitable or political interest that might be material and relevant to the work of the body concerned should be declared.</a:t>
            </a:r>
            <a:r>
              <a:rPr lang="en-GB" sz="1600" dirty="0">
                <a:solidFill>
                  <a:srgbClr val="000000"/>
                </a:solidFill>
                <a:latin typeface="Arial"/>
                <a:cs typeface="Arial"/>
              </a:rPr>
              <a:t> </a:t>
            </a:r>
          </a:p>
          <a:p>
            <a:pPr marL="0" indent="0" algn="just">
              <a:lnSpc>
                <a:spcPct val="100000"/>
              </a:lnSpc>
              <a:spcBef>
                <a:spcPts val="0"/>
              </a:spcBef>
              <a:buNone/>
            </a:pPr>
            <a:endParaRPr lang="en-GB" sz="1600" b="0" i="0" u="none" strike="noStrike" baseline="0" dirty="0">
              <a:solidFill>
                <a:srgbClr val="000000"/>
              </a:solidFill>
              <a:latin typeface="Arial" panose="020B0604020202020204" pitchFamily="34" charset="0"/>
            </a:endParaRPr>
          </a:p>
          <a:p>
            <a:pPr marL="0" indent="0" algn="just">
              <a:lnSpc>
                <a:spcPct val="100000"/>
              </a:lnSpc>
              <a:spcBef>
                <a:spcPts val="0"/>
              </a:spcBef>
              <a:buNone/>
            </a:pPr>
            <a:r>
              <a:rPr lang="en-GB" sz="1600" b="0" i="0" dirty="0">
                <a:solidFill>
                  <a:srgbClr val="000000"/>
                </a:solidFill>
                <a:effectLst/>
                <a:latin typeface="Arial"/>
                <a:cs typeface="Arial"/>
              </a:rPr>
              <a:t>It is important that those appointed as members of public bodies maintain the confidence of Parliament and the public. If there are any issues in your personal or professional history that could, if you were appointed, be misconstrued, cause embarrassment, or cause public confidence in the appointment to be jeopardised, it is important that you bring them to the attention of the Assessment Panel and provide details of the issue(s) in your application. In considering whether you wish to declare any issues, you should also reflect on any public statements you have made, including through social media. The Panel may explore issues with you before they make a recommendation on the appointment. </a:t>
            </a:r>
          </a:p>
          <a:p>
            <a:pPr marL="0" indent="0" algn="just">
              <a:lnSpc>
                <a:spcPct val="100000"/>
              </a:lnSpc>
              <a:spcBef>
                <a:spcPts val="0"/>
              </a:spcBef>
              <a:buNone/>
            </a:pPr>
            <a:endParaRPr lang="en-GB" sz="1600" b="0" i="0" dirty="0">
              <a:solidFill>
                <a:srgbClr val="000000"/>
              </a:solidFill>
              <a:effectLst/>
              <a:latin typeface="Arial"/>
              <a:cs typeface="Arial"/>
            </a:endParaRPr>
          </a:p>
          <a:p>
            <a:pPr marL="0" indent="0" algn="just" fontAlgn="base">
              <a:lnSpc>
                <a:spcPct val="100000"/>
              </a:lnSpc>
              <a:spcBef>
                <a:spcPts val="0"/>
              </a:spcBef>
              <a:buNone/>
            </a:pPr>
            <a:r>
              <a:rPr lang="en-GB" sz="1600" dirty="0">
                <a:effectLst/>
                <a:latin typeface="Arial"/>
                <a:ea typeface="Calibri" panose="020F0502020204030204" pitchFamily="34" charset="0"/>
                <a:cs typeface="Arial"/>
              </a:rPr>
              <a:t>As part of our due diligence checks we will consider anything in the public domain related to your conduct or professional capacity. This will include us undertaking searches of previous public statements and social media, blogs or any other </a:t>
            </a:r>
            <a:r>
              <a:rPr lang="en-GB" sz="1600" dirty="0">
                <a:latin typeface="Arial"/>
                <a:ea typeface="Calibri" panose="020F0502020204030204" pitchFamily="34" charset="0"/>
                <a:cs typeface="Arial"/>
              </a:rPr>
              <a:t>publicly</a:t>
            </a:r>
            <a:r>
              <a:rPr lang="en-GB" sz="1600" dirty="0">
                <a:effectLst/>
                <a:latin typeface="Arial"/>
                <a:ea typeface="Calibri" panose="020F0502020204030204" pitchFamily="34" charset="0"/>
                <a:cs typeface="Arial"/>
              </a:rPr>
              <a:t> available information. This information may be made available to the Panel</a:t>
            </a:r>
            <a:r>
              <a:rPr lang="en-GB" sz="1600" dirty="0">
                <a:latin typeface="Arial"/>
                <a:ea typeface="Calibri" panose="020F0502020204030204" pitchFamily="34" charset="0"/>
                <a:cs typeface="Arial"/>
              </a:rPr>
              <a:t>,</a:t>
            </a:r>
            <a:r>
              <a:rPr lang="en-GB" sz="1600" dirty="0">
                <a:effectLst/>
                <a:latin typeface="Arial"/>
                <a:ea typeface="Calibri" panose="020F0502020204030204" pitchFamily="34" charset="0"/>
                <a:cs typeface="Arial"/>
              </a:rPr>
              <a:t> and they may wish to explore issues with you, should you be invited to interview.</a:t>
            </a:r>
          </a:p>
          <a:p>
            <a:pPr marL="0" indent="0" algn="just" fontAlgn="base">
              <a:lnSpc>
                <a:spcPct val="100000"/>
              </a:lnSpc>
              <a:spcBef>
                <a:spcPts val="0"/>
              </a:spcBef>
              <a:buNone/>
            </a:pPr>
            <a:endParaRPr lang="en-GB" sz="1600" dirty="0">
              <a:effectLst/>
              <a:latin typeface="Arial"/>
              <a:ea typeface="Calibri" panose="020F0502020204030204" pitchFamily="34" charset="0"/>
              <a:cs typeface="Arial"/>
            </a:endParaRPr>
          </a:p>
          <a:p>
            <a:pPr marL="0" indent="0" algn="just" fontAlgn="base">
              <a:lnSpc>
                <a:spcPct val="100000"/>
              </a:lnSpc>
              <a:spcBef>
                <a:spcPts val="0"/>
              </a:spcBef>
              <a:buNone/>
            </a:pPr>
            <a:r>
              <a:rPr lang="en-GB" sz="1600" b="0" i="0" dirty="0">
                <a:solidFill>
                  <a:srgbClr val="000000"/>
                </a:solidFill>
                <a:effectLst/>
                <a:latin typeface="Arial"/>
                <a:cs typeface="Arial"/>
              </a:rPr>
              <a:t>If you have any queries </a:t>
            </a:r>
            <a:r>
              <a:rPr lang="en-GB" sz="1600" dirty="0">
                <a:solidFill>
                  <a:srgbClr val="000000"/>
                </a:solidFill>
                <a:latin typeface="Arial"/>
                <a:cs typeface="Arial"/>
              </a:rPr>
              <a:t>or </a:t>
            </a:r>
            <a:r>
              <a:rPr lang="en-GB" sz="1600" b="0" i="0" dirty="0">
                <a:solidFill>
                  <a:srgbClr val="000000"/>
                </a:solidFill>
                <a:effectLst/>
                <a:latin typeface="Arial"/>
                <a:cs typeface="Arial"/>
              </a:rPr>
              <a:t>would like to discuss further, please </a:t>
            </a:r>
            <a:r>
              <a:rPr lang="en-GB" sz="1600" dirty="0">
                <a:solidFill>
                  <a:srgbClr val="000000"/>
                </a:solidFill>
                <a:latin typeface="Arial"/>
                <a:cs typeface="Arial"/>
              </a:rPr>
              <a:t>contact rosanne.sarratt@gatenbysanderson.com</a:t>
            </a:r>
            <a:endParaRPr lang="en-GB" sz="1600" b="0" i="0" dirty="0">
              <a:solidFill>
                <a:srgbClr val="000000"/>
              </a:solidFill>
              <a:effectLst/>
              <a:latin typeface="Arial"/>
              <a:cs typeface="Arial"/>
            </a:endParaRPr>
          </a:p>
          <a:p>
            <a:pPr>
              <a:spcAft>
                <a:spcPts val="1200"/>
              </a:spcAft>
            </a:pPr>
            <a:endParaRPr lang="en-GB" dirty="0">
              <a:latin typeface="Arial" panose="020B0604020202020204" pitchFamily="34" charset="0"/>
              <a:cs typeface="Arial" panose="020B0604020202020204" pitchFamily="34" charset="0"/>
            </a:endParaRPr>
          </a:p>
        </p:txBody>
      </p:sp>
      <p:sp>
        <p:nvSpPr>
          <p:cNvPr id="12" name="TextBox 5">
            <a:extLst>
              <a:ext uri="{FF2B5EF4-FFF2-40B4-BE49-F238E27FC236}">
                <a16:creationId xmlns:a16="http://schemas.microsoft.com/office/drawing/2014/main" id="{6032BEF4-3A55-C6FA-C951-CE27C3AA60AD}"/>
              </a:ext>
            </a:extLst>
          </p:cNvPr>
          <p:cNvSpPr txBox="1"/>
          <p:nvPr/>
        </p:nvSpPr>
        <p:spPr>
          <a:xfrm>
            <a:off x="9106608" y="6063508"/>
            <a:ext cx="1182029" cy="461665"/>
          </a:xfrm>
          <a:prstGeom prst="rect">
            <a:avLst/>
          </a:prstGeom>
          <a:solidFill>
            <a:schemeClr val="bg1"/>
          </a:solidFill>
        </p:spPr>
        <p:txBody>
          <a:bodyPr wrap="square" rtlCol="0" anchor="ct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200"/>
              <a:t>Insert Public body logo here</a:t>
            </a:r>
          </a:p>
        </p:txBody>
      </p:sp>
      <p:pic>
        <p:nvPicPr>
          <p:cNvPr id="7" name="Picture 6" descr="A logo with a rainbow colored border&#10;&#10;Description automatically generated with medium confidence">
            <a:extLst>
              <a:ext uri="{FF2B5EF4-FFF2-40B4-BE49-F238E27FC236}">
                <a16:creationId xmlns:a16="http://schemas.microsoft.com/office/drawing/2014/main" id="{FC4F1CCF-789A-F02E-3153-DCF734A53B5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83144" y="5960896"/>
            <a:ext cx="1494838" cy="666890"/>
          </a:xfrm>
          <a:prstGeom prst="rect">
            <a:avLst/>
          </a:prstGeom>
        </p:spPr>
      </p:pic>
    </p:spTree>
    <p:extLst>
      <p:ext uri="{BB962C8B-B14F-4D97-AF65-F5344CB8AC3E}">
        <p14:creationId xmlns:p14="http://schemas.microsoft.com/office/powerpoint/2010/main" val="35102697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237FD96-3C2E-0869-E552-E630A49FA571}"/>
              </a:ext>
            </a:extLst>
          </p:cNvPr>
          <p:cNvSpPr/>
          <p:nvPr/>
        </p:nvSpPr>
        <p:spPr>
          <a:xfrm>
            <a:off x="0" y="5741581"/>
            <a:ext cx="12192000" cy="1116420"/>
          </a:xfrm>
          <a:prstGeom prst="rect">
            <a:avLst/>
          </a:prstGeom>
          <a:solidFill>
            <a:srgbClr val="002E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descr="Graphical user interface, text&#10;&#10;Description automatically generated">
            <a:extLst>
              <a:ext uri="{FF2B5EF4-FFF2-40B4-BE49-F238E27FC236}">
                <a16:creationId xmlns:a16="http://schemas.microsoft.com/office/drawing/2014/main" id="{1479EB03-BA03-9E17-596D-E727D1900D7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68763" y="5893983"/>
            <a:ext cx="1842121" cy="811616"/>
          </a:xfrm>
          <a:prstGeom prst="rect">
            <a:avLst/>
          </a:prstGeom>
        </p:spPr>
      </p:pic>
      <p:pic>
        <p:nvPicPr>
          <p:cNvPr id="10" name="Picture 9">
            <a:extLst>
              <a:ext uri="{FF2B5EF4-FFF2-40B4-BE49-F238E27FC236}">
                <a16:creationId xmlns:a16="http://schemas.microsoft.com/office/drawing/2014/main" id="{CEEF093C-D540-4BA6-AB3B-2329C729992F}"/>
              </a:ext>
            </a:extLst>
          </p:cNvPr>
          <p:cNvPicPr>
            <a:picLocks noChangeAspect="1"/>
          </p:cNvPicPr>
          <p:nvPr/>
        </p:nvPicPr>
        <p:blipFill rotWithShape="1">
          <a:blip r:embed="rId3"/>
          <a:srcRect t="16658" b="16657"/>
          <a:stretch/>
        </p:blipFill>
        <p:spPr>
          <a:xfrm>
            <a:off x="7566396" y="5960896"/>
            <a:ext cx="1260086" cy="666890"/>
          </a:xfrm>
          <a:prstGeom prst="rect">
            <a:avLst/>
          </a:prstGeom>
        </p:spPr>
      </p:pic>
      <p:sp>
        <p:nvSpPr>
          <p:cNvPr id="2" name="Slide Number Placeholder 1">
            <a:extLst>
              <a:ext uri="{FF2B5EF4-FFF2-40B4-BE49-F238E27FC236}">
                <a16:creationId xmlns:a16="http://schemas.microsoft.com/office/drawing/2014/main" id="{6CC0545A-B2C0-E9E4-DFFC-236D76861C8C}"/>
              </a:ext>
            </a:extLst>
          </p:cNvPr>
          <p:cNvSpPr>
            <a:spLocks noGrp="1"/>
          </p:cNvSpPr>
          <p:nvPr>
            <p:ph type="sldNum" sz="quarter" idx="12"/>
          </p:nvPr>
        </p:nvSpPr>
        <p:spPr>
          <a:xfrm>
            <a:off x="183056" y="6194730"/>
            <a:ext cx="439839" cy="199222"/>
          </a:xfrm>
        </p:spPr>
        <p:txBody>
          <a:bodyPr/>
          <a:lstStyle/>
          <a:p>
            <a:fld id="{7A2C93C0-434E-41D6-BDEF-AE7F1FF48EDD}" type="slidenum">
              <a:rPr lang="en-GB" sz="1400" smtClean="0">
                <a:solidFill>
                  <a:schemeClr val="bg1"/>
                </a:solidFill>
                <a:latin typeface="Arial" panose="020B0604020202020204" pitchFamily="34" charset="0"/>
                <a:cs typeface="Arial" panose="020B0604020202020204" pitchFamily="34" charset="0"/>
              </a:rPr>
              <a:t>13</a:t>
            </a:fld>
            <a:endParaRPr lang="en-GB" sz="1400">
              <a:solidFill>
                <a:schemeClr val="bg1"/>
              </a:solidFill>
              <a:latin typeface="Arial" panose="020B0604020202020204" pitchFamily="34" charset="0"/>
              <a:cs typeface="Arial" panose="020B0604020202020204" pitchFamily="34" charset="0"/>
            </a:endParaRPr>
          </a:p>
        </p:txBody>
      </p:sp>
      <p:sp>
        <p:nvSpPr>
          <p:cNvPr id="3" name="Footer Placeholder 2">
            <a:extLst>
              <a:ext uri="{FF2B5EF4-FFF2-40B4-BE49-F238E27FC236}">
                <a16:creationId xmlns:a16="http://schemas.microsoft.com/office/drawing/2014/main" id="{803D5386-4FD4-7FD8-2692-0710720E9495}"/>
              </a:ext>
            </a:extLst>
          </p:cNvPr>
          <p:cNvSpPr>
            <a:spLocks noGrp="1"/>
          </p:cNvSpPr>
          <p:nvPr>
            <p:ph type="ftr" sz="quarter" idx="11"/>
          </p:nvPr>
        </p:nvSpPr>
        <p:spPr>
          <a:xfrm>
            <a:off x="1565514" y="6030380"/>
            <a:ext cx="5058263" cy="551042"/>
          </a:xfrm>
        </p:spPr>
        <p:txBody>
          <a:bodyPr/>
          <a:lstStyle/>
          <a:p>
            <a:pPr algn="l"/>
            <a:r>
              <a:rPr lang="en-GB" sz="1400" dirty="0">
                <a:solidFill>
                  <a:schemeClr val="bg1"/>
                </a:solidFill>
                <a:latin typeface="Arial" panose="020B0604020202020204" pitchFamily="34" charset="0"/>
                <a:cs typeface="Arial" panose="020B0604020202020204" pitchFamily="34" charset="0"/>
              </a:rPr>
              <a:t>For queries about your application or the recruitment process, please email rosanne.sarratt@gatenbysanderson.com</a:t>
            </a:r>
          </a:p>
        </p:txBody>
      </p:sp>
      <p:sp>
        <p:nvSpPr>
          <p:cNvPr id="5" name="TextBox 4">
            <a:extLst>
              <a:ext uri="{FF2B5EF4-FFF2-40B4-BE49-F238E27FC236}">
                <a16:creationId xmlns:a16="http://schemas.microsoft.com/office/drawing/2014/main" id="{622A9094-DC3B-5D4D-5E16-0E0ACAF6DFC6}"/>
              </a:ext>
            </a:extLst>
          </p:cNvPr>
          <p:cNvSpPr txBox="1"/>
          <p:nvPr/>
        </p:nvSpPr>
        <p:spPr>
          <a:xfrm>
            <a:off x="381524" y="301466"/>
            <a:ext cx="8118240" cy="523220"/>
          </a:xfrm>
          <a:prstGeom prst="rect">
            <a:avLst/>
          </a:prstGeom>
          <a:noFill/>
        </p:spPr>
        <p:txBody>
          <a:bodyPr wrap="square" rtlCol="0">
            <a:spAutoFit/>
          </a:bodyPr>
          <a:lstStyle/>
          <a:p>
            <a:r>
              <a:rPr lang="en-GB" sz="2800" b="1">
                <a:latin typeface="Arial" panose="020B0604020202020204" pitchFamily="34" charset="0"/>
                <a:cs typeface="Arial" panose="020B0604020202020204" pitchFamily="34" charset="0"/>
              </a:rPr>
              <a:t>Annex B: The Seven Principles of Public Life </a:t>
            </a:r>
          </a:p>
        </p:txBody>
      </p:sp>
      <p:sp>
        <p:nvSpPr>
          <p:cNvPr id="11" name="TextBox 10">
            <a:extLst>
              <a:ext uri="{FF2B5EF4-FFF2-40B4-BE49-F238E27FC236}">
                <a16:creationId xmlns:a16="http://schemas.microsoft.com/office/drawing/2014/main" id="{F8642EEF-E1B6-A528-0263-3C98293EF3AC}"/>
              </a:ext>
            </a:extLst>
          </p:cNvPr>
          <p:cNvSpPr txBox="1"/>
          <p:nvPr/>
        </p:nvSpPr>
        <p:spPr>
          <a:xfrm>
            <a:off x="381524" y="1094853"/>
            <a:ext cx="11464112" cy="4229876"/>
          </a:xfrm>
          <a:prstGeom prst="rect">
            <a:avLst/>
          </a:prstGeom>
          <a:noFill/>
        </p:spPr>
        <p:txBody>
          <a:bodyPr wrap="square" rtlCol="0">
            <a:spAutoFit/>
          </a:bodyPr>
          <a:lstStyle/>
          <a:p>
            <a:pPr marL="0" indent="0" algn="just">
              <a:lnSpc>
                <a:spcPct val="107000"/>
              </a:lnSpc>
              <a:spcAft>
                <a:spcPts val="800"/>
              </a:spcAft>
              <a:buNone/>
            </a:pPr>
            <a:r>
              <a:rPr lang="en-GB" sz="2000">
                <a:latin typeface="Arial" panose="020B0604020202020204" pitchFamily="34" charset="0"/>
                <a:cs typeface="Arial" panose="020B0604020202020204" pitchFamily="34" charset="0"/>
              </a:rPr>
              <a:t>In 1995 the Committee on Standards in Public Life defined seven principles for public life. </a:t>
            </a:r>
            <a:r>
              <a:rPr lang="en-GB" sz="2000">
                <a:effectLst/>
                <a:latin typeface="Arial" panose="020B0604020202020204" pitchFamily="34" charset="0"/>
                <a:ea typeface="Times New Roman" panose="02020603050405020304" pitchFamily="18" charset="0"/>
                <a:cs typeface="Arial" panose="020B0604020202020204" pitchFamily="34" charset="0"/>
              </a:rPr>
              <a:t>All candidates for are expected to demonstrate a commitment to, and an understanding of, the value and importance of the principles of public service which are:</a:t>
            </a:r>
          </a:p>
          <a:p>
            <a:pPr marL="342900" indent="-342900" algn="just">
              <a:buFont typeface="+mj-lt"/>
              <a:buAutoNum type="arabicPeriod"/>
            </a:pPr>
            <a:r>
              <a:rPr lang="en-GB" sz="2000">
                <a:latin typeface="Arial" panose="020B0604020202020204" pitchFamily="34" charset="0"/>
                <a:cs typeface="Arial" panose="020B0604020202020204" pitchFamily="34" charset="0"/>
              </a:rPr>
              <a:t>Selflessness</a:t>
            </a:r>
          </a:p>
          <a:p>
            <a:pPr marL="342900" indent="-342900" algn="just">
              <a:buFont typeface="+mj-lt"/>
              <a:buAutoNum type="arabicPeriod"/>
            </a:pPr>
            <a:r>
              <a:rPr lang="en-GB" sz="2000">
                <a:latin typeface="Arial" panose="020B0604020202020204" pitchFamily="34" charset="0"/>
                <a:cs typeface="Arial" panose="020B0604020202020204" pitchFamily="34" charset="0"/>
              </a:rPr>
              <a:t>Integrity</a:t>
            </a:r>
          </a:p>
          <a:p>
            <a:pPr marL="342900" indent="-342900" algn="just">
              <a:buFont typeface="+mj-lt"/>
              <a:buAutoNum type="arabicPeriod"/>
            </a:pPr>
            <a:r>
              <a:rPr lang="en-GB" sz="2000">
                <a:latin typeface="Arial" panose="020B0604020202020204" pitchFamily="34" charset="0"/>
                <a:cs typeface="Arial" panose="020B0604020202020204" pitchFamily="34" charset="0"/>
              </a:rPr>
              <a:t>Objectivity</a:t>
            </a:r>
          </a:p>
          <a:p>
            <a:pPr marL="342900" indent="-342900" algn="just">
              <a:buFont typeface="+mj-lt"/>
              <a:buAutoNum type="arabicPeriod"/>
            </a:pPr>
            <a:r>
              <a:rPr lang="en-GB" sz="2000">
                <a:latin typeface="Arial" panose="020B0604020202020204" pitchFamily="34" charset="0"/>
                <a:cs typeface="Arial" panose="020B0604020202020204" pitchFamily="34" charset="0"/>
              </a:rPr>
              <a:t>Accountability</a:t>
            </a:r>
          </a:p>
          <a:p>
            <a:pPr marL="342900" indent="-342900" algn="just">
              <a:buFont typeface="+mj-lt"/>
              <a:buAutoNum type="arabicPeriod"/>
            </a:pPr>
            <a:r>
              <a:rPr lang="en-GB" sz="2000">
                <a:latin typeface="Arial" panose="020B0604020202020204" pitchFamily="34" charset="0"/>
                <a:cs typeface="Arial" panose="020B0604020202020204" pitchFamily="34" charset="0"/>
              </a:rPr>
              <a:t>Openness</a:t>
            </a:r>
          </a:p>
          <a:p>
            <a:pPr marL="342900" indent="-342900" algn="just">
              <a:buFont typeface="+mj-lt"/>
              <a:buAutoNum type="arabicPeriod"/>
            </a:pPr>
            <a:r>
              <a:rPr lang="en-GB" sz="2000">
                <a:latin typeface="Arial" panose="020B0604020202020204" pitchFamily="34" charset="0"/>
                <a:cs typeface="Arial" panose="020B0604020202020204" pitchFamily="34" charset="0"/>
              </a:rPr>
              <a:t>Honesty</a:t>
            </a:r>
          </a:p>
          <a:p>
            <a:pPr marL="342900" indent="-342900" algn="just">
              <a:buFont typeface="+mj-lt"/>
              <a:buAutoNum type="arabicPeriod"/>
            </a:pPr>
            <a:r>
              <a:rPr lang="en-GB" sz="2000">
                <a:latin typeface="Arial" panose="020B0604020202020204" pitchFamily="34" charset="0"/>
                <a:cs typeface="Arial" panose="020B0604020202020204" pitchFamily="34" charset="0"/>
              </a:rPr>
              <a:t>Leadership</a:t>
            </a:r>
          </a:p>
          <a:p>
            <a:pPr marL="0" indent="0" algn="just">
              <a:buNone/>
            </a:pPr>
            <a:endParaRPr lang="en-GB" sz="2000">
              <a:latin typeface="Arial" panose="020B0604020202020204" pitchFamily="34" charset="0"/>
              <a:cs typeface="Arial" panose="020B0604020202020204" pitchFamily="34" charset="0"/>
            </a:endParaRPr>
          </a:p>
          <a:p>
            <a:pPr marL="0" indent="0" algn="just">
              <a:buNone/>
            </a:pPr>
            <a:r>
              <a:rPr lang="en-GB" sz="2000">
                <a:latin typeface="Arial" panose="020B0604020202020204" pitchFamily="34" charset="0"/>
                <a:cs typeface="Arial" panose="020B0604020202020204" pitchFamily="34" charset="0"/>
              </a:rPr>
              <a:t>Further information on the principles of public life can be found </a:t>
            </a:r>
            <a:r>
              <a:rPr lang="en-GB" sz="2000">
                <a:latin typeface="Arial" panose="020B0604020202020204" pitchFamily="34" charset="0"/>
                <a:cs typeface="Arial" panose="020B0604020202020204" pitchFamily="34" charset="0"/>
                <a:hlinkClick r:id="rId4"/>
              </a:rPr>
              <a:t>here</a:t>
            </a:r>
            <a:r>
              <a:rPr lang="en-GB" sz="2000">
                <a:latin typeface="Arial" panose="020B0604020202020204" pitchFamily="34" charset="0"/>
                <a:cs typeface="Arial" panose="020B0604020202020204" pitchFamily="34" charset="0"/>
              </a:rPr>
              <a:t>. </a:t>
            </a:r>
          </a:p>
          <a:p>
            <a:pPr>
              <a:spcAft>
                <a:spcPts val="1200"/>
              </a:spcAft>
            </a:pPr>
            <a:endParaRPr lang="en-GB">
              <a:latin typeface="Arial" panose="020B0604020202020204" pitchFamily="34" charset="0"/>
              <a:cs typeface="Arial" panose="020B0604020202020204" pitchFamily="34" charset="0"/>
            </a:endParaRPr>
          </a:p>
        </p:txBody>
      </p:sp>
      <p:sp>
        <p:nvSpPr>
          <p:cNvPr id="14" name="TextBox 5">
            <a:extLst>
              <a:ext uri="{FF2B5EF4-FFF2-40B4-BE49-F238E27FC236}">
                <a16:creationId xmlns:a16="http://schemas.microsoft.com/office/drawing/2014/main" id="{4F16730B-ED12-490B-FE8A-5F75EC902A05}"/>
              </a:ext>
            </a:extLst>
          </p:cNvPr>
          <p:cNvSpPr txBox="1"/>
          <p:nvPr/>
        </p:nvSpPr>
        <p:spPr>
          <a:xfrm>
            <a:off x="9106608" y="6063508"/>
            <a:ext cx="1182029" cy="461665"/>
          </a:xfrm>
          <a:prstGeom prst="rect">
            <a:avLst/>
          </a:prstGeom>
          <a:solidFill>
            <a:schemeClr val="bg1"/>
          </a:solidFill>
        </p:spPr>
        <p:txBody>
          <a:bodyPr wrap="square" rtlCol="0" anchor="ct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200"/>
              <a:t>Insert Public body logo here</a:t>
            </a:r>
          </a:p>
        </p:txBody>
      </p:sp>
      <p:pic>
        <p:nvPicPr>
          <p:cNvPr id="7" name="Picture 6" descr="A logo with a rainbow colored border&#10;&#10;Description automatically generated with medium confidence">
            <a:extLst>
              <a:ext uri="{FF2B5EF4-FFF2-40B4-BE49-F238E27FC236}">
                <a16:creationId xmlns:a16="http://schemas.microsoft.com/office/drawing/2014/main" id="{12E80982-7E6A-407B-6E2B-65C3AF3624B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83144" y="5960896"/>
            <a:ext cx="1494838" cy="666890"/>
          </a:xfrm>
          <a:prstGeom prst="rect">
            <a:avLst/>
          </a:prstGeom>
        </p:spPr>
      </p:pic>
    </p:spTree>
    <p:extLst>
      <p:ext uri="{BB962C8B-B14F-4D97-AF65-F5344CB8AC3E}">
        <p14:creationId xmlns:p14="http://schemas.microsoft.com/office/powerpoint/2010/main" val="18600602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237FD96-3C2E-0869-E552-E630A49FA571}"/>
              </a:ext>
            </a:extLst>
          </p:cNvPr>
          <p:cNvSpPr/>
          <p:nvPr/>
        </p:nvSpPr>
        <p:spPr>
          <a:xfrm>
            <a:off x="0" y="5741581"/>
            <a:ext cx="12192000" cy="1116420"/>
          </a:xfrm>
          <a:prstGeom prst="rect">
            <a:avLst/>
          </a:prstGeom>
          <a:solidFill>
            <a:srgbClr val="002E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descr="Graphical user interface, text&#10;&#10;Description automatically generated">
            <a:extLst>
              <a:ext uri="{FF2B5EF4-FFF2-40B4-BE49-F238E27FC236}">
                <a16:creationId xmlns:a16="http://schemas.microsoft.com/office/drawing/2014/main" id="{1479EB03-BA03-9E17-596D-E727D1900D7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68763" y="5893983"/>
            <a:ext cx="1842121" cy="811616"/>
          </a:xfrm>
          <a:prstGeom prst="rect">
            <a:avLst/>
          </a:prstGeom>
        </p:spPr>
      </p:pic>
      <p:pic>
        <p:nvPicPr>
          <p:cNvPr id="10" name="Picture 9">
            <a:extLst>
              <a:ext uri="{FF2B5EF4-FFF2-40B4-BE49-F238E27FC236}">
                <a16:creationId xmlns:a16="http://schemas.microsoft.com/office/drawing/2014/main" id="{CEEF093C-D540-4BA6-AB3B-2329C729992F}"/>
              </a:ext>
            </a:extLst>
          </p:cNvPr>
          <p:cNvPicPr>
            <a:picLocks noChangeAspect="1"/>
          </p:cNvPicPr>
          <p:nvPr/>
        </p:nvPicPr>
        <p:blipFill rotWithShape="1">
          <a:blip r:embed="rId3"/>
          <a:srcRect t="16658" b="16657"/>
          <a:stretch/>
        </p:blipFill>
        <p:spPr>
          <a:xfrm>
            <a:off x="7566396" y="5960896"/>
            <a:ext cx="1260086" cy="666890"/>
          </a:xfrm>
          <a:prstGeom prst="rect">
            <a:avLst/>
          </a:prstGeom>
        </p:spPr>
      </p:pic>
      <p:sp>
        <p:nvSpPr>
          <p:cNvPr id="2" name="Slide Number Placeholder 1">
            <a:extLst>
              <a:ext uri="{FF2B5EF4-FFF2-40B4-BE49-F238E27FC236}">
                <a16:creationId xmlns:a16="http://schemas.microsoft.com/office/drawing/2014/main" id="{6CC0545A-B2C0-E9E4-DFFC-236D76861C8C}"/>
              </a:ext>
            </a:extLst>
          </p:cNvPr>
          <p:cNvSpPr>
            <a:spLocks noGrp="1"/>
          </p:cNvSpPr>
          <p:nvPr>
            <p:ph type="sldNum" sz="quarter" idx="12"/>
          </p:nvPr>
        </p:nvSpPr>
        <p:spPr>
          <a:xfrm>
            <a:off x="183056" y="6194730"/>
            <a:ext cx="439839" cy="199222"/>
          </a:xfrm>
        </p:spPr>
        <p:txBody>
          <a:bodyPr/>
          <a:lstStyle/>
          <a:p>
            <a:fld id="{7A2C93C0-434E-41D6-BDEF-AE7F1FF48EDD}" type="slidenum">
              <a:rPr lang="en-GB" sz="1400" smtClean="0">
                <a:solidFill>
                  <a:schemeClr val="bg1"/>
                </a:solidFill>
                <a:latin typeface="Arial" panose="020B0604020202020204" pitchFamily="34" charset="0"/>
                <a:cs typeface="Arial" panose="020B0604020202020204" pitchFamily="34" charset="0"/>
              </a:rPr>
              <a:t>14</a:t>
            </a:fld>
            <a:endParaRPr lang="en-GB" sz="1400">
              <a:solidFill>
                <a:schemeClr val="bg1"/>
              </a:solidFill>
              <a:latin typeface="Arial" panose="020B0604020202020204" pitchFamily="34" charset="0"/>
              <a:cs typeface="Arial" panose="020B0604020202020204" pitchFamily="34" charset="0"/>
            </a:endParaRPr>
          </a:p>
        </p:txBody>
      </p:sp>
      <p:sp>
        <p:nvSpPr>
          <p:cNvPr id="3" name="Footer Placeholder 2">
            <a:extLst>
              <a:ext uri="{FF2B5EF4-FFF2-40B4-BE49-F238E27FC236}">
                <a16:creationId xmlns:a16="http://schemas.microsoft.com/office/drawing/2014/main" id="{803D5386-4FD4-7FD8-2692-0710720E9495}"/>
              </a:ext>
            </a:extLst>
          </p:cNvPr>
          <p:cNvSpPr>
            <a:spLocks noGrp="1"/>
          </p:cNvSpPr>
          <p:nvPr>
            <p:ph type="ftr" sz="quarter" idx="11"/>
          </p:nvPr>
        </p:nvSpPr>
        <p:spPr>
          <a:xfrm>
            <a:off x="1565514" y="6030380"/>
            <a:ext cx="5058263" cy="551042"/>
          </a:xfrm>
        </p:spPr>
        <p:txBody>
          <a:bodyPr/>
          <a:lstStyle/>
          <a:p>
            <a:pPr algn="l"/>
            <a:r>
              <a:rPr lang="en-GB" sz="1400" dirty="0">
                <a:solidFill>
                  <a:schemeClr val="bg1"/>
                </a:solidFill>
                <a:latin typeface="Arial" panose="020B0604020202020204" pitchFamily="34" charset="0"/>
                <a:cs typeface="Arial" panose="020B0604020202020204" pitchFamily="34" charset="0"/>
              </a:rPr>
              <a:t>For queries about your application or the recruitment process, please email rosanne.sarratt@gatenbysanderson.com</a:t>
            </a:r>
          </a:p>
        </p:txBody>
      </p:sp>
      <p:sp>
        <p:nvSpPr>
          <p:cNvPr id="5" name="TextBox 4">
            <a:extLst>
              <a:ext uri="{FF2B5EF4-FFF2-40B4-BE49-F238E27FC236}">
                <a16:creationId xmlns:a16="http://schemas.microsoft.com/office/drawing/2014/main" id="{622A9094-DC3B-5D4D-5E16-0E0ACAF6DFC6}"/>
              </a:ext>
            </a:extLst>
          </p:cNvPr>
          <p:cNvSpPr txBox="1"/>
          <p:nvPr/>
        </p:nvSpPr>
        <p:spPr>
          <a:xfrm>
            <a:off x="381524" y="301466"/>
            <a:ext cx="8118240" cy="523220"/>
          </a:xfrm>
          <a:prstGeom prst="rect">
            <a:avLst/>
          </a:prstGeom>
          <a:noFill/>
        </p:spPr>
        <p:txBody>
          <a:bodyPr wrap="square" rtlCol="0">
            <a:spAutoFit/>
          </a:bodyPr>
          <a:lstStyle/>
          <a:p>
            <a:r>
              <a:rPr lang="en-GB" sz="2800" b="1">
                <a:latin typeface="Arial" panose="020B0604020202020204" pitchFamily="34" charset="0"/>
                <a:cs typeface="Arial" panose="020B0604020202020204" pitchFamily="34" charset="0"/>
              </a:rPr>
              <a:t>Annex C: Complaints Procedure</a:t>
            </a:r>
          </a:p>
        </p:txBody>
      </p:sp>
      <p:sp>
        <p:nvSpPr>
          <p:cNvPr id="11" name="TextBox 10">
            <a:extLst>
              <a:ext uri="{FF2B5EF4-FFF2-40B4-BE49-F238E27FC236}">
                <a16:creationId xmlns:a16="http://schemas.microsoft.com/office/drawing/2014/main" id="{F8642EEF-E1B6-A528-0263-3C98293EF3AC}"/>
              </a:ext>
            </a:extLst>
          </p:cNvPr>
          <p:cNvSpPr txBox="1"/>
          <p:nvPr/>
        </p:nvSpPr>
        <p:spPr>
          <a:xfrm>
            <a:off x="381524" y="887032"/>
            <a:ext cx="11464112" cy="4801314"/>
          </a:xfrm>
          <a:prstGeom prst="rect">
            <a:avLst/>
          </a:prstGeom>
          <a:noFill/>
        </p:spPr>
        <p:txBody>
          <a:bodyPr wrap="square" rtlCol="0">
            <a:spAutoFit/>
          </a:bodyPr>
          <a:lstStyle/>
          <a:p>
            <a:pPr marL="0" indent="0" algn="just">
              <a:lnSpc>
                <a:spcPct val="100000"/>
              </a:lnSpc>
              <a:spcBef>
                <a:spcPts val="0"/>
              </a:spcBef>
              <a:buNone/>
            </a:pPr>
            <a:r>
              <a:rPr lang="en-GB" sz="1600" dirty="0">
                <a:effectLst/>
                <a:latin typeface="Arial"/>
                <a:ea typeface="Times New Roman" panose="02020603050405020304" pitchFamily="18" charset="0"/>
                <a:cs typeface="Arial"/>
              </a:rPr>
              <a:t>If you feel you have reason to complain you should direct your concerns in the first instance to the Public </a:t>
            </a:r>
            <a:r>
              <a:rPr lang="en-GB" sz="1600" dirty="0">
                <a:latin typeface="Arial"/>
                <a:ea typeface="Times New Roman" panose="02020603050405020304" pitchFamily="18" charset="0"/>
                <a:cs typeface="Arial"/>
              </a:rPr>
              <a:t>Appointments team at </a:t>
            </a:r>
            <a:r>
              <a:rPr lang="en-GB" sz="1600" dirty="0">
                <a:latin typeface="Arial"/>
                <a:ea typeface="Times New Roman" panose="02020603050405020304" pitchFamily="18" charset="0"/>
                <a:cs typeface="Arial"/>
                <a:hlinkClick r:id="rId4"/>
              </a:rPr>
              <a:t>partnerships@dsit.gov.uk</a:t>
            </a:r>
            <a:r>
              <a:rPr lang="en-GB" sz="1600" dirty="0">
                <a:latin typeface="Arial"/>
                <a:ea typeface="Times New Roman" panose="02020603050405020304" pitchFamily="18" charset="0"/>
                <a:cs typeface="Arial"/>
              </a:rPr>
              <a:t> </a:t>
            </a:r>
            <a:r>
              <a:rPr lang="en-GB" sz="1600" dirty="0">
                <a:effectLst/>
                <a:latin typeface="Arial"/>
                <a:ea typeface="Times New Roman" panose="02020603050405020304" pitchFamily="18" charset="0"/>
                <a:cs typeface="Arial"/>
              </a:rPr>
              <a:t>who will make every effort to deal with these and respond to you within 48 hours.</a:t>
            </a:r>
            <a:r>
              <a:rPr lang="en-GB" sz="1600" dirty="0">
                <a:latin typeface="Arial"/>
                <a:ea typeface="Times New Roman" panose="02020603050405020304" pitchFamily="18" charset="0"/>
                <a:cs typeface="Arial"/>
              </a:rPr>
              <a:t> </a:t>
            </a:r>
          </a:p>
          <a:p>
            <a:pPr algn="l"/>
            <a:endParaRPr lang="en-GB" sz="1600" b="0" i="0" u="none" strike="noStrike" baseline="0" dirty="0">
              <a:solidFill>
                <a:srgbClr val="000000"/>
              </a:solidFill>
              <a:latin typeface="Arial" panose="020B0604020202020204" pitchFamily="34" charset="0"/>
            </a:endParaRPr>
          </a:p>
          <a:p>
            <a:r>
              <a:rPr lang="en-GB" sz="1600" b="0" i="0" u="none" strike="noStrike" baseline="0" dirty="0">
                <a:latin typeface="Arial" panose="020B0604020202020204" pitchFamily="34" charset="0"/>
                <a:cs typeface="Arial" panose="020B0604020202020204" pitchFamily="34" charset="0"/>
              </a:rPr>
              <a:t>The Commissioner for Public Appointments is the independent regulator of public appointments. The Commissioner’s primary role is to provide independent assurance that public appointments are made in accordance with the Governance Code on Public </a:t>
            </a:r>
            <a:r>
              <a:rPr lang="en-GB" sz="1600" b="0" i="0" u="none" strike="noStrike" baseline="0" dirty="0" err="1">
                <a:latin typeface="Arial" panose="020B0604020202020204" pitchFamily="34" charset="0"/>
                <a:cs typeface="Arial" panose="020B0604020202020204" pitchFamily="34" charset="0"/>
              </a:rPr>
              <a:t>Appointments.The</a:t>
            </a:r>
            <a:r>
              <a:rPr lang="en-GB" sz="1600" b="0" i="0" u="none" strike="noStrike" baseline="0" dirty="0">
                <a:latin typeface="Arial" panose="020B0604020202020204" pitchFamily="34" charset="0"/>
                <a:cs typeface="Arial" panose="020B0604020202020204" pitchFamily="34" charset="0"/>
              </a:rPr>
              <a:t> Commissioner also investigates complaints and may conduct an inquiry into the policies and practices followed in relation to appointments processes which he regulates. The Commissioner will not investigate complaints relating to non-selection unless it appears that the appointments process has breached the Governance Code on Public Appointments.</a:t>
            </a:r>
          </a:p>
          <a:p>
            <a:r>
              <a:rPr lang="en-GB" sz="1600" b="0" i="0" u="none" strike="noStrike" baseline="0" dirty="0">
                <a:latin typeface="Arial" panose="020B0604020202020204" pitchFamily="34" charset="0"/>
                <a:cs typeface="Arial" panose="020B0604020202020204" pitchFamily="34" charset="0"/>
              </a:rPr>
              <a:t> </a:t>
            </a:r>
          </a:p>
          <a:p>
            <a:r>
              <a:rPr lang="en-GB" sz="1600" b="0" i="0" u="none" strike="noStrike" baseline="0" dirty="0">
                <a:latin typeface="Arial" panose="020B0604020202020204" pitchFamily="34" charset="0"/>
                <a:cs typeface="Arial" panose="020B0604020202020204" pitchFamily="34" charset="0"/>
              </a:rPr>
              <a:t>You can contact the Commissioner by email at </a:t>
            </a:r>
            <a:r>
              <a:rPr lang="en-GB" sz="1600" b="0" i="0" u="none" strike="noStrike" baseline="0" dirty="0">
                <a:latin typeface="Arial" panose="020B0604020202020204" pitchFamily="34" charset="0"/>
                <a:cs typeface="Arial" panose="020B0604020202020204" pitchFamily="34" charset="0"/>
                <a:hlinkClick r:id="rId5"/>
              </a:rPr>
              <a:t>publicappointments@csc.gov.uk</a:t>
            </a:r>
            <a:r>
              <a:rPr lang="en-GB" sz="1600" b="0" i="0" u="none" strike="noStrike" baseline="0" dirty="0">
                <a:latin typeface="Arial" panose="020B0604020202020204" pitchFamily="34" charset="0"/>
                <a:cs typeface="Arial" panose="020B0604020202020204" pitchFamily="34" charset="0"/>
              </a:rPr>
              <a:t> or by post, as follows:</a:t>
            </a:r>
          </a:p>
          <a:p>
            <a:endParaRPr lang="en-GB" sz="1600" b="0" i="0" u="none" strike="noStrike" baseline="0" dirty="0">
              <a:latin typeface="Arial" panose="020B0604020202020204" pitchFamily="34" charset="0"/>
              <a:cs typeface="Arial" panose="020B0604020202020204" pitchFamily="34" charset="0"/>
            </a:endParaRPr>
          </a:p>
          <a:p>
            <a:r>
              <a:rPr lang="en-GB" sz="1600" b="0" i="0" u="none" strike="noStrike" baseline="0" dirty="0">
                <a:latin typeface="Arial" panose="020B0604020202020204" pitchFamily="34" charset="0"/>
                <a:cs typeface="Arial" panose="020B0604020202020204" pitchFamily="34" charset="0"/>
              </a:rPr>
              <a:t>The Commissioner for Public Appointments</a:t>
            </a:r>
          </a:p>
          <a:p>
            <a:r>
              <a:rPr lang="en-GB" sz="1600" b="0" i="0" u="none" strike="noStrike" baseline="0" dirty="0">
                <a:latin typeface="Arial" panose="020B0604020202020204" pitchFamily="34" charset="0"/>
                <a:cs typeface="Arial" panose="020B0604020202020204" pitchFamily="34" charset="0"/>
              </a:rPr>
              <a:t>Room G/8, 1 Horse Guards Road</a:t>
            </a:r>
          </a:p>
          <a:p>
            <a:r>
              <a:rPr lang="en-GB" sz="1600" b="0" i="0" u="none" strike="noStrike" baseline="0" dirty="0">
                <a:latin typeface="Arial" panose="020B0604020202020204" pitchFamily="34" charset="0"/>
                <a:cs typeface="Arial" panose="020B0604020202020204" pitchFamily="34" charset="0"/>
              </a:rPr>
              <a:t>London, SW1A 2HQ</a:t>
            </a:r>
          </a:p>
          <a:p>
            <a:endParaRPr lang="en-GB" sz="1600" b="0" i="0" u="none" strike="noStrike" baseline="0" dirty="0">
              <a:latin typeface="Arial" panose="020B0604020202020204" pitchFamily="34" charset="0"/>
              <a:cs typeface="Arial" panose="020B0604020202020204" pitchFamily="34" charset="0"/>
            </a:endParaRPr>
          </a:p>
          <a:p>
            <a:r>
              <a:rPr lang="en-GB" sz="1600" b="0" i="0" u="none" strike="noStrike" baseline="0" dirty="0">
                <a:latin typeface="Arial" panose="020B0604020202020204" pitchFamily="34" charset="0"/>
                <a:cs typeface="Arial" panose="020B0604020202020204" pitchFamily="34" charset="0"/>
              </a:rPr>
              <a:t>Further information on the role of the Commissioner or the appointments process is available at: publicappointmentscommissioner.independent.gov.uk.</a:t>
            </a:r>
            <a:endParaRPr lang="en-GB" sz="1600" dirty="0">
              <a:latin typeface="Arial" panose="020B0604020202020204" pitchFamily="34" charset="0"/>
              <a:cs typeface="Arial" panose="020B0604020202020204" pitchFamily="34" charset="0"/>
            </a:endParaRPr>
          </a:p>
          <a:p>
            <a:pPr>
              <a:spcAft>
                <a:spcPts val="1200"/>
              </a:spcAft>
            </a:pPr>
            <a:endParaRPr lang="en-GB" dirty="0">
              <a:latin typeface="Arial" panose="020B0604020202020204" pitchFamily="34" charset="0"/>
              <a:cs typeface="Arial" panose="020B0604020202020204" pitchFamily="34" charset="0"/>
            </a:endParaRPr>
          </a:p>
        </p:txBody>
      </p:sp>
      <p:sp>
        <p:nvSpPr>
          <p:cNvPr id="12" name="TextBox 5">
            <a:extLst>
              <a:ext uri="{FF2B5EF4-FFF2-40B4-BE49-F238E27FC236}">
                <a16:creationId xmlns:a16="http://schemas.microsoft.com/office/drawing/2014/main" id="{55463217-0A9C-CBA2-EF38-0D611DE6CEA6}"/>
              </a:ext>
            </a:extLst>
          </p:cNvPr>
          <p:cNvSpPr txBox="1"/>
          <p:nvPr/>
        </p:nvSpPr>
        <p:spPr>
          <a:xfrm>
            <a:off x="9106608" y="6063508"/>
            <a:ext cx="1182029" cy="461665"/>
          </a:xfrm>
          <a:prstGeom prst="rect">
            <a:avLst/>
          </a:prstGeom>
          <a:solidFill>
            <a:schemeClr val="bg1"/>
          </a:solidFill>
        </p:spPr>
        <p:txBody>
          <a:bodyPr wrap="square" rtlCol="0" anchor="ct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200"/>
              <a:t>Insert Public body logo here</a:t>
            </a:r>
          </a:p>
        </p:txBody>
      </p:sp>
      <p:pic>
        <p:nvPicPr>
          <p:cNvPr id="7" name="Picture 6" descr="A logo with a rainbow colored border&#10;&#10;Description automatically generated with medium confidence">
            <a:extLst>
              <a:ext uri="{FF2B5EF4-FFF2-40B4-BE49-F238E27FC236}">
                <a16:creationId xmlns:a16="http://schemas.microsoft.com/office/drawing/2014/main" id="{F522FDAB-A06A-E502-E604-4D1A3B0607E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983144" y="5960896"/>
            <a:ext cx="1494838" cy="666890"/>
          </a:xfrm>
          <a:prstGeom prst="rect">
            <a:avLst/>
          </a:prstGeom>
        </p:spPr>
      </p:pic>
    </p:spTree>
    <p:extLst>
      <p:ext uri="{BB962C8B-B14F-4D97-AF65-F5344CB8AC3E}">
        <p14:creationId xmlns:p14="http://schemas.microsoft.com/office/powerpoint/2010/main" val="22538429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7e7e6e7a-13a6-49a4-bc69-fe3c87fbd203">
      <Value>1</Value>
    </TaxCatchAll>
    <_dlc_DocId xmlns="7e7e6e7a-13a6-49a4-bc69-fe3c87fbd203">HYZ46HZVN4PN-1344190114-2989337</_dlc_DocId>
    <_dlc_DocIdUrl xmlns="7e7e6e7a-13a6-49a4-bc69-fe3c87fbd203">
      <Url>https://gatenbysandersonltd.sharepoint.com/sites/GSL/_layouts/15/DocIdRedir.aspx?ID=HYZ46HZVN4PN-1344190114-2989337</Url>
      <Description>HYZ46HZVN4PN-1344190114-2989337</Description>
    </_dlc_DocIdUrl>
  </documentManagement>
</p:properties>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ct:contentTypeSchema xmlns:ct="http://schemas.microsoft.com/office/2006/metadata/contentType" xmlns:ma="http://schemas.microsoft.com/office/2006/metadata/properties/metaAttributes" ct:_="" ma:_="" ma:contentTypeName="Document" ma:contentTypeID="0x010100A9725B25E1A1264B8070335C0DA36CBE" ma:contentTypeVersion="14" ma:contentTypeDescription="Create a new document." ma:contentTypeScope="" ma:versionID="d4e14d6b606ed28ce70c6fae7dcfe081">
  <xsd:schema xmlns:xsd="http://www.w3.org/2001/XMLSchema" xmlns:xs="http://www.w3.org/2001/XMLSchema" xmlns:p="http://schemas.microsoft.com/office/2006/metadata/properties" xmlns:ns2="7e7e6e7a-13a6-49a4-bc69-fe3c87fbd203" xmlns:ns3="de81e092-3e17-4ac9-a103-0ebb755a4be7" targetNamespace="http://schemas.microsoft.com/office/2006/metadata/properties" ma:root="true" ma:fieldsID="6150e578639b225a7646f32b4d8c87c0" ns2:_="" ns3:_="">
    <xsd:import namespace="7e7e6e7a-13a6-49a4-bc69-fe3c87fbd203"/>
    <xsd:import namespace="de81e092-3e17-4ac9-a103-0ebb755a4be7"/>
    <xsd:element name="properties">
      <xsd:complexType>
        <xsd:sequence>
          <xsd:element name="documentManagement">
            <xsd:complexType>
              <xsd:all>
                <xsd:element ref="ns2:_dlc_DocId" minOccurs="0"/>
                <xsd:element ref="ns2:_dlc_DocIdUrl" minOccurs="0"/>
                <xsd:element ref="ns2:_dlc_DocIdPersistId" minOccurs="0"/>
                <xsd:element ref="ns3:MediaServiceMetadata" minOccurs="0"/>
                <xsd:element ref="ns3:MediaServiceFastMetadata" minOccurs="0"/>
                <xsd:element ref="ns3:MediaServiceDateTaken" minOccurs="0"/>
                <xsd:element ref="ns3:MediaLengthInSeconds" minOccurs="0"/>
                <xsd:element ref="ns2:TaxCatchAll" minOccurs="0"/>
                <xsd:element ref="ns3:MediaServiceGenerationTime" minOccurs="0"/>
                <xsd:element ref="ns3:MediaServiceEventHashCode" minOccurs="0"/>
                <xsd:element ref="ns3:MediaServiceOCR" minOccurs="0"/>
                <xsd:element ref="ns2:SharedWithUsers" minOccurs="0"/>
                <xsd:element ref="ns2:SharedWithDetails" minOccurs="0"/>
                <xsd:element ref="ns3:MediaServiceLocation" minOccurs="0"/>
                <xsd:element ref="ns3: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e7e6e7a-13a6-49a4-bc69-fe3c87fbd203"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dexed="true"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TaxCatchAll" ma:index="16" nillable="true" ma:displayName="Taxonomy Catch All Column" ma:hidden="true" ma:list="{ab7ddcf4-ad74-4454-bc69-4ab5f76ba510}" ma:internalName="TaxCatchAll" ma:showField="CatchAllData" ma:web="7e7e6e7a-13a6-49a4-bc69-fe3c87fbd203">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de81e092-3e17-4ac9-a103-0ebb755a4be7"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2" nillable="true" ma:displayName="Location" ma:description="" ma:indexed="true" ma:internalName="MediaServiceLocation" ma:readOnly="true">
      <xsd:simpleType>
        <xsd:restriction base="dms:Text"/>
      </xsd:simpleType>
    </xsd:element>
    <xsd:element name="MediaServiceObjectDetectorVersions" ma:index="23" nillable="true" ma:displayName="MediaServiceObjectDetectorVersions" ma:description="" ma:hidden="true" ma:indexed="true" ma:internalName="MediaServiceObjectDetectorVersion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4E2CFC0-1E46-4E73-A3FA-07ED46F10EC7}">
  <ds:schemaRefs>
    <ds:schemaRef ds:uri="http://schemas.microsoft.com/office/2006/metadata/properties"/>
    <ds:schemaRef ds:uri="http://schemas.microsoft.com/office/infopath/2007/PartnerControls"/>
    <ds:schemaRef ds:uri="b413c3fd-5a3b-4239-b985-69032e371c04"/>
    <ds:schemaRef ds:uri="aaacb922-5235-4a66-b188-303b9b46fbd7"/>
    <ds:schemaRef ds:uri="0063f72e-ace3-48fb-9c1f-5b513408b31f"/>
    <ds:schemaRef ds:uri="84093c75-0767-40e6-8135-26ed2fb4e2a2"/>
    <ds:schemaRef ds:uri="http://schemas.microsoft.com/sharepoint/v4"/>
    <ds:schemaRef ds:uri="1f7f928c-a02d-4107-815e-ae2a8adf7695"/>
    <ds:schemaRef ds:uri="a8f60570-4bd3-4f2b-950b-a996de8ab151"/>
    <ds:schemaRef ds:uri="7e7e6e7a-13a6-49a4-bc69-fe3c87fbd203"/>
  </ds:schemaRefs>
</ds:datastoreItem>
</file>

<file path=customXml/itemProps2.xml><?xml version="1.0" encoding="utf-8"?>
<ds:datastoreItem xmlns:ds="http://schemas.openxmlformats.org/officeDocument/2006/customXml" ds:itemID="{5C12DD24-4CCD-4E7D-AA52-9B7E62B714C4}">
  <ds:schemaRefs>
    <ds:schemaRef ds:uri="http://schemas.microsoft.com/sharepoint/events"/>
  </ds:schemaRefs>
</ds:datastoreItem>
</file>

<file path=customXml/itemProps3.xml><?xml version="1.0" encoding="utf-8"?>
<ds:datastoreItem xmlns:ds="http://schemas.openxmlformats.org/officeDocument/2006/customXml" ds:itemID="{382A5063-AE33-4456-B79F-E5A5CF7BF284}">
  <ds:schemaRefs>
    <ds:schemaRef ds:uri="http://schemas.microsoft.com/sharepoint/v3/contenttype/forms"/>
  </ds:schemaRefs>
</ds:datastoreItem>
</file>

<file path=customXml/itemProps4.xml><?xml version="1.0" encoding="utf-8"?>
<ds:datastoreItem xmlns:ds="http://schemas.openxmlformats.org/officeDocument/2006/customXml" ds:itemID="{3D9544B9-05A1-40D3-A376-CAFEA3A638B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e7e6e7a-13a6-49a4-bc69-fe3c87fbd203"/>
    <ds:schemaRef ds:uri="de81e092-3e17-4ac9-a103-0ebb755a4be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202</TotalTime>
  <Words>2738</Words>
  <Application>Microsoft Office PowerPoint</Application>
  <PresentationFormat>Widescreen</PresentationFormat>
  <Paragraphs>190</Paragraphs>
  <Slides>14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Dunne, Christopher (BEIS)</dc:creator>
  <cp:lastModifiedBy>Maley, Adam (DSIT)</cp:lastModifiedBy>
  <cp:revision>14</cp:revision>
  <dcterms:created xsi:type="dcterms:W3CDTF">2023-04-24T08:27:20Z</dcterms:created>
  <dcterms:modified xsi:type="dcterms:W3CDTF">2024-01-15T14:10:53Z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ba62f585-b40f-4ab9-bafe-39150f03d124_Enabled">
    <vt:lpwstr>true</vt:lpwstr>
  </property>
  <property fmtid="{D5CDD505-2E9C-101B-9397-08002B2CF9AE}" pid="3" name="MSIP_Label_ba62f585-b40f-4ab9-bafe-39150f03d124_SetDate">
    <vt:lpwstr>2023-04-24T08:27:20Z</vt:lpwstr>
  </property>
  <property fmtid="{D5CDD505-2E9C-101B-9397-08002B2CF9AE}" pid="4" name="MSIP_Label_ba62f585-b40f-4ab9-bafe-39150f03d124_Method">
    <vt:lpwstr>Standard</vt:lpwstr>
  </property>
  <property fmtid="{D5CDD505-2E9C-101B-9397-08002B2CF9AE}" pid="5" name="MSIP_Label_ba62f585-b40f-4ab9-bafe-39150f03d124_Name">
    <vt:lpwstr>OFFICIAL</vt:lpwstr>
  </property>
  <property fmtid="{D5CDD505-2E9C-101B-9397-08002B2CF9AE}" pid="6" name="MSIP_Label_ba62f585-b40f-4ab9-bafe-39150f03d124_SiteId">
    <vt:lpwstr>cbac7005-02c1-43eb-b497-e6492d1b2dd8</vt:lpwstr>
  </property>
  <property fmtid="{D5CDD505-2E9C-101B-9397-08002B2CF9AE}" pid="7" name="MSIP_Label_ba62f585-b40f-4ab9-bafe-39150f03d124_ActionId">
    <vt:lpwstr>fd8bcec0-2cf2-4e0a-9d93-9768341e24d8</vt:lpwstr>
  </property>
  <property fmtid="{D5CDD505-2E9C-101B-9397-08002B2CF9AE}" pid="8" name="MSIP_Label_ba62f585-b40f-4ab9-bafe-39150f03d124_ContentBits">
    <vt:lpwstr>0</vt:lpwstr>
  </property>
  <property fmtid="{D5CDD505-2E9C-101B-9397-08002B2CF9AE}" pid="9" name="ContentTypeId">
    <vt:lpwstr>0x010100A9725B25E1A1264B8070335C0DA36CBE</vt:lpwstr>
  </property>
  <property fmtid="{D5CDD505-2E9C-101B-9397-08002B2CF9AE}" pid="10" name="Business Unit">
    <vt:lpwstr>1;#Organisational Development and BEIS Partnerships|9b3be869-c9d9-40e3-8b4f-215e3d03dd2b</vt:lpwstr>
  </property>
  <property fmtid="{D5CDD505-2E9C-101B-9397-08002B2CF9AE}" pid="11" name="_dlc_DocIdItemGuid">
    <vt:lpwstr>64c4034d-1ab2-4fad-ba2e-59733036fb71</vt:lpwstr>
  </property>
  <property fmtid="{D5CDD505-2E9C-101B-9397-08002B2CF9AE}" pid="12" name="MediaServiceImageTags">
    <vt:lpwstr/>
  </property>
  <property fmtid="{D5CDD505-2E9C-101B-9397-08002B2CF9AE}" pid="13" name="MSIP_Label_fd443abc-0478-4314-a1b9-303c8d4496d2_Enabled">
    <vt:lpwstr>true</vt:lpwstr>
  </property>
  <property fmtid="{D5CDD505-2E9C-101B-9397-08002B2CF9AE}" pid="14" name="MSIP_Label_fd443abc-0478-4314-a1b9-303c8d4496d2_SetDate">
    <vt:lpwstr>2024-01-08T14:45:49Z</vt:lpwstr>
  </property>
  <property fmtid="{D5CDD505-2E9C-101B-9397-08002B2CF9AE}" pid="15" name="MSIP_Label_fd443abc-0478-4314-a1b9-303c8d4496d2_Method">
    <vt:lpwstr>Privileged</vt:lpwstr>
  </property>
  <property fmtid="{D5CDD505-2E9C-101B-9397-08002B2CF9AE}" pid="16" name="MSIP_Label_fd443abc-0478-4314-a1b9-303c8d4496d2_Name">
    <vt:lpwstr>CONFIDENTIAL</vt:lpwstr>
  </property>
  <property fmtid="{D5CDD505-2E9C-101B-9397-08002B2CF9AE}" pid="17" name="MSIP_Label_fd443abc-0478-4314-a1b9-303c8d4496d2_SiteId">
    <vt:lpwstr>9ae6db0e-23ea-4e89-bd99-9e3ad2a2d457</vt:lpwstr>
  </property>
  <property fmtid="{D5CDD505-2E9C-101B-9397-08002B2CF9AE}" pid="18" name="MSIP_Label_fd443abc-0478-4314-a1b9-303c8d4496d2_ActionId">
    <vt:lpwstr>8a7e69d3-f073-4162-bfdc-9b21cf8a64c4</vt:lpwstr>
  </property>
  <property fmtid="{D5CDD505-2E9C-101B-9397-08002B2CF9AE}" pid="19" name="MSIP_Label_fd443abc-0478-4314-a1b9-303c8d4496d2_ContentBits">
    <vt:lpwstr>2</vt:lpwstr>
  </property>
</Properties>
</file>