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56" r:id="rId5"/>
    <p:sldId id="257" r:id="rId6"/>
    <p:sldId id="258" r:id="rId7"/>
    <p:sldId id="259" r:id="rId8"/>
    <p:sldId id="273" r:id="rId9"/>
    <p:sldId id="260" r:id="rId10"/>
    <p:sldId id="261" r:id="rId11"/>
    <p:sldId id="272" r:id="rId12"/>
    <p:sldId id="263" r:id="rId13"/>
    <p:sldId id="264" r:id="rId14"/>
    <p:sldId id="265"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5D7248-B3D4-67DD-D7A4-B4941C6DA753}" name="Emma Matthews" initials="EM" userId="S::EmmaM@arb.org.uk::966ab615-2154-4dad-b3c5-0676e3677207" providerId="AD"/>
  <p188:author id="{860ED7D7-9658-99F5-52B1-EC96373CFF87}" name="Christina Machado" initials="CM" userId="S::Christina.Machado@communities.gov.uk::71b5eb65-f8a9-4644-b4a6-6b3c9d9dac0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0FEC9F-6386-CB1C-017D-489C966684C0}" v="1" dt="2023-10-16T08:23:23.427"/>
    <p1510:client id="{42F5EC03-A3FB-1138-D6D4-164162763659}" v="10" dt="2023-09-11T15:29:47.409"/>
    <p1510:client id="{4A4FD44A-6A1F-EFCF-17A9-58FB876558CC}" v="18" dt="2023-08-03T15:42:03.930"/>
    <p1510:client id="{511F123A-06F4-1AC3-36EF-DD34AFBCA325}" v="54" dt="2023-11-15T10:14:49.931"/>
    <p1510:client id="{A5D04979-97D8-311A-BB29-E6F532DA9034}" v="3" dt="2023-08-10T14:54:39.8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68" y="1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x Luddington" userId="S::alix.luddington@communities.gov.uk::fd0f7960-63a0-42bd-a60b-70929b5412ec" providerId="AD" clId="Web-{42F5EC03-A3FB-1138-D6D4-164162763659}"/>
    <pc:docChg chg="modSld">
      <pc:chgData name="Alix Luddington" userId="S::alix.luddington@communities.gov.uk::fd0f7960-63a0-42bd-a60b-70929b5412ec" providerId="AD" clId="Web-{42F5EC03-A3FB-1138-D6D4-164162763659}" dt="2023-09-11T15:29:45.158" v="7" actId="20577"/>
      <pc:docMkLst>
        <pc:docMk/>
      </pc:docMkLst>
      <pc:sldChg chg="modSp">
        <pc:chgData name="Alix Luddington" userId="S::alix.luddington@communities.gov.uk::fd0f7960-63a0-42bd-a60b-70929b5412ec" providerId="AD" clId="Web-{42F5EC03-A3FB-1138-D6D4-164162763659}" dt="2023-09-11T15:29:25.126" v="2" actId="20577"/>
        <pc:sldMkLst>
          <pc:docMk/>
          <pc:sldMk cId="2834180141" sldId="256"/>
        </pc:sldMkLst>
        <pc:spChg chg="mod">
          <ac:chgData name="Alix Luddington" userId="S::alix.luddington@communities.gov.uk::fd0f7960-63a0-42bd-a60b-70929b5412ec" providerId="AD" clId="Web-{42F5EC03-A3FB-1138-D6D4-164162763659}" dt="2023-09-11T15:29:25.126" v="2" actId="20577"/>
          <ac:spMkLst>
            <pc:docMk/>
            <pc:sldMk cId="2834180141" sldId="256"/>
            <ac:spMk id="8" creationId="{ED218957-91FE-4EFC-AF8F-6B468F857D2B}"/>
          </ac:spMkLst>
        </pc:spChg>
      </pc:sldChg>
      <pc:sldChg chg="modSp">
        <pc:chgData name="Alix Luddington" userId="S::alix.luddington@communities.gov.uk::fd0f7960-63a0-42bd-a60b-70929b5412ec" providerId="AD" clId="Web-{42F5EC03-A3FB-1138-D6D4-164162763659}" dt="2023-09-11T15:29:45.158" v="7" actId="20577"/>
        <pc:sldMkLst>
          <pc:docMk/>
          <pc:sldMk cId="3971011118" sldId="267"/>
        </pc:sldMkLst>
        <pc:spChg chg="mod">
          <ac:chgData name="Alix Luddington" userId="S::alix.luddington@communities.gov.uk::fd0f7960-63a0-42bd-a60b-70929b5412ec" providerId="AD" clId="Web-{42F5EC03-A3FB-1138-D6D4-164162763659}" dt="2023-09-11T15:29:45.158" v="7" actId="20577"/>
          <ac:spMkLst>
            <pc:docMk/>
            <pc:sldMk cId="3971011118" sldId="267"/>
            <ac:spMk id="4" creationId="{6D36AB53-190C-4111-8C44-30578C026E33}"/>
          </ac:spMkLst>
        </pc:spChg>
      </pc:sldChg>
    </pc:docChg>
  </pc:docChgLst>
  <pc:docChgLst>
    <pc:chgData name="Alix Luddington" userId="S::alix.luddington@communities.gov.uk::fd0f7960-63a0-42bd-a60b-70929b5412ec" providerId="AD" clId="Web-{511F123A-06F4-1AC3-36EF-DD34AFBCA325}"/>
    <pc:docChg chg="modSld">
      <pc:chgData name="Alix Luddington" userId="S::alix.luddington@communities.gov.uk::fd0f7960-63a0-42bd-a60b-70929b5412ec" providerId="AD" clId="Web-{511F123A-06F4-1AC3-36EF-DD34AFBCA325}" dt="2023-11-15T10:14:49.931" v="52" actId="20577"/>
      <pc:docMkLst>
        <pc:docMk/>
      </pc:docMkLst>
      <pc:sldChg chg="modSp">
        <pc:chgData name="Alix Luddington" userId="S::alix.luddington@communities.gov.uk::fd0f7960-63a0-42bd-a60b-70929b5412ec" providerId="AD" clId="Web-{511F123A-06F4-1AC3-36EF-DD34AFBCA325}" dt="2023-11-15T10:14:49.931" v="52" actId="20577"/>
        <pc:sldMkLst>
          <pc:docMk/>
          <pc:sldMk cId="599107836" sldId="265"/>
        </pc:sldMkLst>
        <pc:spChg chg="mod">
          <ac:chgData name="Alix Luddington" userId="S::alix.luddington@communities.gov.uk::fd0f7960-63a0-42bd-a60b-70929b5412ec" providerId="AD" clId="Web-{511F123A-06F4-1AC3-36EF-DD34AFBCA325}" dt="2023-11-15T10:14:49.931" v="52" actId="20577"/>
          <ac:spMkLst>
            <pc:docMk/>
            <pc:sldMk cId="599107836" sldId="265"/>
            <ac:spMk id="6" creationId="{26CC02EB-48BD-4CEE-8997-B4166EC12821}"/>
          </ac:spMkLst>
        </pc:spChg>
      </pc:sldChg>
      <pc:sldChg chg="modSp">
        <pc:chgData name="Alix Luddington" userId="S::alix.luddington@communities.gov.uk::fd0f7960-63a0-42bd-a60b-70929b5412ec" providerId="AD" clId="Web-{511F123A-06F4-1AC3-36EF-DD34AFBCA325}" dt="2023-11-15T10:13:59.570" v="49" actId="20577"/>
        <pc:sldMkLst>
          <pc:docMk/>
          <pc:sldMk cId="3971011118" sldId="267"/>
        </pc:sldMkLst>
        <pc:spChg chg="mod">
          <ac:chgData name="Alix Luddington" userId="S::alix.luddington@communities.gov.uk::fd0f7960-63a0-42bd-a60b-70929b5412ec" providerId="AD" clId="Web-{511F123A-06F4-1AC3-36EF-DD34AFBCA325}" dt="2023-11-15T10:13:59.570" v="49" actId="20577"/>
          <ac:spMkLst>
            <pc:docMk/>
            <pc:sldMk cId="3971011118" sldId="267"/>
            <ac:spMk id="4" creationId="{6D36AB53-190C-4111-8C44-30578C026E33}"/>
          </ac:spMkLst>
        </pc:spChg>
      </pc:sldChg>
    </pc:docChg>
  </pc:docChgLst>
  <pc:docChgLst>
    <pc:chgData name="Alix Luddington" userId="S::alix.luddington@communities.gov.uk::fd0f7960-63a0-42bd-a60b-70929b5412ec" providerId="AD" clId="Web-{A5D04979-97D8-311A-BB29-E6F532DA9034}"/>
    <pc:docChg chg="modSld">
      <pc:chgData name="Alix Luddington" userId="S::alix.luddington@communities.gov.uk::fd0f7960-63a0-42bd-a60b-70929b5412ec" providerId="AD" clId="Web-{A5D04979-97D8-311A-BB29-E6F532DA9034}" dt="2023-08-10T14:54:39.547" v="1" actId="20577"/>
      <pc:docMkLst>
        <pc:docMk/>
      </pc:docMkLst>
      <pc:sldChg chg="modSp">
        <pc:chgData name="Alix Luddington" userId="S::alix.luddington@communities.gov.uk::fd0f7960-63a0-42bd-a60b-70929b5412ec" providerId="AD" clId="Web-{A5D04979-97D8-311A-BB29-E6F532DA9034}" dt="2023-08-10T14:54:39.547" v="1" actId="20577"/>
        <pc:sldMkLst>
          <pc:docMk/>
          <pc:sldMk cId="599107836" sldId="265"/>
        </pc:sldMkLst>
        <pc:spChg chg="mod">
          <ac:chgData name="Alix Luddington" userId="S::alix.luddington@communities.gov.uk::fd0f7960-63a0-42bd-a60b-70929b5412ec" providerId="AD" clId="Web-{A5D04979-97D8-311A-BB29-E6F532DA9034}" dt="2023-08-10T14:54:39.547" v="1" actId="20577"/>
          <ac:spMkLst>
            <pc:docMk/>
            <pc:sldMk cId="599107836" sldId="265"/>
            <ac:spMk id="6" creationId="{26CC02EB-48BD-4CEE-8997-B4166EC12821}"/>
          </ac:spMkLst>
        </pc:spChg>
      </pc:sldChg>
    </pc:docChg>
  </pc:docChgLst>
  <pc:docChgLst>
    <pc:chgData name="Aysha  Hanif" userId="S::aysha.hanif@communities.gov.uk::24cda867-f406-4a7f-866d-56167bd70e85" providerId="AD" clId="Web-{210FEC9F-6386-CB1C-017D-489C966684C0}"/>
    <pc:docChg chg="sldOrd">
      <pc:chgData name="Aysha  Hanif" userId="S::aysha.hanif@communities.gov.uk::24cda867-f406-4a7f-866d-56167bd70e85" providerId="AD" clId="Web-{210FEC9F-6386-CB1C-017D-489C966684C0}" dt="2023-10-16T08:23:23.427" v="0"/>
      <pc:docMkLst>
        <pc:docMk/>
      </pc:docMkLst>
      <pc:sldChg chg="ord">
        <pc:chgData name="Aysha  Hanif" userId="S::aysha.hanif@communities.gov.uk::24cda867-f406-4a7f-866d-56167bd70e85" providerId="AD" clId="Web-{210FEC9F-6386-CB1C-017D-489C966684C0}" dt="2023-10-16T08:23:23.427" v="0"/>
        <pc:sldMkLst>
          <pc:docMk/>
          <pc:sldMk cId="2834180141" sldId="25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15/11/2023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11/15/2023</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11/15/2023</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11/15/2023</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11/15/2023</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11/15/2023</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11/15/2023</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11/15/2023</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11/15/2023</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11/15/2023</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11/15/2023</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11/15/2023</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11/15/2023</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219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1105986"/>
            <a:ext cx="10787269" cy="4115372"/>
          </a:xfrm>
        </p:spPr>
        <p:txBody>
          <a:bodyPr>
            <a:normAutofit fontScale="90000"/>
          </a:bodyPr>
          <a:lstStyle/>
          <a:p>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ea typeface="+mj-lt"/>
                <a:cs typeface="+mj-lt"/>
              </a:rPr>
            </a:br>
            <a:r>
              <a:rPr lang="en-US" sz="3600" b="1">
                <a:solidFill>
                  <a:schemeClr val="bg1"/>
                </a:solidFill>
                <a:latin typeface="Arial"/>
                <a:ea typeface="+mj-lt"/>
                <a:cs typeface="+mj-lt"/>
              </a:rPr>
              <a:t>Regulator of Social Housing</a:t>
            </a:r>
            <a:br>
              <a:rPr lang="en-US" sz="3600" b="1">
                <a:latin typeface="Arial"/>
                <a:ea typeface="+mj-lt"/>
                <a:cs typeface="+mj-lt"/>
              </a:rPr>
            </a:br>
            <a:r>
              <a:rPr lang="en-US" sz="3600" b="1">
                <a:solidFill>
                  <a:schemeClr val="bg1"/>
                </a:solidFill>
                <a:latin typeface="Arial"/>
                <a:ea typeface="+mj-lt"/>
                <a:cs typeface="+mj-lt"/>
              </a:rPr>
              <a:t>Non-Executive Director recruitment: Consumer</a:t>
            </a:r>
            <a:br>
              <a:rPr lang="en-US" sz="3600" b="1">
                <a:latin typeface="Arial"/>
                <a:ea typeface="Helvetica Neue" panose="02000503000000020004" pitchFamily="2" charset="0"/>
                <a:cs typeface="Helvetica Neue" panose="02000503000000020004" pitchFamily="2" charset="0"/>
              </a:rPr>
            </a:br>
            <a:br>
              <a:rPr lang="en-US" b="1">
                <a:latin typeface="Arial"/>
                <a:ea typeface="Helvetica Neue" panose="02000503000000020004" pitchFamily="2" charset="0"/>
                <a:cs typeface="Helvetica Neue" panose="02000503000000020004" pitchFamily="2" charset="0"/>
              </a:rPr>
            </a:br>
            <a:r>
              <a:rPr lang="en-US" sz="3200" b="1">
                <a:solidFill>
                  <a:schemeClr val="bg1"/>
                </a:solidFill>
                <a:latin typeface="Arial"/>
                <a:ea typeface="Helvetica Neue" panose="02000503000000020004" pitchFamily="2" charset="0"/>
                <a:cs typeface="Arial"/>
              </a:rPr>
              <a:t>Information Pack for Candidates</a:t>
            </a:r>
            <a:br>
              <a:rPr lang="en-US" b="1">
                <a:latin typeface="Arial"/>
                <a:ea typeface="Helvetica Neue" panose="02000503000000020004" pitchFamily="2" charset="0"/>
                <a:cs typeface="Helvetica Neue" panose="02000503000000020004" pitchFamily="2" charset="0"/>
              </a:rPr>
            </a:br>
            <a:br>
              <a:rPr lang="en-US" sz="1600" b="1">
                <a:latin typeface="Helvetica Neue" panose="02000503000000020004" pitchFamily="2" charset="0"/>
                <a:ea typeface="Helvetica Neue" panose="02000503000000020004" pitchFamily="2" charset="0"/>
                <a:cs typeface="Helvetica Neue" panose="02000503000000020004" pitchFamily="2" charset="0"/>
              </a:rPr>
            </a:br>
            <a:br>
              <a:rPr lang="en-US" b="1">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11" name="Picture 10">
            <a:extLst>
              <a:ext uri="{FF2B5EF4-FFF2-40B4-BE49-F238E27FC236}">
                <a16:creationId xmlns:a16="http://schemas.microsoft.com/office/drawing/2014/main" id="{B4F97E67-1C11-0D4C-97B4-40A9E3851F0F}"/>
              </a:ext>
            </a:extLst>
          </p:cNvPr>
          <p:cNvPicPr>
            <a:picLocks noChangeAspect="1"/>
          </p:cNvPicPr>
          <p:nvPr/>
        </p:nvPicPr>
        <p:blipFill>
          <a:blip r:embed="rId3"/>
          <a:stretch>
            <a:fillRect/>
          </a:stretch>
        </p:blipFill>
        <p:spPr>
          <a:xfrm>
            <a:off x="225678" y="173007"/>
            <a:ext cx="2715297" cy="810666"/>
          </a:xfrm>
          <a:prstGeom prst="rect">
            <a:avLst/>
          </a:prstGeom>
        </p:spPr>
      </p:pic>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dirty="0">
                <a:latin typeface="Arial"/>
                <a:cs typeface="Arial"/>
              </a:rPr>
              <a:t>Closing date:</a:t>
            </a:r>
            <a:r>
              <a:rPr lang="en-GB" sz="1800" dirty="0">
                <a:solidFill>
                  <a:srgbClr val="FF0000"/>
                </a:solidFill>
                <a:latin typeface="Arial"/>
                <a:cs typeface="Arial"/>
              </a:rPr>
              <a:t> </a:t>
            </a:r>
            <a:r>
              <a:rPr lang="en-GB" sz="1800" b="1" dirty="0">
                <a:solidFill>
                  <a:schemeClr val="accent1">
                    <a:lumMod val="75000"/>
                  </a:schemeClr>
                </a:solidFill>
                <a:latin typeface="Arial"/>
                <a:cs typeface="Arial"/>
              </a:rPr>
              <a:t>Closing Date: 11.00pm on 25 September 2023</a:t>
            </a:r>
            <a:r>
              <a:rPr lang="en-GB" sz="1800" b="1" dirty="0">
                <a:solidFill>
                  <a:schemeClr val="bg1">
                    <a:lumMod val="50000"/>
                  </a:schemeClr>
                </a:solidFill>
                <a:latin typeface="Arial"/>
                <a:cs typeface="Arial"/>
              </a:rPr>
              <a:t> </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4"/>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9" name="Picture 11">
            <a:extLst>
              <a:ext uri="{FF2B5EF4-FFF2-40B4-BE49-F238E27FC236}">
                <a16:creationId xmlns:a16="http://schemas.microsoft.com/office/drawing/2014/main" id="{2C07A8B7-8507-9963-C3FA-6C25D108875C}"/>
              </a:ext>
            </a:extLst>
          </p:cNvPr>
          <p:cNvPicPr>
            <a:picLocks noChangeAspect="1"/>
          </p:cNvPicPr>
          <p:nvPr/>
        </p:nvPicPr>
        <p:blipFill rotWithShape="1">
          <a:blip r:embed="rId5"/>
          <a:srcRect t="19255" r="360" b="12230"/>
          <a:stretch/>
        </p:blipFill>
        <p:spPr>
          <a:xfrm>
            <a:off x="10121530" y="87757"/>
            <a:ext cx="1537917" cy="1065133"/>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793529"/>
          </a:xfrm>
        </p:spPr>
        <p:txBody>
          <a:bodyPr vert="horz" lIns="91440" tIns="45720" rIns="91440" bIns="45720" numCol="2" spcCol="36000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rPr>
              <a:t>Section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00" b="1" i="0" u="none" strike="noStrike" kern="1200" cap="none" spc="0" normalizeH="0" baseline="0" noProof="0" dirty="0">
              <a:ln>
                <a:noFill/>
              </a:ln>
              <a:solidFill>
                <a:schemeClr val="accent1">
                  <a:lumMod val="75000"/>
                </a:schemeClr>
              </a:solidFill>
              <a:effectLst/>
              <a:uLnTx/>
              <a:uFillTx/>
              <a:latin typeface="Arial"/>
              <a:cs typeface="Arial"/>
            </a:endParaRPr>
          </a:p>
          <a:p>
            <a:pPr marL="0" indent="0">
              <a:lnSpc>
                <a:spcPct val="150000"/>
              </a:lnSpc>
              <a:spcBef>
                <a:spcPts val="0"/>
              </a:spcBef>
              <a:buNone/>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Welcome to the</a:t>
            </a:r>
            <a:r>
              <a:rPr lang="en-GB" sz="1300" b="1" dirty="0">
                <a:solidFill>
                  <a:schemeClr val="accent1">
                    <a:lumMod val="75000"/>
                  </a:schemeClr>
                </a:solidFill>
                <a:latin typeface="Arial"/>
                <a:cs typeface="Arial"/>
              </a:rPr>
              <a:t> Regulator of Social Housing    </a:t>
            </a: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	</a:t>
            </a:r>
            <a:r>
              <a:rPr lang="en-GB" sz="1300" dirty="0">
                <a:solidFill>
                  <a:schemeClr val="accent1">
                    <a:lumMod val="75000"/>
                  </a:schemeClr>
                </a:solidFill>
                <a:latin typeface="Arial"/>
                <a:cs typeface="Arial"/>
              </a:rPr>
              <a:t> </a:t>
            </a:r>
            <a:endParaRPr lang="en-GB" sz="1300" b="0"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50000"/>
              </a:lnSpc>
              <a:spcBef>
                <a:spcPts val="0"/>
              </a:spcBef>
              <a:buNone/>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About the</a:t>
            </a:r>
            <a:r>
              <a:rPr lang="en-GB" sz="1300" b="1" dirty="0">
                <a:solidFill>
                  <a:schemeClr val="accent1">
                    <a:lumMod val="75000"/>
                  </a:schemeClr>
                </a:solidFill>
                <a:latin typeface="Arial"/>
                <a:cs typeface="Arial"/>
              </a:rPr>
              <a:t> RSH                                       </a:t>
            </a: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 </a:t>
            </a:r>
            <a:r>
              <a:rPr lang="en-GB" sz="1300" b="1" dirty="0">
                <a:solidFill>
                  <a:schemeClr val="accent1">
                    <a:lumMod val="75000"/>
                  </a:schemeClr>
                </a:solidFill>
                <a:latin typeface="Arial"/>
                <a:cs typeface="Arial"/>
              </a:rPr>
              <a:t> </a:t>
            </a: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 </a:t>
            </a:r>
            <a:endParaRPr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50000"/>
              </a:lnSpc>
              <a:spcBef>
                <a:spcPts val="0"/>
              </a:spcBef>
              <a:buNone/>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About the Role</a:t>
            </a:r>
            <a:r>
              <a:rPr lang="en-GB" sz="1300" b="1" dirty="0">
                <a:solidFill>
                  <a:schemeClr val="accent1">
                    <a:lumMod val="75000"/>
                  </a:schemeClr>
                </a:solidFill>
                <a:latin typeface="Arial"/>
                <a:cs typeface="Arial"/>
              </a:rPr>
              <a:t>                       </a:t>
            </a:r>
            <a:endParaRPr kumimoji="0"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lvl="0" indent="0">
              <a:lnSpc>
                <a:spcPct val="150000"/>
              </a:lnSpc>
              <a:spcBef>
                <a:spcPts val="0"/>
              </a:spcBef>
              <a:buNone/>
              <a:defRPr/>
            </a:pPr>
            <a:r>
              <a:rPr lang="en-GB" sz="1300" b="1" dirty="0">
                <a:solidFill>
                  <a:schemeClr val="accent1">
                    <a:lumMod val="75000"/>
                  </a:schemeClr>
                </a:solidFill>
                <a:latin typeface="Arial"/>
                <a:cs typeface="Arial"/>
              </a:rPr>
              <a:t>Role Description </a:t>
            </a: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and Key Responsibilities</a:t>
            </a:r>
            <a:endParaRPr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50000"/>
              </a:lnSpc>
              <a:spcBef>
                <a:spcPts val="0"/>
              </a:spcBef>
              <a:buNone/>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Selection Criteria</a:t>
            </a:r>
            <a:r>
              <a:rPr lang="en-GB" sz="1300" b="1" dirty="0">
                <a:solidFill>
                  <a:schemeClr val="accent1">
                    <a:lumMod val="75000"/>
                  </a:schemeClr>
                </a:solidFill>
                <a:latin typeface="Arial"/>
                <a:cs typeface="Arial"/>
              </a:rPr>
              <a:t> (Consumer)                                                      </a:t>
            </a:r>
          </a:p>
          <a:p>
            <a:pPr marL="0" indent="0">
              <a:lnSpc>
                <a:spcPct val="150000"/>
              </a:lnSpc>
              <a:spcBef>
                <a:spcPts val="0"/>
              </a:spcBef>
              <a:buNone/>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Outline Terms and Conditions</a:t>
            </a:r>
            <a:endParaRPr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50000"/>
              </a:lnSpc>
              <a:spcBef>
                <a:spcPts val="0"/>
              </a:spcBef>
              <a:buNone/>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How to Apply</a:t>
            </a:r>
            <a:r>
              <a:rPr lang="en-GB" sz="1300" b="1" dirty="0">
                <a:solidFill>
                  <a:schemeClr val="accent1">
                    <a:lumMod val="75000"/>
                  </a:schemeClr>
                </a:solidFill>
                <a:latin typeface="Arial"/>
                <a:cs typeface="Arial"/>
              </a:rPr>
              <a:t>                                                             </a:t>
            </a:r>
            <a:endParaRPr kumimoji="0"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Assessment Process: Overview</a:t>
            </a:r>
            <a:endParaRPr lang="en-GB" sz="13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Assessment Process: Indicative Timeline</a:t>
            </a:r>
            <a:endParaRPr lang="en-GB" sz="1300" b="1" dirty="0">
              <a:solidFill>
                <a:schemeClr val="accent1">
                  <a:lumMod val="75000"/>
                </a:schemeClr>
              </a:solidFill>
              <a:latin typeface="Arial"/>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Diversity and Equal Opportunities</a:t>
            </a:r>
            <a:endParaRPr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Further Information 		</a:t>
            </a:r>
            <a:endParaRPr kumimoji="0"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GDPR					</a:t>
            </a:r>
            <a:endParaRPr lang="en-GB" sz="13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300" b="1" i="0" u="none" strike="noStrike" kern="1200" cap="none" spc="0" normalizeH="0" baseline="0" noProof="0" dirty="0">
                <a:ln>
                  <a:noFill/>
                </a:ln>
                <a:solidFill>
                  <a:schemeClr val="accent1">
                    <a:lumMod val="75000"/>
                  </a:schemeClr>
                </a:solidFill>
                <a:effectLst/>
                <a:uLnTx/>
                <a:uFillTx/>
                <a:latin typeface="Arial"/>
                <a:cs typeface="Arial"/>
              </a:rPr>
              <a:t>Seven Principles of Public Life</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4472C4">
                    <a:lumMod val="75000"/>
                  </a:srgbClr>
                </a:solidFill>
                <a:effectLst/>
                <a:uLnTx/>
                <a:uFillTx/>
                <a:latin typeface="Arial" panose="020B0604020202020204" pitchFamily="34" charset="0"/>
                <a:ea typeface="+mn-ea"/>
                <a:cs typeface="Arial" panose="020B0604020202020204" pitchFamily="34" charset="0"/>
              </a:rPr>
              <a:t>Page number</a:t>
            </a:r>
            <a:endParaRPr lang="en-GB" sz="13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3</a:t>
            </a:r>
            <a:endParaRPr lang="en-GB" sz="13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4-5</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6</a:t>
            </a:r>
            <a:endParaRPr lang="en-GB" sz="13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7</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i="0" u="none" strike="noStrike" kern="1200" cap="none" spc="0" normalizeH="0" baseline="0" noProof="0" dirty="0">
                <a:ln>
                  <a:noFill/>
                </a:ln>
                <a:solidFill>
                  <a:schemeClr val="accent1">
                    <a:lumMod val="75000"/>
                  </a:schemeClr>
                </a:solidFill>
                <a:effectLst/>
                <a:uLnTx/>
                <a:uFillTx/>
                <a:latin typeface="Arial"/>
                <a:cs typeface="Arial"/>
              </a:rPr>
              <a:t>8</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9</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10</a:t>
            </a:r>
            <a:endParaRPr lang="en-GB" sz="13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11</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i="0" u="none" strike="noStrike" kern="1200" cap="none" spc="0" normalizeH="0" baseline="0" noProof="0" dirty="0">
                <a:ln>
                  <a:noFill/>
                </a:ln>
                <a:solidFill>
                  <a:schemeClr val="accent1">
                    <a:lumMod val="75000"/>
                  </a:schemeClr>
                </a:solidFill>
                <a:effectLst/>
                <a:uLnTx/>
                <a:uFillTx/>
                <a:latin typeface="Arial"/>
                <a:cs typeface="Arial"/>
              </a:rPr>
              <a:t>12</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13</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i="0" u="none" strike="noStrike" kern="1200" cap="none" spc="0" normalizeH="0" baseline="0" noProof="0" dirty="0">
                <a:ln>
                  <a:noFill/>
                </a:ln>
                <a:solidFill>
                  <a:schemeClr val="accent1">
                    <a:lumMod val="75000"/>
                  </a:schemeClr>
                </a:solidFill>
                <a:effectLst/>
                <a:uLnTx/>
                <a:uFillTx/>
                <a:latin typeface="Arial"/>
                <a:cs typeface="Arial"/>
              </a:rPr>
              <a:t>14</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dirty="0">
                <a:solidFill>
                  <a:schemeClr val="accent1">
                    <a:lumMod val="75000"/>
                  </a:schemeClr>
                </a:solidFill>
                <a:latin typeface="Arial"/>
                <a:cs typeface="Arial"/>
              </a:rPr>
              <a:t>15</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1300" b="1" i="0" u="none" strike="noStrike" kern="1200" cap="none" spc="0" normalizeH="0" baseline="0" noProof="0" dirty="0">
                <a:ln>
                  <a:noFill/>
                </a:ln>
                <a:solidFill>
                  <a:schemeClr val="accent1">
                    <a:lumMod val="75000"/>
                  </a:schemeClr>
                </a:solidFill>
                <a:effectLst/>
                <a:uLnTx/>
                <a:uFillTx/>
                <a:latin typeface="Arial"/>
                <a:cs typeface="Arial"/>
              </a:rPr>
              <a:t>16</a:t>
            </a:r>
          </a:p>
        </p:txBody>
      </p:sp>
      <p:pic>
        <p:nvPicPr>
          <p:cNvPr id="4" name="Picture 3">
            <a:extLst>
              <a:ext uri="{FF2B5EF4-FFF2-40B4-BE49-F238E27FC236}">
                <a16:creationId xmlns:a16="http://schemas.microsoft.com/office/drawing/2014/main" id="{D5E758A0-4D23-8B49-8C54-C9616A83C6A0}"/>
              </a:ext>
            </a:extLst>
          </p:cNvPr>
          <p:cNvPicPr>
            <a:picLocks noChangeAspect="1"/>
          </p:cNvPicPr>
          <p:nvPr/>
        </p:nvPicPr>
        <p:blipFill>
          <a:blip r:embed="rId2"/>
          <a:stretch>
            <a:fillRect/>
          </a:stretch>
        </p:blipFill>
        <p:spPr>
          <a:xfrm>
            <a:off x="225678" y="173007"/>
            <a:ext cx="2715297" cy="810666"/>
          </a:xfrm>
          <a:prstGeom prst="rect">
            <a:avLst/>
          </a:prstGeom>
        </p:spPr>
      </p:pic>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dirty="0"/>
          </a:p>
        </p:txBody>
      </p:sp>
      <p:pic>
        <p:nvPicPr>
          <p:cNvPr id="7" name="Picture 11" descr="Graphical user interface, text, application&#10;&#10;Description automatically generated">
            <a:extLst>
              <a:ext uri="{FF2B5EF4-FFF2-40B4-BE49-F238E27FC236}">
                <a16:creationId xmlns:a16="http://schemas.microsoft.com/office/drawing/2014/main" id="{E84B0F53-F7FD-CE01-CC55-BA1257BD5A7F}"/>
              </a:ext>
            </a:extLst>
          </p:cNvPr>
          <p:cNvPicPr>
            <a:picLocks noChangeAspect="1"/>
          </p:cNvPicPr>
          <p:nvPr/>
        </p:nvPicPr>
        <p:blipFill rotWithShape="1">
          <a:blip r:embed="rId3"/>
          <a:srcRect t="19255" r="360" b="12230"/>
          <a:stretch/>
        </p:blipFill>
        <p:spPr>
          <a:xfrm>
            <a:off x="10121530" y="87757"/>
            <a:ext cx="1537917" cy="1065133"/>
          </a:xfrm>
          <a:prstGeom prst="rect">
            <a:avLst/>
          </a:prstGeom>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5E758A0-4D23-8B49-8C54-C9616A83C6A0}"/>
              </a:ext>
            </a:extLst>
          </p:cNvPr>
          <p:cNvPicPr>
            <a:picLocks noChangeAspect="1"/>
          </p:cNvPicPr>
          <p:nvPr/>
        </p:nvPicPr>
        <p:blipFill>
          <a:blip r:embed="rId2"/>
          <a:stretch>
            <a:fillRect/>
          </a:stretch>
        </p:blipFill>
        <p:spPr>
          <a:xfrm>
            <a:off x="225678" y="173007"/>
            <a:ext cx="2715297" cy="810666"/>
          </a:xfrm>
          <a:prstGeom prst="rect">
            <a:avLst/>
          </a:prstGeom>
        </p:spPr>
      </p:pic>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040835"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b="1" kern="0">
                <a:solidFill>
                  <a:schemeClr val="accent1">
                    <a:lumMod val="75000"/>
                  </a:schemeClr>
                </a:solidFill>
                <a:latin typeface="Arial"/>
                <a:cs typeface="Arial"/>
              </a:rPr>
              <a:t>Bernadette Conroy </a:t>
            </a:r>
            <a:endParaRPr lang="en-US" sz="1600" kern="0">
              <a:solidFill>
                <a:schemeClr val="accent1">
                  <a:lumMod val="75000"/>
                </a:schemeClr>
              </a:solidFill>
              <a:latin typeface="Arial"/>
              <a:cs typeface="Arial"/>
            </a:endParaRPr>
          </a:p>
          <a:p>
            <a:pPr>
              <a:defRPr/>
            </a:pPr>
            <a:r>
              <a:rPr lang="en-US" sz="1600" kern="0">
                <a:solidFill>
                  <a:schemeClr val="accent1">
                    <a:lumMod val="75000"/>
                  </a:schemeClr>
                </a:solidFill>
                <a:latin typeface="Arial"/>
                <a:cs typeface="Arial"/>
              </a:rPr>
              <a:t>Chair</a:t>
            </a:r>
            <a:r>
              <a:rPr kumimoji="0" lang="en-US" sz="1600" i="0" u="none" strike="noStrike" kern="0" cap="none" spc="0" normalizeH="0" baseline="0" noProof="0">
                <a:ln>
                  <a:noFill/>
                </a:ln>
                <a:solidFill>
                  <a:schemeClr val="accent1">
                    <a:lumMod val="75000"/>
                  </a:schemeClr>
                </a:solidFill>
                <a:effectLst/>
                <a:uLnTx/>
                <a:uFillTx/>
                <a:latin typeface="Arial"/>
                <a:cs typeface="Arial"/>
              </a:rPr>
              <a:t>, </a:t>
            </a:r>
            <a:r>
              <a:rPr lang="en-US" sz="1600" kern="0">
                <a:solidFill>
                  <a:schemeClr val="accent1">
                    <a:lumMod val="75000"/>
                  </a:schemeClr>
                </a:solidFill>
                <a:latin typeface="Arial"/>
                <a:cs typeface="Arial"/>
              </a:rPr>
              <a:t>Regulator of Social Housing</a:t>
            </a:r>
            <a:endParaRPr lang="en-US" sz="1600" i="0" u="none" strike="noStrike" kern="0" cap="none" spc="0" normalizeH="0" baseline="0" noProof="0">
              <a:ln>
                <a:noFill/>
              </a:ln>
              <a:solidFill>
                <a:schemeClr val="accent1">
                  <a:lumMod val="75000"/>
                </a:schemeClr>
              </a:solidFill>
              <a:effectLst/>
              <a:uLnTx/>
              <a:uFillTx/>
              <a:latin typeface="Arial"/>
              <a:cs typeface="Arial"/>
            </a:endParaRPr>
          </a:p>
        </p:txBody>
      </p:sp>
      <p:sp>
        <p:nvSpPr>
          <p:cNvPr id="7" name="Rectangle 6">
            <a:extLst>
              <a:ext uri="{FF2B5EF4-FFF2-40B4-BE49-F238E27FC236}">
                <a16:creationId xmlns:a16="http://schemas.microsoft.com/office/drawing/2014/main" id="{9D50C1CB-5220-4D3E-B2BF-7C11CF819BC4}"/>
              </a:ext>
            </a:extLst>
          </p:cNvPr>
          <p:cNvSpPr/>
          <p:nvPr/>
        </p:nvSpPr>
        <p:spPr>
          <a:xfrm>
            <a:off x="2940975" y="752600"/>
            <a:ext cx="9137863" cy="5932393"/>
          </a:xfrm>
          <a:prstGeom prst="rect">
            <a:avLst/>
          </a:prstGeom>
        </p:spPr>
        <p:txBody>
          <a:bodyPr wrap="square" lIns="91440" tIns="45720" rIns="91440" bIns="45720" anchor="t">
            <a:spAutoFit/>
          </a:bodyPr>
          <a:lstStyle/>
          <a:p>
            <a:r>
              <a:rPr lang="en-GB" sz="1400" dirty="0">
                <a:latin typeface="Arial"/>
                <a:cs typeface="Arial"/>
              </a:rPr>
              <a:t>Dear Candidate</a:t>
            </a:r>
            <a:endParaRPr lang="en-US" dirty="0"/>
          </a:p>
          <a:p>
            <a:pPr marL="0" indent="0">
              <a:lnSpc>
                <a:spcPct val="100000"/>
              </a:lnSpc>
              <a:spcBef>
                <a:spcPts val="0"/>
              </a:spcBef>
              <a:buNone/>
            </a:pPr>
            <a:endParaRPr lang="en-GB" sz="1400" dirty="0">
              <a:latin typeface="Arial"/>
              <a:cs typeface="Arial"/>
            </a:endParaRPr>
          </a:p>
          <a:p>
            <a:r>
              <a:rPr lang="en-GB" sz="1250" dirty="0">
                <a:latin typeface="Arial"/>
                <a:cs typeface="Arial"/>
              </a:rPr>
              <a:t>Thank you for your interest in this vacancy on the RSH Board.</a:t>
            </a:r>
          </a:p>
          <a:p>
            <a:pPr marL="0" indent="0">
              <a:lnSpc>
                <a:spcPct val="100000"/>
              </a:lnSpc>
              <a:spcBef>
                <a:spcPts val="0"/>
              </a:spcBef>
              <a:buNone/>
            </a:pPr>
            <a:endParaRPr lang="en-GB" sz="1250" dirty="0">
              <a:solidFill>
                <a:srgbClr val="000000"/>
              </a:solidFill>
              <a:latin typeface="Arial"/>
              <a:cs typeface="Arial"/>
            </a:endParaRPr>
          </a:p>
          <a:p>
            <a:r>
              <a:rPr lang="en-GB" sz="1250" dirty="0">
                <a:latin typeface="Arial"/>
                <a:ea typeface="+mn-lt"/>
                <a:cs typeface="Arial"/>
              </a:rPr>
              <a:t>The Regulator of Social Housing (RSH) is responsible for the regulation of around 1,400 social housing landlords (often known as housing associations) and 200 local authorities who provide affordable homes. Together those 1,600 organisations provide a home to over four million households in England. The importance of safe, secure, affordable housing has been underlined like never before in recent years, including by the tragedy at Grenfell Tower and the coronavirus pandemic. </a:t>
            </a:r>
          </a:p>
          <a:p>
            <a:endParaRPr lang="en-GB" sz="1400" dirty="0">
              <a:latin typeface="Calibri" panose="020F0502020204030204"/>
              <a:ea typeface="+mn-lt"/>
              <a:cs typeface="Calibri" panose="020F0502020204030204"/>
            </a:endParaRPr>
          </a:p>
          <a:p>
            <a:r>
              <a:rPr lang="en-GB" sz="1250" dirty="0">
                <a:latin typeface="Arial"/>
                <a:ea typeface="+mn-lt"/>
                <a:cs typeface="Arial"/>
              </a:rPr>
              <a:t>The RSH has successfully delivered highly effective regulation of Registered Providers of social housing for many years. Our purpose is to promote a viable, efficient and well-governed social housing sector able to deliver quality homes that meet a wide range of needs. </a:t>
            </a:r>
            <a:endParaRPr lang="en-GB" sz="1400" dirty="0">
              <a:latin typeface="Calibri"/>
              <a:ea typeface="+mn-lt"/>
              <a:cs typeface="Calibri"/>
            </a:endParaRPr>
          </a:p>
          <a:p>
            <a:endParaRPr lang="en-GB" sz="1250" dirty="0">
              <a:latin typeface="Arial"/>
              <a:ea typeface="+mn-lt"/>
              <a:cs typeface="Arial"/>
            </a:endParaRPr>
          </a:p>
          <a:p>
            <a:r>
              <a:rPr lang="en-GB" sz="1250" dirty="0">
                <a:latin typeface="Arial"/>
                <a:ea typeface="+mn-lt"/>
                <a:cs typeface="Arial"/>
              </a:rPr>
              <a:t>Until now, our regulation has largely focused on ensuring the housing associations we regulate are well governed and financially viable - to maintain lender confidence, protect social housing assets and the tenants who live in those homes. </a:t>
            </a:r>
            <a:endParaRPr lang="en-GB" sz="1400" dirty="0">
              <a:ea typeface="Calibri"/>
              <a:cs typeface="Calibri"/>
            </a:endParaRPr>
          </a:p>
          <a:p>
            <a:r>
              <a:rPr lang="en-GB" sz="1250" dirty="0">
                <a:latin typeface="Arial"/>
                <a:ea typeface="+mn-lt"/>
                <a:cs typeface="Arial"/>
              </a:rPr>
              <a:t>Following the recent passage of the Social Housing Regulation Act through parliament we will become a proactive regulator of consumer standards for both Housing Associations and Local Authority social landlords. This combination of maintaining our strong track record of economic regulation, whilst building our consumer regulation function, make the board of the RSH an exciting place to be in the coming years. </a:t>
            </a:r>
            <a:endParaRPr lang="en-GB" sz="1400" dirty="0">
              <a:latin typeface="Calibri" panose="020F0502020204030204"/>
              <a:ea typeface="+mn-lt"/>
              <a:cs typeface="Calibri" panose="020F0502020204030204"/>
            </a:endParaRPr>
          </a:p>
          <a:p>
            <a:endParaRPr lang="en-GB" sz="1250" dirty="0">
              <a:latin typeface="Arial"/>
              <a:ea typeface="Calibri"/>
              <a:cs typeface="Arial"/>
            </a:endParaRPr>
          </a:p>
          <a:p>
            <a:r>
              <a:rPr lang="en-GB" sz="1250" dirty="0">
                <a:latin typeface="Arial"/>
                <a:ea typeface="+mn-lt"/>
                <a:cs typeface="Arial"/>
              </a:rPr>
              <a:t>You will be at the forefront of ensuring the social housing sector remains viable and able to deliver good quality services to tenants whilst making sure it can continue to actively develop new homes to address housing need across the country. </a:t>
            </a:r>
            <a:endParaRPr lang="en-GB" sz="1400" dirty="0"/>
          </a:p>
          <a:p>
            <a:r>
              <a:rPr lang="en-GB" sz="1250" dirty="0">
                <a:latin typeface="Arial"/>
                <a:ea typeface="+mn-lt"/>
                <a:cs typeface="Arial"/>
              </a:rPr>
              <a:t>I would like to encourage you to consider applying to join the board of the Regulator at this exciting and challenging time. </a:t>
            </a:r>
            <a:endParaRPr lang="en-GB" sz="1400" dirty="0"/>
          </a:p>
          <a:p>
            <a:r>
              <a:rPr lang="en-GB" sz="1250" dirty="0">
                <a:latin typeface="Arial"/>
                <a:ea typeface="+mn-lt"/>
                <a:cs typeface="Arial"/>
              </a:rPr>
              <a:t>Our role is an important one – keeping the social housing sector in good shape to make a positive difference to the lives of social housing tenants. Our board is essential in steering the strategic direction of the organization, bringing a range of financial, housing, regulation and consumer expertise and experience as set out in the accompanying job description. We hope to receive applications from a diverse range of individuals, we would particularly welcome candidates from a Black, Asian or Minority Ethnic (BAME) background. </a:t>
            </a:r>
            <a:endParaRPr lang="en-GB" sz="1400" dirty="0">
              <a:latin typeface="Calibri" panose="020F0502020204030204"/>
              <a:ea typeface="+mn-lt"/>
              <a:cs typeface="Calibri" panose="020F0502020204030204"/>
            </a:endParaRPr>
          </a:p>
          <a:p>
            <a:endParaRPr lang="en-GB" sz="1250" dirty="0">
              <a:latin typeface="Arial"/>
              <a:ea typeface="Calibri"/>
              <a:cs typeface="Arial"/>
            </a:endParaRPr>
          </a:p>
          <a:p>
            <a:r>
              <a:rPr lang="en-GB" sz="1250" dirty="0">
                <a:latin typeface="Arial"/>
                <a:ea typeface="+mn-lt"/>
                <a:cs typeface="Arial"/>
              </a:rPr>
              <a:t>Full details of the roles and responsibilities are set out in this document, and I very much hope you will decide to apply.</a:t>
            </a:r>
            <a:endParaRPr lang="en-GB" sz="1400" dirty="0"/>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a:xfrm>
            <a:off x="9107750" y="6339022"/>
            <a:ext cx="2743200" cy="365125"/>
          </a:xfrm>
        </p:spPr>
        <p:txBody>
          <a:bodyPr/>
          <a:lstStyle/>
          <a:p>
            <a:fld id="{B40F6008-2E59-B649-B193-1DAD0B033AC3}" type="slidenum">
              <a:rPr lang="en-US" smtClean="0"/>
              <a:t>3</a:t>
            </a:fld>
            <a:endParaRPr lang="en-US" dirty="0"/>
          </a:p>
        </p:txBody>
      </p:sp>
      <p:pic>
        <p:nvPicPr>
          <p:cNvPr id="3" name="Picture 11" descr="Graphical user interface, text, application&#10;&#10;Description automatically generated">
            <a:extLst>
              <a:ext uri="{FF2B5EF4-FFF2-40B4-BE49-F238E27FC236}">
                <a16:creationId xmlns:a16="http://schemas.microsoft.com/office/drawing/2014/main" id="{40F8FD33-47D8-3874-BBE8-B1960CAAEF96}"/>
              </a:ext>
            </a:extLst>
          </p:cNvPr>
          <p:cNvPicPr>
            <a:picLocks noChangeAspect="1"/>
          </p:cNvPicPr>
          <p:nvPr/>
        </p:nvPicPr>
        <p:blipFill rotWithShape="1">
          <a:blip r:embed="rId3"/>
          <a:srcRect t="19255" r="360" b="12230"/>
          <a:stretch/>
        </p:blipFill>
        <p:spPr>
          <a:xfrm>
            <a:off x="10121530" y="87757"/>
            <a:ext cx="1537917" cy="1065133"/>
          </a:xfrm>
          <a:prstGeom prst="rect">
            <a:avLst/>
          </a:prstGeom>
        </p:spPr>
      </p:pic>
      <p:pic>
        <p:nvPicPr>
          <p:cNvPr id="2" name="Picture 9">
            <a:extLst>
              <a:ext uri="{FF2B5EF4-FFF2-40B4-BE49-F238E27FC236}">
                <a16:creationId xmlns:a16="http://schemas.microsoft.com/office/drawing/2014/main" id="{8B53C122-7C83-2540-6363-901B64831F47}"/>
              </a:ext>
            </a:extLst>
          </p:cNvPr>
          <p:cNvPicPr>
            <a:picLocks noChangeAspect="1"/>
          </p:cNvPicPr>
          <p:nvPr/>
        </p:nvPicPr>
        <p:blipFill>
          <a:blip r:embed="rId4"/>
          <a:stretch>
            <a:fillRect/>
          </a:stretch>
        </p:blipFill>
        <p:spPr>
          <a:xfrm>
            <a:off x="17929" y="1965511"/>
            <a:ext cx="2743200" cy="1828800"/>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latin typeface="Arial"/>
                <a:cs typeface="Arial"/>
              </a:rPr>
              <a:t>About the Regulator of Social Housing</a:t>
            </a:r>
            <a:endParaRPr lang="en-GB" sz="2000" b="1">
              <a:solidFill>
                <a:schemeClr val="accent1">
                  <a:lumMod val="75000"/>
                </a:schemeClr>
              </a:solidFill>
              <a:cs typeface="Arial" panose="020B0604020202020204" pitchFamily="34" charset="0"/>
            </a:endParaRP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GB" sz="1300">
              <a:latin typeface="Arial" panose="020B0604020202020204" pitchFamily="34" charset="0"/>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255145" y="1392749"/>
            <a:ext cx="11312509" cy="4875545"/>
          </a:xfrm>
          <a:prstGeom prst="rect">
            <a:avLst/>
          </a:prstGeom>
        </p:spPr>
        <p:txBody>
          <a:bodyPr vert="horz" wrap="square"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250" dirty="0">
                <a:solidFill>
                  <a:srgbClr val="000000"/>
                </a:solidFill>
                <a:latin typeface="Arial"/>
                <a:cs typeface="Arial"/>
              </a:rPr>
              <a:t>The</a:t>
            </a:r>
            <a:r>
              <a:rPr lang="en-GB" sz="1250" dirty="0">
                <a:latin typeface="Arial"/>
                <a:ea typeface="+mn-lt"/>
                <a:cs typeface="Arial"/>
              </a:rPr>
              <a:t> Secretary of State for the Department of Levelling Up, Housing and Communities (DLUHC) is seeking to appoint Board Members of the Regulator of Social Housing (RSH). The Board will help guide the next phase of the organisation’s growth and development, as the Regulator responds to the reforms set out in the Social Housing White Paper. We are open to applicants with a wide range of skills and backgrounds and would welcome hearing from applicants who have experience leading an organisation and wider sector through significant change. </a:t>
            </a:r>
            <a:endParaRPr lang="en-US" sz="1250" dirty="0">
              <a:latin typeface="Arial"/>
              <a:ea typeface="+mn-lt"/>
              <a:cs typeface="Arial"/>
            </a:endParaRPr>
          </a:p>
          <a:p>
            <a:pPr marL="0" indent="0">
              <a:lnSpc>
                <a:spcPct val="100000"/>
              </a:lnSpc>
              <a:buNone/>
            </a:pPr>
            <a:r>
              <a:rPr lang="en-GB" sz="1250" dirty="0">
                <a:latin typeface="Arial"/>
                <a:ea typeface="+mn-lt"/>
                <a:cs typeface="Arial"/>
              </a:rPr>
              <a:t>This Government is committed to improving the lived experience of social housing as set out in the Social Housing Regulation Act whilst ensuring that the sector remains viable and well governed, able to invest in its existing stock and deliver new homes. This will be an exciting and challenging time to join the organisation, leading transformational change to the way the Regulator works with the wider social housing sector. </a:t>
            </a:r>
          </a:p>
          <a:p>
            <a:pPr marL="0" indent="0">
              <a:lnSpc>
                <a:spcPct val="100000"/>
              </a:lnSpc>
              <a:buNone/>
            </a:pPr>
            <a:r>
              <a:rPr lang="en-GB" sz="1250" dirty="0">
                <a:latin typeface="Arial"/>
                <a:ea typeface="+mn-lt"/>
                <a:cs typeface="Arial"/>
              </a:rPr>
              <a:t>The Regulator is one of DLUHC’s key arm’s length bodies, ensuring that providers are well-run, financially sound and able to deliver the homes that are needed, and that existing tenants have landlords that provide homes that are safe and deliver a good service. </a:t>
            </a:r>
          </a:p>
          <a:p>
            <a:pPr marL="0" indent="0">
              <a:lnSpc>
                <a:spcPct val="100000"/>
              </a:lnSpc>
              <a:buNone/>
            </a:pPr>
            <a:r>
              <a:rPr lang="en-GB" sz="1250" dirty="0">
                <a:latin typeface="Arial"/>
                <a:ea typeface="+mn-lt"/>
                <a:cs typeface="Arial"/>
              </a:rPr>
              <a:t>The Regulator is currently dealing, like many others, with the implications of a changing economic environment and the need for the social housing sector to deliver positive outcomes for tenants and communities up and down the country. These challenges will continue for some time and ensuring the financial stability of the sector and overseeing the response of landlords will continue to be crucial for the Regulator. As an economic regulator overseeing a sector with access to approximately £100bn of private finance, this is the moment where the regulation and understanding of the sector is key in building market confidence and spotting financial issues before they arise. In addition, the Social Housing White Paper sets out the Government’s response to the Review of Regulation, following the Grenfell Tower tragedy. The Regulator’s consumer role was a key focus of this Review, and the Board will need to steer the organisation through the reforms set out in the White Paper. </a:t>
            </a:r>
          </a:p>
          <a:p>
            <a:pPr marL="0" indent="0">
              <a:lnSpc>
                <a:spcPct val="100000"/>
              </a:lnSpc>
              <a:buNone/>
            </a:pPr>
            <a:r>
              <a:rPr lang="en-GB" sz="1250" dirty="0">
                <a:latin typeface="Arial"/>
                <a:ea typeface="+mn-lt"/>
                <a:cs typeface="Arial"/>
              </a:rPr>
              <a:t>The Regulator of Social Housing is key in terms to delivering services to the 4 million households who live in social housing and in terms of delivering Government objectives on housing. Not only does social housing account for 17% of households in England but social landlords (mainly housing associations) are on average responsible for over 20% of all new housing delivery in England in any given year. Therefore the Regulator’s Board is pivotal to the delivery of housing objectives to tenants and Government. </a:t>
            </a:r>
          </a:p>
          <a:p>
            <a:pPr marL="0" indent="0">
              <a:lnSpc>
                <a:spcPct val="100000"/>
              </a:lnSpc>
              <a:buNone/>
            </a:pPr>
            <a:r>
              <a:rPr lang="en-GB" sz="1250" dirty="0">
                <a:latin typeface="Arial"/>
                <a:ea typeface="+mn-lt"/>
                <a:cs typeface="Arial"/>
              </a:rPr>
              <a:t>All of this is likely to provide a challenging task for the Board of the Regulator. The role of the Board is to ensure the organisation continues to deliver in these more challenging times, whilst ensuring that going forward it can respond and evolve to future policy changes and significant cultural change in the organisation.</a:t>
            </a:r>
            <a:endParaRPr lang="en-GB" sz="1250" dirty="0">
              <a:latin typeface="Arial"/>
              <a:cs typeface="Arial"/>
            </a:endParaRPr>
          </a:p>
          <a:p>
            <a:pPr marL="0" indent="0">
              <a:lnSpc>
                <a:spcPct val="100000"/>
              </a:lnSpc>
              <a:buNone/>
            </a:pPr>
            <a:endParaRPr lang="en-GB" sz="1250" dirty="0">
              <a:solidFill>
                <a:srgbClr val="000000"/>
              </a:solidFill>
              <a:latin typeface="Arial" panose="020B0604020202020204" pitchFamily="34" charset="0"/>
              <a:ea typeface="Calibri"/>
              <a:cs typeface="Calibri"/>
            </a:endParaRPr>
          </a:p>
        </p:txBody>
      </p:sp>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40C33F-7AAD-FCE9-24DF-70F80D1AF293}"/>
              </a:ext>
            </a:extLst>
          </p:cNvPr>
          <p:cNvSpPr>
            <a:spLocks noGrp="1"/>
          </p:cNvSpPr>
          <p:nvPr>
            <p:ph idx="1"/>
          </p:nvPr>
        </p:nvSpPr>
        <p:spPr>
          <a:xfrm>
            <a:off x="435303" y="1112720"/>
            <a:ext cx="10515600" cy="4964441"/>
          </a:xfrm>
        </p:spPr>
        <p:txBody>
          <a:bodyPr vert="horz" lIns="91440" tIns="45720" rIns="91440" bIns="45720" rtlCol="0" anchor="t">
            <a:noAutofit/>
          </a:bodyPr>
          <a:lstStyle/>
          <a:p>
            <a:pPr marL="0" indent="0">
              <a:buNone/>
            </a:pPr>
            <a:r>
              <a:rPr lang="en-GB" sz="1300" dirty="0">
                <a:latin typeface="Arial"/>
                <a:cs typeface="Arial"/>
              </a:rPr>
              <a:t>The Regulator of Social Housing was previously constituted as the Regulation Committee within the Homes and Communities Agency. The Regulator of Social Housing (RSH) became a standalone Arms Length Body (ALB) on 1 October 2018. </a:t>
            </a:r>
          </a:p>
          <a:p>
            <a:pPr marL="0" indent="0">
              <a:buNone/>
            </a:pPr>
            <a:r>
              <a:rPr lang="en-GB" sz="1300" dirty="0">
                <a:latin typeface="Arial"/>
                <a:cs typeface="Arial"/>
              </a:rPr>
              <a:t>The Regulator has two distinct roles set out in statute – these are in relation to (</a:t>
            </a:r>
            <a:r>
              <a:rPr lang="en-GB" sz="1300" dirty="0" err="1">
                <a:latin typeface="Arial"/>
                <a:cs typeface="Arial"/>
              </a:rPr>
              <a:t>i</a:t>
            </a:r>
            <a:r>
              <a:rPr lang="en-GB" sz="1300" dirty="0">
                <a:latin typeface="Arial"/>
                <a:cs typeface="Arial"/>
              </a:rPr>
              <a:t>) economic and (ii) consumer regulation. </a:t>
            </a:r>
          </a:p>
          <a:p>
            <a:pPr marL="0" indent="0">
              <a:buNone/>
            </a:pPr>
            <a:r>
              <a:rPr lang="en-GB" sz="1300" dirty="0">
                <a:latin typeface="Arial"/>
                <a:cs typeface="Arial"/>
              </a:rPr>
              <a:t>The Regulator’s statutory economic regulation objectives applies to Private Registered Providers (commonly known as Housing Associations), with the Rent Standard also applying to local authorities from 2020. Economic regulation is currently the main activity of the Regulator. The objective, in summary, is to ensure that those providers meet standards set by the Regulator in relation to matters such as their financial viability, governance and value for money. This work has ensured that the social housing sector has been able to raise over £100bn of private finance to invest in both new and existing homes. Investors have placed confidence in the RSH to ensure that the sector remains an efficient and effective sector that minimises its risk whilst delivering positive outcome across England. </a:t>
            </a:r>
          </a:p>
          <a:p>
            <a:pPr marL="0" indent="0">
              <a:buNone/>
            </a:pPr>
            <a:r>
              <a:rPr lang="en-GB" sz="1300" dirty="0">
                <a:latin typeface="Arial"/>
                <a:cs typeface="Arial"/>
              </a:rPr>
              <a:t>The Regulator’s current statutory consumer regulation objective extends to all registered providers, both Private Registered Providers and stock owning local authorities. The Regulator’s main activity in this area is to set standards related to consumer regulation matters, which are principally in relation to the services that registered providers make available to their tenants. While the Regulator sets consumer standards, the primary responsibility for resolving issues with these is between landlords, tenants and their representatives at a local level – with ultimate recourse to resolve individual complaints, to the Housing Ombudsman. The Regulator of Social Housing can only currently intervene if a consumer standard has been breached and as a result, there is serious detriment or potential serious detriment to tenant. The Social Housing Regulation Act will change this.</a:t>
            </a:r>
          </a:p>
          <a:p>
            <a:pPr marL="0" indent="0">
              <a:buNone/>
            </a:pPr>
            <a:r>
              <a:rPr lang="en-GB" sz="1300" dirty="0">
                <a:latin typeface="Arial"/>
                <a:cs typeface="Arial"/>
              </a:rPr>
              <a:t>The Economic and Consumer regulation standards are reflected in the current regulatory framework for social housing, which came into effect on 1 April 2015 and is regularly updated. The regulatory framework sets out the requirements that providers must meet (in particular, seven outcome-focused regulatory standards) and the way in which the Regulator carries out its functions. </a:t>
            </a:r>
          </a:p>
          <a:p>
            <a:pPr marL="0" indent="0">
              <a:buNone/>
            </a:pPr>
            <a:r>
              <a:rPr lang="en-GB" sz="1300" dirty="0">
                <a:latin typeface="Arial"/>
                <a:cs typeface="Arial"/>
              </a:rPr>
              <a:t>The Regulator’s primary regulatory principle is co-regulation. This approach recognises that boards and, in the case of local authorities, councillors, are responsible for their organisation’s performance, compliance with regulatory standards and adherence to their own selected code of governance. The Regulator also has a statutory duty to exercise its functions in a way that is proportionate and minimises interference. </a:t>
            </a:r>
          </a:p>
          <a:p>
            <a:pPr marL="0" indent="0">
              <a:buNone/>
            </a:pPr>
            <a:r>
              <a:rPr lang="en-GB" sz="1300" dirty="0">
                <a:latin typeface="Arial"/>
                <a:cs typeface="Arial"/>
              </a:rPr>
              <a:t>The Social Housing Regulation Act will enable reforms to the Regulator's current regulatory approach by facilitating a new, proactive consumer regulation regime and by strengthening the Regulator's current economic regulatory role. These changes will require the Regulator to undergo significant organisational growth and it has already been gearing up to implement new consumer regulation.</a:t>
            </a:r>
          </a:p>
          <a:p>
            <a:pPr marL="0" indent="0">
              <a:buNone/>
            </a:pPr>
            <a:endParaRPr lang="en-GB" sz="1300" dirty="0">
              <a:latin typeface="Arial"/>
              <a:cs typeface="Arial"/>
            </a:endParaRPr>
          </a:p>
        </p:txBody>
      </p:sp>
      <p:sp>
        <p:nvSpPr>
          <p:cNvPr id="4" name="Slide Number Placeholder 3">
            <a:extLst>
              <a:ext uri="{FF2B5EF4-FFF2-40B4-BE49-F238E27FC236}">
                <a16:creationId xmlns:a16="http://schemas.microsoft.com/office/drawing/2014/main" id="{E041E2E8-206A-F844-0939-D784A3805C95}"/>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7" name="Title 1">
            <a:extLst>
              <a:ext uri="{FF2B5EF4-FFF2-40B4-BE49-F238E27FC236}">
                <a16:creationId xmlns:a16="http://schemas.microsoft.com/office/drawing/2014/main" id="{561AA1C1-DA71-2E90-C3FA-96E965B65535}"/>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latin typeface="Arial"/>
                <a:cs typeface="Arial"/>
              </a:rPr>
              <a:t>Aims and Objectives of the Regulator of Social Housing</a:t>
            </a:r>
            <a:endParaRPr lang="en-GB" sz="2000" b="1">
              <a:solidFill>
                <a:schemeClr val="accent1">
                  <a:lumMod val="75000"/>
                </a:schemeClr>
              </a:solidFill>
              <a:cs typeface="Arial" panose="020B0604020202020204" pitchFamily="34" charset="0"/>
            </a:endParaRPr>
          </a:p>
        </p:txBody>
      </p:sp>
    </p:spTree>
    <p:extLst>
      <p:ext uri="{BB962C8B-B14F-4D97-AF65-F5344CB8AC3E}">
        <p14:creationId xmlns:p14="http://schemas.microsoft.com/office/powerpoint/2010/main" val="3849100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60" y="406260"/>
            <a:ext cx="2842200"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About the role</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272173" y="913399"/>
            <a:ext cx="10964394" cy="569533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GB" sz="1600">
                <a:latin typeface="Arial"/>
                <a:ea typeface="+mn-lt"/>
                <a:cs typeface="+mn-lt"/>
              </a:rPr>
              <a:t>We are recruiting for one Non-Executive Director to join the RSH Board who has experience and passion for championing the consumer and/or social justice and delivering real change in that regard.</a:t>
            </a:r>
          </a:p>
          <a:p>
            <a:pPr marL="0" indent="0">
              <a:lnSpc>
                <a:spcPct val="100000"/>
              </a:lnSpc>
              <a:spcBef>
                <a:spcPts val="0"/>
              </a:spcBef>
              <a:buNone/>
            </a:pPr>
            <a:endParaRPr lang="en-GB" sz="1600">
              <a:latin typeface="Arial"/>
              <a:ea typeface="+mn-lt"/>
              <a:cs typeface="+mn-lt"/>
            </a:endParaRPr>
          </a:p>
          <a:p>
            <a:pPr marL="0" indent="0">
              <a:lnSpc>
                <a:spcPct val="100000"/>
              </a:lnSpc>
              <a:spcBef>
                <a:spcPts val="0"/>
              </a:spcBef>
              <a:buNone/>
            </a:pPr>
            <a:r>
              <a:rPr lang="en-GB" sz="1600">
                <a:latin typeface="Arial"/>
                <a:ea typeface="+mn-lt"/>
                <a:cs typeface="+mn-lt"/>
              </a:rPr>
              <a:t>We are also recruiting separately for one Generalist and one NED to also Chair the RSH's Audit and Risk Assurance Committee. To apply for one of these roles, you must instead visit the HM Public Appointments website and apply through the separate link.</a:t>
            </a:r>
            <a:endParaRPr lang="en-US">
              <a:latin typeface="Arial"/>
              <a:ea typeface="+mn-lt"/>
              <a:cs typeface="+mn-lt"/>
            </a:endParaRPr>
          </a:p>
          <a:p>
            <a:pPr marL="0" indent="0">
              <a:lnSpc>
                <a:spcPct val="100000"/>
              </a:lnSpc>
              <a:spcBef>
                <a:spcPts val="0"/>
              </a:spcBef>
              <a:buNone/>
            </a:pPr>
            <a:endParaRPr lang="en-GB" sz="1600">
              <a:latin typeface="Arial"/>
              <a:ea typeface="+mn-lt"/>
              <a:cs typeface="+mn-lt"/>
            </a:endParaRPr>
          </a:p>
          <a:p>
            <a:pPr marL="0" indent="0">
              <a:lnSpc>
                <a:spcPct val="100000"/>
              </a:lnSpc>
              <a:spcBef>
                <a:spcPts val="0"/>
              </a:spcBef>
              <a:buNone/>
            </a:pPr>
            <a:r>
              <a:rPr lang="en-GB" sz="1600">
                <a:latin typeface="Arial"/>
                <a:ea typeface="+mn-lt"/>
                <a:cs typeface="+mn-lt"/>
              </a:rPr>
              <a:t>The Board is responsible for:</a:t>
            </a:r>
            <a:endParaRPr lang="en-US">
              <a:latin typeface="Arial"/>
              <a:ea typeface="+mn-lt"/>
              <a:cs typeface="+mn-lt"/>
            </a:endParaRPr>
          </a:p>
          <a:p>
            <a:pPr>
              <a:lnSpc>
                <a:spcPct val="100000"/>
              </a:lnSpc>
              <a:spcBef>
                <a:spcPts val="0"/>
              </a:spcBef>
            </a:pPr>
            <a:r>
              <a:rPr lang="en-GB" sz="1600">
                <a:latin typeface="Arial"/>
                <a:ea typeface="+mn-lt"/>
                <a:cs typeface="+mn-lt"/>
              </a:rPr>
              <a:t>Supporting the Chair in establishing the Board’s overall strategic direction in line with its statutory objectives and functions;</a:t>
            </a:r>
            <a:endParaRPr lang="en-US">
              <a:latin typeface="Arial"/>
              <a:ea typeface="+mn-lt"/>
              <a:cs typeface="+mn-lt"/>
            </a:endParaRPr>
          </a:p>
          <a:p>
            <a:pPr>
              <a:lnSpc>
                <a:spcPct val="100000"/>
              </a:lnSpc>
              <a:spcBef>
                <a:spcPts val="0"/>
              </a:spcBef>
            </a:pPr>
            <a:r>
              <a:rPr lang="en-GB" sz="1600">
                <a:latin typeface="Arial"/>
                <a:ea typeface="+mn-lt"/>
                <a:cs typeface="+mn-lt"/>
              </a:rPr>
              <a:t>Helping to ensure that the strategic direction and operation of the Regulator secures and maintains wide confidence in the viability and stability of the social housing sector both within Government, and with the sector’s funders, and;</a:t>
            </a:r>
            <a:endParaRPr lang="en-US">
              <a:latin typeface="Arial"/>
              <a:ea typeface="+mn-lt"/>
              <a:cs typeface="+mn-lt"/>
            </a:endParaRPr>
          </a:p>
          <a:p>
            <a:pPr>
              <a:lnSpc>
                <a:spcPct val="100000"/>
              </a:lnSpc>
              <a:spcBef>
                <a:spcPts val="0"/>
              </a:spcBef>
            </a:pPr>
            <a:r>
              <a:rPr lang="en-GB" sz="1600">
                <a:latin typeface="Arial"/>
                <a:ea typeface="+mn-lt"/>
                <a:cs typeface="+mn-lt"/>
              </a:rPr>
              <a:t>Operating and exercising the Board’s functions in accordance with the highest standards of conduct and probity and established good practice in decision </a:t>
            </a:r>
            <a:r>
              <a:rPr lang="en-GB" sz="1600" err="1">
                <a:latin typeface="Arial"/>
                <a:ea typeface="+mn-lt"/>
                <a:cs typeface="+mn-lt"/>
              </a:rPr>
              <a:t>making;and</a:t>
            </a:r>
            <a:r>
              <a:rPr lang="en-GB" sz="1600">
                <a:latin typeface="Arial"/>
                <a:ea typeface="+mn-lt"/>
                <a:cs typeface="+mn-lt"/>
              </a:rPr>
              <a:t> promoting the most effective and efficient use of resources.</a:t>
            </a:r>
            <a:endParaRPr lang="en-US">
              <a:latin typeface="Arial"/>
              <a:ea typeface="+mn-lt"/>
              <a:cs typeface="+mn-lt"/>
            </a:endParaRPr>
          </a:p>
          <a:p>
            <a:pPr>
              <a:lnSpc>
                <a:spcPct val="100000"/>
              </a:lnSpc>
              <a:spcBef>
                <a:spcPts val="0"/>
              </a:spcBef>
            </a:pPr>
            <a:endParaRPr lang="en-GB" sz="1600">
              <a:latin typeface="Arial"/>
              <a:ea typeface="+mn-lt"/>
              <a:cs typeface="+mn-lt"/>
            </a:endParaRPr>
          </a:p>
          <a:p>
            <a:pPr marL="0" indent="0">
              <a:lnSpc>
                <a:spcPct val="100000"/>
              </a:lnSpc>
              <a:spcBef>
                <a:spcPts val="0"/>
              </a:spcBef>
              <a:buNone/>
            </a:pPr>
            <a:r>
              <a:rPr lang="en-GB" sz="1600">
                <a:latin typeface="Arial"/>
                <a:ea typeface="+mn-lt"/>
                <a:cs typeface="+mn-lt"/>
              </a:rPr>
              <a:t>The Board takes decisions on matters such as:</a:t>
            </a:r>
            <a:endParaRPr lang="en-US">
              <a:latin typeface="Arial"/>
              <a:ea typeface="+mn-lt"/>
              <a:cs typeface="+mn-lt"/>
            </a:endParaRPr>
          </a:p>
          <a:p>
            <a:pPr>
              <a:lnSpc>
                <a:spcPct val="100000"/>
              </a:lnSpc>
              <a:spcBef>
                <a:spcPts val="0"/>
              </a:spcBef>
            </a:pPr>
            <a:r>
              <a:rPr lang="en-GB" sz="1600">
                <a:latin typeface="Arial"/>
                <a:ea typeface="+mn-lt"/>
                <a:cs typeface="+mn-lt"/>
              </a:rPr>
              <a:t>Maintaining and developing the regulatory framework – to keep pace with changing sector risks and ensure an approach that can withstand emerging challenges;</a:t>
            </a:r>
            <a:endParaRPr lang="en-US" sz="1600">
              <a:latin typeface="Arial"/>
              <a:ea typeface="+mn-lt"/>
              <a:cs typeface="+mn-lt"/>
            </a:endParaRPr>
          </a:p>
          <a:p>
            <a:pPr>
              <a:lnSpc>
                <a:spcPct val="100000"/>
              </a:lnSpc>
              <a:spcBef>
                <a:spcPts val="0"/>
              </a:spcBef>
            </a:pPr>
            <a:r>
              <a:rPr lang="en-GB" sz="1600">
                <a:latin typeface="Arial"/>
                <a:ea typeface="+mn-lt"/>
                <a:cs typeface="+mn-lt"/>
              </a:rPr>
              <a:t>Regulatory standards, strategy on the use of registration powers for both non-profit and profit-making organisations.</a:t>
            </a:r>
            <a:endParaRPr lang="en-US" sz="1600">
              <a:latin typeface="Arial"/>
              <a:ea typeface="+mn-lt"/>
              <a:cs typeface="+mn-lt"/>
            </a:endParaRPr>
          </a:p>
          <a:p>
            <a:pPr>
              <a:lnSpc>
                <a:spcPct val="100000"/>
              </a:lnSpc>
              <a:spcBef>
                <a:spcPts val="0"/>
              </a:spcBef>
            </a:pPr>
            <a:r>
              <a:rPr lang="en-GB" sz="1600">
                <a:latin typeface="Arial"/>
                <a:ea typeface="+mn-lt"/>
                <a:cs typeface="+mn-lt"/>
              </a:rPr>
              <a:t>Strategy on enforcement and intervention; </a:t>
            </a:r>
            <a:endParaRPr lang="en-US" sz="1600">
              <a:latin typeface="Arial"/>
              <a:ea typeface="+mn-lt"/>
              <a:cs typeface="+mn-lt"/>
            </a:endParaRPr>
          </a:p>
          <a:p>
            <a:pPr>
              <a:lnSpc>
                <a:spcPct val="100000"/>
              </a:lnSpc>
              <a:spcBef>
                <a:spcPts val="0"/>
              </a:spcBef>
            </a:pPr>
            <a:r>
              <a:rPr lang="en-GB" sz="1600">
                <a:latin typeface="Arial"/>
                <a:ea typeface="+mn-lt"/>
                <a:cs typeface="+mn-lt"/>
              </a:rPr>
              <a:t>Strategy on proactive economic regulation; </a:t>
            </a:r>
            <a:endParaRPr lang="en-US" sz="1600">
              <a:latin typeface="Arial"/>
              <a:ea typeface="+mn-lt"/>
              <a:cs typeface="+mn-lt"/>
            </a:endParaRPr>
          </a:p>
          <a:p>
            <a:pPr>
              <a:lnSpc>
                <a:spcPct val="100000"/>
              </a:lnSpc>
              <a:spcBef>
                <a:spcPts val="0"/>
              </a:spcBef>
            </a:pPr>
            <a:r>
              <a:rPr lang="en-GB" sz="1600">
                <a:latin typeface="Arial"/>
                <a:ea typeface="+mn-lt"/>
                <a:cs typeface="+mn-lt"/>
              </a:rPr>
              <a:t>The use of financial and economic analysis, for example on the risk profile of the sector; and</a:t>
            </a:r>
            <a:endParaRPr lang="en-US" sz="1600">
              <a:latin typeface="Arial"/>
              <a:ea typeface="+mn-lt"/>
              <a:cs typeface="+mn-lt"/>
            </a:endParaRPr>
          </a:p>
          <a:p>
            <a:pPr>
              <a:lnSpc>
                <a:spcPct val="100000"/>
              </a:lnSpc>
              <a:spcBef>
                <a:spcPts val="0"/>
              </a:spcBef>
            </a:pPr>
            <a:r>
              <a:rPr lang="en-GB" sz="1600">
                <a:latin typeface="Arial"/>
                <a:ea typeface="+mn-lt"/>
                <a:cs typeface="+mn-lt"/>
              </a:rPr>
              <a:t>Delegation of regulatory functions.</a:t>
            </a:r>
            <a:endParaRPr lang="en-US" sz="1600">
              <a:latin typeface="Arial"/>
              <a:ea typeface="+mn-lt"/>
              <a:cs typeface="+mn-lt"/>
            </a:endParaRP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3828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a:cs typeface="Arial"/>
              </a:rPr>
              <a:t>Key Responsibilities</a:t>
            </a:r>
            <a:endParaRPr lang="en-GB" sz="2000">
              <a:solidFill>
                <a:schemeClr val="accent1">
                  <a:lumMod val="75000"/>
                </a:schemeClr>
              </a:solidFill>
              <a:latin typeface="Arial"/>
              <a:cs typeface="Aria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392831"/>
            <a:ext cx="5489423" cy="4867079"/>
          </a:xfrm>
        </p:spPr>
        <p:txBody>
          <a:bodyPr vert="horz" lIns="91440" tIns="45720" rIns="91440" bIns="45720" rtlCol="0" anchor="t">
            <a:noAutofit/>
          </a:bodyPr>
          <a:lstStyle/>
          <a:p>
            <a:pPr>
              <a:buNone/>
            </a:pPr>
            <a:r>
              <a:rPr lang="en-GB" sz="1200" b="1">
                <a:latin typeface="Arial"/>
                <a:ea typeface="+mn-lt"/>
                <a:cs typeface="+mn-lt"/>
              </a:rPr>
              <a:t>1) To provide strategic clarity by:</a:t>
            </a:r>
            <a:r>
              <a:rPr lang="en-GB" sz="1200">
                <a:latin typeface="Arial"/>
                <a:ea typeface="+mn-lt"/>
                <a:cs typeface="+mn-lt"/>
              </a:rPr>
              <a:t>  </a:t>
            </a:r>
            <a:endParaRPr lang="en-US"/>
          </a:p>
          <a:p>
            <a:pPr>
              <a:buFont typeface="Arial"/>
              <a:buChar char="•"/>
            </a:pPr>
            <a:r>
              <a:rPr lang="en-US" sz="1200">
                <a:latin typeface="Arial"/>
                <a:ea typeface="+mn-lt"/>
                <a:cs typeface="+mn-lt"/>
              </a:rPr>
              <a:t>Helping to ensure that the Regulator’s activities contribute to the achievement of its statutory objectives; </a:t>
            </a:r>
            <a:endParaRPr lang="en-GB" sz="1200">
              <a:latin typeface="Arial"/>
              <a:ea typeface="+mn-lt"/>
              <a:cs typeface="+mn-lt"/>
            </a:endParaRPr>
          </a:p>
          <a:p>
            <a:pPr>
              <a:buFont typeface="Arial"/>
              <a:buChar char="•"/>
            </a:pPr>
            <a:r>
              <a:rPr lang="en-US" sz="1200">
                <a:latin typeface="Arial"/>
                <a:ea typeface="+mn-lt"/>
                <a:cs typeface="+mn-lt"/>
              </a:rPr>
              <a:t>Helping to ensure that the Regulator </a:t>
            </a:r>
            <a:r>
              <a:rPr lang="en-US" sz="1200">
                <a:effectLst/>
                <a:latin typeface="Arial"/>
                <a:ea typeface="+mn-lt"/>
                <a:cs typeface="+mn-lt"/>
              </a:rPr>
              <a:t>has </a:t>
            </a:r>
            <a:r>
              <a:rPr lang="en-US" sz="1200">
                <a:latin typeface="Arial"/>
                <a:ea typeface="+mn-lt"/>
                <a:cs typeface="+mn-lt"/>
              </a:rPr>
              <a:t>long-term capacity and capability and undertakes on-going horizon-scanning; </a:t>
            </a:r>
            <a:endParaRPr lang="en-GB" sz="1200">
              <a:latin typeface="Arial"/>
              <a:ea typeface="+mn-lt"/>
              <a:cs typeface="+mn-lt"/>
            </a:endParaRPr>
          </a:p>
          <a:p>
            <a:pPr>
              <a:buFont typeface="Arial"/>
              <a:buChar char="•"/>
            </a:pPr>
            <a:r>
              <a:rPr lang="en-US" sz="1200">
                <a:latin typeface="Arial"/>
                <a:ea typeface="+mn-lt"/>
                <a:cs typeface="+mn-lt"/>
              </a:rPr>
              <a:t>Ensuring strategic decisions are based on </a:t>
            </a:r>
            <a:r>
              <a:rPr lang="en-US" sz="1200">
                <a:effectLst/>
                <a:latin typeface="Arial"/>
                <a:ea typeface="+mn-lt"/>
                <a:cs typeface="+mn-lt"/>
              </a:rPr>
              <a:t>a </a:t>
            </a:r>
            <a:r>
              <a:rPr lang="en-US" sz="1200">
                <a:latin typeface="Arial"/>
                <a:ea typeface="+mn-lt"/>
                <a:cs typeface="+mn-lt"/>
              </a:rPr>
              <a:t>collective understanding of policy issues; </a:t>
            </a:r>
            <a:endParaRPr lang="en-GB" sz="1200">
              <a:latin typeface="Arial"/>
              <a:ea typeface="+mn-lt"/>
              <a:cs typeface="+mn-lt"/>
            </a:endParaRPr>
          </a:p>
          <a:p>
            <a:pPr>
              <a:buFont typeface="Arial"/>
              <a:buChar char="•"/>
            </a:pPr>
            <a:r>
              <a:rPr lang="en-US" sz="1200">
                <a:latin typeface="Arial"/>
                <a:ea typeface="+mn-lt"/>
                <a:cs typeface="+mn-lt"/>
              </a:rPr>
              <a:t>Bringing an informed external perspective to challenge and support on delivery of outcomes. </a:t>
            </a:r>
            <a:endParaRPr lang="en-GB" sz="1200">
              <a:latin typeface="Arial"/>
              <a:ea typeface="+mn-lt"/>
              <a:cs typeface="+mn-lt"/>
            </a:endParaRPr>
          </a:p>
          <a:p>
            <a:pPr>
              <a:buNone/>
            </a:pPr>
            <a:r>
              <a:rPr lang="en-GB" sz="1200" b="1">
                <a:latin typeface="Arial"/>
                <a:ea typeface="+mn-lt"/>
                <a:cs typeface="+mn-lt"/>
              </a:rPr>
              <a:t>2) To provide commercial sense by:</a:t>
            </a:r>
            <a:r>
              <a:rPr lang="en-GB" sz="1200">
                <a:latin typeface="Arial"/>
                <a:ea typeface="+mn-lt"/>
                <a:cs typeface="+mn-lt"/>
              </a:rPr>
              <a:t>  </a:t>
            </a:r>
          </a:p>
          <a:p>
            <a:pPr>
              <a:buFont typeface="Arial"/>
              <a:buChar char="•"/>
            </a:pPr>
            <a:r>
              <a:rPr lang="en-US" sz="1200">
                <a:latin typeface="Arial"/>
                <a:ea typeface="+mn-lt"/>
                <a:cs typeface="+mn-lt"/>
              </a:rPr>
              <a:t>Informing and agreeing distribution of responsibilities between board, committees, and executive; </a:t>
            </a:r>
            <a:endParaRPr lang="en-GB" sz="1200">
              <a:latin typeface="Arial"/>
              <a:ea typeface="+mn-lt"/>
              <a:cs typeface="+mn-lt"/>
            </a:endParaRPr>
          </a:p>
          <a:p>
            <a:pPr>
              <a:buFont typeface="Arial"/>
              <a:buChar char="•"/>
            </a:pPr>
            <a:r>
              <a:rPr lang="en-US" sz="1200">
                <a:latin typeface="Arial"/>
                <a:ea typeface="+mn-lt"/>
                <a:cs typeface="+mn-lt"/>
              </a:rPr>
              <a:t>Ensuring sound financial management; </a:t>
            </a:r>
            <a:endParaRPr lang="en-GB" sz="1200">
              <a:latin typeface="Arial"/>
              <a:ea typeface="+mn-lt"/>
              <a:cs typeface="+mn-lt"/>
            </a:endParaRPr>
          </a:p>
          <a:p>
            <a:pPr>
              <a:buFont typeface="Arial"/>
              <a:buChar char="•"/>
            </a:pPr>
            <a:r>
              <a:rPr lang="en-US" sz="1200" err="1">
                <a:latin typeface="Arial"/>
                <a:ea typeface="+mn-lt"/>
                <a:cs typeface="+mn-lt"/>
              </a:rPr>
              <a:t>Scrutinising</a:t>
            </a:r>
            <a:r>
              <a:rPr lang="en-US" sz="1200">
                <a:latin typeface="Arial"/>
                <a:ea typeface="+mn-lt"/>
                <a:cs typeface="+mn-lt"/>
              </a:rPr>
              <a:t> the allocation of financial/human resources to the achievement of the corporate plan; </a:t>
            </a:r>
            <a:endParaRPr lang="en-GB" sz="1200">
              <a:latin typeface="Arial"/>
              <a:ea typeface="+mn-lt"/>
              <a:cs typeface="+mn-lt"/>
            </a:endParaRPr>
          </a:p>
          <a:p>
            <a:pPr>
              <a:buFont typeface="Arial"/>
              <a:buChar char="•"/>
            </a:pPr>
            <a:r>
              <a:rPr lang="en-US" sz="1200">
                <a:latin typeface="Arial"/>
                <a:ea typeface="+mn-lt"/>
                <a:cs typeface="+mn-lt"/>
              </a:rPr>
              <a:t>Ensuring </a:t>
            </a:r>
            <a:r>
              <a:rPr lang="en-US" sz="1200" err="1">
                <a:latin typeface="Arial"/>
                <a:ea typeface="+mn-lt"/>
                <a:cs typeface="+mn-lt"/>
              </a:rPr>
              <a:t>organisational</a:t>
            </a:r>
            <a:r>
              <a:rPr lang="en-US" sz="1200">
                <a:latin typeface="Arial"/>
                <a:ea typeface="+mn-lt"/>
                <a:cs typeface="+mn-lt"/>
              </a:rPr>
              <a:t> design supports the attainment of strategic objectives; </a:t>
            </a:r>
            <a:endParaRPr lang="en-GB" sz="1200">
              <a:latin typeface="Arial"/>
              <a:ea typeface="+mn-lt"/>
              <a:cs typeface="+mn-lt"/>
            </a:endParaRPr>
          </a:p>
          <a:p>
            <a:pPr>
              <a:buFont typeface="Arial"/>
              <a:buChar char="•"/>
            </a:pPr>
            <a:r>
              <a:rPr lang="en-US" sz="1200">
                <a:latin typeface="Arial"/>
                <a:ea typeface="+mn-lt"/>
                <a:cs typeface="+mn-lt"/>
              </a:rPr>
              <a:t>Setting risk appetite and ensuring appropriate controls are in place to manage risk; </a:t>
            </a:r>
            <a:endParaRPr lang="en-GB" sz="1200">
              <a:latin typeface="Arial"/>
              <a:ea typeface="+mn-lt"/>
              <a:cs typeface="+mn-lt"/>
            </a:endParaRPr>
          </a:p>
          <a:p>
            <a:pPr>
              <a:buFont typeface="Arial"/>
              <a:buChar char="•"/>
            </a:pPr>
            <a:r>
              <a:rPr lang="en-US" sz="1200">
                <a:latin typeface="Arial"/>
                <a:ea typeface="+mn-lt"/>
                <a:cs typeface="+mn-lt"/>
              </a:rPr>
              <a:t>Evaluating the performance of the board and board members; </a:t>
            </a:r>
            <a:endParaRPr lang="en-GB" sz="1200">
              <a:latin typeface="Arial"/>
              <a:ea typeface="+mn-lt"/>
              <a:cs typeface="+mn-lt"/>
            </a:endParaRPr>
          </a:p>
          <a:p>
            <a:pPr>
              <a:buFont typeface="Arial"/>
              <a:buChar char="•"/>
            </a:pPr>
            <a:r>
              <a:rPr lang="en-US" sz="1200">
                <a:latin typeface="Arial"/>
                <a:ea typeface="+mn-lt"/>
                <a:cs typeface="+mn-lt"/>
              </a:rPr>
              <a:t>Planning for board member succession (within statutory constraints). </a:t>
            </a:r>
            <a:endParaRPr lang="en-GB" sz="1200">
              <a:latin typeface="Arial"/>
              <a:ea typeface="+mn-lt"/>
              <a:cs typeface="+mn-lt"/>
            </a:endParaRPr>
          </a:p>
          <a:p>
            <a:pPr>
              <a:buNone/>
            </a:pPr>
            <a:endParaRPr lang="en-GB" sz="1200">
              <a:latin typeface="Arial"/>
              <a:cs typeface="Calibri"/>
            </a:endParaRPr>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7</a:t>
            </a:fld>
            <a:endParaRPr lang="en-US"/>
          </a:p>
        </p:txBody>
      </p:sp>
      <p:sp>
        <p:nvSpPr>
          <p:cNvPr id="5" name="TextBox 4">
            <a:extLst>
              <a:ext uri="{FF2B5EF4-FFF2-40B4-BE49-F238E27FC236}">
                <a16:creationId xmlns:a16="http://schemas.microsoft.com/office/drawing/2014/main" id="{8E310DA1-63E8-15F7-4D41-2B0AD0969E96}"/>
              </a:ext>
            </a:extLst>
          </p:cNvPr>
          <p:cNvSpPr txBox="1"/>
          <p:nvPr/>
        </p:nvSpPr>
        <p:spPr>
          <a:xfrm>
            <a:off x="6627731" y="1391623"/>
            <a:ext cx="4024694" cy="425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90000"/>
              </a:lnSpc>
              <a:spcBef>
                <a:spcPts val="1000"/>
              </a:spcBef>
            </a:pPr>
            <a:r>
              <a:rPr lang="en-GB" sz="1200" b="1">
                <a:latin typeface="Arial"/>
                <a:cs typeface="Arial"/>
              </a:rPr>
              <a:t>3) Talented people:</a:t>
            </a:r>
            <a:r>
              <a:rPr lang="en-GB" sz="1200">
                <a:latin typeface="Arial"/>
                <a:cs typeface="Arial"/>
              </a:rPr>
              <a:t>  </a:t>
            </a:r>
            <a:endParaRPr lang="en-US" sz="1200">
              <a:latin typeface="Arial"/>
              <a:ea typeface="+mn-lt"/>
              <a:cs typeface="+mn-lt"/>
            </a:endParaRPr>
          </a:p>
          <a:p>
            <a:pPr marL="285750" indent="-285750">
              <a:lnSpc>
                <a:spcPct val="90000"/>
              </a:lnSpc>
              <a:spcBef>
                <a:spcPts val="1000"/>
              </a:spcBef>
              <a:buFont typeface="Arial,Sans-Serif"/>
              <a:buChar char="•"/>
            </a:pPr>
            <a:r>
              <a:rPr lang="en-US" sz="1200">
                <a:latin typeface="Arial"/>
                <a:cs typeface="Arial"/>
              </a:rPr>
              <a:t>Ensure the Regulator’s overall capacity and capability to deliver its statutory objectives. </a:t>
            </a:r>
            <a:endParaRPr lang="en-GB" sz="1200">
              <a:latin typeface="Arial"/>
              <a:ea typeface="+mn-lt"/>
              <a:cs typeface="+mn-lt"/>
            </a:endParaRPr>
          </a:p>
          <a:p>
            <a:pPr marL="228600">
              <a:lnSpc>
                <a:spcPct val="90000"/>
              </a:lnSpc>
              <a:spcBef>
                <a:spcPts val="1000"/>
              </a:spcBef>
            </a:pPr>
            <a:endParaRPr lang="en-GB" sz="1200">
              <a:latin typeface="Arial"/>
              <a:ea typeface="+mn-lt"/>
              <a:cs typeface="+mn-lt"/>
            </a:endParaRPr>
          </a:p>
          <a:p>
            <a:pPr marL="228600" indent="-228600">
              <a:lnSpc>
                <a:spcPct val="90000"/>
              </a:lnSpc>
              <a:spcBef>
                <a:spcPts val="1000"/>
              </a:spcBef>
            </a:pPr>
            <a:r>
              <a:rPr lang="en-GB" sz="1200" b="1">
                <a:latin typeface="Arial"/>
                <a:cs typeface="Arial"/>
              </a:rPr>
              <a:t>4) Results focus:</a:t>
            </a:r>
            <a:endParaRPr lang="en-US" sz="1200">
              <a:latin typeface="Arial"/>
              <a:ea typeface="+mn-lt"/>
              <a:cs typeface="+mn-lt"/>
            </a:endParaRPr>
          </a:p>
          <a:p>
            <a:pPr marL="285750" indent="-285750">
              <a:lnSpc>
                <a:spcPct val="90000"/>
              </a:lnSpc>
              <a:spcBef>
                <a:spcPts val="1000"/>
              </a:spcBef>
              <a:buFont typeface="Arial"/>
              <a:buChar char="•"/>
            </a:pPr>
            <a:r>
              <a:rPr lang="en-US" sz="1200">
                <a:latin typeface="Arial"/>
                <a:cs typeface="Arial"/>
              </a:rPr>
              <a:t>Shape the Regulator’s corporate plan and business plans; </a:t>
            </a:r>
            <a:endParaRPr lang="en-GB" sz="1200">
              <a:latin typeface="Arial"/>
              <a:ea typeface="+mn-lt"/>
              <a:cs typeface="+mn-lt"/>
            </a:endParaRPr>
          </a:p>
          <a:p>
            <a:pPr marL="285750" indent="-285750">
              <a:lnSpc>
                <a:spcPct val="90000"/>
              </a:lnSpc>
              <a:spcBef>
                <a:spcPts val="1000"/>
              </a:spcBef>
              <a:buFont typeface="Arial"/>
              <a:buChar char="•"/>
            </a:pPr>
            <a:r>
              <a:rPr lang="en-US" sz="1200">
                <a:latin typeface="Arial"/>
                <a:cs typeface="Arial"/>
              </a:rPr>
              <a:t>Monitor the Regulator’s performance against plans; </a:t>
            </a:r>
            <a:endParaRPr lang="en-GB" sz="1200">
              <a:latin typeface="Arial"/>
              <a:ea typeface="+mn-lt"/>
              <a:cs typeface="+mn-lt"/>
            </a:endParaRPr>
          </a:p>
          <a:p>
            <a:pPr marL="285750" indent="-285750">
              <a:lnSpc>
                <a:spcPct val="90000"/>
              </a:lnSpc>
              <a:spcBef>
                <a:spcPts val="1000"/>
              </a:spcBef>
              <a:buFont typeface="Arial"/>
              <a:buChar char="•"/>
            </a:pPr>
            <a:r>
              <a:rPr lang="en-US" sz="1200">
                <a:latin typeface="Arial"/>
                <a:cs typeface="Arial"/>
              </a:rPr>
              <a:t>Agree and support the Regulator’s corporate standards, culture and values. </a:t>
            </a:r>
            <a:endParaRPr lang="en-GB" sz="1200">
              <a:latin typeface="Arial"/>
              <a:ea typeface="+mn-lt"/>
              <a:cs typeface="+mn-lt"/>
            </a:endParaRPr>
          </a:p>
          <a:p>
            <a:pPr marL="228600">
              <a:lnSpc>
                <a:spcPct val="90000"/>
              </a:lnSpc>
              <a:spcBef>
                <a:spcPts val="1000"/>
              </a:spcBef>
            </a:pPr>
            <a:r>
              <a:rPr lang="en-GB" sz="1200">
                <a:latin typeface="Arial"/>
                <a:cs typeface="Arial"/>
              </a:rPr>
              <a:t> </a:t>
            </a:r>
            <a:endParaRPr lang="en-US" sz="1200">
              <a:latin typeface="Arial"/>
              <a:ea typeface="+mn-lt"/>
              <a:cs typeface="+mn-lt"/>
            </a:endParaRPr>
          </a:p>
          <a:p>
            <a:pPr marL="228600" indent="-228600">
              <a:lnSpc>
                <a:spcPct val="90000"/>
              </a:lnSpc>
              <a:spcBef>
                <a:spcPts val="1000"/>
              </a:spcBef>
            </a:pPr>
            <a:r>
              <a:rPr lang="en-GB" sz="1200" b="1">
                <a:latin typeface="Arial"/>
                <a:cs typeface="Arial"/>
              </a:rPr>
              <a:t>5) Management information:</a:t>
            </a:r>
            <a:r>
              <a:rPr lang="en-GB" sz="1200">
                <a:latin typeface="Arial"/>
                <a:cs typeface="Arial"/>
              </a:rPr>
              <a:t>  </a:t>
            </a:r>
            <a:endParaRPr lang="en-US" sz="1200">
              <a:latin typeface="Arial"/>
              <a:ea typeface="+mn-lt"/>
              <a:cs typeface="+mn-lt"/>
            </a:endParaRPr>
          </a:p>
          <a:p>
            <a:pPr marL="285750" indent="-285750">
              <a:lnSpc>
                <a:spcPct val="90000"/>
              </a:lnSpc>
              <a:spcBef>
                <a:spcPts val="1000"/>
              </a:spcBef>
              <a:buFont typeface="Arial"/>
              <a:buChar char="•"/>
            </a:pPr>
            <a:r>
              <a:rPr lang="en-US" sz="1200">
                <a:latin typeface="Arial"/>
                <a:cs typeface="Arial"/>
              </a:rPr>
              <a:t>Ensure that clear performance information is used to provide assurance of delivery of statutory objectives within agreed risk appetite, and that budgets are achieved. </a:t>
            </a:r>
            <a:br>
              <a:rPr lang="en-US" sz="1200">
                <a:latin typeface="Arial"/>
                <a:cs typeface="Arial"/>
              </a:rPr>
            </a:br>
            <a:endParaRPr lang="en-GB" sz="1200">
              <a:latin typeface="Arial"/>
              <a:ea typeface="+mn-lt"/>
              <a:cs typeface="+mn-lt"/>
            </a:endParaRPr>
          </a:p>
          <a:p>
            <a:pPr algn="l"/>
            <a:endParaRPr lang="en-GB" sz="1200">
              <a:latin typeface="Arial"/>
              <a:cs typeface="Calibri"/>
            </a:endParaRPr>
          </a:p>
        </p:txBody>
      </p:sp>
      <p:sp>
        <p:nvSpPr>
          <p:cNvPr id="6" name="TextBox 5">
            <a:extLst>
              <a:ext uri="{FF2B5EF4-FFF2-40B4-BE49-F238E27FC236}">
                <a16:creationId xmlns:a16="http://schemas.microsoft.com/office/drawing/2014/main" id="{083A98AC-8D7C-8072-2FC1-9E76C21D13E9}"/>
              </a:ext>
            </a:extLst>
          </p:cNvPr>
          <p:cNvSpPr txBox="1"/>
          <p:nvPr/>
        </p:nvSpPr>
        <p:spPr>
          <a:xfrm>
            <a:off x="522832" y="951108"/>
            <a:ext cx="1008176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cs typeface="Arial"/>
              </a:rPr>
              <a:t>Key responsibilities of Members of the RSH Board will be: </a:t>
            </a:r>
            <a:endParaRPr lang="en-US" sz="1600">
              <a:cs typeface="Calibri"/>
            </a:endParaRPr>
          </a:p>
        </p:txBody>
      </p:sp>
    </p:spTree>
    <p:extLst>
      <p:ext uri="{BB962C8B-B14F-4D97-AF65-F5344CB8AC3E}">
        <p14:creationId xmlns:p14="http://schemas.microsoft.com/office/powerpoint/2010/main" val="860269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838200" y="365125"/>
            <a:ext cx="10515600" cy="708301"/>
          </a:xfrm>
        </p:spPr>
        <p:txBody>
          <a:bodyPr>
            <a:normAutofit/>
          </a:bodyPr>
          <a:lstStyle/>
          <a:p>
            <a:r>
              <a:rPr lang="en-GB" sz="3200" b="1">
                <a:solidFill>
                  <a:schemeClr val="accent5">
                    <a:lumMod val="50000"/>
                  </a:schemeClr>
                </a:solidFill>
                <a:latin typeface="Arial"/>
                <a:ea typeface="+mj-lt"/>
                <a:cs typeface="+mj-lt"/>
              </a:rPr>
              <a:t>Consumer NED</a:t>
            </a:r>
            <a:r>
              <a:rPr lang="en-GB" sz="3200" b="1">
                <a:solidFill>
                  <a:schemeClr val="accent5">
                    <a:lumMod val="50000"/>
                  </a:schemeClr>
                </a:solidFill>
                <a:latin typeface="Arial"/>
                <a:cs typeface="Arial"/>
              </a:rPr>
              <a:t>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8</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9048" y="1217468"/>
            <a:ext cx="10910875" cy="784830"/>
          </a:xfrm>
          <a:prstGeom prst="rect">
            <a:avLst/>
          </a:prstGeom>
          <a:noFill/>
          <a:ln>
            <a:solidFill>
              <a:schemeClr val="accent1">
                <a:lumMod val="50000"/>
              </a:schemeClr>
            </a:solidFill>
          </a:ln>
        </p:spPr>
        <p:txBody>
          <a:bodyPr wrap="square" lIns="91440" tIns="45720" rIns="91440" bIns="45720" rtlCol="0" anchor="t">
            <a:spAutoFit/>
          </a:bodyPr>
          <a:lstStyle/>
          <a:p>
            <a:r>
              <a:rPr lang="en-GB" sz="1500" dirty="0">
                <a:latin typeface="Arial"/>
                <a:ea typeface="Calibri"/>
                <a:cs typeface="Arial"/>
              </a:rPr>
              <a:t>The below criteria apply for Non-Executive Director candidates applying for the Consumer role. </a:t>
            </a:r>
            <a:endParaRPr lang="en-US" dirty="0">
              <a:latin typeface="Arial"/>
              <a:ea typeface="Calibri" panose="020F0502020204030204" pitchFamily="34" charset="0"/>
              <a:cs typeface="Arial"/>
            </a:endParaRPr>
          </a:p>
          <a:p>
            <a:r>
              <a:rPr lang="en-GB" sz="1500" dirty="0">
                <a:latin typeface="Arial"/>
                <a:ea typeface="Calibri" panose="020F0502020204030204" pitchFamily="34" charset="0"/>
                <a:cs typeface="Arial"/>
              </a:rPr>
              <a:t>All</a:t>
            </a:r>
            <a:r>
              <a:rPr lang="en-GB" sz="1500" dirty="0">
                <a:effectLst/>
                <a:latin typeface="Arial"/>
                <a:ea typeface="Calibri" panose="020F0502020204030204" pitchFamily="34" charset="0"/>
                <a:cs typeface="Arial"/>
              </a:rPr>
              <a:t> candidates must demonstrate, in their CV and supporting letter, how they meet the selection criteria for the roles, through their knowledge, skills and experience.</a:t>
            </a:r>
            <a:endParaRPr lang="en-US" dirty="0">
              <a:latin typeface="Arial"/>
              <a:cs typeface="Arial"/>
            </a:endParaRPr>
          </a:p>
        </p:txBody>
      </p:sp>
      <p:sp>
        <p:nvSpPr>
          <p:cNvPr id="8" name="TextBox 7">
            <a:extLst>
              <a:ext uri="{FF2B5EF4-FFF2-40B4-BE49-F238E27FC236}">
                <a16:creationId xmlns:a16="http://schemas.microsoft.com/office/drawing/2014/main" id="{A1AEB242-2060-4589-B8DE-651B05DE9440}"/>
              </a:ext>
            </a:extLst>
          </p:cNvPr>
          <p:cNvSpPr txBox="1"/>
          <p:nvPr/>
        </p:nvSpPr>
        <p:spPr>
          <a:xfrm>
            <a:off x="609232" y="2419994"/>
            <a:ext cx="10902440" cy="1783998"/>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chemeClr val="accent1">
                    <a:lumMod val="75000"/>
                  </a:schemeClr>
                </a:solidFill>
                <a:latin typeface="Arial"/>
                <a:cs typeface="Arial"/>
              </a:rPr>
              <a:t>Essential Criteria:</a:t>
            </a:r>
            <a:endParaRPr lang="en-GB" sz="1800" dirty="0">
              <a:solidFill>
                <a:schemeClr val="accent1">
                  <a:lumMod val="75000"/>
                </a:schemeClr>
              </a:solidFill>
              <a:effectLst/>
              <a:latin typeface="Arial"/>
              <a:ea typeface="Times New Roman" panose="02020603050405020304" pitchFamily="18" charset="0"/>
              <a:cs typeface="Arial"/>
            </a:endParaRPr>
          </a:p>
          <a:p>
            <a:pPr marL="342900" indent="-342900">
              <a:buFont typeface="+mj-lt"/>
              <a:buAutoNum type="arabicPeriod"/>
            </a:pPr>
            <a:r>
              <a:rPr lang="en-GB" sz="1500" dirty="0">
                <a:latin typeface="Arial" panose="020B0604020202020204" pitchFamily="34" charset="0"/>
                <a:ea typeface="+mn-lt"/>
                <a:cs typeface="Arial" panose="020B0604020202020204" pitchFamily="34" charset="0"/>
              </a:rPr>
              <a:t>A record of championing the consumer and/or social justice and delivering real change in that regard;</a:t>
            </a:r>
            <a:endParaRPr lang="en-US" sz="1500" dirty="0">
              <a:latin typeface="Arial" panose="020B0604020202020204" pitchFamily="34" charset="0"/>
              <a:ea typeface="+mn-lt"/>
              <a:cs typeface="Arial" panose="020B0604020202020204" pitchFamily="34" charset="0"/>
            </a:endParaRPr>
          </a:p>
          <a:p>
            <a:pPr marL="342900" indent="-342900">
              <a:buFont typeface="+mj-lt"/>
              <a:buAutoNum type="arabicPeriod"/>
            </a:pPr>
            <a:r>
              <a:rPr lang="en-GB" sz="1500" dirty="0">
                <a:latin typeface="Arial" panose="020B0604020202020204" pitchFamily="34" charset="0"/>
                <a:ea typeface="+mn-lt"/>
                <a:cs typeface="Arial" panose="020B0604020202020204" pitchFamily="34" charset="0"/>
              </a:rPr>
              <a:t>Experience of Director-level senior management and governance, including operating at a senior level in a large and/or complex organisation, with experience of working with or on a Board; </a:t>
            </a:r>
            <a:endParaRPr lang="en-US" sz="1500" dirty="0">
              <a:latin typeface="Arial" panose="020B0604020202020204" pitchFamily="34" charset="0"/>
              <a:ea typeface="+mn-lt"/>
              <a:cs typeface="Arial" panose="020B0604020202020204" pitchFamily="34" charset="0"/>
            </a:endParaRPr>
          </a:p>
          <a:p>
            <a:pPr marL="342900" indent="-342900">
              <a:buFont typeface="+mj-lt"/>
              <a:buAutoNum type="arabicPeriod"/>
            </a:pPr>
            <a:r>
              <a:rPr lang="en-US" sz="1500" dirty="0">
                <a:latin typeface="Arial" panose="020B0604020202020204" pitchFamily="34" charset="0"/>
                <a:ea typeface="+mn-lt"/>
                <a:cs typeface="Arial" panose="020B0604020202020204" pitchFamily="34" charset="0"/>
              </a:rPr>
              <a:t>A clear commitment to the Regulator of Social Housing’s role in regulating registered providers of social housing to promote a viable, efficient and well-governed social housing </a:t>
            </a:r>
            <a:r>
              <a:rPr lang="en-US" sz="1500" dirty="0">
                <a:effectLst/>
                <a:latin typeface="Arial" panose="020B0604020202020204" pitchFamily="34" charset="0"/>
                <a:ea typeface="+mn-lt"/>
                <a:cs typeface="Arial" panose="020B0604020202020204" pitchFamily="34" charset="0"/>
              </a:rPr>
              <a:t>secto</a:t>
            </a:r>
            <a:r>
              <a:rPr lang="en-US" sz="1500" dirty="0">
                <a:latin typeface="Arial" panose="020B0604020202020204" pitchFamily="34" charset="0"/>
                <a:ea typeface="+mn-lt"/>
                <a:cs typeface="Arial" panose="020B0604020202020204" pitchFamily="34" charset="0"/>
              </a:rPr>
              <a:t>r able to deliver and maintain homes of appropriate quality that meet a range of needs.</a:t>
            </a:r>
            <a:r>
              <a:rPr lang="en-GB" sz="1500" dirty="0">
                <a:latin typeface="Arial" panose="020B0604020202020204" pitchFamily="34" charset="0"/>
                <a:ea typeface="+mn-lt"/>
                <a:cs typeface="Arial" panose="020B0604020202020204" pitchFamily="34" charset="0"/>
              </a:rPr>
              <a:t>  </a:t>
            </a:r>
            <a:endParaRPr lang="en-US" sz="1500" dirty="0">
              <a:latin typeface="Arial" panose="020B0604020202020204" pitchFamily="34" charset="0"/>
              <a:ea typeface="+mn-lt"/>
              <a:cs typeface="Arial" panose="020B0604020202020204" pitchFamily="34" charset="0"/>
            </a:endParaRPr>
          </a:p>
          <a:p>
            <a:pPr marL="285750" indent="-285750">
              <a:buFont typeface="Arial"/>
              <a:buChar char="•"/>
            </a:pPr>
            <a:endParaRPr lang="en-US" sz="1500" dirty="0">
              <a:latin typeface="Arial"/>
              <a:ea typeface="Calibri"/>
              <a:cs typeface="Calibri"/>
            </a:endParaRPr>
          </a:p>
          <a:p>
            <a:pPr marL="285750" lvl="0" indent="-285750">
              <a:lnSpc>
                <a:spcPct val="150000"/>
              </a:lnSpc>
              <a:buFont typeface="Arial" panose="020B0604020202020204" pitchFamily="34" charset="0"/>
              <a:buChar char="•"/>
            </a:pPr>
            <a:endParaRPr lang="en-GB" sz="15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marL="285750" lvl="0" indent="-285750">
              <a:lnSpc>
                <a:spcPct val="150000"/>
              </a:lnSpc>
              <a:buFont typeface="Arial" panose="020B0604020202020204" pitchFamily="34" charset="0"/>
              <a:buChar char="•"/>
            </a:pPr>
            <a:endParaRPr lang="en-GB" sz="1500" dirty="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609047" y="4765975"/>
            <a:ext cx="10908002" cy="1192785"/>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chemeClr val="accent1">
                    <a:lumMod val="75000"/>
                  </a:schemeClr>
                </a:solidFill>
                <a:latin typeface="Arial"/>
                <a:cs typeface="Arial"/>
              </a:rPr>
              <a:t>Desirable Criteria:</a:t>
            </a:r>
            <a:endParaRPr lang="en-GB" sz="1800" dirty="0">
              <a:solidFill>
                <a:schemeClr val="accent1">
                  <a:lumMod val="75000"/>
                </a:schemeClr>
              </a:solidFill>
              <a:effectLst/>
              <a:latin typeface="Arial"/>
              <a:ea typeface="Times New Roman" panose="02020603050405020304" pitchFamily="18" charset="0"/>
              <a:cs typeface="Arial"/>
            </a:endParaRPr>
          </a:p>
          <a:p>
            <a:pPr marL="342900" indent="-342900">
              <a:buFont typeface="+mj-lt"/>
              <a:buAutoNum type="arabicPeriod"/>
            </a:pPr>
            <a:r>
              <a:rPr lang="en-GB" sz="1500" dirty="0">
                <a:latin typeface="Arial" panose="020B0604020202020204" pitchFamily="34" charset="0"/>
                <a:ea typeface="+mn-lt"/>
                <a:cs typeface="Arial" panose="020B0604020202020204" pitchFamily="34" charset="0"/>
              </a:rPr>
              <a:t>Previous Non-Executive experience in a regulator or regulated body;</a:t>
            </a:r>
          </a:p>
          <a:p>
            <a:pPr marL="342900" indent="-342900">
              <a:buFont typeface="+mj-lt"/>
              <a:buAutoNum type="arabicPeriod"/>
            </a:pPr>
            <a:r>
              <a:rPr lang="en-GB" sz="1500" dirty="0">
                <a:latin typeface="Arial" panose="020B0604020202020204" pitchFamily="34" charset="0"/>
                <a:ea typeface="+mn-lt"/>
                <a:cs typeface="Arial" panose="020B0604020202020204" pitchFamily="34" charset="0"/>
              </a:rPr>
              <a:t>Experience of managing an organisation through corporate change;</a:t>
            </a:r>
          </a:p>
          <a:p>
            <a:pPr marL="342900" indent="-342900">
              <a:buFont typeface="+mj-lt"/>
              <a:buAutoNum type="arabicPeriod"/>
            </a:pPr>
            <a:r>
              <a:rPr lang="en-GB" sz="1500" dirty="0">
                <a:latin typeface="Arial" panose="020B0604020202020204" pitchFamily="34" charset="0"/>
                <a:ea typeface="+mn-lt"/>
                <a:cs typeface="Arial" panose="020B0604020202020204" pitchFamily="34" charset="0"/>
              </a:rPr>
              <a:t>Senior level experience of working within, or with, public sector organisations that interface with government</a:t>
            </a:r>
            <a:r>
              <a:rPr lang="en-GB" sz="1500" dirty="0">
                <a:effectLst/>
                <a:ea typeface="+mn-lt"/>
                <a:cs typeface="+mn-lt"/>
              </a:rPr>
              <a:t>.</a:t>
            </a:r>
            <a:endParaRPr lang="en-GB" sz="1500" dirty="0">
              <a:ea typeface="+mn-lt"/>
              <a:cs typeface="+mn-lt"/>
            </a:endParaRPr>
          </a:p>
          <a:p>
            <a:pPr marL="285750" lvl="0" indent="-285750" algn="just">
              <a:buFont typeface="Arial"/>
              <a:buChar char="•"/>
            </a:pPr>
            <a:endParaRPr lang="en-GB" sz="1500" dirty="0">
              <a:effectLst/>
              <a:latin typeface="Arial" panose="020B0604020202020204" pitchFamily="34" charset="0"/>
              <a:ea typeface="Calibri"/>
              <a:cs typeface="Calibri"/>
            </a:endParaRPr>
          </a:p>
        </p:txBody>
      </p:sp>
    </p:spTree>
    <p:extLst>
      <p:ext uri="{BB962C8B-B14F-4D97-AF65-F5344CB8AC3E}">
        <p14:creationId xmlns:p14="http://schemas.microsoft.com/office/powerpoint/2010/main" val="3276092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13572"/>
          </a:xfrm>
          <a:prstGeom prst="rect">
            <a:avLst/>
          </a:prstGeom>
          <a:ln>
            <a:solidFill>
              <a:schemeClr val="accent1">
                <a:lumMod val="50000"/>
              </a:schemeClr>
            </a:solidFill>
          </a:ln>
        </p:spPr>
        <p:txBody>
          <a:bodyPr vert="horz" wrap="square" lIns="0" tIns="0" rIns="0" bIns="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Expenses and Subsistence:</a:t>
            </a:r>
            <a:r>
              <a:rPr kumimoji="0" lang="en-GB" sz="1400" b="0"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 </a:t>
            </a:r>
            <a:endParaRPr lang="en-US">
              <a:ea typeface="+mn-ea"/>
            </a:endParaRPr>
          </a:p>
          <a:p>
            <a:pPr marL="12700" marR="21590">
              <a:lnSpc>
                <a:spcPct val="106100"/>
              </a:lnSpc>
              <a:spcBef>
                <a:spcPts val="100"/>
              </a:spcBef>
              <a:tabLst>
                <a:tab pos="139700" algn="l"/>
              </a:tabLst>
              <a:defRPr/>
            </a:pPr>
            <a:r>
              <a:rPr kumimoji="0" lang="en-GB" sz="1400" b="0" i="0" u="none" strike="noStrike" kern="1200" cap="none" normalizeH="0" baseline="0" noProof="0">
                <a:ln>
                  <a:noFill/>
                </a:ln>
                <a:effectLst/>
                <a:uLnTx/>
                <a:uFillTx/>
                <a:latin typeface="Arial"/>
                <a:cs typeface="Arial"/>
              </a:rPr>
              <a:t>Reasonable travel and subsistence expenses incurred on </a:t>
            </a:r>
            <a:r>
              <a:rPr lang="en-GB" sz="1400">
                <a:latin typeface="Arial"/>
                <a:cs typeface="Arial"/>
              </a:rPr>
              <a:t>RSH </a:t>
            </a:r>
            <a:r>
              <a:rPr kumimoji="0" lang="en-GB" sz="1400" b="0" i="0" u="none" strike="noStrike" kern="1200" cap="none" normalizeH="0" baseline="0" noProof="0">
                <a:ln>
                  <a:noFill/>
                </a:ln>
                <a:effectLst/>
                <a:uLnTx/>
                <a:uFillTx/>
                <a:latin typeface="Arial"/>
                <a:cs typeface="Arial"/>
              </a:rPr>
              <a:t>business will be reimbursed in accordance with </a:t>
            </a:r>
            <a:r>
              <a:rPr lang="en-GB" sz="1400">
                <a:latin typeface="Arial"/>
                <a:cs typeface="Arial"/>
              </a:rPr>
              <a:t>RSH</a:t>
            </a:r>
            <a:r>
              <a:rPr kumimoji="0" lang="en-GB" sz="1400" b="0" i="0" u="none" strike="noStrike" kern="1200" cap="none" normalizeH="0" baseline="0" noProof="0">
                <a:ln>
                  <a:noFill/>
                </a:ln>
                <a:effectLst/>
                <a:uLnTx/>
                <a:uFillTx/>
                <a:latin typeface="Arial"/>
                <a:cs typeface="Arial"/>
              </a:rPr>
              <a:t> policies.​</a:t>
            </a:r>
            <a:endParaRPr lang="en-GB" sz="1400" b="0" i="0" u="none" strike="noStrike" kern="1200" cap="none" normalizeH="0" baseline="0" noProof="0">
              <a:ln>
                <a:noFill/>
              </a:ln>
              <a:effectLst/>
              <a:uLnTx/>
              <a:uFillTx/>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Conduct:</a:t>
            </a:r>
            <a:r>
              <a:rPr lang="en-GB" sz="1400">
                <a:solidFill>
                  <a:schemeClr val="accent1">
                    <a:lumMod val="75000"/>
                  </a:schemeClr>
                </a:solidFill>
                <a:latin typeface="Arial" panose="020B0604020202020204" pitchFamily="34" charset="0"/>
                <a:cs typeface="Arial" panose="020B0604020202020204" pitchFamily="34" charset="0"/>
              </a:rPr>
              <a:t> </a:t>
            </a:r>
          </a:p>
          <a:p>
            <a:pPr marL="12700" marR="21590">
              <a:lnSpc>
                <a:spcPct val="106100"/>
              </a:lnSpc>
              <a:spcBef>
                <a:spcPts val="100"/>
              </a:spcBef>
              <a:tabLst>
                <a:tab pos="139700" algn="l"/>
              </a:tabLst>
            </a:pPr>
            <a:r>
              <a:rPr lang="en-GB" sz="1400">
                <a:latin typeface="Arial"/>
                <a:cs typeface="Arial"/>
              </a:rPr>
              <a:t>The Members will be expected to act in accordance with: </a:t>
            </a:r>
            <a:endParaRPr lang="en-GB" sz="14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400">
                <a:solidFill>
                  <a:prstClr val="black"/>
                </a:solidFill>
                <a:latin typeface="Arial" panose="020B0604020202020204" pitchFamily="34" charset="0"/>
                <a:cs typeface="Arial" panose="020B0604020202020204" pitchFamily="34" charset="0"/>
              </a:rPr>
              <a:t>The principles set out in </a:t>
            </a:r>
            <a:r>
              <a:rPr lang="en-GB" sz="140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Bef>
                <a:spcPts val="100"/>
              </a:spcBef>
              <a:buFont typeface="Arial" panose="020B0604020202020204" pitchFamily="34" charset="0"/>
              <a:buChar char="•"/>
              <a:tabLst>
                <a:tab pos="139700" algn="l"/>
              </a:tabLst>
            </a:pPr>
            <a:r>
              <a:rPr lang="en-GB" sz="1400">
                <a:latin typeface="Arial"/>
                <a:cs typeface="Arial"/>
              </a:rPr>
              <a:t>The </a:t>
            </a:r>
            <a:r>
              <a:rPr lang="en-GB" sz="1400">
                <a:latin typeface="Arial"/>
                <a:cs typeface="Arial"/>
                <a:hlinkClick r:id="rId3"/>
              </a:rPr>
              <a:t>Seven Principles of Public Life</a:t>
            </a:r>
            <a:endParaRPr lang="en-GB" sz="1400">
              <a:latin typeface="Arial"/>
              <a:cs typeface="Arial"/>
            </a:endParaRPr>
          </a:p>
          <a:p>
            <a:pPr marL="12700" marR="21590">
              <a:lnSpc>
                <a:spcPct val="106100"/>
              </a:lnSpc>
              <a:spcBef>
                <a:spcPts val="100"/>
              </a:spcBef>
              <a:tabLst>
                <a:tab pos="139700" algn="l"/>
              </a:tabLst>
            </a:pPr>
            <a:endParaRPr lang="en-GB" sz="1400">
              <a:latin typeface="Arial"/>
              <a:cs typeface="Arial"/>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Nationality: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Annual Performance Review and Reappointment: </a:t>
            </a:r>
          </a:p>
          <a:p>
            <a:pPr marL="12700" marR="21590">
              <a:lnSpc>
                <a:spcPct val="106100"/>
              </a:lnSpc>
              <a:spcBef>
                <a:spcPts val="100"/>
              </a:spcBef>
              <a:tabLst>
                <a:tab pos="139700" algn="l"/>
              </a:tabLst>
            </a:pPr>
            <a:r>
              <a:rPr lang="en-GB" sz="1400">
                <a:latin typeface="Arial"/>
                <a:cs typeface="Arial"/>
              </a:rPr>
              <a:t>Annual performance reviews are expected to be undertaken by the Chair of the Regulator of Social Housing. Reappointments are not automatic and will only be considered subject to satisfactory performance reviews</a:t>
            </a:r>
            <a:r>
              <a:rPr lang="en-GB" sz="1400" i="1">
                <a:solidFill>
                  <a:srgbClr val="00B050"/>
                </a:solidFill>
                <a:latin typeface="Arial"/>
                <a:cs typeface="Arial"/>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507468" y="704250"/>
            <a:ext cx="5272360" cy="3923638"/>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r>
              <a:rPr lang="en-GB" sz="1500" b="1">
                <a:solidFill>
                  <a:schemeClr val="accent1">
                    <a:lumMod val="75000"/>
                  </a:schemeClr>
                </a:solidFill>
                <a:latin typeface="Arial"/>
                <a:cs typeface="Arial"/>
              </a:rPr>
              <a:t>Remuneration:</a:t>
            </a:r>
            <a:r>
              <a:rPr lang="en-GB" sz="1500" b="1">
                <a:solidFill>
                  <a:srgbClr val="009999"/>
                </a:solidFill>
                <a:latin typeface="Arial"/>
                <a:cs typeface="Arial"/>
              </a:rPr>
              <a:t> </a:t>
            </a:r>
            <a:r>
              <a:rPr lang="en-GB" sz="1500">
                <a:latin typeface="Arial"/>
                <a:cs typeface="Arial"/>
              </a:rPr>
              <a:t>£11,000 per annum (equivalent to £458 per day). This remuneration is treated as employment income and will be subject to tax and National Insurance contributions, both of which will be deducted at source under PAYE before you are paid. </a:t>
            </a:r>
            <a:endParaRPr lang="en-US"/>
          </a:p>
          <a:p>
            <a:pPr marL="12700" marR="21590">
              <a:lnSpc>
                <a:spcPct val="106100"/>
              </a:lnSpc>
              <a:spcBef>
                <a:spcPts val="100"/>
              </a:spcBef>
              <a:tabLst>
                <a:tab pos="139700" algn="l"/>
              </a:tabLst>
            </a:pPr>
            <a:endParaRPr lang="en-GB" sz="150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Time Commitment: </a:t>
            </a:r>
            <a:r>
              <a:rPr lang="en-GB" sz="1500">
                <a:solidFill>
                  <a:schemeClr val="tx1">
                    <a:lumMod val="95000"/>
                    <a:lumOff val="5000"/>
                  </a:schemeClr>
                </a:solidFill>
                <a:latin typeface="Arial"/>
                <a:cs typeface="Arial"/>
              </a:rPr>
              <a:t>Your time commitment is expected to be a maximum of 24 days per annum. </a:t>
            </a:r>
            <a:br>
              <a:rPr lang="en-GB" sz="1500">
                <a:latin typeface="Arial" panose="020B0604020202020204" pitchFamily="34" charset="0"/>
                <a:cs typeface="Arial" panose="020B0604020202020204" pitchFamily="34" charset="0"/>
              </a:rPr>
            </a:br>
            <a:endParaRPr lang="en-GB" sz="15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a:solidFill>
                  <a:schemeClr val="accent1">
                    <a:lumMod val="75000"/>
                  </a:schemeClr>
                </a:solidFill>
                <a:latin typeface="Arial"/>
                <a:cs typeface="Arial"/>
              </a:rPr>
              <a:t>Term: </a:t>
            </a:r>
            <a:r>
              <a:rPr lang="en-GB" sz="1500" spc="5">
                <a:latin typeface="Arial"/>
                <a:cs typeface="Arial"/>
              </a:rPr>
              <a:t>Appointments are made by Ministers for a period of up to 3</a:t>
            </a:r>
            <a:r>
              <a:rPr lang="en-GB" sz="1500" spc="5">
                <a:solidFill>
                  <a:srgbClr val="000000"/>
                </a:solidFill>
                <a:latin typeface="Arial"/>
                <a:cs typeface="Arial"/>
              </a:rPr>
              <a:t> years.</a:t>
            </a:r>
            <a:endParaRPr lang="en-GB" sz="1500" spc="5">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spc="5">
              <a:latin typeface="Arial" panose="020B0604020202020204" pitchFamily="34" charset="0"/>
              <a:cs typeface="Arial" panose="020B0604020202020204" pitchFamily="34" charset="0"/>
            </a:endParaRPr>
          </a:p>
          <a:p>
            <a:pPr marL="12700" marR="21590">
              <a:spcBef>
                <a:spcPts val="100"/>
              </a:spcBef>
              <a:tabLst>
                <a:tab pos="139700" algn="l"/>
              </a:tabLst>
            </a:pPr>
            <a:r>
              <a:rPr lang="en-GB" sz="1500" b="1" spc="-70">
                <a:solidFill>
                  <a:schemeClr val="accent1">
                    <a:lumMod val="75000"/>
                  </a:schemeClr>
                </a:solidFill>
                <a:latin typeface="Arial"/>
                <a:cs typeface="Arial"/>
              </a:rPr>
              <a:t>Location: </a:t>
            </a:r>
            <a:r>
              <a:rPr lang="en-GB" sz="1500" spc="-70">
                <a:latin typeface="Arial"/>
                <a:ea typeface="+mn-lt"/>
                <a:cs typeface="+mn-lt"/>
              </a:rPr>
              <a:t>The location of the Regulator of Social Housing is at 2 Marsham Street, London, SW1P 4DF. Board meetings are customarily held at this location, however, some meetings may be held outside London.</a:t>
            </a:r>
            <a:endParaRPr lang="en-GB" sz="1500" spc="-70">
              <a:solidFill>
                <a:schemeClr val="bg1">
                  <a:lumMod val="50000"/>
                </a:schemeClr>
              </a:solidFill>
              <a:latin typeface="Arial"/>
              <a:cs typeface="Arial" panose="020B0604020202020204" pitchFamily="34" charset="0"/>
            </a:endParaRPr>
          </a:p>
        </p:txBody>
      </p:sp>
    </p:spTree>
    <p:extLst>
      <p:ext uri="{BB962C8B-B14F-4D97-AF65-F5344CB8AC3E}">
        <p14:creationId xmlns:p14="http://schemas.microsoft.com/office/powerpoint/2010/main" val="1167525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838200" y="365126"/>
            <a:ext cx="10515600" cy="635413"/>
          </a:xfrm>
        </p:spPr>
        <p:txBody>
          <a:bodyPr>
            <a:normAutofit/>
          </a:bodyPr>
          <a:lstStyle/>
          <a:p>
            <a:r>
              <a:rPr lang="en-GB" sz="3200" b="1">
                <a:solidFill>
                  <a:schemeClr val="accent1">
                    <a:lumMod val="75000"/>
                  </a:schemeClr>
                </a:solidFill>
                <a:latin typeface="Arial"/>
                <a:cs typeface="Arial"/>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68664" y="881476"/>
            <a:ext cx="11663155" cy="6278642"/>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dirty="0">
                <a:latin typeface="Arial"/>
                <a:cs typeface="Arial"/>
              </a:rPr>
              <a:t>The new Public Appointment website is open for this vacancy and candidates will need </a:t>
            </a:r>
            <a:r>
              <a:rPr kumimoji="0" lang="en-GB" sz="1400" b="0" i="0" u="none" strike="noStrike" kern="0" cap="none" spc="0" normalizeH="0" baseline="0" noProof="0" dirty="0">
                <a:ln>
                  <a:noFill/>
                </a:ln>
                <a:effectLst/>
                <a:uLnTx/>
                <a:uFillTx/>
                <a:latin typeface="Arial"/>
                <a:cs typeface="Arial"/>
              </a:rPr>
              <a:t>to </a:t>
            </a:r>
            <a:r>
              <a:rPr lang="en-GB" sz="1400" kern="0" dirty="0">
                <a:latin typeface="Arial"/>
                <a:cs typeface="Arial"/>
              </a:rPr>
              <a:t>apply for this role using the </a:t>
            </a:r>
            <a:r>
              <a:rPr lang="en-GB" sz="1400" kern="0" dirty="0">
                <a:solidFill>
                  <a:srgbClr val="0563C1"/>
                </a:solidFill>
                <a:latin typeface="Arial"/>
                <a:cs typeface="Arial"/>
                <a:hlinkClick r:id="rId2"/>
              </a:rPr>
              <a:t>Public Appointments website</a:t>
            </a:r>
            <a:r>
              <a:rPr lang="en-GB" sz="1400" kern="0" dirty="0">
                <a:latin typeface="Arial"/>
                <a:cs typeface="Arial"/>
              </a:rPr>
              <a:t>:</a:t>
            </a:r>
            <a:endParaRPr lang="en-US" sz="1400" kern="0" dirty="0">
              <a:latin typeface="Arial"/>
              <a:cs typeface="Arial"/>
            </a:endParaRPr>
          </a:p>
          <a:p>
            <a:pPr>
              <a:defRPr/>
            </a:pPr>
            <a:endParaRPr lang="en-GB" sz="1400" kern="0" dirty="0">
              <a:latin typeface="Arial"/>
              <a:cs typeface="Arial"/>
            </a:endParaRPr>
          </a:p>
          <a:p>
            <a:pPr>
              <a:defRPr/>
            </a:pPr>
            <a:r>
              <a:rPr lang="en-GB" sz="1400" kern="0" dirty="0">
                <a:latin typeface="Arial"/>
                <a:cs typeface="Arial"/>
              </a:rPr>
              <a:t>To apply you </a:t>
            </a:r>
            <a:r>
              <a:rPr kumimoji="0" lang="en-GB" sz="1400" i="0" u="none" strike="noStrike" kern="0" cap="none" spc="0" normalizeH="0" baseline="0" noProof="0" dirty="0">
                <a:ln>
                  <a:noFill/>
                </a:ln>
                <a:effectLst/>
                <a:uLnTx/>
                <a:uFillTx/>
                <a:latin typeface="Arial"/>
                <a:cs typeface="Arial"/>
              </a:rPr>
              <a:t>will </a:t>
            </a:r>
            <a:r>
              <a:rPr lang="en-GB" sz="1400" kern="0" dirty="0">
                <a:latin typeface="Arial"/>
                <a:cs typeface="Arial"/>
              </a:rPr>
              <a:t>need to </a:t>
            </a:r>
            <a:r>
              <a:rPr lang="en-GB" sz="1400" kern="0" dirty="0">
                <a:solidFill>
                  <a:srgbClr val="0563C1"/>
                </a:solidFill>
                <a:latin typeface="Arial"/>
                <a:cs typeface="Arial"/>
                <a:hlinkClick r:id="rId3"/>
              </a:rPr>
              <a:t>create an account</a:t>
            </a:r>
            <a:r>
              <a:rPr lang="en-GB" sz="1400" kern="0" dirty="0">
                <a:latin typeface="Arial"/>
                <a:cs typeface="Arial"/>
              </a:rPr>
              <a:t> or </a:t>
            </a:r>
            <a:r>
              <a:rPr lang="en-GB" sz="1400" kern="0" dirty="0">
                <a:solidFill>
                  <a:srgbClr val="0563C1"/>
                </a:solidFill>
                <a:latin typeface="Arial"/>
                <a:cs typeface="Arial"/>
                <a:hlinkClick r:id="rId4"/>
              </a:rPr>
              <a:t>sign in</a:t>
            </a:r>
            <a:r>
              <a:rPr kumimoji="0" lang="en-GB" sz="1400" i="0" u="none" strike="noStrike" kern="0" cap="none" spc="0" normalizeH="0" baseline="0" noProof="0" dirty="0">
                <a:ln>
                  <a:noFill/>
                </a:ln>
                <a:effectLst/>
                <a:uLnTx/>
                <a:uFillTx/>
                <a:latin typeface="Arial"/>
                <a:cs typeface="Arial"/>
              </a:rPr>
              <a:t>.</a:t>
            </a:r>
          </a:p>
          <a:p>
            <a:pPr>
              <a:defRPr/>
            </a:pPr>
            <a:endParaRPr lang="en-US" sz="140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a:defRPr/>
            </a:pPr>
            <a:r>
              <a:rPr lang="en-GB" sz="1400" kern="0" dirty="0">
                <a:latin typeface="Arial"/>
                <a:cs typeface="Arial"/>
              </a:rPr>
              <a:t>Once </a:t>
            </a:r>
            <a:r>
              <a:rPr kumimoji="0" lang="en-GB" sz="1400" b="0" i="0" u="none" strike="noStrike" kern="0" cap="none" spc="0" normalizeH="0" baseline="0" noProof="0" dirty="0">
                <a:ln>
                  <a:noFill/>
                </a:ln>
                <a:effectLst/>
                <a:uLnTx/>
                <a:uFillTx/>
                <a:latin typeface="Arial"/>
                <a:cs typeface="Arial"/>
              </a:rPr>
              <a:t>you </a:t>
            </a:r>
            <a:r>
              <a:rPr lang="en-GB" sz="1400" kern="0" dirty="0">
                <a:latin typeface="Arial"/>
                <a:cs typeface="Arial"/>
              </a:rPr>
              <a:t>are logged into </a:t>
            </a:r>
            <a:r>
              <a:rPr kumimoji="0" lang="en-GB" sz="1400" b="0" i="0" u="none" strike="noStrike" kern="0" cap="none" spc="0" normalizeH="0" baseline="0" noProof="0" dirty="0">
                <a:ln>
                  <a:noFill/>
                </a:ln>
                <a:effectLst/>
                <a:uLnTx/>
                <a:uFillTx/>
                <a:latin typeface="Arial"/>
                <a:cs typeface="Arial"/>
              </a:rPr>
              <a:t>your </a:t>
            </a:r>
            <a:r>
              <a:rPr lang="en-GB" sz="1400" kern="0" dirty="0">
                <a:latin typeface="Arial"/>
                <a:cs typeface="Arial"/>
              </a:rPr>
              <a:t>account, click on 'apply for this role' and follow the on-screen instructions. To apply, all candidates are required to provide:</a:t>
            </a:r>
            <a:endParaRPr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defTabSz="914400">
              <a:lnSpc>
                <a:spcPct val="100000"/>
              </a:lnSpc>
              <a:spcBef>
                <a:spcPts val="0"/>
              </a:spcBef>
              <a:spcAft>
                <a:spcPts val="0"/>
              </a:spcAft>
              <a:buNone/>
              <a:tabLst/>
              <a:defRPr/>
            </a:pPr>
            <a:endParaRPr lang="en-GB" sz="100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indent="-342900">
              <a:buAutoNum type="arabicPeriod"/>
              <a:defRPr/>
            </a:pPr>
            <a:r>
              <a:rPr kumimoji="0" lang="en-GB" sz="1400" b="1" i="0" u="none" strike="noStrike" kern="0" cap="none" spc="0" normalizeH="0" baseline="0" noProof="0" dirty="0">
                <a:ln>
                  <a:noFill/>
                </a:ln>
                <a:effectLst/>
                <a:uLnTx/>
                <a:uFillTx/>
                <a:latin typeface="Arial"/>
                <a:cs typeface="Arial"/>
              </a:rPr>
              <a:t>Curriculum Vitae</a:t>
            </a:r>
            <a:r>
              <a:rPr lang="en-GB" sz="1400" b="1" kern="0" dirty="0">
                <a:latin typeface="Arial"/>
                <a:cs typeface="Arial"/>
              </a:rPr>
              <a:t>  </a:t>
            </a:r>
            <a:r>
              <a:rPr kumimoji="0" lang="en-GB" sz="1400" b="0" i="1" u="none" strike="noStrike" kern="0" cap="none" spc="0" normalizeH="0" baseline="0" noProof="0" dirty="0">
                <a:ln>
                  <a:noFill/>
                </a:ln>
                <a:effectLst/>
                <a:uLnTx/>
                <a:uFillTx/>
                <a:latin typeface="Arial"/>
                <a:cs typeface="Arial"/>
              </a:rPr>
              <a:t>(maximum 2 pages).</a:t>
            </a:r>
            <a:r>
              <a:rPr lang="en-GB" sz="1400" i="1" kern="0" dirty="0">
                <a:latin typeface="Arial"/>
                <a:cs typeface="Arial"/>
              </a:rPr>
              <a:t> </a:t>
            </a:r>
            <a:r>
              <a:rPr kumimoji="0" lang="en-GB" sz="1400" b="0" i="0" u="none" strike="noStrike" kern="0" cap="none" spc="0" normalizeH="0" baseline="0" noProof="0" dirty="0">
                <a:ln>
                  <a:noFill/>
                </a:ln>
                <a:effectLst/>
                <a:uLnTx/>
                <a:uFillTx/>
                <a:latin typeface="Arial"/>
                <a:cs typeface="Arial"/>
              </a:rPr>
              <a:t>Include</a:t>
            </a:r>
            <a:r>
              <a:rPr lang="en-GB" sz="1400" i="1" kern="0" dirty="0">
                <a:latin typeface="Arial"/>
                <a:cs typeface="Arial"/>
              </a:rPr>
              <a:t> </a:t>
            </a:r>
            <a:r>
              <a:rPr kumimoji="0" lang="en-GB" sz="1400" b="0" i="0" u="none" strike="noStrike" kern="0" cap="none" spc="0" normalizeH="0" baseline="0" noProof="0" dirty="0">
                <a:ln>
                  <a:noFill/>
                </a:ln>
                <a:effectLst/>
                <a:uLnTx/>
                <a:uFillTx/>
                <a:latin typeface="Arial"/>
                <a:cs typeface="Arial"/>
              </a:rPr>
              <a:t>your education, professional qualifications and full employment history</a:t>
            </a:r>
            <a:r>
              <a:rPr kumimoji="0" lang="en-GB" sz="1400" b="0" i="0" u="none" strike="noStrike" kern="0" cap="none" spc="0" normalizeH="0" baseline="0" noProof="0" dirty="0">
                <a:ln>
                  <a:noFill/>
                </a:ln>
                <a:solidFill>
                  <a:srgbClr val="0070C0"/>
                </a:solidFill>
                <a:effectLst/>
                <a:uLnTx/>
                <a:uFillTx/>
                <a:latin typeface="Arial"/>
                <a:cs typeface="Arial"/>
              </a:rPr>
              <a:t>.</a:t>
            </a:r>
            <a:r>
              <a:rPr lang="en-GB" sz="1400" kern="0" dirty="0">
                <a:solidFill>
                  <a:srgbClr val="0070C0"/>
                </a:solidFill>
                <a:latin typeface="Arial"/>
                <a:cs typeface="Arial"/>
              </a:rPr>
              <a:t> </a:t>
            </a:r>
            <a:endParaRPr lang="en-GB" sz="1400" b="0" i="0" u="none" strike="noStrike" kern="0" cap="none" spc="0" normalizeH="0" baseline="0" noProof="0" dirty="0">
              <a:ln>
                <a:noFill/>
              </a:ln>
              <a:solidFill>
                <a:srgbClr val="0070C0"/>
              </a:solidFill>
              <a:effectLst/>
              <a:uLnTx/>
              <a:uFillTx/>
              <a:latin typeface="Arial" panose="020B0604020202020204" pitchFamily="34" charset="0"/>
              <a:cs typeface="Arial" panose="020B0604020202020204" pitchFamily="34" charset="0"/>
            </a:endParaRPr>
          </a:p>
          <a:p>
            <a:pPr marL="342900" indent="-342900">
              <a:buAutoNum type="arabicPeriod"/>
              <a:defRPr/>
            </a:pPr>
            <a:r>
              <a:rPr kumimoji="0" lang="en-GB" sz="1400" b="1" i="0" u="none" strike="noStrike" kern="0" cap="none" spc="0" normalizeH="0" baseline="0" noProof="0" dirty="0">
                <a:ln>
                  <a:noFill/>
                </a:ln>
                <a:effectLst/>
                <a:uLnTx/>
                <a:uFillTx/>
                <a:latin typeface="Arial"/>
                <a:cs typeface="Arial"/>
              </a:rPr>
              <a:t>Supporting </a:t>
            </a:r>
            <a:r>
              <a:rPr lang="en-GB" sz="1400" b="1" kern="0" dirty="0">
                <a:latin typeface="Arial"/>
                <a:cs typeface="Arial"/>
              </a:rPr>
              <a:t>Statement </a:t>
            </a:r>
            <a:r>
              <a:rPr kumimoji="0" lang="en-GB" sz="1400" b="0" i="1" u="none" strike="noStrike" kern="0" cap="none" spc="0" normalizeH="0" baseline="0" noProof="0" dirty="0">
                <a:ln>
                  <a:noFill/>
                </a:ln>
                <a:effectLst/>
                <a:uLnTx/>
                <a:uFillTx/>
                <a:latin typeface="Arial"/>
                <a:cs typeface="Arial"/>
              </a:rPr>
              <a:t>(maximum 2 pages)</a:t>
            </a:r>
            <a:r>
              <a:rPr kumimoji="0" lang="en-GB" sz="1400" b="0" i="0" u="none" strike="noStrike" kern="0" cap="none" spc="0" normalizeH="0" baseline="0" noProof="0" dirty="0">
                <a:ln>
                  <a:noFill/>
                </a:ln>
                <a:effectLst/>
                <a:uLnTx/>
                <a:uFillTx/>
                <a:latin typeface="Arial"/>
                <a:cs typeface="Arial"/>
              </a:rPr>
              <a:t>. Please tailor setting out your suitability for the role and how you meet the Selection Criteria. We</a:t>
            </a:r>
            <a:r>
              <a:rPr lang="en-GB" sz="1400" kern="0" dirty="0">
                <a:latin typeface="Arial"/>
                <a:cs typeface="Arial"/>
              </a:rPr>
              <a:t> </a:t>
            </a:r>
            <a:r>
              <a:rPr kumimoji="0" lang="en-GB" sz="1400" b="0" i="0" u="none" strike="noStrike" kern="0" cap="none" spc="0" normalizeH="0" baseline="0" noProof="0" dirty="0">
                <a:ln>
                  <a:noFill/>
                </a:ln>
                <a:effectLst/>
                <a:uLnTx/>
                <a:uFillTx/>
                <a:latin typeface="Arial"/>
                <a:cs typeface="Arial"/>
              </a:rPr>
              <a:t>suggest you use specific examples to demonstrate how you meet the Criteria. If you can offer the experience in more than one of the areas</a:t>
            </a:r>
            <a:r>
              <a:rPr lang="en-GB" sz="1400" kern="0" dirty="0">
                <a:latin typeface="Arial"/>
                <a:cs typeface="Arial"/>
              </a:rPr>
              <a:t> </a:t>
            </a:r>
            <a:r>
              <a:rPr kumimoji="0" lang="en-GB" sz="1400" b="0" i="0" u="none" strike="noStrike" kern="0" cap="none" spc="0" normalizeH="0" baseline="0" noProof="0" dirty="0">
                <a:ln>
                  <a:noFill/>
                </a:ln>
                <a:effectLst/>
                <a:uLnTx/>
                <a:uFillTx/>
                <a:latin typeface="Arial"/>
                <a:cs typeface="Arial"/>
              </a:rPr>
              <a:t>referenced above, </a:t>
            </a:r>
            <a:r>
              <a:rPr lang="en-GB" sz="1400" kern="0" dirty="0">
                <a:latin typeface="Arial"/>
                <a:cs typeface="Arial"/>
              </a:rPr>
              <a:t>please </a:t>
            </a:r>
            <a:r>
              <a:rPr kumimoji="0" lang="en-GB" sz="1400" b="0" i="0" u="none" strike="noStrike" kern="0" cap="none" spc="0" normalizeH="0" baseline="0" noProof="0" dirty="0">
                <a:ln>
                  <a:noFill/>
                </a:ln>
                <a:effectLst/>
                <a:uLnTx/>
                <a:uFillTx/>
                <a:latin typeface="Arial"/>
                <a:cs typeface="Arial"/>
              </a:rPr>
              <a:t>clearly reference and example those Criteria in a single supporting </a:t>
            </a:r>
            <a:r>
              <a:rPr lang="en-GB" sz="1400" kern="0" dirty="0">
                <a:latin typeface="Arial"/>
                <a:cs typeface="Arial"/>
              </a:rPr>
              <a:t>statement</a:t>
            </a:r>
            <a:r>
              <a:rPr kumimoji="0" lang="en-GB" sz="1400" b="0" i="0" u="none" strike="noStrike" kern="0" cap="none" spc="0" normalizeH="0" baseline="0" noProof="0" dirty="0">
                <a:ln>
                  <a:noFill/>
                </a:ln>
                <a:effectLst/>
                <a:uLnTx/>
                <a:uFillTx/>
                <a:latin typeface="Arial"/>
                <a:cs typeface="Arial"/>
              </a:rPr>
              <a:t>.</a:t>
            </a:r>
            <a:r>
              <a:rPr lang="en-GB" sz="1400" kern="0" dirty="0">
                <a:latin typeface="Arial"/>
                <a:cs typeface="Arial"/>
              </a:rPr>
              <a:t> </a:t>
            </a:r>
            <a:endParaRPr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marL="342900" indent="-342900">
              <a:buAutoNum type="arabicPeriod"/>
              <a:defRPr/>
            </a:pPr>
            <a:r>
              <a:rPr lang="en-GB" sz="1400" b="1" kern="0" dirty="0">
                <a:latin typeface="Arial"/>
                <a:cs typeface="Arial"/>
              </a:rPr>
              <a:t>Equality Information </a:t>
            </a:r>
            <a:r>
              <a:rPr lang="en-GB" sz="1400" kern="0" dirty="0">
                <a:latin typeface="Arial"/>
                <a:cs typeface="Arial"/>
              </a:rPr>
              <a:t>The information you provide will not be used as part of the selection process and will not be seen by the interview panel.</a:t>
            </a:r>
          </a:p>
          <a:p>
            <a:pPr marL="342900" indent="-342900">
              <a:buAutoNum type="arabicPeriod"/>
              <a:defRPr/>
            </a:pPr>
            <a:r>
              <a:rPr lang="en-GB" sz="1400" b="1" kern="0" dirty="0">
                <a:latin typeface="Arial"/>
                <a:cs typeface="Arial"/>
              </a:rPr>
              <a:t>Information relating to any outside interests or reputational issues </a:t>
            </a:r>
            <a:r>
              <a:rPr lang="en-GB" sz="1400" kern="0" dirty="0">
                <a:latin typeface="Arial"/>
                <a:cs typeface="Arial"/>
              </a:rPr>
              <a:t>You should declare any potential issues including conflicts of interest (perceived, potential or actual), this includes your personal or professional history that could, if you were appointed, be misconstrued, cause embarrassment to RSH, DLUHC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lang="en-GB" sz="1400" b="0" i="0" u="none" strike="noStrike" kern="0" cap="none" spc="0" normalizeH="0" baseline="0" noProof="0" dirty="0">
              <a:ln>
                <a:noFill/>
              </a:ln>
              <a:solidFill>
                <a:prstClr val="black"/>
              </a:solidFill>
              <a:effectLst/>
              <a:uLnTx/>
              <a:uFillTx/>
              <a:latin typeface="Arial"/>
              <a:cs typeface="Arial"/>
            </a:endParaRPr>
          </a:p>
          <a:p>
            <a:pPr>
              <a:defRPr/>
            </a:pPr>
            <a:endParaRPr lang="en-GB" sz="1400" kern="0" dirty="0">
              <a:latin typeface="Arial"/>
              <a:cs typeface="Arial"/>
            </a:endParaRPr>
          </a:p>
          <a:p>
            <a:pPr>
              <a:defRPr/>
            </a:pPr>
            <a:r>
              <a:rPr kumimoji="0" lang="en-GB" sz="1400" b="0" i="0" u="none" strike="noStrike" kern="0" cap="none" spc="0" normalizeH="0" baseline="0" noProof="0" dirty="0">
                <a:ln>
                  <a:noFill/>
                </a:ln>
                <a:effectLst/>
                <a:uLnTx/>
                <a:uFillTx/>
                <a:latin typeface="Arial"/>
                <a:cs typeface="Arial"/>
              </a:rPr>
              <a:t>Candidates should note that ‘due diligence’ will be carried out as part of the assessment process if you are called to interview and will be shared</a:t>
            </a:r>
            <a:r>
              <a:rPr lang="en-GB" sz="1400" kern="0" dirty="0">
                <a:latin typeface="Arial"/>
                <a:cs typeface="Arial"/>
              </a:rPr>
              <a:t> </a:t>
            </a:r>
            <a:r>
              <a:rPr kumimoji="0" lang="en-GB" sz="1400" b="0" i="0" u="none" strike="noStrike" kern="0" cap="none" spc="0" normalizeH="0" baseline="0" noProof="0" dirty="0">
                <a:ln>
                  <a:noFill/>
                </a:ln>
                <a:effectLst/>
                <a:uLnTx/>
                <a:uFillTx/>
                <a:latin typeface="Arial"/>
                <a:cs typeface="Arial"/>
              </a:rPr>
              <a:t>with the Panel and Ministers, this will include searches on social media, blogs and/or other publicly available information.</a:t>
            </a:r>
            <a:r>
              <a:rPr lang="en-GB" sz="1400" kern="0" dirty="0">
                <a:latin typeface="Arial"/>
                <a:cs typeface="Arial"/>
              </a:rPr>
              <a:t>  </a:t>
            </a:r>
            <a:endParaRPr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Diversity data will be treated in confidence and is used for data gathering information only and will not affect your application. </a:t>
            </a:r>
            <a:r>
              <a:rPr lang="en-GB" sz="1400" kern="0" dirty="0">
                <a:latin typeface="Arial"/>
                <a:cs typeface="Arial"/>
              </a:rPr>
              <a:t> </a:t>
            </a:r>
            <a:endParaRPr lang="en-US" sz="1400" kern="0" dirty="0">
              <a:latin typeface="Arial"/>
              <a:cs typeface="Arial"/>
            </a:endParaRPr>
          </a:p>
          <a:p>
            <a:pPr>
              <a:defRPr/>
            </a:pPr>
            <a:endParaRPr lang="en-GB" sz="1400" kern="0" dirty="0">
              <a:latin typeface="Arial"/>
              <a:cs typeface="Arial"/>
            </a:endParaRPr>
          </a:p>
          <a:p>
            <a:pPr>
              <a:defRPr/>
            </a:pPr>
            <a:r>
              <a:rPr lang="en-GB" sz="1400" kern="0" dirty="0">
                <a:latin typeface="Arial"/>
                <a:cs typeface="Arial"/>
              </a:rPr>
              <a:t>We will ask you to check and confirm your personal details to ensure your application is accurate</a:t>
            </a:r>
            <a:r>
              <a:rPr kumimoji="0" lang="en-GB" sz="1400" b="0" i="0" u="none" strike="noStrike" kern="0" cap="none" spc="0" normalizeH="0" baseline="0" noProof="0" dirty="0">
                <a:ln>
                  <a:noFill/>
                </a:ln>
                <a:effectLst/>
                <a:uLnTx/>
                <a:uFillTx/>
                <a:latin typeface="Arial"/>
                <a:cs typeface="Arial"/>
              </a:rPr>
              <a:t>.</a:t>
            </a:r>
            <a:endParaRPr lang="en-GB" sz="1400" kern="0" dirty="0">
              <a:latin typeface="Arial"/>
              <a:cs typeface="Arial"/>
            </a:endParaRPr>
          </a:p>
          <a:p>
            <a:pPr>
              <a:defRPr/>
            </a:pPr>
            <a:endParaRPr lang="en-GB" sz="1400" b="0" i="0" u="none" strike="noStrike" kern="0" cap="none" spc="0" normalizeH="0" baseline="0" noProof="0" dirty="0">
              <a:ln>
                <a:noFill/>
              </a:ln>
              <a:effectLst/>
              <a:uLnTx/>
              <a:uFillTx/>
              <a:latin typeface="Arial"/>
              <a:cs typeface="Arial"/>
            </a:endParaRPr>
          </a:p>
          <a:p>
            <a:pPr>
              <a:defRPr/>
            </a:pPr>
            <a:r>
              <a:rPr lang="en-GB" sz="1400" kern="0" dirty="0">
                <a:latin typeface="Arial"/>
                <a:cs typeface="Arial"/>
              </a:rPr>
              <a:t>You will have the opportunity to make a reasonable adjustment request or apply under the disability confident scheme before you submit your application.</a:t>
            </a:r>
          </a:p>
          <a:p>
            <a:pPr>
              <a:defRPr/>
            </a:pPr>
            <a:endParaRPr lang="en-GB" sz="1400" b="1" kern="0" dirty="0">
              <a:latin typeface="Arial"/>
              <a:cs typeface="Arial"/>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10</a:t>
            </a:fld>
            <a:endParaRPr lang="en-US"/>
          </a:p>
        </p:txBody>
      </p:sp>
    </p:spTree>
    <p:extLst>
      <p:ext uri="{BB962C8B-B14F-4D97-AF65-F5344CB8AC3E}">
        <p14:creationId xmlns:p14="http://schemas.microsoft.com/office/powerpoint/2010/main" val="994405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11</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PublicAppointments@levellingup.gov.uk.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spc="10" dirty="0">
                <a:solidFill>
                  <a:schemeClr val="accent1">
                    <a:lumMod val="75000"/>
                  </a:schemeClr>
                </a:solidFill>
                <a:latin typeface="Arial"/>
                <a:cs typeface="Arial"/>
              </a:rPr>
              <a:t>The Advisory Assessment Panel will be:</a:t>
            </a:r>
          </a:p>
          <a:p>
            <a:pPr marL="0" indent="0">
              <a:lnSpc>
                <a:spcPct val="100000"/>
              </a:lnSpc>
              <a:spcBef>
                <a:spcPts val="0"/>
              </a:spcBef>
              <a:buNone/>
            </a:pPr>
            <a:r>
              <a:rPr lang="en-GB" sz="1600" spc="10" dirty="0">
                <a:latin typeface="Arial"/>
                <a:cs typeface="Arial"/>
              </a:rPr>
              <a:t>•  </a:t>
            </a:r>
            <a:r>
              <a:rPr lang="en-GB" sz="1600" spc="10" dirty="0">
                <a:solidFill>
                  <a:srgbClr val="000000"/>
                </a:solidFill>
                <a:latin typeface="Arial"/>
                <a:cs typeface="Arial"/>
              </a:rPr>
              <a:t>Emma Payne, Director of Social Housing</a:t>
            </a:r>
            <a:r>
              <a:rPr lang="en-GB" sz="1600" spc="10" dirty="0">
                <a:latin typeface="Arial"/>
                <a:cs typeface="Arial"/>
              </a:rPr>
              <a:t> and DLUHC Panel Chair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 </a:t>
            </a:r>
            <a:r>
              <a:rPr lang="en-GB" sz="1600" spc="10" dirty="0">
                <a:solidFill>
                  <a:srgbClr val="000000"/>
                </a:solidFill>
                <a:latin typeface="Arial"/>
                <a:cs typeface="Arial"/>
              </a:rPr>
              <a:t> Bernadette Conroy, Regulator of Social Housing Chair and ALB Representative  </a:t>
            </a:r>
            <a:endParaRPr lang="en-GB" sz="1600" spc="10" dirty="0">
              <a:solidFill>
                <a:schemeClr val="bg1">
                  <a:lumMod val="50000"/>
                </a:schemeClr>
              </a:solidFill>
              <a:latin typeface="Arial" panose="020B0604020202020204" pitchFamily="34" charset="0"/>
              <a:cs typeface="Arial" panose="020B0604020202020204" pitchFamily="34" charset="0"/>
            </a:endParaRPr>
          </a:p>
          <a:p>
            <a:pPr>
              <a:lnSpc>
                <a:spcPct val="100000"/>
              </a:lnSpc>
              <a:spcBef>
                <a:spcPts val="0"/>
              </a:spcBef>
              <a:buFont typeface="Arial"/>
              <a:buChar char="•"/>
            </a:pPr>
            <a:r>
              <a:rPr lang="en-GB" sz="1600" spc="10" dirty="0">
                <a:latin typeface="Arial"/>
                <a:cs typeface="Arial"/>
              </a:rPr>
              <a:t>Abi Olapade, Independent Panel Member  </a:t>
            </a:r>
          </a:p>
          <a:p>
            <a:pPr marL="0" indent="0">
              <a:lnSpc>
                <a:spcPct val="100000"/>
              </a:lnSpc>
              <a:spcBef>
                <a:spcPts val="0"/>
              </a:spcBef>
              <a:buNone/>
            </a:pPr>
            <a:r>
              <a:rPr lang="en-GB" sz="1600" spc="10" dirty="0">
                <a:latin typeface="Arial"/>
                <a:cs typeface="Arial"/>
              </a:rPr>
              <a:t>•  </a:t>
            </a:r>
            <a:r>
              <a:rPr lang="en-GB" sz="1600" spc="10" dirty="0" err="1">
                <a:latin typeface="Arial"/>
                <a:cs typeface="Arial"/>
              </a:rPr>
              <a:t>Kwajo</a:t>
            </a:r>
            <a:r>
              <a:rPr lang="en-GB" sz="1600" spc="10" dirty="0">
                <a:latin typeface="Arial"/>
                <a:cs typeface="Arial"/>
              </a:rPr>
              <a:t> Tweneboa - External Panel Member</a:t>
            </a:r>
            <a:endParaRPr lang="en-GB" dirty="0"/>
          </a:p>
          <a:p>
            <a:pPr marL="0" indent="0">
              <a:lnSpc>
                <a:spcPct val="100000"/>
              </a:lnSpc>
              <a:spcBef>
                <a:spcPts val="0"/>
              </a:spcBef>
              <a:buFont typeface="Arial" panose="020B0604020202020204" pitchFamily="34" charset="0"/>
              <a:buNone/>
            </a:pPr>
            <a:endParaRPr lang="en-GB" sz="1600" spc="10">
              <a:latin typeface="Arial"/>
              <a:cs typeface="Arial"/>
            </a:endParaRPr>
          </a:p>
          <a:p>
            <a:pPr marL="0" indent="0">
              <a:lnSpc>
                <a:spcPct val="100000"/>
              </a:lnSpc>
              <a:spcBef>
                <a:spcPts val="0"/>
              </a:spcBef>
              <a:buFont typeface="Arial" panose="020B0604020202020204" pitchFamily="34" charset="0"/>
              <a:buNone/>
            </a:pPr>
            <a:endParaRPr lang="en-GB" sz="1600" spc="10">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32278"/>
            <a:ext cx="10946472" cy="465205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600" spc="10" dirty="0">
                <a:latin typeface="Arial"/>
                <a:cs typeface="Arial"/>
                <a:hlinkClick r:id="rId2">
                  <a:extLst>
                    <a:ext uri="{A12FA001-AC4F-418D-AE19-62706E023703}">
                      <ahyp:hlinkClr xmlns:ahyp="http://schemas.microsoft.com/office/drawing/2018/hyperlinkcolor" val="tx"/>
                    </a:ext>
                  </a:extLst>
                </a:hlinkClick>
              </a:rPr>
              <a:t>levellingup</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0"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a:t>
            </a:r>
            <a:r>
              <a:rPr lang="en-GB" sz="1600" spc="10" dirty="0">
                <a:solidFill>
                  <a:srgbClr val="000000"/>
                </a:solidFill>
                <a:latin typeface="Arial"/>
                <a:cs typeface="Arial"/>
              </a:rPr>
              <a:t>25 September 2023 (extended)</a:t>
            </a:r>
            <a:endParaRPr lang="en-GB" sz="1600" b="0" i="0" u="none" strike="noStrike" kern="1200" cap="none" spc="10" normalizeH="0" baseline="0" noProof="0" dirty="0">
              <a:ln>
                <a:noFill/>
              </a:ln>
              <a:solidFill>
                <a:srgbClr val="000000"/>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lang="en-GB" sz="1600" spc="10" dirty="0">
                <a:latin typeface="Arial"/>
                <a:cs typeface="Arial"/>
              </a:rPr>
              <a:t> </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 </a:t>
            </a:r>
            <a:r>
              <a:rPr lang="en-GB" sz="1600" spc="10" dirty="0">
                <a:latin typeface="Arial"/>
                <a:cs typeface="Arial"/>
              </a:rPr>
              <a:t>w/c 27 November 2023</a:t>
            </a: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Panel interviews:</a:t>
            </a:r>
            <a:r>
              <a:rPr lang="en-GB" sz="1600" spc="10" dirty="0">
                <a:latin typeface="Arial"/>
                <a:cs typeface="Arial"/>
              </a:rPr>
              <a:t> w/c 8 January 2024.</a:t>
            </a:r>
            <a:r>
              <a:rPr kumimoji="0" lang="en-GB" sz="1600" b="0" i="0" u="none" strike="noStrike" kern="1200" cap="none" spc="0" normalizeH="0" baseline="0" noProof="0" dirty="0">
                <a:ln>
                  <a:noFill/>
                </a:ln>
                <a:effectLst/>
                <a:uLnTx/>
                <a:uFillTx/>
                <a:latin typeface="Arial"/>
                <a:ea typeface="+mn-ea"/>
                <a:cs typeface="Arial"/>
              </a:rPr>
              <a:t> </a:t>
            </a:r>
            <a:r>
              <a:rPr lang="en-GB" sz="1600" dirty="0">
                <a:latin typeface="Arial"/>
                <a:cs typeface="Arial"/>
              </a:rPr>
              <a:t>Interviews</a:t>
            </a:r>
            <a:r>
              <a:rPr kumimoji="0" lang="en-GB" sz="1600" b="0" i="0" u="none" strike="noStrike" kern="1200" cap="none" spc="0" normalizeH="0" baseline="0" noProof="0" dirty="0">
                <a:ln>
                  <a:noFill/>
                </a:ln>
                <a:effectLst/>
                <a:uLnTx/>
                <a:uFillTx/>
                <a:latin typeface="Arial"/>
                <a:ea typeface="+mn-ea"/>
                <a:cs typeface="Arial"/>
              </a:rPr>
              <a:t> </a:t>
            </a:r>
            <a:r>
              <a:rPr lang="en-GB" sz="1600" dirty="0">
                <a:latin typeface="Arial"/>
                <a:cs typeface="Arial"/>
              </a:rPr>
              <a:t>will be conducted</a:t>
            </a:r>
            <a:r>
              <a:rPr kumimoji="0" lang="en-GB" sz="1600" b="0" i="0" u="none" strike="noStrike" kern="1200" cap="none" spc="0" normalizeH="0" baseline="0" noProof="0" dirty="0">
                <a:ln>
                  <a:noFill/>
                </a:ln>
                <a:effectLst/>
                <a:uLnTx/>
                <a:uFillTx/>
                <a:latin typeface="Arial"/>
                <a:ea typeface="+mn-ea"/>
                <a:cs typeface="Arial"/>
              </a:rPr>
              <a:t> remotely. </a:t>
            </a:r>
            <a:endParaRPr kumimoji="0" lang="en-GB" sz="1600" b="0" i="0" u="none" strike="noStrike" kern="1200" cap="none" spc="0" normalizeH="0" baseline="0" noProof="0">
              <a:ln>
                <a:noFill/>
              </a:ln>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r>
              <a:rPr lang="en-GB" sz="1600" dirty="0">
                <a:latin typeface="Arial"/>
                <a:cs typeface="Arial"/>
              </a:rPr>
              <a:t> </a:t>
            </a: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0" normalizeH="0" baseline="0" noProof="0" dirty="0">
                <a:ln>
                  <a:noFill/>
                </a:ln>
                <a:effectLst/>
                <a:uLnTx/>
                <a:uFillTx/>
                <a:latin typeface="Arial"/>
                <a:cs typeface="Arial"/>
              </a:rPr>
              <a:t>	</a:t>
            </a: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 Should face to face interviews </a:t>
            </a:r>
            <a:r>
              <a:rPr lang="en-GB" sz="1600" dirty="0">
                <a:latin typeface="Arial"/>
                <a:cs typeface="Arial"/>
              </a:rPr>
              <a:t>take place</a:t>
            </a:r>
            <a:r>
              <a:rPr kumimoji="0" lang="en-GB" sz="1600" b="0" i="0" u="none" strike="noStrike" kern="1200" cap="none" spc="0" normalizeH="0" baseline="0" noProof="0" dirty="0">
                <a:ln>
                  <a:noFill/>
                </a:ln>
                <a:effectLst/>
                <a:uLnTx/>
                <a:uFillTx/>
                <a:latin typeface="Arial"/>
                <a:cs typeface="Arial"/>
              </a:rPr>
              <a:t>, please let us know if you have any accessibility issues.</a:t>
            </a:r>
            <a:endParaRPr lang="en-GB" sz="1600" b="0" i="0" u="none" strike="noStrike" kern="1200" cap="none" spc="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The Minister may choose to meet with candidates before making a decision.</a:t>
            </a:r>
            <a:endParaRPr lang="en-GB" sz="1600" spc="10" dirty="0">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a:t>
            </a:r>
            <a:r>
              <a:rPr lang="en-GB" sz="1600" spc="10" dirty="0">
                <a:latin typeface="Arial"/>
                <a:cs typeface="Arial"/>
              </a:rPr>
              <a:t> January/February 2024</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9405" y="201690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66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9405" y="3509122"/>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32754" y="454316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3971011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Diversity and Equal Opportunities</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102974"/>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DLUHC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r>
              <a:rPr lang="en-GB" sz="1600">
                <a:latin typeface="Arial"/>
                <a:cs typeface="Arial"/>
              </a:rPr>
              <a:t>We are very interested in receiving applications from those based outside of London / the South East area. The Regulator of Social Housing's offices are based in London however, meetings may take place in other locations around the UK or via video conferencing.  This position requires the postholder to undertake some travel across the UK and to work unsocial hours on occasion (including some weekend and overnight stays).  </a:t>
            </a: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Disability Confident</a:t>
            </a:r>
          </a:p>
          <a:p>
            <a:pPr marL="0" indent="0">
              <a:buFont typeface="Arial" panose="020B0604020202020204" pitchFamily="34" charset="0"/>
              <a:buNone/>
            </a:pPr>
            <a:r>
              <a:rPr lang="en-GB" sz="1600">
                <a:latin typeface="Arial" panose="020B0604020202020204" pitchFamily="34" charset="0"/>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PublicAppointments@levellingup.gov.uk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4085422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a:solidFill>
                  <a:schemeClr val="accent1">
                    <a:lumMod val="75000"/>
                  </a:schemeClr>
                </a:solidFill>
                <a:latin typeface="Arial"/>
                <a:cs typeface="Arial"/>
              </a:rPr>
              <a:t>Contact: </a:t>
            </a:r>
            <a:r>
              <a:rPr lang="en-GB" sz="1600">
                <a:latin typeface="Arial"/>
                <a:cs typeface="Arial"/>
              </a:rPr>
              <a:t>For further information about the roles or application process please contact </a:t>
            </a:r>
            <a:r>
              <a:rPr lang="en-GB" sz="1600">
                <a:latin typeface="Arial"/>
                <a:cs typeface="Arial"/>
                <a:hlinkClick r:id="rId2"/>
              </a:rPr>
              <a:t>PublicAppointments@levellingup.gov.uk</a:t>
            </a:r>
            <a:r>
              <a:rPr lang="en-GB" sz="1600">
                <a:latin typeface="Arial"/>
                <a:cs typeface="Arial"/>
              </a:rPr>
              <a:t>.</a:t>
            </a:r>
            <a:endParaRPr lang="en-GB" sz="1600">
              <a:solidFill>
                <a:srgbClr val="00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a:latin typeface="Arial"/>
                <a:cs typeface="Arial"/>
              </a:rPr>
              <a:t>We aim to process all applications as quickly as possible and to treat all applicants with courtesy. If you have any complaints about the way your application has been handled, please contact </a:t>
            </a:r>
            <a:r>
              <a:rPr lang="en-GB" sz="1600">
                <a:latin typeface="Arial"/>
                <a:cs typeface="Arial"/>
                <a:hlinkClick r:id="rId2"/>
              </a:rPr>
              <a:t>PublicAppointments@levellingup.gov.uk</a:t>
            </a:r>
            <a:r>
              <a:rPr lang="en-GB" sz="1600">
                <a:latin typeface="Arial"/>
                <a:cs typeface="Arial"/>
              </a:rPr>
              <a:t>.</a:t>
            </a:r>
          </a:p>
          <a:p>
            <a:pPr marL="0" indent="0">
              <a:buFont typeface="Arial" panose="020B0604020202020204" pitchFamily="34" charset="0"/>
              <a:buNone/>
            </a:pPr>
            <a:r>
              <a:rPr lang="en-GB" sz="1600" b="1">
                <a:solidFill>
                  <a:schemeClr val="accent1">
                    <a:lumMod val="75000"/>
                  </a:schemeClr>
                </a:solidFill>
                <a:latin typeface="Arial"/>
                <a:cs typeface="Arial"/>
              </a:rPr>
              <a:t>Complaints: </a:t>
            </a:r>
            <a:r>
              <a:rPr lang="en-GB" sz="1600">
                <a:latin typeface="Arial"/>
                <a:cs typeface="Arial"/>
              </a:rPr>
              <a:t>If you feel this competition has not been conducted fairly and you wish to make a complaint, you should initially contact the Appointments Team at </a:t>
            </a:r>
            <a:r>
              <a:rPr lang="en-GB" sz="1600">
                <a:latin typeface="Arial"/>
                <a:cs typeface="Arial"/>
                <a:hlinkClick r:id="rId2"/>
              </a:rPr>
              <a:t>PublicAppointments@levellingup.gov.uk</a:t>
            </a:r>
            <a:r>
              <a:rPr lang="en-GB" sz="1600">
                <a:latin typeface="Arial"/>
                <a:cs typeface="Arial"/>
              </a:rPr>
              <a:t>.</a:t>
            </a:r>
          </a:p>
          <a:p>
            <a:pPr marL="0" indent="0">
              <a:buFont typeface="Arial" panose="020B0604020202020204" pitchFamily="34" charset="0"/>
              <a:buNone/>
            </a:pPr>
            <a:r>
              <a:rPr lang="en-GB" sz="1600">
                <a:latin typeface="Arial"/>
                <a:cs typeface="Arial"/>
              </a:rPr>
              <a:t>If after investigation by the Department you remain dissatisfied, you may take your complaint to the Commissioner for Public Appointments at </a:t>
            </a:r>
            <a:r>
              <a:rPr lang="en-GB" sz="1600">
                <a:latin typeface="Arial"/>
                <a:cs typeface="Arial"/>
                <a:hlinkClick r:id="rId3"/>
              </a:rPr>
              <a:t>publicappointments@csc.gov.uk</a:t>
            </a:r>
            <a:r>
              <a:rPr lang="en-GB" sz="1600">
                <a:latin typeface="Arial"/>
                <a:cs typeface="Arial"/>
              </a:rPr>
              <a:t> details on how to make a complaint can be found on the Commissioner’s website at: </a:t>
            </a:r>
            <a:r>
              <a:rPr lang="en-GB" sz="1600">
                <a:latin typeface="Arial"/>
                <a:cs typeface="Arial"/>
                <a:hlinkClick r:id="rId4"/>
              </a:rPr>
              <a:t>https://publicappointmentscommissioner.independent.gov.uk/regulating-appointments/investigating-complaints/</a:t>
            </a:r>
            <a:endParaRPr lang="en-GB" sz="160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002958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838200" y="365126"/>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a:latin typeface="Arial"/>
                <a:cs typeface="Arial"/>
                <a:hlinkClick r:id="rId2"/>
              </a:rPr>
              <a:t>PublicAppointments@levellingup.gov.uk</a:t>
            </a:r>
            <a:r>
              <a:rPr lang="en-GB" sz="1600">
                <a:latin typeface="Arial"/>
                <a:cs typeface="Arial"/>
              </a:rPr>
              <a:t>. </a:t>
            </a:r>
          </a:p>
          <a:p>
            <a:pPr marL="0" indent="0">
              <a:lnSpc>
                <a:spcPct val="100000"/>
              </a:lnSpc>
              <a:spcBef>
                <a:spcPts val="0"/>
              </a:spcBef>
              <a:buFont typeface="Arial" panose="020B0604020202020204" pitchFamily="34" charset="0"/>
              <a:buNone/>
            </a:pPr>
            <a:r>
              <a:rPr lang="en-GB" sz="16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6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a:latin typeface="Arial"/>
                <a:cs typeface="Arial"/>
              </a:rPr>
              <a:t>	Wycliffe House</a:t>
            </a:r>
          </a:p>
          <a:p>
            <a:pPr marL="0" indent="0">
              <a:lnSpc>
                <a:spcPct val="100000"/>
              </a:lnSpc>
              <a:spcBef>
                <a:spcPts val="0"/>
              </a:spcBef>
              <a:buFont typeface="Arial" panose="020B0604020202020204" pitchFamily="34" charset="0"/>
              <a:buNone/>
            </a:pPr>
            <a:r>
              <a:rPr lang="en-GB" sz="1600">
                <a:latin typeface="Arial"/>
                <a:cs typeface="Arial"/>
              </a:rPr>
              <a:t>	Water Lane</a:t>
            </a:r>
          </a:p>
          <a:p>
            <a:pPr marL="0" indent="0">
              <a:lnSpc>
                <a:spcPct val="100000"/>
              </a:lnSpc>
              <a:spcBef>
                <a:spcPts val="0"/>
              </a:spcBef>
              <a:buFont typeface="Arial" panose="020B0604020202020204" pitchFamily="34" charset="0"/>
              <a:buNone/>
            </a:pPr>
            <a:r>
              <a:rPr lang="en-GB" sz="1600">
                <a:latin typeface="Arial"/>
                <a:cs typeface="Arial"/>
              </a:rPr>
              <a:t>	Wilmslow</a:t>
            </a:r>
          </a:p>
          <a:p>
            <a:pPr marL="0" indent="0">
              <a:lnSpc>
                <a:spcPct val="100000"/>
              </a:lnSpc>
              <a:spcBef>
                <a:spcPts val="0"/>
              </a:spcBef>
              <a:buFont typeface="Arial" panose="020B0604020202020204" pitchFamily="34" charset="0"/>
              <a:buNone/>
            </a:pPr>
            <a:r>
              <a:rPr lang="en-GB" sz="1600">
                <a:latin typeface="Arial"/>
                <a:cs typeface="Arial"/>
              </a:rPr>
              <a:t>	Cheshire</a:t>
            </a:r>
          </a:p>
          <a:p>
            <a:pPr marL="0" indent="0">
              <a:lnSpc>
                <a:spcPct val="100000"/>
              </a:lnSpc>
              <a:spcBef>
                <a:spcPts val="0"/>
              </a:spcBef>
              <a:buFont typeface="Arial" panose="020B0604020202020204" pitchFamily="34" charset="0"/>
              <a:buNone/>
            </a:pPr>
            <a:r>
              <a:rPr lang="en-GB" sz="1600">
                <a:latin typeface="Arial"/>
                <a:cs typeface="Arial"/>
              </a:rPr>
              <a:t>	SK9 5AF</a:t>
            </a:r>
          </a:p>
          <a:p>
            <a:pPr marL="0" indent="0">
              <a:lnSpc>
                <a:spcPct val="100000"/>
              </a:lnSpc>
              <a:spcBef>
                <a:spcPts val="0"/>
              </a:spcBef>
              <a:buFont typeface="Arial" panose="020B0604020202020204" pitchFamily="34" charset="0"/>
              <a:buNone/>
            </a:pPr>
            <a:r>
              <a:rPr lang="en-GB" sz="1600">
                <a:latin typeface="Arial"/>
                <a:cs typeface="Arial"/>
              </a:rPr>
              <a:t>0303 123 1113 email: </a:t>
            </a:r>
            <a:r>
              <a:rPr lang="en-GB" sz="1600">
                <a:latin typeface="Arial"/>
                <a:cs typeface="Arial"/>
                <a:hlinkClick r:id="rId3"/>
              </a:rPr>
              <a:t>casework@ico.org.uk</a:t>
            </a:r>
            <a:r>
              <a:rPr lang="en-GB" sz="1600">
                <a:latin typeface="Arial"/>
                <a:cs typeface="Arial"/>
              </a:rPr>
              <a:t>. </a:t>
            </a:r>
          </a:p>
          <a:p>
            <a:pPr marL="0" indent="0">
              <a:lnSpc>
                <a:spcPct val="100000"/>
              </a:lnSpc>
              <a:spcBef>
                <a:spcPts val="0"/>
              </a:spcBef>
              <a:buNone/>
            </a:pPr>
            <a:r>
              <a:rPr lang="en-GB" sz="1600">
                <a:latin typeface="Arial"/>
                <a:cs typeface="Arial"/>
              </a:rPr>
              <a:t>The data controller for Public Appointments is joint between DLUHC, OCPA and the Cabinet Office.</a:t>
            </a: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15</a:t>
            </a:fld>
            <a:endParaRPr lang="en-US"/>
          </a:p>
        </p:txBody>
      </p:sp>
    </p:spTree>
    <p:extLst>
      <p:ext uri="{BB962C8B-B14F-4D97-AF65-F5344CB8AC3E}">
        <p14:creationId xmlns:p14="http://schemas.microsoft.com/office/powerpoint/2010/main" val="3356900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PublicAppointments@levellingup.gov.uk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smtClean="0"/>
              <a:t>16</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17" ma:contentTypeDescription="Create a new document." ma:contentTypeScope="" ma:versionID="94a99a02b301ecf2bcf24e7335f5cf1a">
  <xsd:schema xmlns:xsd="http://www.w3.org/2001/XMLSchema" xmlns:xs="http://www.w3.org/2001/XMLSchema" xmlns:p="http://schemas.microsoft.com/office/2006/metadata/properties" xmlns:ns2="dd9fbe8f-b81d-48be-b625-331cabbad704" xmlns:ns3="2bf8cc3f-2dd4-46fc-bd57-e9d20c4f7845" xmlns:ns4="83a87e31-bf32-46ab-8e70-9fa18461fa4d" targetNamespace="http://schemas.microsoft.com/office/2006/metadata/properties" ma:root="true" ma:fieldsID="03fe3e3b40b4ea5f87c0360489933d10" ns2:_="" ns3:_="" ns4:_="">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2.xml><?xml version="1.0" encoding="utf-8"?>
<ds:datastoreItem xmlns:ds="http://schemas.openxmlformats.org/officeDocument/2006/customXml" ds:itemID="{F82DA017-9312-4D8E-80E3-69D500114230}">
  <ds:schemaRefs>
    <ds:schemaRef ds:uri="http://purl.org/dc/elements/1.1/"/>
    <ds:schemaRef ds:uri="http://schemas.microsoft.com/office/2006/metadata/properties"/>
    <ds:schemaRef ds:uri="http://purl.org/dc/terms/"/>
    <ds:schemaRef ds:uri="http://schemas.openxmlformats.org/package/2006/metadata/core-properties"/>
    <ds:schemaRef ds:uri="dd9fbe8f-b81d-48be-b625-331cabbad704"/>
    <ds:schemaRef ds:uri="http://schemas.microsoft.com/office/2006/documentManagement/types"/>
    <ds:schemaRef ds:uri="http://schemas.microsoft.com/office/infopath/2007/PartnerControls"/>
    <ds:schemaRef ds:uri="2bf8cc3f-2dd4-46fc-bd57-e9d20c4f7845"/>
    <ds:schemaRef ds:uri="http://www.w3.org/XML/1998/namespace"/>
    <ds:schemaRef ds:uri="http://purl.org/dc/dcmitype/"/>
    <ds:schemaRef ds:uri="83a87e31-bf32-46ab-8e70-9fa18461fa4d"/>
  </ds:schemaRefs>
</ds:datastoreItem>
</file>

<file path=customXml/itemProps3.xml><?xml version="1.0" encoding="utf-8"?>
<ds:datastoreItem xmlns:ds="http://schemas.openxmlformats.org/officeDocument/2006/customXml" ds:itemID="{73CD2BD9-F25B-441B-8903-4D7F2F7FCB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13</TotalTime>
  <Words>4454</Words>
  <Application>Microsoft Office PowerPoint</Application>
  <PresentationFormat>Widescreen</PresentationFormat>
  <Paragraphs>240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       Regulator of Social Housing Non-Executive Director recruitment: Consumer  Information Pack for Candidates   </vt:lpstr>
      <vt:lpstr>PowerPoint Presentation</vt:lpstr>
      <vt:lpstr>PowerPoint Presentation</vt:lpstr>
      <vt:lpstr>PowerPoint Presentation</vt:lpstr>
      <vt:lpstr>PowerPoint Presentation</vt:lpstr>
      <vt:lpstr>PowerPoint Presentation</vt:lpstr>
      <vt:lpstr>Key Responsibilities</vt:lpstr>
      <vt:lpstr>Consumer NED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lastModifiedBy>Joshua Desbottes</cp:lastModifiedBy>
  <cp:revision>39</cp:revision>
  <dcterms:created xsi:type="dcterms:W3CDTF">2021-11-05T11:45:51Z</dcterms:created>
  <dcterms:modified xsi:type="dcterms:W3CDTF">2023-11-15T10:14:58Z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ies>
</file>