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130_98B63C7.xml" ContentType="application/vnd.ms-powerpoint.comments+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4" r:id="rId6"/>
  </p:sldMasterIdLst>
  <p:notesMasterIdLst>
    <p:notesMasterId r:id="rId17"/>
  </p:notesMasterIdLst>
  <p:handoutMasterIdLst>
    <p:handoutMasterId r:id="rId18"/>
  </p:handoutMasterIdLst>
  <p:sldIdLst>
    <p:sldId id="256" r:id="rId7"/>
    <p:sldId id="303" r:id="rId8"/>
    <p:sldId id="304" r:id="rId9"/>
    <p:sldId id="286" r:id="rId10"/>
    <p:sldId id="302" r:id="rId11"/>
    <p:sldId id="301" r:id="rId12"/>
    <p:sldId id="306" r:id="rId13"/>
    <p:sldId id="294" r:id="rId14"/>
    <p:sldId id="299"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4225DCB-567F-8B8E-811D-FA4506510265}" name="JEFFERY, Ruth-PaC,HR" initials="JRP" userId="S::Ruth.JEFFERY@EDUCATION.GOV.UK::d3171ff6-d353-4f42-8893-c4473f07215e" providerId="AD"/>
  <p188:author id="{936536E1-526E-DAEC-41FC-9FA775108C99}" name="SMITH, Joanne" initials="SJ" userId="S::Joanne.SMITH@EDUCATION.GOV.UK::e56be3a7-7637-4e7c-9085-a9351f32b42e"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C9B7D6"/>
    <a:srgbClr val="C8E69F"/>
    <a:srgbClr val="AAE3F0"/>
    <a:srgbClr val="F7BEBE"/>
    <a:srgbClr val="F2CBDF"/>
    <a:srgbClr val="7488A0"/>
    <a:srgbClr val="DAEEBF"/>
    <a:srgbClr val="D1D7DF"/>
    <a:srgbClr val="A3AFBF"/>
    <a:srgbClr val="E4DB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144" y="8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microsoft.com/office/2018/10/relationships/authors" Target="authors.xml"/><Relationship Id="rId5" Type="http://schemas.openxmlformats.org/officeDocument/2006/relationships/customXml" Target="../customXml/item5.xml"/><Relationship Id="rId15" Type="http://schemas.openxmlformats.org/officeDocument/2006/relationships/slide" Target="slides/slide9.xml"/><Relationship Id="rId23" Type="http://schemas.microsoft.com/office/2016/11/relationships/changesInfo" Target="changesInfos/changesInfo1.xml"/><Relationship Id="rId10" Type="http://schemas.openxmlformats.org/officeDocument/2006/relationships/slide" Target="slides/slide4.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FFERY, Ruth-PaC,HR" userId="d3171ff6-d353-4f42-8893-c4473f07215e" providerId="ADAL" clId="{92B0F078-2E85-4D7F-9AB1-C9769CA3B923}"/>
    <pc:docChg chg="modSld">
      <pc:chgData name="JEFFERY, Ruth-PaC,HR" userId="d3171ff6-d353-4f42-8893-c4473f07215e" providerId="ADAL" clId="{92B0F078-2E85-4D7F-9AB1-C9769CA3B923}" dt="2022-11-22T08:57:47.933" v="0" actId="207"/>
      <pc:docMkLst>
        <pc:docMk/>
      </pc:docMkLst>
      <pc:sldChg chg="modSp mod">
        <pc:chgData name="JEFFERY, Ruth-PaC,HR" userId="d3171ff6-d353-4f42-8893-c4473f07215e" providerId="ADAL" clId="{92B0F078-2E85-4D7F-9AB1-C9769CA3B923}" dt="2022-11-22T08:57:47.933" v="0" actId="207"/>
        <pc:sldMkLst>
          <pc:docMk/>
          <pc:sldMk cId="4030683199" sldId="306"/>
        </pc:sldMkLst>
        <pc:spChg chg="mod">
          <ac:chgData name="JEFFERY, Ruth-PaC,HR" userId="d3171ff6-d353-4f42-8893-c4473f07215e" providerId="ADAL" clId="{92B0F078-2E85-4D7F-9AB1-C9769CA3B923}" dt="2022-11-22T08:57:47.933" v="0" actId="207"/>
          <ac:spMkLst>
            <pc:docMk/>
            <pc:sldMk cId="4030683199" sldId="306"/>
            <ac:spMk id="7" creationId="{5D1D0B83-BA8D-340A-94FB-2357835C8B0A}"/>
          </ac:spMkLst>
        </pc:spChg>
      </pc:sldChg>
    </pc:docChg>
  </pc:docChgLst>
</pc:chgInfo>
</file>

<file path=ppt/comments/modernComment_130_98B63C7.xml><?xml version="1.0" encoding="utf-8"?>
<p188:cmLst xmlns:a="http://schemas.openxmlformats.org/drawingml/2006/main" xmlns:r="http://schemas.openxmlformats.org/officeDocument/2006/relationships" xmlns:p188="http://schemas.microsoft.com/office/powerpoint/2018/8/main">
  <p188:cm id="{B595EA22-26F4-4069-A067-554CDC2DE53B}" authorId="{936536E1-526E-DAEC-41FC-9FA775108C99}" created="2022-11-21T09:34:32.748">
    <ac:txMkLst xmlns:ac="http://schemas.microsoft.com/office/drawing/2013/main/command">
      <pc:docMk xmlns:pc="http://schemas.microsoft.com/office/powerpoint/2013/main/command"/>
      <pc:sldMk xmlns:pc="http://schemas.microsoft.com/office/powerpoint/2013/main/command" cId="160129991" sldId="304"/>
      <ac:spMk id="6" creationId="{D36EAE44-6B43-2896-CB16-85789D060EA5}"/>
      <ac:txMk cp="96" len="7">
        <ac:context len="270" hash="1233483921"/>
      </ac:txMk>
    </ac:txMkLst>
    <p188:pos x="3203377" y="966443"/>
    <p188:txBody>
      <a:bodyPr/>
      <a:lstStyle/>
      <a:p>
        <a:r>
          <a:rPr lang="en-GB"/>
          <a:t>Added (STRB)</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413E714-247F-4B79-A0B9-303105DF2E2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D1855A6-5379-4AD6-9C1E-E0F0577C8AF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5E95B18-3758-4A08-B1E0-2BDF597F68EE}" type="datetimeFigureOut">
              <a:rPr lang="en-GB" smtClean="0"/>
              <a:t>22/11/2022</a:t>
            </a:fld>
            <a:endParaRPr lang="en-GB"/>
          </a:p>
        </p:txBody>
      </p:sp>
      <p:sp>
        <p:nvSpPr>
          <p:cNvPr id="4" name="Footer Placeholder 3">
            <a:extLst>
              <a:ext uri="{FF2B5EF4-FFF2-40B4-BE49-F238E27FC236}">
                <a16:creationId xmlns:a16="http://schemas.microsoft.com/office/drawing/2014/main" id="{14D79C85-598E-4B50-81DC-D43D46BF6D4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2BDF637-D9A5-4ED0-9536-F4553027959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5E8E74-36A6-4661-B74F-0174A9FA42A9}" type="slidenum">
              <a:rPr lang="en-GB" smtClean="0"/>
              <a:t>‹#›</a:t>
            </a:fld>
            <a:endParaRPr lang="en-GB"/>
          </a:p>
        </p:txBody>
      </p:sp>
    </p:spTree>
    <p:extLst>
      <p:ext uri="{BB962C8B-B14F-4D97-AF65-F5344CB8AC3E}">
        <p14:creationId xmlns:p14="http://schemas.microsoft.com/office/powerpoint/2010/main" val="42040150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48635F-D528-4DFF-AB18-FE631C4F77A0}" type="datetimeFigureOut">
              <a:rPr lang="en-GB" smtClean="0"/>
              <a:t>22/11/2022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884835-F7F3-43EF-AF88-7BF1A5F85027}" type="slidenum">
              <a:rPr lang="en-GB" smtClean="0"/>
              <a:t>‹#›</a:t>
            </a:fld>
            <a:endParaRPr lang="en-GB"/>
          </a:p>
        </p:txBody>
      </p:sp>
    </p:spTree>
    <p:extLst>
      <p:ext uri="{BB962C8B-B14F-4D97-AF65-F5344CB8AC3E}">
        <p14:creationId xmlns:p14="http://schemas.microsoft.com/office/powerpoint/2010/main" val="601186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4" descr="Department for Education">
            <a:extLst>
              <a:ext uri="{FF2B5EF4-FFF2-40B4-BE49-F238E27FC236}">
                <a16:creationId xmlns:a16="http://schemas.microsoft.com/office/drawing/2014/main" id="{5F290C33-4E3D-48B5-9792-BE113CB1BE3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p:cNvSpPr>
            <a:spLocks noGrp="1"/>
          </p:cNvSpPr>
          <p:nvPr>
            <p:ph type="ctrTitle"/>
          </p:nvPr>
        </p:nvSpPr>
        <p:spPr>
          <a:xfrm>
            <a:off x="676867" y="1754910"/>
            <a:ext cx="7296081" cy="1357746"/>
          </a:xfrm>
        </p:spPr>
        <p:txBody>
          <a:bodyPr lIns="0" tIns="0" rIns="0" bIns="0" anchor="b" anchorCtr="0">
            <a:noAutofit/>
          </a:bodyPr>
          <a:lstStyle>
            <a:lvl1pPr algn="l">
              <a:lnSpc>
                <a:spcPct val="85000"/>
              </a:lnSpc>
              <a:defRPr sz="4000" b="1" cap="none" baseline="0">
                <a:solidFill>
                  <a:schemeClr val="tx1"/>
                </a:solidFill>
                <a:latin typeface="+mj-lt"/>
              </a:defRPr>
            </a:lvl1pPr>
          </a:lstStyle>
          <a:p>
            <a:r>
              <a:rPr lang="en-US" noProof="0"/>
              <a:t>Click to edit Master title style</a:t>
            </a:r>
            <a:endParaRPr lang="en-GB" noProof="0"/>
          </a:p>
        </p:txBody>
      </p:sp>
      <p:sp>
        <p:nvSpPr>
          <p:cNvPr id="6" name="Text Placeholder 5">
            <a:extLst>
              <a:ext uri="{FF2B5EF4-FFF2-40B4-BE49-F238E27FC236}">
                <a16:creationId xmlns:a16="http://schemas.microsoft.com/office/drawing/2014/main" id="{9CD4B75E-DBEF-4869-8866-2D0CD8203D7F}"/>
              </a:ext>
            </a:extLst>
          </p:cNvPr>
          <p:cNvSpPr>
            <a:spLocks noGrp="1"/>
          </p:cNvSpPr>
          <p:nvPr>
            <p:ph type="body" sz="quarter" idx="10" hasCustomPrompt="1"/>
          </p:nvPr>
        </p:nvSpPr>
        <p:spPr>
          <a:xfrm>
            <a:off x="676867" y="6253382"/>
            <a:ext cx="3229663" cy="374650"/>
          </a:xfrm>
        </p:spPr>
        <p:txBody>
          <a:bodyPr lIns="0" tIns="0" rIns="0" bIns="0">
            <a:noAutofit/>
          </a:bodyPr>
          <a:lstStyle>
            <a:lvl1pPr marL="0" indent="0" algn="l">
              <a:buNone/>
              <a:defRPr sz="1200">
                <a:solidFill>
                  <a:schemeClr val="tx1"/>
                </a:solidFill>
              </a:defRPr>
            </a:lvl1pPr>
            <a:lvl5pPr marL="744101" indent="0" algn="l">
              <a:buNone/>
              <a:defRPr/>
            </a:lvl5pPr>
          </a:lstStyle>
          <a:p>
            <a:pPr lvl="0"/>
            <a:r>
              <a:rPr lang="en-GB"/>
              <a:t>Month </a:t>
            </a:r>
            <a:r>
              <a:rPr lang="en-GB" noProof="0"/>
              <a:t>YYYY</a:t>
            </a:r>
          </a:p>
        </p:txBody>
      </p:sp>
      <p:sp>
        <p:nvSpPr>
          <p:cNvPr id="4" name="Text Placeholder 3">
            <a:extLst>
              <a:ext uri="{FF2B5EF4-FFF2-40B4-BE49-F238E27FC236}">
                <a16:creationId xmlns:a16="http://schemas.microsoft.com/office/drawing/2014/main" id="{310D9DD1-0B8F-492B-872E-711A3C7027DC}"/>
              </a:ext>
            </a:extLst>
          </p:cNvPr>
          <p:cNvSpPr>
            <a:spLocks noGrp="1"/>
          </p:cNvSpPr>
          <p:nvPr>
            <p:ph type="body" sz="quarter" idx="11"/>
          </p:nvPr>
        </p:nvSpPr>
        <p:spPr>
          <a:xfrm>
            <a:off x="676867" y="3191521"/>
            <a:ext cx="7296081" cy="857250"/>
          </a:xfrm>
        </p:spPr>
        <p:txBody>
          <a:bodyPr lIns="0" tIns="0" rIns="0" bIns="0">
            <a:noAutofit/>
          </a:bodyPr>
          <a:lstStyle>
            <a:lvl1pPr>
              <a:defRPr sz="3200" b="0">
                <a:solidFill>
                  <a:schemeClr val="tx1"/>
                </a:solidFill>
              </a:defRPr>
            </a:lvl1pPr>
          </a:lstStyle>
          <a:p>
            <a:pPr lvl="0"/>
            <a:r>
              <a:rPr lang="en-US" noProof="0"/>
              <a:t>Click to edit Master text styles</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BA4E23-FCBE-46E9-AF92-F481572D77BD}"/>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p:cNvSpPr>
            <a:spLocks noGrp="1"/>
          </p:cNvSpPr>
          <p:nvPr>
            <p:ph type="ctrTitle" hasCustomPrompt="1"/>
          </p:nvPr>
        </p:nvSpPr>
        <p:spPr>
          <a:xfrm>
            <a:off x="1838586" y="2836677"/>
            <a:ext cx="7492777" cy="1630088"/>
          </a:xfrm>
        </p:spPr>
        <p:txBody>
          <a:bodyPr anchor="t" anchorCtr="0">
            <a:normAutofit/>
          </a:bodyPr>
          <a:lstStyle>
            <a:lvl1pPr algn="l">
              <a:lnSpc>
                <a:spcPct val="85000"/>
              </a:lnSpc>
              <a:defRPr sz="3600" b="1" cap="none" baseline="0">
                <a:solidFill>
                  <a:schemeClr val="tx1"/>
                </a:solidFill>
              </a:defRPr>
            </a:lvl1pPr>
          </a:lstStyle>
          <a:p>
            <a:r>
              <a:rPr lang="en-US"/>
              <a:t>Section title</a:t>
            </a:r>
          </a:p>
        </p:txBody>
      </p:sp>
    </p:spTree>
    <p:extLst>
      <p:ext uri="{BB962C8B-B14F-4D97-AF65-F5344CB8AC3E}">
        <p14:creationId xmlns:p14="http://schemas.microsoft.com/office/powerpoint/2010/main" val="1675373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slide ">
    <p:spTree>
      <p:nvGrpSpPr>
        <p:cNvPr id="1" name=""/>
        <p:cNvGrpSpPr/>
        <p:nvPr/>
      </p:nvGrpSpPr>
      <p:grpSpPr>
        <a:xfrm>
          <a:off x="0" y="0"/>
          <a:ext cx="0" cy="0"/>
          <a:chOff x="0" y="0"/>
          <a:chExt cx="0" cy="0"/>
        </a:xfrm>
      </p:grpSpPr>
      <p:sp>
        <p:nvSpPr>
          <p:cNvPr id="3" name="Content Placeholder 2"/>
          <p:cNvSpPr>
            <a:spLocks noGrp="1"/>
          </p:cNvSpPr>
          <p:nvPr>
            <p:ph idx="1"/>
          </p:nvPr>
        </p:nvSpPr>
        <p:spPr>
          <a:xfrm>
            <a:off x="647546" y="1361856"/>
            <a:ext cx="10956797" cy="469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a:extLst>
              <a:ext uri="{FF2B5EF4-FFF2-40B4-BE49-F238E27FC236}">
                <a16:creationId xmlns:a16="http://schemas.microsoft.com/office/drawing/2014/main" id="{36D6E40B-1386-4F79-92BB-AF61607C3236}"/>
              </a:ext>
            </a:extLst>
          </p:cNvPr>
          <p:cNvSpPr>
            <a:spLocks noGrp="1"/>
          </p:cNvSpPr>
          <p:nvPr>
            <p:ph type="title" hasCustomPrompt="1"/>
          </p:nvPr>
        </p:nvSpPr>
        <p:spPr/>
        <p:txBody>
          <a:bodyPr/>
          <a:lstStyle/>
          <a:p>
            <a:r>
              <a:rPr lang="en-US"/>
              <a:t>Click to edit title</a:t>
            </a:r>
            <a:endParaRPr lang="en-GB"/>
          </a:p>
        </p:txBody>
      </p:sp>
      <p:sp>
        <p:nvSpPr>
          <p:cNvPr id="4" name="Footer Placeholder 3">
            <a:extLst>
              <a:ext uri="{FF2B5EF4-FFF2-40B4-BE49-F238E27FC236}">
                <a16:creationId xmlns:a16="http://schemas.microsoft.com/office/drawing/2014/main" id="{E763F045-6FE1-4010-B19A-965F3782071A}"/>
              </a:ext>
            </a:extLst>
          </p:cNvPr>
          <p:cNvSpPr>
            <a:spLocks noGrp="1"/>
          </p:cNvSpPr>
          <p:nvPr>
            <p:ph type="ftr" sz="quarter" idx="10"/>
          </p:nvPr>
        </p:nvSpPr>
        <p:spPr/>
        <p:txBody>
          <a:bodyPr/>
          <a:lstStyle/>
          <a:p>
            <a:r>
              <a:rPr lang="en-GB"/>
              <a:t>On the Insert ribbon select Header and Footer to edit this holding text</a:t>
            </a:r>
            <a:endParaRPr lang="en-US"/>
          </a:p>
        </p:txBody>
      </p:sp>
      <p:sp>
        <p:nvSpPr>
          <p:cNvPr id="5" name="Slide Number Placeholder 4">
            <a:extLst>
              <a:ext uri="{FF2B5EF4-FFF2-40B4-BE49-F238E27FC236}">
                <a16:creationId xmlns:a16="http://schemas.microsoft.com/office/drawing/2014/main" id="{9980D8CA-E46C-483D-8651-178424FBAAFC}"/>
              </a:ext>
            </a:extLst>
          </p:cNvPr>
          <p:cNvSpPr>
            <a:spLocks noGrp="1"/>
          </p:cNvSpPr>
          <p:nvPr>
            <p:ph type="sldNum" sz="quarter" idx="11"/>
          </p:nvPr>
        </p:nvSpPr>
        <p:spPr/>
        <p:txBody>
          <a:bodyPr/>
          <a:lstStyle/>
          <a:p>
            <a:fld id="{4FAB73BC-B049-4115-A692-8D63A059BFB8}" type="slidenum">
              <a:rPr lang="en-GB" smtClean="0"/>
              <a:pPr/>
              <a:t>‹#›</a:t>
            </a:fld>
            <a:endParaRPr lang="en-GB"/>
          </a:p>
        </p:txBody>
      </p:sp>
    </p:spTree>
    <p:extLst>
      <p:ext uri="{BB962C8B-B14F-4D97-AF65-F5344CB8AC3E}">
        <p14:creationId xmlns:p14="http://schemas.microsoft.com/office/powerpoint/2010/main" val="2286467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16DB07B-09C9-453F-B765-54897D475D93}"/>
              </a:ext>
            </a:extLst>
          </p:cNvPr>
          <p:cNvSpPr>
            <a:spLocks noGrp="1"/>
          </p:cNvSpPr>
          <p:nvPr>
            <p:ph sz="quarter" idx="14"/>
          </p:nvPr>
        </p:nvSpPr>
        <p:spPr>
          <a:xfrm>
            <a:off x="6096000" y="1361856"/>
            <a:ext cx="5508625" cy="46611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Content Placeholder 2"/>
          <p:cNvSpPr>
            <a:spLocks noGrp="1"/>
          </p:cNvSpPr>
          <p:nvPr>
            <p:ph idx="1"/>
          </p:nvPr>
        </p:nvSpPr>
        <p:spPr>
          <a:xfrm>
            <a:off x="647546" y="1361856"/>
            <a:ext cx="5288033" cy="4660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Footer Placeholder 4">
            <a:extLst>
              <a:ext uri="{FF2B5EF4-FFF2-40B4-BE49-F238E27FC236}">
                <a16:creationId xmlns:a16="http://schemas.microsoft.com/office/drawing/2014/main" id="{80B686D1-1E2E-4A9B-B3E8-6E81C44D7048}"/>
              </a:ext>
            </a:extLst>
          </p:cNvPr>
          <p:cNvSpPr txBox="1">
            <a:spLocks/>
          </p:cNvSpPr>
          <p:nvPr userDrawn="1"/>
        </p:nvSpPr>
        <p:spPr>
          <a:xfrm>
            <a:off x="453442" y="6348400"/>
            <a:ext cx="10154233" cy="365125"/>
          </a:xfrm>
          <a:prstGeom prst="rect">
            <a:avLst/>
          </a:prstGeom>
        </p:spPr>
        <p:txBody>
          <a:bodyPr vert="horz" lIns="91440" tIns="45720" rIns="91440" bIns="45720" rtlCol="0" anchor="t" anchorCtr="0"/>
          <a:lstStyle>
            <a:defPPr>
              <a:defRPr lang="en-US"/>
            </a:defPPr>
            <a:lvl1pPr marL="0" algn="l" defTabSz="457200" rtl="0" eaLnBrk="1" latinLnBrk="0" hangingPunct="1">
              <a:defRPr sz="1300" kern="1200">
                <a:solidFill>
                  <a:srgbClr val="0A548B"/>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900" b="0">
              <a:solidFill>
                <a:srgbClr val="000000"/>
              </a:solidFill>
            </a:endParaRPr>
          </a:p>
        </p:txBody>
      </p:sp>
      <p:sp>
        <p:nvSpPr>
          <p:cNvPr id="2" name="Title 1">
            <a:extLst>
              <a:ext uri="{FF2B5EF4-FFF2-40B4-BE49-F238E27FC236}">
                <a16:creationId xmlns:a16="http://schemas.microsoft.com/office/drawing/2014/main" id="{36D6E40B-1386-4F79-92BB-AF61607C3236}"/>
              </a:ext>
            </a:extLst>
          </p:cNvPr>
          <p:cNvSpPr>
            <a:spLocks noGrp="1"/>
          </p:cNvSpPr>
          <p:nvPr>
            <p:ph type="title" hasCustomPrompt="1"/>
          </p:nvPr>
        </p:nvSpPr>
        <p:spPr/>
        <p:txBody>
          <a:bodyPr/>
          <a:lstStyle/>
          <a:p>
            <a:r>
              <a:rPr lang="en-US"/>
              <a:t>Click to edit title</a:t>
            </a:r>
            <a:endParaRPr lang="en-GB"/>
          </a:p>
        </p:txBody>
      </p:sp>
      <p:sp>
        <p:nvSpPr>
          <p:cNvPr id="15" name="Footer Placeholder 14">
            <a:extLst>
              <a:ext uri="{FF2B5EF4-FFF2-40B4-BE49-F238E27FC236}">
                <a16:creationId xmlns:a16="http://schemas.microsoft.com/office/drawing/2014/main" id="{25D7DA47-9A89-48CB-829C-3D9A4879EB16}"/>
              </a:ext>
            </a:extLst>
          </p:cNvPr>
          <p:cNvSpPr>
            <a:spLocks noGrp="1"/>
          </p:cNvSpPr>
          <p:nvPr>
            <p:ph type="ftr" sz="quarter" idx="10"/>
          </p:nvPr>
        </p:nvSpPr>
        <p:spPr/>
        <p:txBody>
          <a:bodyPr/>
          <a:lstStyle/>
          <a:p>
            <a:r>
              <a:rPr lang="en-GB"/>
              <a:t>On the Insert ribbon select Header and Footer to edit this holding text</a:t>
            </a:r>
            <a:endParaRPr lang="en-US"/>
          </a:p>
        </p:txBody>
      </p:sp>
      <p:sp>
        <p:nvSpPr>
          <p:cNvPr id="16" name="Slide Number Placeholder 15">
            <a:extLst>
              <a:ext uri="{FF2B5EF4-FFF2-40B4-BE49-F238E27FC236}">
                <a16:creationId xmlns:a16="http://schemas.microsoft.com/office/drawing/2014/main" id="{E0539D99-764F-4E3A-A750-F4EE808509D6}"/>
              </a:ext>
            </a:extLst>
          </p:cNvPr>
          <p:cNvSpPr>
            <a:spLocks noGrp="1"/>
          </p:cNvSpPr>
          <p:nvPr>
            <p:ph type="sldNum" sz="quarter" idx="11"/>
          </p:nvPr>
        </p:nvSpPr>
        <p:spPr/>
        <p:txBody>
          <a:bodyPr/>
          <a:lstStyle/>
          <a:p>
            <a:fld id="{4FAB73BC-B049-4115-A692-8D63A059BFB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wo Content">
    <p:bg>
      <p:bgPr>
        <a:solidFill>
          <a:srgbClr val="DAEEBF"/>
        </a:solidFill>
        <a:effectLst/>
      </p:bgPr>
    </p:bg>
    <p:spTree>
      <p:nvGrpSpPr>
        <p:cNvPr id="1" name=""/>
        <p:cNvGrpSpPr/>
        <p:nvPr/>
      </p:nvGrpSpPr>
      <p:grpSpPr>
        <a:xfrm>
          <a:off x="0" y="0"/>
          <a:ext cx="0" cy="0"/>
          <a:chOff x="0" y="0"/>
          <a:chExt cx="0" cy="0"/>
        </a:xfrm>
      </p:grpSpPr>
      <p:sp>
        <p:nvSpPr>
          <p:cNvPr id="12" name="Footer Placeholder 4">
            <a:extLst>
              <a:ext uri="{FF2B5EF4-FFF2-40B4-BE49-F238E27FC236}">
                <a16:creationId xmlns:a16="http://schemas.microsoft.com/office/drawing/2014/main" id="{80B686D1-1E2E-4A9B-B3E8-6E81C44D7048}"/>
              </a:ext>
            </a:extLst>
          </p:cNvPr>
          <p:cNvSpPr txBox="1">
            <a:spLocks/>
          </p:cNvSpPr>
          <p:nvPr userDrawn="1"/>
        </p:nvSpPr>
        <p:spPr>
          <a:xfrm>
            <a:off x="453442" y="6348400"/>
            <a:ext cx="10154233" cy="365125"/>
          </a:xfrm>
          <a:prstGeom prst="rect">
            <a:avLst/>
          </a:prstGeom>
        </p:spPr>
        <p:txBody>
          <a:bodyPr vert="horz" lIns="91440" tIns="45720" rIns="91440" bIns="45720" rtlCol="0" anchor="t" anchorCtr="0"/>
          <a:lstStyle>
            <a:defPPr>
              <a:defRPr lang="en-US"/>
            </a:defPPr>
            <a:lvl1pPr marL="0" algn="l" defTabSz="457200" rtl="0" eaLnBrk="1" latinLnBrk="0" hangingPunct="1">
              <a:defRPr sz="1300" kern="1200">
                <a:solidFill>
                  <a:srgbClr val="0A548B"/>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900" b="0">
              <a:solidFill>
                <a:srgbClr val="000000"/>
              </a:solidFill>
            </a:endParaRPr>
          </a:p>
        </p:txBody>
      </p:sp>
      <p:sp>
        <p:nvSpPr>
          <p:cNvPr id="2" name="Title 1">
            <a:extLst>
              <a:ext uri="{FF2B5EF4-FFF2-40B4-BE49-F238E27FC236}">
                <a16:creationId xmlns:a16="http://schemas.microsoft.com/office/drawing/2014/main" id="{36D6E40B-1386-4F79-92BB-AF61607C3236}"/>
              </a:ext>
            </a:extLst>
          </p:cNvPr>
          <p:cNvSpPr>
            <a:spLocks noGrp="1"/>
          </p:cNvSpPr>
          <p:nvPr>
            <p:ph type="title" hasCustomPrompt="1"/>
          </p:nvPr>
        </p:nvSpPr>
        <p:spPr/>
        <p:txBody>
          <a:bodyPr/>
          <a:lstStyle/>
          <a:p>
            <a:r>
              <a:rPr lang="en-US"/>
              <a:t>Click to edit title</a:t>
            </a:r>
            <a:endParaRPr lang="en-GB"/>
          </a:p>
        </p:txBody>
      </p:sp>
      <p:pic>
        <p:nvPicPr>
          <p:cNvPr id="10" name="Picture 9">
            <a:extLst>
              <a:ext uri="{FF2B5EF4-FFF2-40B4-BE49-F238E27FC236}">
                <a16:creationId xmlns:a16="http://schemas.microsoft.com/office/drawing/2014/main" id="{FE748177-78A8-4891-AB39-20E0D566229F}"/>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flipH="1">
            <a:off x="4495417" y="0"/>
            <a:ext cx="7696583" cy="6877407"/>
          </a:xfrm>
          <a:prstGeom prst="rect">
            <a:avLst/>
          </a:prstGeom>
        </p:spPr>
      </p:pic>
    </p:spTree>
    <p:extLst>
      <p:ext uri="{BB962C8B-B14F-4D97-AF65-F5344CB8AC3E}">
        <p14:creationId xmlns:p14="http://schemas.microsoft.com/office/powerpoint/2010/main" val="3544201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Two Content">
    <p:bg>
      <p:bgPr>
        <a:solidFill>
          <a:srgbClr val="7488A0"/>
        </a:solidFill>
        <a:effectLst/>
      </p:bgPr>
    </p:bg>
    <p:spTree>
      <p:nvGrpSpPr>
        <p:cNvPr id="1" name=""/>
        <p:cNvGrpSpPr/>
        <p:nvPr/>
      </p:nvGrpSpPr>
      <p:grpSpPr>
        <a:xfrm>
          <a:off x="0" y="0"/>
          <a:ext cx="0" cy="0"/>
          <a:chOff x="0" y="0"/>
          <a:chExt cx="0" cy="0"/>
        </a:xfrm>
      </p:grpSpPr>
      <p:sp>
        <p:nvSpPr>
          <p:cNvPr id="12" name="Footer Placeholder 4">
            <a:extLst>
              <a:ext uri="{FF2B5EF4-FFF2-40B4-BE49-F238E27FC236}">
                <a16:creationId xmlns:a16="http://schemas.microsoft.com/office/drawing/2014/main" id="{80B686D1-1E2E-4A9B-B3E8-6E81C44D7048}"/>
              </a:ext>
            </a:extLst>
          </p:cNvPr>
          <p:cNvSpPr txBox="1">
            <a:spLocks/>
          </p:cNvSpPr>
          <p:nvPr userDrawn="1"/>
        </p:nvSpPr>
        <p:spPr>
          <a:xfrm>
            <a:off x="453442" y="6348400"/>
            <a:ext cx="10154233" cy="365125"/>
          </a:xfrm>
          <a:prstGeom prst="rect">
            <a:avLst/>
          </a:prstGeom>
        </p:spPr>
        <p:txBody>
          <a:bodyPr vert="horz" lIns="91440" tIns="45720" rIns="91440" bIns="45720" rtlCol="0" anchor="t" anchorCtr="0"/>
          <a:lstStyle>
            <a:defPPr>
              <a:defRPr lang="en-US"/>
            </a:defPPr>
            <a:lvl1pPr marL="0" algn="l" defTabSz="457200" rtl="0" eaLnBrk="1" latinLnBrk="0" hangingPunct="1">
              <a:defRPr sz="1300" kern="1200">
                <a:solidFill>
                  <a:srgbClr val="0A548B"/>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900" b="0">
              <a:solidFill>
                <a:srgbClr val="000000"/>
              </a:solidFill>
            </a:endParaRPr>
          </a:p>
        </p:txBody>
      </p:sp>
      <p:pic>
        <p:nvPicPr>
          <p:cNvPr id="10" name="Picture 9">
            <a:extLst>
              <a:ext uri="{FF2B5EF4-FFF2-40B4-BE49-F238E27FC236}">
                <a16:creationId xmlns:a16="http://schemas.microsoft.com/office/drawing/2014/main" id="{FE748177-78A8-4891-AB39-20E0D566229F}"/>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0" y="-9704"/>
            <a:ext cx="7696583" cy="6877407"/>
          </a:xfrm>
          <a:prstGeom prst="rect">
            <a:avLst/>
          </a:prstGeom>
        </p:spPr>
      </p:pic>
      <p:sp>
        <p:nvSpPr>
          <p:cNvPr id="2" name="Title 1">
            <a:extLst>
              <a:ext uri="{FF2B5EF4-FFF2-40B4-BE49-F238E27FC236}">
                <a16:creationId xmlns:a16="http://schemas.microsoft.com/office/drawing/2014/main" id="{36D6E40B-1386-4F79-92BB-AF61607C3236}"/>
              </a:ext>
            </a:extLst>
          </p:cNvPr>
          <p:cNvSpPr>
            <a:spLocks noGrp="1"/>
          </p:cNvSpPr>
          <p:nvPr>
            <p:ph type="title" hasCustomPrompt="1"/>
          </p:nvPr>
        </p:nvSpPr>
        <p:spPr/>
        <p:txBody>
          <a:bodyPr/>
          <a:lstStyle/>
          <a:p>
            <a:r>
              <a:rPr lang="en-US"/>
              <a:t>Click to edit title</a:t>
            </a:r>
            <a:endParaRPr lang="en-GB"/>
          </a:p>
        </p:txBody>
      </p:sp>
    </p:spTree>
    <p:extLst>
      <p:ext uri="{BB962C8B-B14F-4D97-AF65-F5344CB8AC3E}">
        <p14:creationId xmlns:p14="http://schemas.microsoft.com/office/powerpoint/2010/main" val="32330422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wo Content">
    <p:bg>
      <p:bgPr>
        <a:solidFill>
          <a:srgbClr val="C9B7D6"/>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18ECD74-ED0B-4AA2-BD64-E5786865FB7C}"/>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6097" y="0"/>
            <a:ext cx="12198097" cy="6858000"/>
          </a:xfrm>
          <a:prstGeom prst="rect">
            <a:avLst/>
          </a:prstGeom>
        </p:spPr>
      </p:pic>
      <p:sp>
        <p:nvSpPr>
          <p:cNvPr id="12" name="Footer Placeholder 4">
            <a:extLst>
              <a:ext uri="{FF2B5EF4-FFF2-40B4-BE49-F238E27FC236}">
                <a16:creationId xmlns:a16="http://schemas.microsoft.com/office/drawing/2014/main" id="{80B686D1-1E2E-4A9B-B3E8-6E81C44D7048}"/>
              </a:ext>
            </a:extLst>
          </p:cNvPr>
          <p:cNvSpPr txBox="1">
            <a:spLocks/>
          </p:cNvSpPr>
          <p:nvPr userDrawn="1"/>
        </p:nvSpPr>
        <p:spPr>
          <a:xfrm>
            <a:off x="453442" y="6348400"/>
            <a:ext cx="10154233" cy="365125"/>
          </a:xfrm>
          <a:prstGeom prst="rect">
            <a:avLst/>
          </a:prstGeom>
        </p:spPr>
        <p:txBody>
          <a:bodyPr vert="horz" lIns="91440" tIns="45720" rIns="91440" bIns="45720" rtlCol="0" anchor="t" anchorCtr="0"/>
          <a:lstStyle>
            <a:defPPr>
              <a:defRPr lang="en-US"/>
            </a:defPPr>
            <a:lvl1pPr marL="0" algn="l" defTabSz="457200" rtl="0" eaLnBrk="1" latinLnBrk="0" hangingPunct="1">
              <a:defRPr sz="1300" kern="1200">
                <a:solidFill>
                  <a:srgbClr val="0A548B"/>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900" b="0">
              <a:solidFill>
                <a:srgbClr val="000000"/>
              </a:solidFill>
            </a:endParaRPr>
          </a:p>
        </p:txBody>
      </p:sp>
      <p:sp>
        <p:nvSpPr>
          <p:cNvPr id="2" name="Title 1">
            <a:extLst>
              <a:ext uri="{FF2B5EF4-FFF2-40B4-BE49-F238E27FC236}">
                <a16:creationId xmlns:a16="http://schemas.microsoft.com/office/drawing/2014/main" id="{36D6E40B-1386-4F79-92BB-AF61607C3236}"/>
              </a:ext>
            </a:extLst>
          </p:cNvPr>
          <p:cNvSpPr>
            <a:spLocks noGrp="1"/>
          </p:cNvSpPr>
          <p:nvPr>
            <p:ph type="title" hasCustomPrompt="1"/>
          </p:nvPr>
        </p:nvSpPr>
        <p:spPr>
          <a:noFill/>
        </p:spPr>
        <p:txBody>
          <a:bodyPr/>
          <a:lstStyle/>
          <a:p>
            <a:r>
              <a:rPr lang="en-US"/>
              <a:t>Click to edit title</a:t>
            </a:r>
            <a:endParaRPr lang="en-GB"/>
          </a:p>
        </p:txBody>
      </p:sp>
    </p:spTree>
    <p:extLst>
      <p:ext uri="{BB962C8B-B14F-4D97-AF65-F5344CB8AC3E}">
        <p14:creationId xmlns:p14="http://schemas.microsoft.com/office/powerpoint/2010/main" val="3985389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Two Content">
    <p:bg>
      <p:bgPr>
        <a:solidFill>
          <a:srgbClr val="F2CBDF"/>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18ECD74-ED0B-4AA2-BD64-E5786865FB7C}"/>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flipH="1" flipV="1">
            <a:off x="-6097" y="0"/>
            <a:ext cx="12198097" cy="6858000"/>
          </a:xfrm>
          <a:prstGeom prst="rect">
            <a:avLst/>
          </a:prstGeom>
        </p:spPr>
      </p:pic>
      <p:sp>
        <p:nvSpPr>
          <p:cNvPr id="12" name="Footer Placeholder 4">
            <a:extLst>
              <a:ext uri="{FF2B5EF4-FFF2-40B4-BE49-F238E27FC236}">
                <a16:creationId xmlns:a16="http://schemas.microsoft.com/office/drawing/2014/main" id="{80B686D1-1E2E-4A9B-B3E8-6E81C44D7048}"/>
              </a:ext>
            </a:extLst>
          </p:cNvPr>
          <p:cNvSpPr txBox="1">
            <a:spLocks/>
          </p:cNvSpPr>
          <p:nvPr userDrawn="1"/>
        </p:nvSpPr>
        <p:spPr>
          <a:xfrm>
            <a:off x="453442" y="6348400"/>
            <a:ext cx="10154233" cy="365125"/>
          </a:xfrm>
          <a:prstGeom prst="rect">
            <a:avLst/>
          </a:prstGeom>
        </p:spPr>
        <p:txBody>
          <a:bodyPr vert="horz" lIns="91440" tIns="45720" rIns="91440" bIns="45720" rtlCol="0" anchor="t" anchorCtr="0"/>
          <a:lstStyle>
            <a:defPPr>
              <a:defRPr lang="en-US"/>
            </a:defPPr>
            <a:lvl1pPr marL="0" algn="l" defTabSz="457200" rtl="0" eaLnBrk="1" latinLnBrk="0" hangingPunct="1">
              <a:defRPr sz="1300" kern="1200">
                <a:solidFill>
                  <a:srgbClr val="0A548B"/>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900" b="0">
              <a:solidFill>
                <a:srgbClr val="000000"/>
              </a:solidFill>
            </a:endParaRPr>
          </a:p>
        </p:txBody>
      </p:sp>
      <p:sp>
        <p:nvSpPr>
          <p:cNvPr id="2" name="Title 1">
            <a:extLst>
              <a:ext uri="{FF2B5EF4-FFF2-40B4-BE49-F238E27FC236}">
                <a16:creationId xmlns:a16="http://schemas.microsoft.com/office/drawing/2014/main" id="{36D6E40B-1386-4F79-92BB-AF61607C3236}"/>
              </a:ext>
            </a:extLst>
          </p:cNvPr>
          <p:cNvSpPr>
            <a:spLocks noGrp="1"/>
          </p:cNvSpPr>
          <p:nvPr>
            <p:ph type="title" hasCustomPrompt="1"/>
          </p:nvPr>
        </p:nvSpPr>
        <p:spPr>
          <a:noFill/>
        </p:spPr>
        <p:txBody>
          <a:bodyPr/>
          <a:lstStyle/>
          <a:p>
            <a:r>
              <a:rPr lang="en-US"/>
              <a:t>Click to edit title</a:t>
            </a:r>
            <a:endParaRPr lang="en-GB"/>
          </a:p>
        </p:txBody>
      </p:sp>
    </p:spTree>
    <p:extLst>
      <p:ext uri="{BB962C8B-B14F-4D97-AF65-F5344CB8AC3E}">
        <p14:creationId xmlns:p14="http://schemas.microsoft.com/office/powerpoint/2010/main" val="3582445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Two Content">
    <p:bg>
      <p:bgPr>
        <a:solidFill>
          <a:srgbClr val="F7BEBE"/>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DC17545-934E-4362-BCBF-53F21BF27267}"/>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0" y="0"/>
            <a:ext cx="12216509" cy="6854574"/>
          </a:xfrm>
          <a:prstGeom prst="rect">
            <a:avLst/>
          </a:prstGeom>
        </p:spPr>
      </p:pic>
      <p:sp>
        <p:nvSpPr>
          <p:cNvPr id="12" name="Footer Placeholder 4">
            <a:extLst>
              <a:ext uri="{FF2B5EF4-FFF2-40B4-BE49-F238E27FC236}">
                <a16:creationId xmlns:a16="http://schemas.microsoft.com/office/drawing/2014/main" id="{80B686D1-1E2E-4A9B-B3E8-6E81C44D7048}"/>
              </a:ext>
            </a:extLst>
          </p:cNvPr>
          <p:cNvSpPr txBox="1">
            <a:spLocks/>
          </p:cNvSpPr>
          <p:nvPr userDrawn="1"/>
        </p:nvSpPr>
        <p:spPr>
          <a:xfrm>
            <a:off x="453442" y="6348400"/>
            <a:ext cx="10154233" cy="365125"/>
          </a:xfrm>
          <a:prstGeom prst="rect">
            <a:avLst/>
          </a:prstGeom>
        </p:spPr>
        <p:txBody>
          <a:bodyPr vert="horz" lIns="91440" tIns="45720" rIns="91440" bIns="45720" rtlCol="0" anchor="t" anchorCtr="0"/>
          <a:lstStyle>
            <a:defPPr>
              <a:defRPr lang="en-US"/>
            </a:defPPr>
            <a:lvl1pPr marL="0" algn="l" defTabSz="457200" rtl="0" eaLnBrk="1" latinLnBrk="0" hangingPunct="1">
              <a:defRPr sz="1300" kern="1200">
                <a:solidFill>
                  <a:srgbClr val="0A548B"/>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900" b="0">
              <a:solidFill>
                <a:srgbClr val="000000"/>
              </a:solidFill>
            </a:endParaRPr>
          </a:p>
        </p:txBody>
      </p:sp>
      <p:sp>
        <p:nvSpPr>
          <p:cNvPr id="2" name="Title 1">
            <a:extLst>
              <a:ext uri="{FF2B5EF4-FFF2-40B4-BE49-F238E27FC236}">
                <a16:creationId xmlns:a16="http://schemas.microsoft.com/office/drawing/2014/main" id="{36D6E40B-1386-4F79-92BB-AF61607C3236}"/>
              </a:ext>
            </a:extLst>
          </p:cNvPr>
          <p:cNvSpPr>
            <a:spLocks noGrp="1"/>
          </p:cNvSpPr>
          <p:nvPr>
            <p:ph type="title" hasCustomPrompt="1"/>
          </p:nvPr>
        </p:nvSpPr>
        <p:spPr>
          <a:noFill/>
        </p:spPr>
        <p:txBody>
          <a:bodyPr/>
          <a:lstStyle/>
          <a:p>
            <a:r>
              <a:rPr lang="en-US"/>
              <a:t>Click to edit title</a:t>
            </a:r>
            <a:endParaRPr lang="en-GB"/>
          </a:p>
        </p:txBody>
      </p:sp>
    </p:spTree>
    <p:extLst>
      <p:ext uri="{BB962C8B-B14F-4D97-AF65-F5344CB8AC3E}">
        <p14:creationId xmlns:p14="http://schemas.microsoft.com/office/powerpoint/2010/main" val="4272980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Two Content">
    <p:bg>
      <p:bgPr>
        <a:solidFill>
          <a:srgbClr val="AAE3F0"/>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DC17545-934E-4362-BCBF-53F21BF27267}"/>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0" y="0"/>
            <a:ext cx="12216509" cy="6854574"/>
          </a:xfrm>
          <a:prstGeom prst="rect">
            <a:avLst/>
          </a:prstGeom>
        </p:spPr>
      </p:pic>
      <p:sp>
        <p:nvSpPr>
          <p:cNvPr id="12" name="Footer Placeholder 4">
            <a:extLst>
              <a:ext uri="{FF2B5EF4-FFF2-40B4-BE49-F238E27FC236}">
                <a16:creationId xmlns:a16="http://schemas.microsoft.com/office/drawing/2014/main" id="{80B686D1-1E2E-4A9B-B3E8-6E81C44D7048}"/>
              </a:ext>
            </a:extLst>
          </p:cNvPr>
          <p:cNvSpPr txBox="1">
            <a:spLocks/>
          </p:cNvSpPr>
          <p:nvPr userDrawn="1"/>
        </p:nvSpPr>
        <p:spPr>
          <a:xfrm>
            <a:off x="453442" y="6348400"/>
            <a:ext cx="10154233" cy="365125"/>
          </a:xfrm>
          <a:prstGeom prst="rect">
            <a:avLst/>
          </a:prstGeom>
        </p:spPr>
        <p:txBody>
          <a:bodyPr vert="horz" lIns="91440" tIns="45720" rIns="91440" bIns="45720" rtlCol="0" anchor="t" anchorCtr="0"/>
          <a:lstStyle>
            <a:defPPr>
              <a:defRPr lang="en-US"/>
            </a:defPPr>
            <a:lvl1pPr marL="0" algn="l" defTabSz="457200" rtl="0" eaLnBrk="1" latinLnBrk="0" hangingPunct="1">
              <a:defRPr sz="1300" kern="1200">
                <a:solidFill>
                  <a:srgbClr val="0A548B"/>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900" b="0">
              <a:solidFill>
                <a:srgbClr val="000000"/>
              </a:solidFill>
            </a:endParaRPr>
          </a:p>
        </p:txBody>
      </p:sp>
      <p:sp>
        <p:nvSpPr>
          <p:cNvPr id="2" name="Title 1">
            <a:extLst>
              <a:ext uri="{FF2B5EF4-FFF2-40B4-BE49-F238E27FC236}">
                <a16:creationId xmlns:a16="http://schemas.microsoft.com/office/drawing/2014/main" id="{36D6E40B-1386-4F79-92BB-AF61607C3236}"/>
              </a:ext>
            </a:extLst>
          </p:cNvPr>
          <p:cNvSpPr>
            <a:spLocks noGrp="1"/>
          </p:cNvSpPr>
          <p:nvPr>
            <p:ph type="title" hasCustomPrompt="1"/>
          </p:nvPr>
        </p:nvSpPr>
        <p:spPr>
          <a:noFill/>
        </p:spPr>
        <p:txBody>
          <a:bodyPr/>
          <a:lstStyle/>
          <a:p>
            <a:r>
              <a:rPr lang="en-US"/>
              <a:t>Click to edit title</a:t>
            </a:r>
            <a:endParaRPr lang="en-GB"/>
          </a:p>
        </p:txBody>
      </p:sp>
    </p:spTree>
    <p:extLst>
      <p:ext uri="{BB962C8B-B14F-4D97-AF65-F5344CB8AC3E}">
        <p14:creationId xmlns:p14="http://schemas.microsoft.com/office/powerpoint/2010/main" val="3585905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Two Content">
    <p:bg>
      <p:bgPr>
        <a:solidFill>
          <a:srgbClr val="C8E69F"/>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DC17545-934E-4362-BCBF-53F21BF27267}"/>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flipV="1">
            <a:off x="-12255" y="3426"/>
            <a:ext cx="12216509" cy="6854574"/>
          </a:xfrm>
          <a:prstGeom prst="rect">
            <a:avLst/>
          </a:prstGeom>
        </p:spPr>
      </p:pic>
      <p:sp>
        <p:nvSpPr>
          <p:cNvPr id="12" name="Footer Placeholder 4">
            <a:extLst>
              <a:ext uri="{FF2B5EF4-FFF2-40B4-BE49-F238E27FC236}">
                <a16:creationId xmlns:a16="http://schemas.microsoft.com/office/drawing/2014/main" id="{80B686D1-1E2E-4A9B-B3E8-6E81C44D7048}"/>
              </a:ext>
            </a:extLst>
          </p:cNvPr>
          <p:cNvSpPr txBox="1">
            <a:spLocks/>
          </p:cNvSpPr>
          <p:nvPr userDrawn="1"/>
        </p:nvSpPr>
        <p:spPr>
          <a:xfrm>
            <a:off x="453442" y="6348400"/>
            <a:ext cx="10154233" cy="365125"/>
          </a:xfrm>
          <a:prstGeom prst="rect">
            <a:avLst/>
          </a:prstGeom>
        </p:spPr>
        <p:txBody>
          <a:bodyPr vert="horz" lIns="91440" tIns="45720" rIns="91440" bIns="45720" rtlCol="0" anchor="t" anchorCtr="0"/>
          <a:lstStyle>
            <a:defPPr>
              <a:defRPr lang="en-US"/>
            </a:defPPr>
            <a:lvl1pPr marL="0" algn="l" defTabSz="457200" rtl="0" eaLnBrk="1" latinLnBrk="0" hangingPunct="1">
              <a:defRPr sz="1300" kern="1200">
                <a:solidFill>
                  <a:srgbClr val="0A548B"/>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900" b="0">
              <a:solidFill>
                <a:srgbClr val="000000"/>
              </a:solidFill>
            </a:endParaRPr>
          </a:p>
        </p:txBody>
      </p:sp>
      <p:sp>
        <p:nvSpPr>
          <p:cNvPr id="2" name="Title 1">
            <a:extLst>
              <a:ext uri="{FF2B5EF4-FFF2-40B4-BE49-F238E27FC236}">
                <a16:creationId xmlns:a16="http://schemas.microsoft.com/office/drawing/2014/main" id="{36D6E40B-1386-4F79-92BB-AF61607C3236}"/>
              </a:ext>
            </a:extLst>
          </p:cNvPr>
          <p:cNvSpPr>
            <a:spLocks noGrp="1"/>
          </p:cNvSpPr>
          <p:nvPr>
            <p:ph type="title" hasCustomPrompt="1"/>
          </p:nvPr>
        </p:nvSpPr>
        <p:spPr>
          <a:noFill/>
        </p:spPr>
        <p:txBody>
          <a:bodyPr/>
          <a:lstStyle/>
          <a:p>
            <a:r>
              <a:rPr lang="en-US"/>
              <a:t>Click to edit title</a:t>
            </a:r>
            <a:endParaRPr lang="en-GB"/>
          </a:p>
        </p:txBody>
      </p:sp>
    </p:spTree>
    <p:extLst>
      <p:ext uri="{BB962C8B-B14F-4D97-AF65-F5344CB8AC3E}">
        <p14:creationId xmlns:p14="http://schemas.microsoft.com/office/powerpoint/2010/main" val="38120075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Quote p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4BF72B-E63F-4D7A-9EDC-FE7CB2CEA6D5}"/>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2" name="Footer Placeholder 4">
            <a:extLst>
              <a:ext uri="{FF2B5EF4-FFF2-40B4-BE49-F238E27FC236}">
                <a16:creationId xmlns:a16="http://schemas.microsoft.com/office/drawing/2014/main" id="{80B686D1-1E2E-4A9B-B3E8-6E81C44D7048}"/>
              </a:ext>
            </a:extLst>
          </p:cNvPr>
          <p:cNvSpPr txBox="1">
            <a:spLocks/>
          </p:cNvSpPr>
          <p:nvPr userDrawn="1"/>
        </p:nvSpPr>
        <p:spPr>
          <a:xfrm>
            <a:off x="453442" y="6348400"/>
            <a:ext cx="10154233" cy="365125"/>
          </a:xfrm>
          <a:prstGeom prst="rect">
            <a:avLst/>
          </a:prstGeom>
        </p:spPr>
        <p:txBody>
          <a:bodyPr vert="horz" lIns="91440" tIns="45720" rIns="91440" bIns="45720" rtlCol="0" anchor="t" anchorCtr="0"/>
          <a:lstStyle>
            <a:defPPr>
              <a:defRPr lang="en-US"/>
            </a:defPPr>
            <a:lvl1pPr marL="0" algn="l" defTabSz="457200" rtl="0" eaLnBrk="1" latinLnBrk="0" hangingPunct="1">
              <a:defRPr sz="1300" kern="1200">
                <a:solidFill>
                  <a:srgbClr val="0A548B"/>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900" b="0">
              <a:solidFill>
                <a:srgbClr val="000000"/>
              </a:solidFill>
            </a:endParaRPr>
          </a:p>
        </p:txBody>
      </p:sp>
      <p:sp>
        <p:nvSpPr>
          <p:cNvPr id="5" name="Slide Number Placeholder 4">
            <a:extLst>
              <a:ext uri="{FF2B5EF4-FFF2-40B4-BE49-F238E27FC236}">
                <a16:creationId xmlns:a16="http://schemas.microsoft.com/office/drawing/2014/main" id="{376E03D2-9C7C-4AF2-BDB8-6D1A8E0800B8}"/>
              </a:ext>
            </a:extLst>
          </p:cNvPr>
          <p:cNvSpPr>
            <a:spLocks noGrp="1"/>
          </p:cNvSpPr>
          <p:nvPr>
            <p:ph type="sldNum" sz="quarter" idx="16"/>
          </p:nvPr>
        </p:nvSpPr>
        <p:spPr/>
        <p:txBody>
          <a:bodyPr/>
          <a:lstStyle/>
          <a:p>
            <a:fld id="{4FAB73BC-B049-4115-A692-8D63A059BFB8}" type="slidenum">
              <a:rPr lang="en-US" smtClean="0"/>
              <a:pPr/>
              <a:t>‹#›</a:t>
            </a:fld>
            <a:endParaRPr lang="en-US"/>
          </a:p>
        </p:txBody>
      </p:sp>
      <p:sp>
        <p:nvSpPr>
          <p:cNvPr id="2" name="Title 1">
            <a:extLst>
              <a:ext uri="{FF2B5EF4-FFF2-40B4-BE49-F238E27FC236}">
                <a16:creationId xmlns:a16="http://schemas.microsoft.com/office/drawing/2014/main" id="{3EAE47C9-FA90-491B-A398-CE785F59473E}"/>
              </a:ext>
            </a:extLst>
          </p:cNvPr>
          <p:cNvSpPr>
            <a:spLocks noGrp="1"/>
          </p:cNvSpPr>
          <p:nvPr>
            <p:ph type="title"/>
          </p:nvPr>
        </p:nvSpPr>
        <p:spPr>
          <a:xfrm>
            <a:off x="5283199" y="1145808"/>
            <a:ext cx="6321143" cy="4626341"/>
          </a:xfrm>
        </p:spPr>
        <p:txBody>
          <a:bodyPr/>
          <a:lstStyle>
            <a:lvl1pPr>
              <a:defRPr sz="2800">
                <a:solidFill>
                  <a:schemeClr val="tx1"/>
                </a:solidFill>
              </a:defRPr>
            </a:lvl1pPr>
          </a:lstStyle>
          <a:p>
            <a:r>
              <a:rPr lang="en-US"/>
              <a:t>Click to edit Master title style</a:t>
            </a:r>
            <a:endParaRPr lang="en-GB"/>
          </a:p>
        </p:txBody>
      </p:sp>
    </p:spTree>
    <p:extLst>
      <p:ext uri="{BB962C8B-B14F-4D97-AF65-F5344CB8AC3E}">
        <p14:creationId xmlns:p14="http://schemas.microsoft.com/office/powerpoint/2010/main" val="38190938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Rear Cover slide ">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7E39FA2-65DE-4E96-9C1B-DA718C416653}"/>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5" name="Title 1">
            <a:extLst>
              <a:ext uri="{FF2B5EF4-FFF2-40B4-BE49-F238E27FC236}">
                <a16:creationId xmlns:a16="http://schemas.microsoft.com/office/drawing/2014/main" id="{A1183695-5B41-4020-8AEA-8FE559E32813}"/>
              </a:ext>
            </a:extLst>
          </p:cNvPr>
          <p:cNvSpPr>
            <a:spLocks noGrp="1"/>
          </p:cNvSpPr>
          <p:nvPr>
            <p:ph type="title" hasCustomPrompt="1"/>
          </p:nvPr>
        </p:nvSpPr>
        <p:spPr>
          <a:xfrm>
            <a:off x="1260000" y="5775074"/>
            <a:ext cx="2973917" cy="946149"/>
          </a:xfrm>
        </p:spPr>
        <p:txBody>
          <a:bodyPr/>
          <a:lstStyle>
            <a:lvl1pPr marL="0" marR="0" indent="0" algn="l" defTabSz="685783" rtl="0" eaLnBrk="1" fontAlgn="auto" latinLnBrk="0" hangingPunct="1">
              <a:lnSpc>
                <a:spcPct val="90000"/>
              </a:lnSpc>
              <a:spcBef>
                <a:spcPct val="0"/>
              </a:spcBef>
              <a:spcAft>
                <a:spcPts val="0"/>
              </a:spcAft>
              <a:buClrTx/>
              <a:buSzTx/>
              <a:buFontTx/>
              <a:buNone/>
              <a:tabLst/>
              <a:defRPr sz="1100">
                <a:solidFill>
                  <a:schemeClr val="tx1"/>
                </a:solidFill>
              </a:defRPr>
            </a:lvl1pPr>
          </a:lstStyle>
          <a:p>
            <a:pPr marL="0" marR="0" lvl="0" indent="0" algn="l" defTabSz="685783" rtl="0" eaLnBrk="1" fontAlgn="auto" latinLnBrk="0" hangingPunct="1">
              <a:lnSpc>
                <a:spcPct val="90000"/>
              </a:lnSpc>
              <a:spcBef>
                <a:spcPct val="0"/>
              </a:spcBef>
              <a:spcAft>
                <a:spcPts val="0"/>
              </a:spcAft>
              <a:buClrTx/>
              <a:buSzTx/>
              <a:buFontTx/>
              <a:buNone/>
              <a:tabLst/>
              <a:defRPr/>
            </a:pPr>
            <a:r>
              <a:rPr lang="en-GB" noProof="0"/>
              <a:t>Department for Education</a:t>
            </a:r>
          </a:p>
        </p:txBody>
      </p:sp>
    </p:spTree>
    <p:extLst>
      <p:ext uri="{BB962C8B-B14F-4D97-AF65-F5344CB8AC3E}">
        <p14:creationId xmlns:p14="http://schemas.microsoft.com/office/powerpoint/2010/main" val="3122791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6334" y="501048"/>
            <a:ext cx="10956620" cy="512514"/>
          </a:xfrm>
          <a:prstGeom prst="rect">
            <a:avLst/>
          </a:prstGeom>
        </p:spPr>
        <p:txBody>
          <a:bodyPr vert="horz" lIns="0" tIns="0" rIns="0" bIns="0" rtlCol="0" anchor="t" anchorCtr="0">
            <a:noAutofit/>
          </a:bodyPr>
          <a:lstStyle/>
          <a:p>
            <a:r>
              <a:rPr lang="en-US" noProof="0"/>
              <a:t>Click to edit Master title style</a:t>
            </a:r>
            <a:endParaRPr lang="en-GB" noProof="0"/>
          </a:p>
        </p:txBody>
      </p:sp>
      <p:sp>
        <p:nvSpPr>
          <p:cNvPr id="3" name="Text Placeholder 2"/>
          <p:cNvSpPr>
            <a:spLocks noGrp="1"/>
          </p:cNvSpPr>
          <p:nvPr>
            <p:ph type="body" idx="1"/>
          </p:nvPr>
        </p:nvSpPr>
        <p:spPr>
          <a:xfrm>
            <a:off x="647723" y="1368979"/>
            <a:ext cx="10956620" cy="4670874"/>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647724" y="6201808"/>
            <a:ext cx="10154233" cy="365125"/>
          </a:xfrm>
          <a:prstGeom prst="rect">
            <a:avLst/>
          </a:prstGeom>
        </p:spPr>
        <p:txBody>
          <a:bodyPr vert="horz" lIns="0" tIns="0" rIns="0" bIns="0" rtlCol="0" anchor="t" anchorCtr="0"/>
          <a:lstStyle>
            <a:lvl1pPr algn="l">
              <a:defRPr sz="1050" b="0">
                <a:solidFill>
                  <a:srgbClr val="4D4D4D"/>
                </a:solidFill>
              </a:defRPr>
            </a:lvl1pPr>
          </a:lstStyle>
          <a:p>
            <a:r>
              <a:rPr lang="en-GB"/>
              <a:t>On the Insert ribbon select Header and Footer to edit this holding text</a:t>
            </a:r>
            <a:endParaRPr lang="en-US"/>
          </a:p>
        </p:txBody>
      </p:sp>
      <p:sp>
        <p:nvSpPr>
          <p:cNvPr id="6" name="Slide Number Placeholder 5"/>
          <p:cNvSpPr>
            <a:spLocks noGrp="1"/>
          </p:cNvSpPr>
          <p:nvPr>
            <p:ph type="sldNum" sz="quarter" idx="4"/>
          </p:nvPr>
        </p:nvSpPr>
        <p:spPr>
          <a:xfrm>
            <a:off x="10853642" y="6201808"/>
            <a:ext cx="750701" cy="365125"/>
          </a:xfrm>
          <a:prstGeom prst="rect">
            <a:avLst/>
          </a:prstGeom>
        </p:spPr>
        <p:txBody>
          <a:bodyPr vert="horz" lIns="91440" tIns="45720" rIns="91440" bIns="45720" rtlCol="0" anchor="t" anchorCtr="0"/>
          <a:lstStyle>
            <a:lvl1pPr algn="r">
              <a:defRPr lang="en-US" sz="1050" b="0" kern="1200" smtClean="0">
                <a:solidFill>
                  <a:srgbClr val="4D4D4D"/>
                </a:solidFill>
                <a:latin typeface="+mn-lt"/>
                <a:ea typeface="+mn-ea"/>
                <a:cs typeface="+mn-cs"/>
              </a:defRPr>
            </a:lvl1pPr>
          </a:lstStyle>
          <a:p>
            <a:fld id="{4FAB73BC-B049-4115-A692-8D63A059BFB8}"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99" r:id="rId2"/>
    <p:sldLayoutId id="2147483733" r:id="rId3"/>
    <p:sldLayoutId id="2147483686" r:id="rId4"/>
    <p:sldLayoutId id="2147483734" r:id="rId5"/>
    <p:sldLayoutId id="2147483735" r:id="rId6"/>
    <p:sldLayoutId id="2147483736" r:id="rId7"/>
    <p:sldLayoutId id="2147483738" r:id="rId8"/>
    <p:sldLayoutId id="2147483737" r:id="rId9"/>
    <p:sldLayoutId id="2147483739" r:id="rId10"/>
    <p:sldLayoutId id="2147483740" r:id="rId11"/>
    <p:sldLayoutId id="2147483722" r:id="rId12"/>
    <p:sldLayoutId id="2147483717" r:id="rId13"/>
  </p:sldLayoutIdLst>
  <p:hf hdr="0" dt="0"/>
  <p:txStyles>
    <p:titleStyle>
      <a:lvl1pPr algn="l" defTabSz="685783" rtl="0" eaLnBrk="1" latinLnBrk="0" hangingPunct="1">
        <a:lnSpc>
          <a:spcPct val="90000"/>
        </a:lnSpc>
        <a:spcBef>
          <a:spcPct val="0"/>
        </a:spcBef>
        <a:buNone/>
        <a:defRPr sz="2400" b="1" kern="1200">
          <a:solidFill>
            <a:srgbClr val="003764"/>
          </a:solidFill>
          <a:latin typeface="Arial" panose="020B0604020202020204" pitchFamily="34" charset="0"/>
          <a:ea typeface="+mj-ea"/>
          <a:cs typeface="Arial" panose="020B0604020202020204" pitchFamily="34" charset="0"/>
        </a:defRPr>
      </a:lvl1pPr>
    </p:titleStyle>
    <p:bodyStyle>
      <a:lvl1pPr marL="0" indent="0" algn="l" defTabSz="685783" rtl="0" eaLnBrk="1" latinLnBrk="0" hangingPunct="1">
        <a:lnSpc>
          <a:spcPct val="100000"/>
        </a:lnSpc>
        <a:spcBef>
          <a:spcPts val="0"/>
        </a:spcBef>
        <a:spcAft>
          <a:spcPts val="900"/>
        </a:spcAft>
        <a:buClr>
          <a:srgbClr val="0A548B"/>
        </a:buClr>
        <a:buSzPct val="100000"/>
        <a:buFont typeface="Corbel" pitchFamily="34" charset="0"/>
        <a:buNone/>
        <a:defRPr sz="1800" kern="1200">
          <a:solidFill>
            <a:schemeClr val="tx1"/>
          </a:solidFill>
          <a:latin typeface="Arial" panose="020B0604020202020204" pitchFamily="34" charset="0"/>
          <a:ea typeface="+mn-ea"/>
          <a:cs typeface="Arial" panose="020B0604020202020204" pitchFamily="34" charset="0"/>
        </a:defRPr>
      </a:lvl1pPr>
      <a:lvl2pPr marL="0" indent="0" algn="l" defTabSz="685783" rtl="0" eaLnBrk="1" latinLnBrk="0" hangingPunct="1">
        <a:lnSpc>
          <a:spcPct val="100000"/>
        </a:lnSpc>
        <a:spcBef>
          <a:spcPts val="0"/>
        </a:spcBef>
        <a:spcAft>
          <a:spcPts val="900"/>
        </a:spcAft>
        <a:buClr>
          <a:srgbClr val="0A548B"/>
        </a:buClr>
        <a:buSzPct val="100000"/>
        <a:buFont typeface="Corbel" pitchFamily="34" charset="0"/>
        <a:buNone/>
        <a:defRPr sz="1800" b="1" kern="1200">
          <a:solidFill>
            <a:schemeClr val="tx1"/>
          </a:solidFill>
          <a:latin typeface="Arial" panose="020B0604020202020204" pitchFamily="34" charset="0"/>
          <a:ea typeface="+mn-ea"/>
          <a:cs typeface="Arial" panose="020B0604020202020204" pitchFamily="34" charset="0"/>
        </a:defRPr>
      </a:lvl2pPr>
      <a:lvl3pPr marL="216000" indent="-215995" algn="l" defTabSz="685783" rtl="0" eaLnBrk="1" latinLnBrk="0" hangingPunct="1">
        <a:lnSpc>
          <a:spcPct val="100000"/>
        </a:lnSpc>
        <a:spcBef>
          <a:spcPts val="0"/>
        </a:spcBef>
        <a:spcAft>
          <a:spcPts val="900"/>
        </a:spcAft>
        <a:buClr>
          <a:schemeClr val="tx2"/>
        </a:buClr>
        <a:buSzPct val="100000"/>
        <a:buFont typeface="Corbel"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431989" indent="-215995" algn="l" defTabSz="685783" rtl="0" eaLnBrk="1" latinLnBrk="0" hangingPunct="1">
        <a:lnSpc>
          <a:spcPct val="100000"/>
        </a:lnSpc>
        <a:spcBef>
          <a:spcPts val="0"/>
        </a:spcBef>
        <a:spcAft>
          <a:spcPts val="900"/>
        </a:spcAft>
        <a:buClr>
          <a:schemeClr val="tx1"/>
        </a:buClr>
        <a:buSzPct val="100000"/>
        <a:buFont typeface="Corbel"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647984" indent="-215995" algn="l" defTabSz="685783" rtl="0" eaLnBrk="1" latinLnBrk="0" hangingPunct="1">
        <a:lnSpc>
          <a:spcPct val="100000"/>
        </a:lnSpc>
        <a:spcBef>
          <a:spcPts val="0"/>
        </a:spcBef>
        <a:spcAft>
          <a:spcPts val="900"/>
        </a:spcAft>
        <a:buClr>
          <a:schemeClr val="tx1"/>
        </a:buClr>
        <a:buSzPct val="100000"/>
        <a:buFont typeface="Corbel"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1199970" indent="-171446" algn="l" defTabSz="685783" rtl="0" eaLnBrk="1" latinLnBrk="0" hangingPunct="1">
        <a:lnSpc>
          <a:spcPct val="90000"/>
        </a:lnSpc>
        <a:spcBef>
          <a:spcPts val="151"/>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6pPr>
      <a:lvl7pPr marL="1424964" indent="-171446" algn="l" defTabSz="685783" rtl="0" eaLnBrk="1" latinLnBrk="0" hangingPunct="1">
        <a:lnSpc>
          <a:spcPct val="90000"/>
        </a:lnSpc>
        <a:spcBef>
          <a:spcPts val="151"/>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7pPr>
      <a:lvl8pPr marL="1649959" indent="-171446" algn="l" defTabSz="685783" rtl="0" eaLnBrk="1" latinLnBrk="0" hangingPunct="1">
        <a:lnSpc>
          <a:spcPct val="90000"/>
        </a:lnSpc>
        <a:spcBef>
          <a:spcPts val="151"/>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8pPr>
      <a:lvl9pPr marL="1874953" indent="-171446" algn="l" defTabSz="685783" rtl="0" eaLnBrk="1" latinLnBrk="0" hangingPunct="1">
        <a:lnSpc>
          <a:spcPct val="90000"/>
        </a:lnSpc>
        <a:spcBef>
          <a:spcPts val="151"/>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microsoft.com/office/2018/10/relationships/comments" Target="../comments/modernComment_130_98B63C7.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Layout" Target="../slideLayouts/slideLayout3.xml"/><Relationship Id="rId5" Type="http://schemas.openxmlformats.org/officeDocument/2006/relationships/hyperlink" Target="https://www.gov.uk/government/organisations/school-teachers-review-body" TargetMode="External"/><Relationship Id="rId4" Type="http://schemas.openxmlformats.org/officeDocument/2006/relationships/hyperlink" Target="https://www.gov.uk/government/publications/school-teachers-review-body-32nd-report-2022"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3.xml"/><Relationship Id="rId5" Type="http://schemas.openxmlformats.org/officeDocument/2006/relationships/hyperlink" Target="mailto:PublicAppointments.APPLICATIONS@education.gov.uk" TargetMode="External"/><Relationship Id="rId4" Type="http://schemas.openxmlformats.org/officeDocument/2006/relationships/hyperlink" Target="https://publicappointments.cabinetoffice.gov.uk/"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809093/Code-of-Conduct-for-Board-Members-of-Public-Bodies-2019-WEB.PDF" TargetMode="External"/><Relationship Id="rId2" Type="http://schemas.openxmlformats.org/officeDocument/2006/relationships/hyperlink" Target="mailto:PublicAppointments.DFE@education.gov.uk" TargetMode="External"/><Relationship Id="rId1" Type="http://schemas.openxmlformats.org/officeDocument/2006/relationships/slideLayout" Target="../slideLayouts/slideLayout7.xml"/><Relationship Id="rId4" Type="http://schemas.openxmlformats.org/officeDocument/2006/relationships/hyperlink" Target="https://www.gov.uk/government/publications/the-7-principles-of-public-life"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DFE@education.gov.uk" TargetMode="External"/><Relationship Id="rId1" Type="http://schemas.openxmlformats.org/officeDocument/2006/relationships/slideLayout" Target="../slideLayouts/slideLayout13.xml"/><Relationship Id="rId4" Type="http://schemas.openxmlformats.org/officeDocument/2006/relationships/hyperlink" Target="https://publicappointmentscommissioner.independent.gov.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8CF40-0DA2-4B95-9327-247FB8D51D99}"/>
              </a:ext>
            </a:extLst>
          </p:cNvPr>
          <p:cNvSpPr>
            <a:spLocks noGrp="1"/>
          </p:cNvSpPr>
          <p:nvPr>
            <p:ph type="ctrTitle"/>
          </p:nvPr>
        </p:nvSpPr>
        <p:spPr/>
        <p:txBody>
          <a:bodyPr/>
          <a:lstStyle/>
          <a:p>
            <a:r>
              <a:rPr lang="en-GB"/>
              <a:t>Educationalist Board Member (Primary)</a:t>
            </a:r>
          </a:p>
        </p:txBody>
      </p:sp>
      <p:sp>
        <p:nvSpPr>
          <p:cNvPr id="3" name="Text Placeholder 2">
            <a:extLst>
              <a:ext uri="{FF2B5EF4-FFF2-40B4-BE49-F238E27FC236}">
                <a16:creationId xmlns:a16="http://schemas.microsoft.com/office/drawing/2014/main" id="{CA3C7CA6-4EE4-4481-9A1C-199900949FCD}"/>
              </a:ext>
            </a:extLst>
          </p:cNvPr>
          <p:cNvSpPr>
            <a:spLocks noGrp="1"/>
          </p:cNvSpPr>
          <p:nvPr>
            <p:ph type="body" sz="quarter" idx="10"/>
          </p:nvPr>
        </p:nvSpPr>
        <p:spPr/>
        <p:txBody>
          <a:bodyPr/>
          <a:lstStyle/>
          <a:p>
            <a:r>
              <a:rPr lang="en-GB"/>
              <a:t>October 2022 </a:t>
            </a:r>
          </a:p>
        </p:txBody>
      </p:sp>
      <p:sp>
        <p:nvSpPr>
          <p:cNvPr id="4" name="Text Placeholder 3">
            <a:extLst>
              <a:ext uri="{FF2B5EF4-FFF2-40B4-BE49-F238E27FC236}">
                <a16:creationId xmlns:a16="http://schemas.microsoft.com/office/drawing/2014/main" id="{3A129B8F-530C-4868-BED2-D95EF9AA7711}"/>
              </a:ext>
            </a:extLst>
          </p:cNvPr>
          <p:cNvSpPr>
            <a:spLocks noGrp="1"/>
          </p:cNvSpPr>
          <p:nvPr>
            <p:ph type="body" sz="quarter" idx="11"/>
          </p:nvPr>
        </p:nvSpPr>
        <p:spPr/>
        <p:txBody>
          <a:bodyPr/>
          <a:lstStyle/>
          <a:p>
            <a:r>
              <a:rPr lang="en-GB"/>
              <a:t>School Teachers’ Review Body</a:t>
            </a:r>
          </a:p>
          <a:p>
            <a:endParaRPr lang="en-GB"/>
          </a:p>
          <a:p>
            <a:r>
              <a:rPr lang="en-GB"/>
              <a:t> Applicant information pack</a:t>
            </a:r>
          </a:p>
        </p:txBody>
      </p:sp>
    </p:spTree>
    <p:extLst>
      <p:ext uri="{BB962C8B-B14F-4D97-AF65-F5344CB8AC3E}">
        <p14:creationId xmlns:p14="http://schemas.microsoft.com/office/powerpoint/2010/main" val="1527871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F58DD39C-1999-E8E3-BFC3-928670FCBBAF}"/>
              </a:ext>
            </a:extLst>
          </p:cNvPr>
          <p:cNvSpPr txBox="1">
            <a:spLocks/>
          </p:cNvSpPr>
          <p:nvPr/>
        </p:nvSpPr>
        <p:spPr>
          <a:xfrm>
            <a:off x="9452869" y="1611313"/>
            <a:ext cx="2136883" cy="627097"/>
          </a:xfrm>
          <a:prstGeom prst="rect">
            <a:avLst/>
          </a:prstGeom>
          <a:noFill/>
        </p:spPr>
        <p:txBody>
          <a:bodyPr vert="horz" lIns="0" tIns="0" rIns="0" bIns="0" rtlCol="0" anchor="t" anchorCtr="0">
            <a:noAutofit/>
          </a:bodyPr>
          <a:lstStyle>
            <a:lvl1pPr algn="l" defTabSz="685783" rtl="0" eaLnBrk="1" latinLnBrk="0" hangingPunct="1">
              <a:lnSpc>
                <a:spcPct val="90000"/>
              </a:lnSpc>
              <a:spcBef>
                <a:spcPct val="0"/>
              </a:spcBef>
              <a:buNone/>
              <a:defRPr sz="2400" b="1" kern="1200">
                <a:solidFill>
                  <a:srgbClr val="003764"/>
                </a:solidFill>
                <a:latin typeface="Arial" panose="020B0604020202020204" pitchFamily="34" charset="0"/>
                <a:ea typeface="+mj-ea"/>
                <a:cs typeface="Arial" panose="020B0604020202020204" pitchFamily="34" charset="0"/>
              </a:defRPr>
            </a:lvl1pPr>
          </a:lstStyle>
          <a:p>
            <a:r>
              <a:rPr lang="en-GB" sz="3600"/>
              <a:t>Welcome </a:t>
            </a:r>
          </a:p>
        </p:txBody>
      </p:sp>
      <p:sp>
        <p:nvSpPr>
          <p:cNvPr id="4" name="TextBox 3">
            <a:extLst>
              <a:ext uri="{FF2B5EF4-FFF2-40B4-BE49-F238E27FC236}">
                <a16:creationId xmlns:a16="http://schemas.microsoft.com/office/drawing/2014/main" id="{E1DF435C-E884-6374-0CD6-B61E19B2EB8E}"/>
              </a:ext>
            </a:extLst>
          </p:cNvPr>
          <p:cNvSpPr txBox="1"/>
          <p:nvPr/>
        </p:nvSpPr>
        <p:spPr>
          <a:xfrm>
            <a:off x="3354073" y="1611313"/>
            <a:ext cx="4531578" cy="1977464"/>
          </a:xfrm>
          <a:prstGeom prst="rect">
            <a:avLst/>
          </a:prstGeom>
          <a:noFill/>
        </p:spPr>
        <p:txBody>
          <a:bodyPr wrap="square">
            <a:spAutoFit/>
          </a:bodyPr>
          <a:lstStyle/>
          <a:p>
            <a:pPr indent="-228600">
              <a:spcBef>
                <a:spcPts val="900"/>
              </a:spcBef>
              <a:spcAft>
                <a:spcPts val="1200"/>
              </a:spcAft>
              <a:tabLst>
                <a:tab pos="457200" algn="l"/>
                <a:tab pos="457200" algn="l"/>
              </a:tabLst>
            </a:pPr>
            <a:r>
              <a:rPr lang="en-GB" sz="15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Teachers are the single biggest determinant of pupil outcomes in schools and the Government is</a:t>
            </a:r>
            <a:r>
              <a:rPr lang="en-GB" sz="1500" dirty="0">
                <a:effectLst/>
                <a:latin typeface="Arial" panose="020B0604020202020204" pitchFamily="34" charset="0"/>
                <a:ea typeface="Times New Roman" panose="02020603050405020304" pitchFamily="18" charset="0"/>
                <a:cs typeface="Arial" panose="020B0604020202020204" pitchFamily="34" charset="0"/>
              </a:rPr>
              <a:t> committed to ensuring we have a sufficient, high quality supply of teachers.</a:t>
            </a:r>
          </a:p>
          <a:p>
            <a:pPr indent="-228600">
              <a:spcBef>
                <a:spcPts val="900"/>
              </a:spcBef>
              <a:spcAft>
                <a:spcPts val="1200"/>
              </a:spcAft>
              <a:tabLst>
                <a:tab pos="457200" algn="l"/>
                <a:tab pos="457200" algn="l"/>
              </a:tabLst>
            </a:pPr>
            <a:r>
              <a:rPr lang="en-GB" sz="1500" dirty="0">
                <a:effectLst/>
                <a:latin typeface="Arial" panose="020B0604020202020204" pitchFamily="34" charset="0"/>
                <a:ea typeface="Times New Roman" panose="02020603050405020304" pitchFamily="18" charset="0"/>
                <a:cs typeface="Arial" panose="020B0604020202020204" pitchFamily="34" charset="0"/>
              </a:rPr>
              <a:t>Pay has an important role in ensuring that teaching is seen as a prestigious and highly regarded profession.</a:t>
            </a:r>
          </a:p>
        </p:txBody>
      </p:sp>
      <p:sp>
        <p:nvSpPr>
          <p:cNvPr id="10" name="TextBox 9">
            <a:extLst>
              <a:ext uri="{FF2B5EF4-FFF2-40B4-BE49-F238E27FC236}">
                <a16:creationId xmlns:a16="http://schemas.microsoft.com/office/drawing/2014/main" id="{3C411BC2-B815-376C-E56B-C74E5FF08C24}"/>
              </a:ext>
            </a:extLst>
          </p:cNvPr>
          <p:cNvSpPr txBox="1"/>
          <p:nvPr/>
        </p:nvSpPr>
        <p:spPr>
          <a:xfrm>
            <a:off x="3354073" y="559266"/>
            <a:ext cx="5046134" cy="923330"/>
          </a:xfrm>
          <a:prstGeom prst="rect">
            <a:avLst/>
          </a:prstGeom>
          <a:noFill/>
        </p:spPr>
        <p:txBody>
          <a:bodyPr wrap="square" rtlCol="0">
            <a:spAutoFit/>
          </a:bodyPr>
          <a:lstStyle/>
          <a:p>
            <a:pPr indent="-228600">
              <a:spcBef>
                <a:spcPts val="900"/>
              </a:spcBef>
              <a:spcAft>
                <a:spcPts val="1200"/>
              </a:spcAft>
              <a:tabLst>
                <a:tab pos="457200" algn="l"/>
                <a:tab pos="457200" algn="l"/>
              </a:tabLst>
            </a:pPr>
            <a:r>
              <a:rPr lang="en-GB"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Thank you for your interest in becoming a board member on the School Teachers’ Review Body.</a:t>
            </a:r>
            <a:endParaRPr lang="en-GB">
              <a:effectLst/>
              <a:latin typeface="Arial" panose="020B0604020202020204" pitchFamily="34" charset="0"/>
              <a:ea typeface="Times New Roman" panose="02020603050405020304" pitchFamily="18" charset="0"/>
              <a:cs typeface="Arial" panose="020B0604020202020204" pitchFamily="34" charset="0"/>
            </a:endParaRPr>
          </a:p>
        </p:txBody>
      </p:sp>
      <p:pic>
        <p:nvPicPr>
          <p:cNvPr id="1028" name="Picture 4">
            <a:extLst>
              <a:ext uri="{FF2B5EF4-FFF2-40B4-BE49-F238E27FC236}">
                <a16:creationId xmlns:a16="http://schemas.microsoft.com/office/drawing/2014/main" id="{A56581AA-F4DA-15E6-BFFB-CA7A4C6BF1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834" y="593770"/>
            <a:ext cx="2702560" cy="360341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7232DA5-F456-5768-EB4E-1AA0578E50A0}"/>
              </a:ext>
            </a:extLst>
          </p:cNvPr>
          <p:cNvSpPr txBox="1"/>
          <p:nvPr/>
        </p:nvSpPr>
        <p:spPr>
          <a:xfrm>
            <a:off x="395834" y="5092706"/>
            <a:ext cx="10014904" cy="1292662"/>
          </a:xfrm>
          <a:prstGeom prst="rect">
            <a:avLst/>
          </a:prstGeom>
          <a:noFill/>
        </p:spPr>
        <p:txBody>
          <a:bodyPr wrap="square" rtlCol="0">
            <a:spAutoFit/>
          </a:bodyPr>
          <a:lstStyle/>
          <a:p>
            <a:r>
              <a:rPr lang="en-GB" sz="1500">
                <a:effectLst/>
                <a:latin typeface="Arial" panose="020B0604020202020204" pitchFamily="34" charset="0"/>
                <a:ea typeface="Times New Roman" panose="02020603050405020304" pitchFamily="18" charset="0"/>
                <a:cs typeface="Arial" panose="020B0604020202020204" pitchFamily="34" charset="0"/>
              </a:rPr>
              <a:t>The Department for Education remains focused on equality of opportunity, and is committed to ensuring public appointments better represent the views of the communities they serve. The Department encourages applicants from underrepresented groups, those based outside London and the South East. </a:t>
            </a:r>
          </a:p>
          <a:p>
            <a:endParaRPr lang="en-GB" sz="1500">
              <a:effectLst/>
              <a:latin typeface="Arial" panose="020B0604020202020204" pitchFamily="34" charset="0"/>
              <a:ea typeface="Times New Roman" panose="02020603050405020304" pitchFamily="18" charset="0"/>
              <a:cs typeface="Arial" panose="020B0604020202020204" pitchFamily="34" charset="0"/>
            </a:endParaRPr>
          </a:p>
          <a:p>
            <a:r>
              <a:rPr lang="en-GB" sz="1500" b="1"/>
              <a:t>Rt Hon Nick Gibb - Minister of State for Schools</a:t>
            </a:r>
          </a:p>
        </p:txBody>
      </p:sp>
      <p:sp>
        <p:nvSpPr>
          <p:cNvPr id="3" name="TextBox 2">
            <a:extLst>
              <a:ext uri="{FF2B5EF4-FFF2-40B4-BE49-F238E27FC236}">
                <a16:creationId xmlns:a16="http://schemas.microsoft.com/office/drawing/2014/main" id="{79551DBB-F615-C32D-6E40-0D749B6540EF}"/>
              </a:ext>
            </a:extLst>
          </p:cNvPr>
          <p:cNvSpPr txBox="1"/>
          <p:nvPr/>
        </p:nvSpPr>
        <p:spPr>
          <a:xfrm>
            <a:off x="395834" y="3717494"/>
            <a:ext cx="9057035" cy="1246495"/>
          </a:xfrm>
          <a:prstGeom prst="rect">
            <a:avLst/>
          </a:prstGeom>
          <a:noFill/>
        </p:spPr>
        <p:txBody>
          <a:bodyPr wrap="square">
            <a:spAutoFit/>
          </a:bodyPr>
          <a:lstStyle/>
          <a:p>
            <a:pPr indent="-228600">
              <a:spcBef>
                <a:spcPts val="900"/>
              </a:spcBef>
              <a:spcAft>
                <a:spcPts val="1200"/>
              </a:spcAft>
              <a:tabLst>
                <a:tab pos="457200" algn="l"/>
                <a:tab pos="457200" algn="l"/>
              </a:tabLst>
            </a:pPr>
            <a:r>
              <a:rPr lang="en-GB" sz="1500" dirty="0">
                <a:effectLst/>
                <a:latin typeface="Arial" panose="020B0604020202020204" pitchFamily="34" charset="0"/>
                <a:ea typeface="Times New Roman" panose="02020603050405020304" pitchFamily="18" charset="0"/>
                <a:cs typeface="Arial" panose="020B0604020202020204" pitchFamily="34" charset="0"/>
              </a:rPr>
              <a:t>							    As a member of the School Teachers’ Review Body, you will play an 							    invaluable role in making independent, evidence based 										    recommendations on teachers’ and leaders’ pay awards across England. You will also provide advice on wider reforms to pay and conditions to support the recruitment and retention of the best teachers. </a:t>
            </a:r>
          </a:p>
        </p:txBody>
      </p:sp>
    </p:spTree>
    <p:extLst>
      <p:ext uri="{BB962C8B-B14F-4D97-AF65-F5344CB8AC3E}">
        <p14:creationId xmlns:p14="http://schemas.microsoft.com/office/powerpoint/2010/main" val="5796367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D3CED47A-B26B-A58E-A2E0-09F9D3488E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316" y="620910"/>
            <a:ext cx="3373124" cy="224874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36EAE44-6B43-2896-CB16-85789D060EA5}"/>
              </a:ext>
            </a:extLst>
          </p:cNvPr>
          <p:cNvSpPr txBox="1"/>
          <p:nvPr/>
        </p:nvSpPr>
        <p:spPr>
          <a:xfrm>
            <a:off x="3739290" y="566024"/>
            <a:ext cx="4083910" cy="1688860"/>
          </a:xfrm>
          <a:prstGeom prst="rect">
            <a:avLst/>
          </a:prstGeom>
          <a:noFill/>
        </p:spPr>
        <p:txBody>
          <a:bodyPr wrap="square">
            <a:spAutoFit/>
          </a:bodyPr>
          <a:lstStyle/>
          <a:p>
            <a:pPr>
              <a:lnSpc>
                <a:spcPct val="120000"/>
              </a:lnSpc>
              <a:spcAft>
                <a:spcPts val="800"/>
              </a:spcAft>
            </a:pPr>
            <a:r>
              <a:rPr lang="en-US" sz="1200" dirty="0">
                <a:effectLst/>
                <a:cs typeface="Arial"/>
              </a:rPr>
              <a:t>Dear Applicant,</a:t>
            </a:r>
            <a:r>
              <a:rPr lang="en-US" sz="1200" dirty="0">
                <a:cs typeface="Arial"/>
              </a:rPr>
              <a:t> </a:t>
            </a:r>
            <a:endParaRPr lang="en-US" sz="1200" dirty="0">
              <a:effectLst/>
              <a:cs typeface="Arial" panose="020B0604020202020204" pitchFamily="34" charset="0"/>
            </a:endParaRPr>
          </a:p>
          <a:p>
            <a:r>
              <a:rPr lang="en-US" sz="1200" dirty="0">
                <a:effectLst/>
                <a:cs typeface="Arial"/>
              </a:rPr>
              <a:t>Thank you for your interest in this post.</a:t>
            </a:r>
            <a:r>
              <a:rPr lang="en-US" sz="1200" dirty="0">
                <a:cs typeface="Arial"/>
              </a:rPr>
              <a:t> </a:t>
            </a:r>
          </a:p>
          <a:p>
            <a:pPr>
              <a:lnSpc>
                <a:spcPct val="120000"/>
              </a:lnSpc>
            </a:pPr>
            <a:endParaRPr lang="en-US" sz="1200" dirty="0">
              <a:effectLst/>
              <a:cs typeface="Arial" panose="020B0604020202020204" pitchFamily="34" charset="0"/>
            </a:endParaRPr>
          </a:p>
          <a:p>
            <a:pPr>
              <a:lnSpc>
                <a:spcPct val="120000"/>
              </a:lnSpc>
            </a:pPr>
            <a:r>
              <a:rPr lang="en-US" sz="1200" dirty="0">
                <a:effectLst/>
                <a:cs typeface="Arial"/>
              </a:rPr>
              <a:t>The School Teachers’ Review Body’s (STRB) role is to make recommendations to Ministers on matters relating to the pay and conditions of school teachers referred to it by the Secretary of State for Education. </a:t>
            </a:r>
          </a:p>
        </p:txBody>
      </p:sp>
      <p:sp>
        <p:nvSpPr>
          <p:cNvPr id="7" name="TextBox 6">
            <a:extLst>
              <a:ext uri="{FF2B5EF4-FFF2-40B4-BE49-F238E27FC236}">
                <a16:creationId xmlns:a16="http://schemas.microsoft.com/office/drawing/2014/main" id="{B54E7760-3E94-92BA-94DA-2B4D9400A9EC}"/>
              </a:ext>
            </a:extLst>
          </p:cNvPr>
          <p:cNvSpPr txBox="1"/>
          <p:nvPr/>
        </p:nvSpPr>
        <p:spPr>
          <a:xfrm>
            <a:off x="352316" y="3245699"/>
            <a:ext cx="8486884" cy="1180003"/>
          </a:xfrm>
          <a:prstGeom prst="rect">
            <a:avLst/>
          </a:prstGeom>
          <a:noFill/>
        </p:spPr>
        <p:txBody>
          <a:bodyPr wrap="square">
            <a:spAutoFit/>
          </a:bodyPr>
          <a:lstStyle/>
          <a:p>
            <a:pPr>
              <a:lnSpc>
                <a:spcPct val="120000"/>
              </a:lnSpc>
            </a:pPr>
            <a:r>
              <a:rPr lang="en-US" sz="1200" dirty="0">
                <a:effectLst/>
                <a:cs typeface="Arial"/>
              </a:rPr>
              <a:t>teachers and school leaders in all schools. We receive written and oral evidence from the government and </a:t>
            </a:r>
            <a:r>
              <a:rPr lang="en-US" sz="1200" dirty="0" err="1">
                <a:effectLst/>
                <a:cs typeface="Arial"/>
              </a:rPr>
              <a:t>organisations</a:t>
            </a:r>
            <a:r>
              <a:rPr lang="en-US" sz="1200" dirty="0">
                <a:effectLst/>
                <a:cs typeface="Arial"/>
              </a:rPr>
              <a:t> representing the teacher workforce and its employers. STRB members work cooperatively to assess and, as appropriate, challenge evidence from the government and others and to develop coherent recommendations on the teachers’ pay system. We submit our reports to the Prime Minister and Secretary of State for Education. We also visit schools and local authorities to develop our understanding of issues facing teachers and school leadership teams.</a:t>
            </a:r>
            <a:endParaRPr lang="en-US" sz="1600" dirty="0">
              <a:effectLst/>
              <a:cs typeface="Arial"/>
            </a:endParaRPr>
          </a:p>
        </p:txBody>
      </p:sp>
      <p:sp>
        <p:nvSpPr>
          <p:cNvPr id="8" name="Content Placeholder 7">
            <a:extLst>
              <a:ext uri="{FF2B5EF4-FFF2-40B4-BE49-F238E27FC236}">
                <a16:creationId xmlns:a16="http://schemas.microsoft.com/office/drawing/2014/main" id="{0F0BC23F-9BEE-E8C1-1311-B143E5F49D9A}"/>
              </a:ext>
            </a:extLst>
          </p:cNvPr>
          <p:cNvSpPr txBox="1">
            <a:spLocks/>
          </p:cNvSpPr>
          <p:nvPr/>
        </p:nvSpPr>
        <p:spPr>
          <a:xfrm>
            <a:off x="352316" y="4547990"/>
            <a:ext cx="9366804" cy="1689100"/>
          </a:xfrm>
          <a:prstGeom prst="rect">
            <a:avLst/>
          </a:prstGeom>
        </p:spPr>
        <p:txBody>
          <a:bodyPr vert="horz" lIns="91440" tIns="45720" rIns="91440" bIns="45720" rtlCol="0" anchor="ctr">
            <a:normAutofit lnSpcReduction="10000"/>
          </a:bodyPr>
          <a:lstStyle>
            <a:lvl1pPr marL="0" indent="0" algn="l" defTabSz="685783" rtl="0" eaLnBrk="1" latinLnBrk="0" hangingPunct="1">
              <a:lnSpc>
                <a:spcPct val="100000"/>
              </a:lnSpc>
              <a:spcBef>
                <a:spcPts val="0"/>
              </a:spcBef>
              <a:spcAft>
                <a:spcPts val="900"/>
              </a:spcAft>
              <a:buClr>
                <a:srgbClr val="0A548B"/>
              </a:buClr>
              <a:buSzPct val="100000"/>
              <a:buFont typeface="Corbel" pitchFamily="34" charset="0"/>
              <a:buNone/>
              <a:defRPr sz="1800" kern="1200">
                <a:solidFill>
                  <a:schemeClr val="tx1"/>
                </a:solidFill>
                <a:latin typeface="Arial" panose="020B0604020202020204" pitchFamily="34" charset="0"/>
                <a:ea typeface="+mn-ea"/>
                <a:cs typeface="Arial" panose="020B0604020202020204" pitchFamily="34" charset="0"/>
              </a:defRPr>
            </a:lvl1pPr>
            <a:lvl2pPr marL="0" indent="0" algn="l" defTabSz="685783" rtl="0" eaLnBrk="1" latinLnBrk="0" hangingPunct="1">
              <a:lnSpc>
                <a:spcPct val="100000"/>
              </a:lnSpc>
              <a:spcBef>
                <a:spcPts val="0"/>
              </a:spcBef>
              <a:spcAft>
                <a:spcPts val="900"/>
              </a:spcAft>
              <a:buClr>
                <a:srgbClr val="0A548B"/>
              </a:buClr>
              <a:buSzPct val="100000"/>
              <a:buFont typeface="Corbel" pitchFamily="34" charset="0"/>
              <a:buNone/>
              <a:defRPr sz="1800" b="1" kern="1200">
                <a:solidFill>
                  <a:schemeClr val="tx1"/>
                </a:solidFill>
                <a:latin typeface="Arial" panose="020B0604020202020204" pitchFamily="34" charset="0"/>
                <a:ea typeface="+mn-ea"/>
                <a:cs typeface="Arial" panose="020B0604020202020204" pitchFamily="34" charset="0"/>
              </a:defRPr>
            </a:lvl2pPr>
            <a:lvl3pPr marL="216000" indent="-215995" algn="l" defTabSz="685783" rtl="0" eaLnBrk="1" latinLnBrk="0" hangingPunct="1">
              <a:lnSpc>
                <a:spcPct val="100000"/>
              </a:lnSpc>
              <a:spcBef>
                <a:spcPts val="0"/>
              </a:spcBef>
              <a:spcAft>
                <a:spcPts val="900"/>
              </a:spcAft>
              <a:buClr>
                <a:schemeClr val="tx2"/>
              </a:buClr>
              <a:buSzPct val="100000"/>
              <a:buFont typeface="Corbel"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431989" indent="-215995" algn="l" defTabSz="685783" rtl="0" eaLnBrk="1" latinLnBrk="0" hangingPunct="1">
              <a:lnSpc>
                <a:spcPct val="100000"/>
              </a:lnSpc>
              <a:spcBef>
                <a:spcPts val="0"/>
              </a:spcBef>
              <a:spcAft>
                <a:spcPts val="900"/>
              </a:spcAft>
              <a:buClr>
                <a:schemeClr val="tx1"/>
              </a:buClr>
              <a:buSzPct val="100000"/>
              <a:buFont typeface="Corbel"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647984" indent="-215995" algn="l" defTabSz="685783" rtl="0" eaLnBrk="1" latinLnBrk="0" hangingPunct="1">
              <a:lnSpc>
                <a:spcPct val="100000"/>
              </a:lnSpc>
              <a:spcBef>
                <a:spcPts val="0"/>
              </a:spcBef>
              <a:spcAft>
                <a:spcPts val="900"/>
              </a:spcAft>
              <a:buClr>
                <a:schemeClr val="tx1"/>
              </a:buClr>
              <a:buSzPct val="100000"/>
              <a:buFont typeface="Corbel"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1199970" indent="-171446" algn="l" defTabSz="685783" rtl="0" eaLnBrk="1" latinLnBrk="0" hangingPunct="1">
              <a:lnSpc>
                <a:spcPct val="90000"/>
              </a:lnSpc>
              <a:spcBef>
                <a:spcPts val="151"/>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6pPr>
            <a:lvl7pPr marL="1424964" indent="-171446" algn="l" defTabSz="685783" rtl="0" eaLnBrk="1" latinLnBrk="0" hangingPunct="1">
              <a:lnSpc>
                <a:spcPct val="90000"/>
              </a:lnSpc>
              <a:spcBef>
                <a:spcPts val="151"/>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7pPr>
            <a:lvl8pPr marL="1649959" indent="-171446" algn="l" defTabSz="685783" rtl="0" eaLnBrk="1" latinLnBrk="0" hangingPunct="1">
              <a:lnSpc>
                <a:spcPct val="90000"/>
              </a:lnSpc>
              <a:spcBef>
                <a:spcPts val="151"/>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8pPr>
            <a:lvl9pPr marL="1874953" indent="-171446" algn="l" defTabSz="685783" rtl="0" eaLnBrk="1" latinLnBrk="0" hangingPunct="1">
              <a:lnSpc>
                <a:spcPct val="90000"/>
              </a:lnSpc>
              <a:spcBef>
                <a:spcPts val="151"/>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9pPr>
          </a:lstStyle>
          <a:p>
            <a:pPr>
              <a:lnSpc>
                <a:spcPct val="120000"/>
              </a:lnSpc>
            </a:pPr>
            <a:r>
              <a:rPr lang="en-US" sz="1200" dirty="0">
                <a:latin typeface="+mn-lt"/>
                <a:cs typeface="Arial"/>
              </a:rPr>
              <a:t>The STRB’s members contribute knowledge and experience of education, </a:t>
            </a:r>
            <a:r>
              <a:rPr lang="en-US" sz="1200" dirty="0" err="1">
                <a:latin typeface="+mn-lt"/>
                <a:cs typeface="Arial"/>
              </a:rPr>
              <a:t>labour</a:t>
            </a:r>
            <a:r>
              <a:rPr lang="en-US" sz="1200" dirty="0">
                <a:latin typeface="+mn-lt"/>
                <a:cs typeface="Arial"/>
              </a:rPr>
              <a:t> markets, HR and pay issues, and of managing change in complex </a:t>
            </a:r>
            <a:r>
              <a:rPr lang="en-US" sz="1200" dirty="0" err="1">
                <a:latin typeface="+mn-lt"/>
                <a:cs typeface="Arial"/>
              </a:rPr>
              <a:t>organisations</a:t>
            </a:r>
            <a:r>
              <a:rPr lang="en-US" sz="1200" dirty="0">
                <a:latin typeface="+mn-lt"/>
                <a:cs typeface="Arial"/>
              </a:rPr>
              <a:t>. We are now looking for a new member with skills and experience which will complement that of existing members.</a:t>
            </a:r>
          </a:p>
          <a:p>
            <a:pPr>
              <a:lnSpc>
                <a:spcPct val="120000"/>
              </a:lnSpc>
            </a:pPr>
            <a:r>
              <a:rPr lang="en-US" sz="1200" dirty="0">
                <a:latin typeface="+mn-lt"/>
                <a:cs typeface="Arial"/>
              </a:rPr>
              <a:t>I do hope you are excited by the challenges this opportunity presents and that you will be inspired to apply.</a:t>
            </a:r>
          </a:p>
          <a:p>
            <a:pPr>
              <a:lnSpc>
                <a:spcPct val="120000"/>
              </a:lnSpc>
              <a:spcAft>
                <a:spcPts val="800"/>
              </a:spcAft>
            </a:pPr>
            <a:r>
              <a:rPr lang="en-US" sz="1200" i="1" dirty="0">
                <a:latin typeface="+mn-lt"/>
                <a:cs typeface="Arial"/>
              </a:rPr>
              <a:t>Dr Mike Aldred</a:t>
            </a:r>
          </a:p>
          <a:p>
            <a:pPr>
              <a:lnSpc>
                <a:spcPct val="120000"/>
              </a:lnSpc>
              <a:spcAft>
                <a:spcPts val="800"/>
              </a:spcAft>
            </a:pPr>
            <a:r>
              <a:rPr lang="en-US" sz="1200" b="1" dirty="0">
                <a:latin typeface="+mn-lt"/>
                <a:cs typeface="Arial"/>
              </a:rPr>
              <a:t>Chair of the STRB</a:t>
            </a:r>
            <a:endParaRPr lang="en-US" sz="1300" dirty="0"/>
          </a:p>
        </p:txBody>
      </p:sp>
      <p:sp>
        <p:nvSpPr>
          <p:cNvPr id="9" name="TextBox 8">
            <a:extLst>
              <a:ext uri="{FF2B5EF4-FFF2-40B4-BE49-F238E27FC236}">
                <a16:creationId xmlns:a16="http://schemas.microsoft.com/office/drawing/2014/main" id="{566854D6-B721-47A9-A661-83DF5D579F23}"/>
              </a:ext>
            </a:extLst>
          </p:cNvPr>
          <p:cNvSpPr txBox="1"/>
          <p:nvPr/>
        </p:nvSpPr>
        <p:spPr>
          <a:xfrm>
            <a:off x="3739290" y="2371456"/>
            <a:ext cx="4503010" cy="830997"/>
          </a:xfrm>
          <a:prstGeom prst="rect">
            <a:avLst/>
          </a:prstGeom>
          <a:noFill/>
        </p:spPr>
        <p:txBody>
          <a:bodyPr wrap="square" rtlCol="0">
            <a:spAutoFit/>
          </a:bodyPr>
          <a:lstStyle/>
          <a:p>
            <a:r>
              <a:rPr lang="en-US" sz="1200" dirty="0">
                <a:effectLst/>
                <a:cs typeface="Arial"/>
              </a:rPr>
              <a:t>In recent years, we have been asked to both make annual recommendations about pay awards and to advise on reforms to pay and conditions to raise the status of the profession and support the recruitment and retention of high-quality classroom</a:t>
            </a:r>
            <a:endParaRPr lang="en-GB" sz="1200" dirty="0"/>
          </a:p>
        </p:txBody>
      </p:sp>
      <p:sp>
        <p:nvSpPr>
          <p:cNvPr id="12" name="Title 1">
            <a:extLst>
              <a:ext uri="{FF2B5EF4-FFF2-40B4-BE49-F238E27FC236}">
                <a16:creationId xmlns:a16="http://schemas.microsoft.com/office/drawing/2014/main" id="{0F2CC96B-3765-6610-95DA-6F9AF5D407AD}"/>
              </a:ext>
            </a:extLst>
          </p:cNvPr>
          <p:cNvSpPr txBox="1">
            <a:spLocks/>
          </p:cNvSpPr>
          <p:nvPr/>
        </p:nvSpPr>
        <p:spPr>
          <a:xfrm>
            <a:off x="9115317" y="1609153"/>
            <a:ext cx="2962383" cy="512514"/>
          </a:xfrm>
          <a:prstGeom prst="rect">
            <a:avLst/>
          </a:prstGeom>
          <a:noFill/>
        </p:spPr>
        <p:txBody>
          <a:bodyPr vert="horz" lIns="0" tIns="0" rIns="0" bIns="0" rtlCol="0" anchor="t" anchorCtr="0">
            <a:noAutofit/>
          </a:bodyPr>
          <a:lstStyle>
            <a:lvl1pPr algn="l" defTabSz="685783" rtl="0" eaLnBrk="1" latinLnBrk="0" hangingPunct="1">
              <a:lnSpc>
                <a:spcPct val="90000"/>
              </a:lnSpc>
              <a:spcBef>
                <a:spcPct val="0"/>
              </a:spcBef>
              <a:buNone/>
              <a:defRPr sz="2400" b="1" kern="1200">
                <a:solidFill>
                  <a:srgbClr val="003764"/>
                </a:solidFill>
                <a:latin typeface="Arial" panose="020B0604020202020204" pitchFamily="34" charset="0"/>
                <a:ea typeface="+mj-ea"/>
                <a:cs typeface="Arial" panose="020B0604020202020204" pitchFamily="34" charset="0"/>
              </a:defRPr>
            </a:lvl1pPr>
          </a:lstStyle>
          <a:p>
            <a:r>
              <a:rPr lang="en-GB" sz="3600"/>
              <a:t>Introduction </a:t>
            </a:r>
          </a:p>
        </p:txBody>
      </p:sp>
    </p:spTree>
    <p:extLst>
      <p:ext uri="{BB962C8B-B14F-4D97-AF65-F5344CB8AC3E}">
        <p14:creationId xmlns:p14="http://schemas.microsoft.com/office/powerpoint/2010/main" val="160129991"/>
      </p:ext>
    </p:extLst>
  </p:cSld>
  <p:clrMapOvr>
    <a:masterClrMapping/>
  </p:clrMapOvr>
  <p:extLst>
    <p:ext uri="{6950BFC3-D8DA-4A85-94F7-54DA5524770B}">
      <p188:commentRel xmlns:p188="http://schemas.microsoft.com/office/powerpoint/2018/8/main" r:id="rId2"/>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a:extLst>
              <a:ext uri="{FF2B5EF4-FFF2-40B4-BE49-F238E27FC236}">
                <a16:creationId xmlns:a16="http://schemas.microsoft.com/office/drawing/2014/main" id="{EEC2AE35-EE18-0CF2-297E-5643EA5357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7099" y="1888833"/>
            <a:ext cx="7454901" cy="496916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D6E92D95-68F0-40A4-A36A-FDCC4AF53784}"/>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4509" y="0"/>
            <a:ext cx="12216509" cy="6854574"/>
          </a:xfrm>
          <a:prstGeom prst="rect">
            <a:avLst/>
          </a:prstGeom>
        </p:spPr>
      </p:pic>
      <p:sp>
        <p:nvSpPr>
          <p:cNvPr id="3" name="Title 2">
            <a:extLst>
              <a:ext uri="{FF2B5EF4-FFF2-40B4-BE49-F238E27FC236}">
                <a16:creationId xmlns:a16="http://schemas.microsoft.com/office/drawing/2014/main" id="{6CD9A3FC-72E9-4B38-9876-063CE1ACEBFE}"/>
              </a:ext>
            </a:extLst>
          </p:cNvPr>
          <p:cNvSpPr>
            <a:spLocks noGrp="1"/>
          </p:cNvSpPr>
          <p:nvPr>
            <p:ph type="title"/>
          </p:nvPr>
        </p:nvSpPr>
        <p:spPr>
          <a:xfrm>
            <a:off x="587658" y="499859"/>
            <a:ext cx="4374959" cy="512514"/>
          </a:xfrm>
        </p:spPr>
        <p:txBody>
          <a:bodyPr/>
          <a:lstStyle/>
          <a:p>
            <a:r>
              <a:rPr lang="en-GB" sz="3600"/>
              <a:t>The Review Body </a:t>
            </a:r>
          </a:p>
        </p:txBody>
      </p:sp>
      <p:sp>
        <p:nvSpPr>
          <p:cNvPr id="5" name="Slide Number Placeholder 4">
            <a:extLst>
              <a:ext uri="{FF2B5EF4-FFF2-40B4-BE49-F238E27FC236}">
                <a16:creationId xmlns:a16="http://schemas.microsoft.com/office/drawing/2014/main" id="{42FAB269-4D69-4882-A7EF-BE0DA5CE7040}"/>
              </a:ext>
              <a:ext uri="{C183D7F6-B498-43B3-948B-1728B52AA6E4}">
                <adec:decorative xmlns:adec="http://schemas.microsoft.com/office/drawing/2017/decorative" val="1"/>
              </a:ext>
            </a:extLst>
          </p:cNvPr>
          <p:cNvSpPr>
            <a:spLocks noGrp="1"/>
          </p:cNvSpPr>
          <p:nvPr>
            <p:ph type="sldNum" sz="quarter" idx="11"/>
          </p:nvPr>
        </p:nvSpPr>
        <p:spPr/>
        <p:txBody>
          <a:bodyPr/>
          <a:lstStyle/>
          <a:p>
            <a:fld id="{4FAB73BC-B049-4115-A692-8D63A059BFB8}" type="slidenum">
              <a:rPr lang="en-GB" smtClean="0">
                <a:solidFill>
                  <a:schemeClr val="bg1"/>
                </a:solidFill>
              </a:rPr>
              <a:pPr/>
              <a:t>4</a:t>
            </a:fld>
            <a:endParaRPr lang="en-GB">
              <a:solidFill>
                <a:schemeClr val="bg1"/>
              </a:solidFill>
            </a:endParaRPr>
          </a:p>
        </p:txBody>
      </p:sp>
      <p:sp>
        <p:nvSpPr>
          <p:cNvPr id="4" name="Content Placeholder 17">
            <a:extLst>
              <a:ext uri="{FF2B5EF4-FFF2-40B4-BE49-F238E27FC236}">
                <a16:creationId xmlns:a16="http://schemas.microsoft.com/office/drawing/2014/main" id="{8F754D3B-6727-CB0C-D7A9-F85929389165}"/>
              </a:ext>
            </a:extLst>
          </p:cNvPr>
          <p:cNvSpPr>
            <a:spLocks noGrp="1"/>
          </p:cNvSpPr>
          <p:nvPr>
            <p:ph idx="1"/>
          </p:nvPr>
        </p:nvSpPr>
        <p:spPr>
          <a:xfrm>
            <a:off x="587658" y="1130302"/>
            <a:ext cx="11210642" cy="1015664"/>
          </a:xfrm>
        </p:spPr>
        <p:txBody>
          <a:bodyPr/>
          <a:lstStyle/>
          <a:p>
            <a:r>
              <a:rPr lang="en-US" sz="1200" b="1"/>
              <a:t>The School Teachers’ Review Body (STRB) is an independent body which makes recommendations to the Prime Minister and Secretary of State for Education on the pay and conditions of school teachers in England.</a:t>
            </a:r>
          </a:p>
          <a:p>
            <a:pPr>
              <a:spcAft>
                <a:spcPts val="800"/>
              </a:spcAft>
            </a:pPr>
            <a:r>
              <a:rPr lang="en-US" sz="1200">
                <a:effectLst/>
              </a:rPr>
              <a:t>The Secretary of State normally issues one remit per year for the STRB to consider. Members then assess evidence from Government and </a:t>
            </a:r>
            <a:r>
              <a:rPr lang="en-US" sz="1200" err="1">
                <a:effectLst/>
              </a:rPr>
              <a:t>organisations</a:t>
            </a:r>
            <a:r>
              <a:rPr lang="en-US" sz="1200">
                <a:effectLst/>
              </a:rPr>
              <a:t> representing schools and the teaching profession, and visit schools and local authorities to develop their understanding of issues facing teachers.</a:t>
            </a:r>
            <a:r>
              <a:rPr lang="en-US" sz="1200"/>
              <a:t> </a:t>
            </a:r>
          </a:p>
          <a:p>
            <a:pPr>
              <a:spcAft>
                <a:spcPts val="800"/>
              </a:spcAft>
            </a:pPr>
            <a:endParaRPr lang="en-US" sz="1200">
              <a:effectLst/>
            </a:endParaRPr>
          </a:p>
          <a:p>
            <a:pPr>
              <a:spcAft>
                <a:spcPts val="800"/>
              </a:spcAft>
            </a:pPr>
            <a:br>
              <a:rPr lang="en-US" sz="1600"/>
            </a:br>
            <a:endParaRPr lang="en-US" sz="1600">
              <a:effectLst/>
            </a:endParaRPr>
          </a:p>
        </p:txBody>
      </p:sp>
      <p:sp>
        <p:nvSpPr>
          <p:cNvPr id="6" name="TextBox 5">
            <a:extLst>
              <a:ext uri="{FF2B5EF4-FFF2-40B4-BE49-F238E27FC236}">
                <a16:creationId xmlns:a16="http://schemas.microsoft.com/office/drawing/2014/main" id="{89084F24-94A7-16E5-E2EC-98DE18B8502C}"/>
              </a:ext>
            </a:extLst>
          </p:cNvPr>
          <p:cNvSpPr txBox="1"/>
          <p:nvPr/>
        </p:nvSpPr>
        <p:spPr>
          <a:xfrm>
            <a:off x="518374" y="2170514"/>
            <a:ext cx="7734300" cy="830997"/>
          </a:xfrm>
          <a:prstGeom prst="rect">
            <a:avLst/>
          </a:prstGeom>
          <a:noFill/>
        </p:spPr>
        <p:txBody>
          <a:bodyPr wrap="square" rtlCol="0">
            <a:spAutoFit/>
          </a:bodyPr>
          <a:lstStyle/>
          <a:p>
            <a:r>
              <a:rPr lang="en-US" sz="1200">
                <a:latin typeface="Arial" panose="020B0604020202020204" pitchFamily="34" charset="0"/>
                <a:cs typeface="Arial" panose="020B0604020202020204" pitchFamily="34" charset="0"/>
              </a:rPr>
              <a:t>In addition to providing recommendations on annual pay awards for teachers and school leaders, the STRB has been asked to report on a variety of matters in recent years, including moving toward a pay structure with higher starting and early career salaries and relatively flatter pay progression and providing additional guidance to schools through advisory pay points.</a:t>
            </a:r>
            <a:endParaRPr lang="en-GB" sz="1200"/>
          </a:p>
        </p:txBody>
      </p:sp>
      <p:sp>
        <p:nvSpPr>
          <p:cNvPr id="8" name="TextBox 7">
            <a:extLst>
              <a:ext uri="{FF2B5EF4-FFF2-40B4-BE49-F238E27FC236}">
                <a16:creationId xmlns:a16="http://schemas.microsoft.com/office/drawing/2014/main" id="{62FFD418-6E32-1ABD-FF04-0B26702859F1}"/>
              </a:ext>
            </a:extLst>
          </p:cNvPr>
          <p:cNvSpPr txBox="1"/>
          <p:nvPr/>
        </p:nvSpPr>
        <p:spPr>
          <a:xfrm>
            <a:off x="490850" y="4308016"/>
            <a:ext cx="5857026" cy="711413"/>
          </a:xfrm>
          <a:prstGeom prst="rect">
            <a:avLst/>
          </a:prstGeom>
          <a:noFill/>
        </p:spPr>
        <p:txBody>
          <a:bodyPr wrap="square" rtlCol="0">
            <a:spAutoFit/>
          </a:bodyPr>
          <a:lstStyle/>
          <a:p>
            <a:pPr>
              <a:lnSpc>
                <a:spcPct val="115000"/>
              </a:lnSpc>
              <a:spcAft>
                <a:spcPts val="800"/>
              </a:spcAft>
            </a:pPr>
            <a:r>
              <a:rPr lang="en-GB" sz="1200">
                <a:latin typeface="Arial" panose="020B0604020202020204" pitchFamily="34" charset="0"/>
                <a:ea typeface="Times New Roman" panose="02020603050405020304" pitchFamily="18" charset="0"/>
                <a:cs typeface="Arial" panose="020B0604020202020204" pitchFamily="34" charset="0"/>
              </a:rPr>
              <a:t>The STRB currently has eight members, including the Chair. Collectively they have senior-level experience of education, labour market economics, HR and reward issues. </a:t>
            </a:r>
          </a:p>
        </p:txBody>
      </p:sp>
      <p:sp>
        <p:nvSpPr>
          <p:cNvPr id="9" name="TextBox 8">
            <a:extLst>
              <a:ext uri="{FF2B5EF4-FFF2-40B4-BE49-F238E27FC236}">
                <a16:creationId xmlns:a16="http://schemas.microsoft.com/office/drawing/2014/main" id="{4D80D792-387C-EF39-174C-0024678C0407}"/>
              </a:ext>
            </a:extLst>
          </p:cNvPr>
          <p:cNvSpPr txBox="1"/>
          <p:nvPr/>
        </p:nvSpPr>
        <p:spPr>
          <a:xfrm>
            <a:off x="518374" y="3119736"/>
            <a:ext cx="7385616" cy="646331"/>
          </a:xfrm>
          <a:prstGeom prst="rect">
            <a:avLst/>
          </a:prstGeom>
          <a:noFill/>
        </p:spPr>
        <p:txBody>
          <a:bodyPr wrap="square" rtlCol="0">
            <a:spAutoFit/>
          </a:bodyPr>
          <a:lstStyle/>
          <a:p>
            <a:pPr>
              <a:spcAft>
                <a:spcPts val="800"/>
              </a:spcAft>
            </a:pPr>
            <a:r>
              <a:rPr lang="en-US" sz="1200">
                <a:latin typeface="Arial" panose="020B0604020202020204" pitchFamily="34" charset="0"/>
                <a:cs typeface="Arial" panose="020B0604020202020204" pitchFamily="34" charset="0"/>
              </a:rPr>
              <a:t>The STRB’s latest 32</a:t>
            </a:r>
            <a:r>
              <a:rPr lang="en-US" sz="1200" baseline="30000">
                <a:latin typeface="Arial" panose="020B0604020202020204" pitchFamily="34" charset="0"/>
                <a:cs typeface="Arial" panose="020B0604020202020204" pitchFamily="34" charset="0"/>
              </a:rPr>
              <a:t>nd</a:t>
            </a:r>
            <a:r>
              <a:rPr lang="en-US" sz="1200">
                <a:latin typeface="Arial" panose="020B0604020202020204" pitchFamily="34" charset="0"/>
                <a:cs typeface="Arial" panose="020B0604020202020204" pitchFamily="34" charset="0"/>
              </a:rPr>
              <a:t> report recommended an 8.9% pay uplift to teacher starting salaries outside London in 2022/23. Alongside a 5% pay award for experienced teachers and leaders in 2022/23. These recommendations were accepted in full by the Secretary of State for Education.</a:t>
            </a:r>
          </a:p>
        </p:txBody>
      </p:sp>
      <p:sp>
        <p:nvSpPr>
          <p:cNvPr id="11" name="TextBox 10">
            <a:extLst>
              <a:ext uri="{FF2B5EF4-FFF2-40B4-BE49-F238E27FC236}">
                <a16:creationId xmlns:a16="http://schemas.microsoft.com/office/drawing/2014/main" id="{A13328CF-AFA9-4BA3-7703-7A6D7B94F669}"/>
              </a:ext>
            </a:extLst>
          </p:cNvPr>
          <p:cNvSpPr txBox="1"/>
          <p:nvPr/>
        </p:nvSpPr>
        <p:spPr>
          <a:xfrm>
            <a:off x="518374" y="3713876"/>
            <a:ext cx="6841842" cy="461665"/>
          </a:xfrm>
          <a:prstGeom prst="rect">
            <a:avLst/>
          </a:prstGeom>
          <a:noFill/>
        </p:spPr>
        <p:txBody>
          <a:bodyPr wrap="square" rtlCol="0">
            <a:spAutoFit/>
          </a:bodyPr>
          <a:lstStyle/>
          <a:p>
            <a:r>
              <a:rPr lang="en-US" sz="1200">
                <a:effectLst/>
                <a:latin typeface="Arial" panose="020B0604020202020204" pitchFamily="34" charset="0"/>
                <a:cs typeface="Arial" panose="020B0604020202020204" pitchFamily="34" charset="0"/>
              </a:rPr>
              <a:t>Recent STRB reports are available online at:</a:t>
            </a:r>
            <a:r>
              <a:rPr lang="en-US" sz="1200" u="sng">
                <a:effectLst/>
                <a:latin typeface="Arial" panose="020B0604020202020204" pitchFamily="34" charset="0"/>
                <a:cs typeface="Arial" panose="020B0604020202020204" pitchFamily="34" charset="0"/>
              </a:rPr>
              <a:t> </a:t>
            </a:r>
            <a:r>
              <a:rPr lang="en-US" sz="1200" u="sng">
                <a:effectLst/>
                <a:latin typeface="Arial" panose="020B0604020202020204" pitchFamily="34" charset="0"/>
                <a:cs typeface="Arial" panose="020B0604020202020204" pitchFamily="34" charset="0"/>
                <a:hlinkClick r:id="rId4"/>
              </a:rPr>
              <a:t>School Teachers’ Review Body 32nd report: 2022 - GOV.UK (www.gov.uk)</a:t>
            </a:r>
            <a:endParaRPr lang="en-GB">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054DAFD7-590B-C891-6DF1-0C9E977D4F9F}"/>
              </a:ext>
            </a:extLst>
          </p:cNvPr>
          <p:cNvSpPr txBox="1"/>
          <p:nvPr/>
        </p:nvSpPr>
        <p:spPr>
          <a:xfrm>
            <a:off x="518374" y="5159948"/>
            <a:ext cx="5031526" cy="646331"/>
          </a:xfrm>
          <a:prstGeom prst="rect">
            <a:avLst/>
          </a:prstGeom>
          <a:noFill/>
        </p:spPr>
        <p:txBody>
          <a:bodyPr wrap="square" rtlCol="0">
            <a:spAutoFit/>
          </a:bodyPr>
          <a:lstStyle/>
          <a:p>
            <a:r>
              <a:rPr lang="en-GB" sz="1200">
                <a:latin typeface="Arial" panose="020B0604020202020204" pitchFamily="34" charset="0"/>
                <a:ea typeface="Times New Roman" panose="02020603050405020304" pitchFamily="18" charset="0"/>
                <a:cs typeface="Arial" panose="020B0604020202020204" pitchFamily="34" charset="0"/>
              </a:rPr>
              <a:t>Information about current members is available at: </a:t>
            </a:r>
            <a:r>
              <a:rPr lang="en-GB" sz="1200" u="sng">
                <a:latin typeface="Arial" panose="020B0604020202020204" pitchFamily="34" charset="0"/>
                <a:ea typeface="Times New Roman" panose="02020603050405020304" pitchFamily="18" charset="0"/>
                <a:cs typeface="Arial" panose="020B0604020202020204" pitchFamily="34" charset="0"/>
                <a:hlinkClick r:id="rId5"/>
              </a:rPr>
              <a:t>https://www.gov.uk/government/organisations/school-teachers-review-body </a:t>
            </a:r>
            <a:endParaRPr lang="en-GB"/>
          </a:p>
        </p:txBody>
      </p:sp>
    </p:spTree>
    <p:extLst>
      <p:ext uri="{BB962C8B-B14F-4D97-AF65-F5344CB8AC3E}">
        <p14:creationId xmlns:p14="http://schemas.microsoft.com/office/powerpoint/2010/main" val="2920007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822E86C-F0CA-E96D-707F-13C656CB11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9867" y="0"/>
            <a:ext cx="5482134" cy="5482134"/>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5EE654B1-CBA8-4E74-8EA4-2E280041B94E}"/>
              </a:ext>
              <a:ext uri="{C183D7F6-B498-43B3-948B-1728B52AA6E4}">
                <adec:decorative xmlns:adec="http://schemas.microsoft.com/office/drawing/2017/decorative" val="1"/>
              </a:ext>
            </a:extLst>
          </p:cNvPr>
          <p:cNvSpPr>
            <a:spLocks noGrp="1"/>
          </p:cNvSpPr>
          <p:nvPr>
            <p:ph type="sldNum" sz="quarter" idx="11"/>
          </p:nvPr>
        </p:nvSpPr>
        <p:spPr/>
        <p:txBody>
          <a:bodyPr/>
          <a:lstStyle/>
          <a:p>
            <a:fld id="{4FAB73BC-B049-4115-A692-8D63A059BFB8}" type="slidenum">
              <a:rPr lang="en-GB"/>
              <a:pPr/>
              <a:t>5</a:t>
            </a:fld>
            <a:endParaRPr lang="en-GB"/>
          </a:p>
        </p:txBody>
      </p:sp>
      <p:pic>
        <p:nvPicPr>
          <p:cNvPr id="10" name="Content Placeholder 5">
            <a:extLst>
              <a:ext uri="{FF2B5EF4-FFF2-40B4-BE49-F238E27FC236}">
                <a16:creationId xmlns:a16="http://schemas.microsoft.com/office/drawing/2014/main" id="{D16F6A65-E329-0180-398F-E279D0BB4BE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644" y="0"/>
            <a:ext cx="12192000" cy="6854573"/>
          </a:xfrm>
          <a:prstGeom prst="rect">
            <a:avLst/>
          </a:prstGeom>
        </p:spPr>
      </p:pic>
      <p:sp>
        <p:nvSpPr>
          <p:cNvPr id="16" name="Content Placeholder 17">
            <a:extLst>
              <a:ext uri="{FF2B5EF4-FFF2-40B4-BE49-F238E27FC236}">
                <a16:creationId xmlns:a16="http://schemas.microsoft.com/office/drawing/2014/main" id="{BA4D6200-136A-0F99-2EED-6FC7CAC40325}"/>
              </a:ext>
            </a:extLst>
          </p:cNvPr>
          <p:cNvSpPr>
            <a:spLocks noGrp="1"/>
          </p:cNvSpPr>
          <p:nvPr>
            <p:ph idx="1"/>
          </p:nvPr>
        </p:nvSpPr>
        <p:spPr>
          <a:xfrm>
            <a:off x="587658" y="1130301"/>
            <a:ext cx="7349842" cy="2298699"/>
          </a:xfrm>
        </p:spPr>
        <p:txBody>
          <a:bodyPr/>
          <a:lstStyle/>
          <a:p>
            <a:pPr marR="71755">
              <a:lnSpc>
                <a:spcPct val="107000"/>
              </a:lnSpc>
              <a:spcAft>
                <a:spcPts val="800"/>
              </a:spcAft>
            </a:pPr>
            <a:r>
              <a:rPr lang="en-GB" sz="1200" b="1">
                <a:effectLst/>
                <a:ea typeface="Times New Roman" panose="02020603050405020304" pitchFamily="18" charset="0"/>
              </a:rPr>
              <a:t>All candidates will be required to demonstrate in their written application and at interview how they meet the requirements of the post.</a:t>
            </a:r>
          </a:p>
          <a:p>
            <a:pPr marR="71755">
              <a:lnSpc>
                <a:spcPct val="107000"/>
              </a:lnSpc>
              <a:spcAft>
                <a:spcPts val="800"/>
              </a:spcAft>
            </a:pPr>
            <a:r>
              <a:rPr lang="en-GB" sz="1200">
                <a:effectLst/>
                <a:ea typeface="Times New Roman" panose="02020603050405020304" pitchFamily="18" charset="0"/>
              </a:rPr>
              <a:t>The STRB is now seeking to fill a vacancy, to:</a:t>
            </a:r>
          </a:p>
          <a:p>
            <a:pPr marL="171450" indent="-171450">
              <a:lnSpc>
                <a:spcPct val="107000"/>
              </a:lnSpc>
              <a:spcAft>
                <a:spcPts val="800"/>
              </a:spcAft>
              <a:buFont typeface="Arial" panose="020B0604020202020204" pitchFamily="34" charset="0"/>
              <a:buChar char="•"/>
            </a:pPr>
            <a:r>
              <a:rPr lang="en-GB" sz="1200">
                <a:effectLst/>
                <a:ea typeface="Times New Roman" panose="02020603050405020304" pitchFamily="18" charset="0"/>
              </a:rPr>
              <a:t>consider parties’ written evidence, views and proposals;</a:t>
            </a:r>
            <a:r>
              <a:rPr lang="en-GB" sz="1200">
                <a:ea typeface="Times New Roman" panose="02020603050405020304" pitchFamily="18" charset="0"/>
              </a:rPr>
              <a:t> </a:t>
            </a:r>
          </a:p>
          <a:p>
            <a:pPr marL="171450" indent="-171450">
              <a:lnSpc>
                <a:spcPct val="107000"/>
              </a:lnSpc>
              <a:spcAft>
                <a:spcPts val="800"/>
              </a:spcAft>
              <a:buFont typeface="Arial" panose="020B0604020202020204" pitchFamily="34" charset="0"/>
              <a:buChar char="•"/>
            </a:pPr>
            <a:r>
              <a:rPr lang="en-GB" sz="1200">
                <a:effectLst/>
                <a:ea typeface="Times New Roman" panose="02020603050405020304" pitchFamily="18" charset="0"/>
              </a:rPr>
              <a:t>take oral evidence from parties;</a:t>
            </a:r>
            <a:r>
              <a:rPr lang="en-GB" sz="1200">
                <a:ea typeface="Times New Roman" panose="02020603050405020304" pitchFamily="18" charset="0"/>
              </a:rPr>
              <a:t> </a:t>
            </a:r>
          </a:p>
          <a:p>
            <a:pPr marL="171450" indent="-171450">
              <a:lnSpc>
                <a:spcPct val="107000"/>
              </a:lnSpc>
              <a:spcAft>
                <a:spcPts val="800"/>
              </a:spcAft>
              <a:buFont typeface="Arial" panose="020B0604020202020204" pitchFamily="34" charset="0"/>
              <a:buChar char="•"/>
            </a:pPr>
            <a:r>
              <a:rPr lang="en-GB" sz="1200">
                <a:effectLst/>
                <a:ea typeface="Times New Roman" panose="02020603050405020304" pitchFamily="18" charset="0"/>
              </a:rPr>
              <a:t>assimilate information and data on pay, policy, economic, workforce and financial matters;</a:t>
            </a:r>
            <a:endParaRPr lang="en-GB" sz="1200">
              <a:ea typeface="Times New Roman" panose="02020603050405020304" pitchFamily="18" charset="0"/>
            </a:endParaRPr>
          </a:p>
          <a:p>
            <a:pPr marL="171450" indent="-171450">
              <a:lnSpc>
                <a:spcPct val="107000"/>
              </a:lnSpc>
              <a:spcAft>
                <a:spcPts val="800"/>
              </a:spcAft>
              <a:buFont typeface="Arial" panose="020B0604020202020204" pitchFamily="34" charset="0"/>
              <a:buChar char="•"/>
            </a:pPr>
            <a:r>
              <a:rPr lang="en-GB" sz="1200">
                <a:effectLst/>
                <a:ea typeface="Times New Roman" panose="02020603050405020304" pitchFamily="18" charset="0"/>
              </a:rPr>
              <a:t>weigh evidence and undertake independent analysis; and</a:t>
            </a:r>
            <a:endParaRPr lang="en-GB" sz="1200">
              <a:ea typeface="Times New Roman" panose="02020603050405020304" pitchFamily="18" charset="0"/>
            </a:endParaRPr>
          </a:p>
          <a:p>
            <a:pPr marL="171450" indent="-171450">
              <a:lnSpc>
                <a:spcPct val="107000"/>
              </a:lnSpc>
              <a:spcAft>
                <a:spcPts val="800"/>
              </a:spcAft>
              <a:buFont typeface="Arial" panose="020B0604020202020204" pitchFamily="34" charset="0"/>
              <a:buChar char="•"/>
            </a:pPr>
            <a:r>
              <a:rPr lang="en-GB" sz="1200">
                <a:effectLst/>
                <a:ea typeface="Times New Roman" panose="02020603050405020304" pitchFamily="18" charset="0"/>
              </a:rPr>
              <a:t>formulate conclusions and make recommendations to the Government.</a:t>
            </a:r>
            <a:endParaRPr lang="en-US" sz="1200"/>
          </a:p>
          <a:p>
            <a:pPr>
              <a:spcAft>
                <a:spcPts val="800"/>
              </a:spcAft>
            </a:pPr>
            <a:endParaRPr lang="en-US" sz="1200">
              <a:effectLst/>
            </a:endParaRPr>
          </a:p>
          <a:p>
            <a:pPr>
              <a:spcAft>
                <a:spcPts val="800"/>
              </a:spcAft>
            </a:pPr>
            <a:br>
              <a:rPr lang="en-US" sz="1600"/>
            </a:br>
            <a:endParaRPr lang="en-US" sz="1600">
              <a:effectLst/>
            </a:endParaRPr>
          </a:p>
        </p:txBody>
      </p:sp>
      <p:sp>
        <p:nvSpPr>
          <p:cNvPr id="20" name="Title 2">
            <a:extLst>
              <a:ext uri="{FF2B5EF4-FFF2-40B4-BE49-F238E27FC236}">
                <a16:creationId xmlns:a16="http://schemas.microsoft.com/office/drawing/2014/main" id="{0B9490DC-0D13-3103-D08E-EC2B1694CA63}"/>
              </a:ext>
            </a:extLst>
          </p:cNvPr>
          <p:cNvSpPr>
            <a:spLocks noGrp="1"/>
          </p:cNvSpPr>
          <p:nvPr>
            <p:ph type="title"/>
          </p:nvPr>
        </p:nvSpPr>
        <p:spPr>
          <a:xfrm>
            <a:off x="525924" y="501047"/>
            <a:ext cx="10956620" cy="512514"/>
          </a:xfrm>
        </p:spPr>
        <p:txBody>
          <a:bodyPr/>
          <a:lstStyle/>
          <a:p>
            <a:r>
              <a:rPr lang="en-GB" sz="3600"/>
              <a:t>Who We Are Looking For </a:t>
            </a:r>
          </a:p>
        </p:txBody>
      </p:sp>
      <p:sp>
        <p:nvSpPr>
          <p:cNvPr id="21" name="TextBox 20">
            <a:extLst>
              <a:ext uri="{FF2B5EF4-FFF2-40B4-BE49-F238E27FC236}">
                <a16:creationId xmlns:a16="http://schemas.microsoft.com/office/drawing/2014/main" id="{0587F575-76D5-B0DB-85B8-BA7A660E9DE0}"/>
              </a:ext>
            </a:extLst>
          </p:cNvPr>
          <p:cNvSpPr txBox="1"/>
          <p:nvPr/>
        </p:nvSpPr>
        <p:spPr>
          <a:xfrm>
            <a:off x="525924" y="5888227"/>
            <a:ext cx="11140152" cy="338554"/>
          </a:xfrm>
          <a:prstGeom prst="rect">
            <a:avLst/>
          </a:prstGeom>
          <a:noFill/>
        </p:spPr>
        <p:txBody>
          <a:bodyPr wrap="square">
            <a:spAutoFit/>
          </a:bodyPr>
          <a:lstStyle/>
          <a:p>
            <a:pPr>
              <a:spcAft>
                <a:spcPts val="800"/>
              </a:spcAft>
            </a:pPr>
            <a:endParaRPr lang="en-GB" sz="1600"/>
          </a:p>
        </p:txBody>
      </p:sp>
      <p:sp>
        <p:nvSpPr>
          <p:cNvPr id="4" name="TextBox 3">
            <a:extLst>
              <a:ext uri="{FF2B5EF4-FFF2-40B4-BE49-F238E27FC236}">
                <a16:creationId xmlns:a16="http://schemas.microsoft.com/office/drawing/2014/main" id="{1F841D17-5269-1888-042F-61DCC07F5922}"/>
              </a:ext>
            </a:extLst>
          </p:cNvPr>
          <p:cNvSpPr txBox="1"/>
          <p:nvPr/>
        </p:nvSpPr>
        <p:spPr>
          <a:xfrm>
            <a:off x="525924" y="3545740"/>
            <a:ext cx="8948276" cy="2700868"/>
          </a:xfrm>
          <a:prstGeom prst="rect">
            <a:avLst/>
          </a:prstGeom>
          <a:noFill/>
        </p:spPr>
        <p:txBody>
          <a:bodyPr wrap="square" rtlCol="0">
            <a:spAutoFit/>
          </a:bodyPr>
          <a:lstStyle/>
          <a:p>
            <a:pPr marR="71755">
              <a:lnSpc>
                <a:spcPct val="107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The criteria that will be used to assess whether candidates have the required abilities are listed below.</a:t>
            </a:r>
            <a:r>
              <a:rPr lang="en-GB" sz="1200">
                <a:latin typeface="Arial" panose="020B0604020202020204" pitchFamily="34" charset="0"/>
                <a:ea typeface="Times New Roman" panose="02020603050405020304" pitchFamily="18" charset="0"/>
                <a:cs typeface="Arial" panose="020B0604020202020204" pitchFamily="34" charset="0"/>
              </a:rPr>
              <a:t>  </a:t>
            </a:r>
            <a:endParaRPr lang="en-GB" sz="12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Font typeface="Symbol" panose="05050102010706020507" pitchFamily="18" charset="2"/>
              <a:buChar char=""/>
            </a:pPr>
            <a:r>
              <a:rPr lang="en-GB" sz="1200">
                <a:effectLst/>
                <a:latin typeface="Arial" panose="020B0604020202020204" pitchFamily="34" charset="0"/>
                <a:ea typeface="Arial" panose="020B0604020202020204" pitchFamily="34" charset="0"/>
                <a:cs typeface="Arial" panose="020B0604020202020204" pitchFamily="34" charset="0"/>
              </a:rPr>
              <a:t>Experience of providing effective leadership at a senior level within a maintained primary school or within a multi-academy trust including one or more primary schools. </a:t>
            </a:r>
          </a:p>
          <a:p>
            <a:pPr marL="226695" indent="-226695"/>
            <a:r>
              <a:rPr lang="en-GB" sz="1200">
                <a:effectLst/>
                <a:latin typeface="Arial" panose="020B0604020202020204" pitchFamily="34" charset="0"/>
                <a:ea typeface="Arial" panose="020B0604020202020204" pitchFamily="34" charset="0"/>
                <a:cs typeface="Arial" panose="020B0604020202020204" pitchFamily="34" charset="0"/>
              </a:rPr>
              <a:t> </a:t>
            </a:r>
          </a:p>
          <a:p>
            <a:pPr marL="342900" lvl="0" indent="-342900">
              <a:buFont typeface="Symbol" panose="05050102010706020507" pitchFamily="18" charset="2"/>
              <a:buChar char=""/>
            </a:pPr>
            <a:r>
              <a:rPr lang="en-GB" sz="1200">
                <a:effectLst/>
                <a:latin typeface="Arial" panose="020B0604020202020204" pitchFamily="34" charset="0"/>
                <a:ea typeface="MS PGothic" panose="020B0600070205080204" pitchFamily="34" charset="-128"/>
                <a:cs typeface="Arial" panose="020B0604020202020204" pitchFamily="34" charset="0"/>
              </a:rPr>
              <a:t>Experience of managing pay and reward and a strong understanding of the related policy issues, financial management and operational constraints.</a:t>
            </a:r>
            <a:endParaRPr lang="en-GB" sz="1200">
              <a:effectLst/>
              <a:latin typeface="Arial" panose="020B0604020202020204" pitchFamily="34" charset="0"/>
              <a:ea typeface="Arial" panose="020B0604020202020204" pitchFamily="34" charset="0"/>
              <a:cs typeface="Arial" panose="020B0604020202020204" pitchFamily="34" charset="0"/>
            </a:endParaRPr>
          </a:p>
          <a:p>
            <a:pPr marL="226695" indent="-226695"/>
            <a:r>
              <a:rPr lang="en-GB" sz="1200">
                <a:effectLst/>
                <a:latin typeface="Arial" panose="020B0604020202020204" pitchFamily="34" charset="0"/>
                <a:ea typeface="Arial" panose="020B0604020202020204" pitchFamily="34" charset="0"/>
                <a:cs typeface="Arial" panose="020B0604020202020204" pitchFamily="34" charset="0"/>
              </a:rPr>
              <a:t> </a:t>
            </a:r>
          </a:p>
          <a:p>
            <a:pPr marL="342900" lvl="0" indent="-342900">
              <a:buFont typeface="Symbol" panose="05050102010706020507" pitchFamily="18" charset="2"/>
              <a:buChar char=""/>
            </a:pPr>
            <a:r>
              <a:rPr lang="en-GB" sz="1200">
                <a:effectLst/>
                <a:latin typeface="Arial" panose="020B0604020202020204" pitchFamily="34" charset="0"/>
                <a:ea typeface="Arial" panose="020B0604020202020204" pitchFamily="34" charset="0"/>
                <a:cs typeface="Arial" panose="020B0604020202020204" pitchFamily="34" charset="0"/>
              </a:rPr>
              <a:t>The ability to analyse and interpret a large amount of complex and sensitive information, providing insight and a working knowledge over the impact of any potential decisions on the workforce.</a:t>
            </a:r>
          </a:p>
          <a:p>
            <a:pPr marL="226695" indent="-226695"/>
            <a:r>
              <a:rPr lang="en-GB" sz="1200">
                <a:effectLst/>
                <a:latin typeface="Arial" panose="020B0604020202020204" pitchFamily="34" charset="0"/>
                <a:ea typeface="Arial" panose="020B0604020202020204" pitchFamily="34" charset="0"/>
                <a:cs typeface="Arial" panose="020B0604020202020204" pitchFamily="34" charset="0"/>
              </a:rPr>
              <a:t> </a:t>
            </a:r>
          </a:p>
          <a:p>
            <a:pPr marL="342900" lvl="0" indent="-342900">
              <a:buFont typeface="Symbol" panose="05050102010706020507" pitchFamily="18" charset="2"/>
              <a:buChar char=""/>
            </a:pPr>
            <a:r>
              <a:rPr lang="en-GB" sz="1200">
                <a:solidFill>
                  <a:srgbClr val="000000"/>
                </a:solidFill>
                <a:effectLst/>
                <a:latin typeface="Arial" panose="020B0604020202020204" pitchFamily="34" charset="0"/>
                <a:ea typeface="Arial" panose="020B0604020202020204" pitchFamily="34" charset="0"/>
                <a:cs typeface="Arial" panose="020B0604020202020204" pitchFamily="34" charset="0"/>
              </a:rPr>
              <a:t>An ability to communicate effectively in collective decision making, assessing conflicting opinions across a wide range of perspectives and attitudes to form a coherent set of recommendations.</a:t>
            </a:r>
            <a:endParaRPr lang="en-GB" sz="1200">
              <a:effectLst/>
              <a:latin typeface="Arial" panose="020B0604020202020204" pitchFamily="34" charset="0"/>
              <a:ea typeface="Arial" panose="020B0604020202020204" pitchFamily="34" charset="0"/>
              <a:cs typeface="Arial" panose="020B0604020202020204" pitchFamily="34" charset="0"/>
            </a:endParaRPr>
          </a:p>
          <a:p>
            <a:endParaRPr lang="en-GB"/>
          </a:p>
        </p:txBody>
      </p:sp>
    </p:spTree>
    <p:extLst>
      <p:ext uri="{BB962C8B-B14F-4D97-AF65-F5344CB8AC3E}">
        <p14:creationId xmlns:p14="http://schemas.microsoft.com/office/powerpoint/2010/main" val="518716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id="{92E7B6E5-E144-39DA-B346-2DB709CFFE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366" y="0"/>
            <a:ext cx="5388109" cy="5388109"/>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5EE654B1-CBA8-4E74-8EA4-2E280041B94E}"/>
              </a:ext>
              <a:ext uri="{C183D7F6-B498-43B3-948B-1728B52AA6E4}">
                <adec:decorative xmlns:adec="http://schemas.microsoft.com/office/drawing/2017/decorative" val="1"/>
              </a:ext>
            </a:extLst>
          </p:cNvPr>
          <p:cNvSpPr>
            <a:spLocks noGrp="1"/>
          </p:cNvSpPr>
          <p:nvPr>
            <p:ph type="sldNum" sz="quarter" idx="11"/>
          </p:nvPr>
        </p:nvSpPr>
        <p:spPr/>
        <p:txBody>
          <a:bodyPr/>
          <a:lstStyle/>
          <a:p>
            <a:fld id="{4FAB73BC-B049-4115-A692-8D63A059BFB8}" type="slidenum">
              <a:rPr lang="en-GB"/>
              <a:pPr/>
              <a:t>6</a:t>
            </a:fld>
            <a:endParaRPr lang="en-GB"/>
          </a:p>
        </p:txBody>
      </p:sp>
      <p:pic>
        <p:nvPicPr>
          <p:cNvPr id="10" name="Content Placeholder 5">
            <a:extLst>
              <a:ext uri="{FF2B5EF4-FFF2-40B4-BE49-F238E27FC236}">
                <a16:creationId xmlns:a16="http://schemas.microsoft.com/office/drawing/2014/main" id="{D16F6A65-E329-0180-398F-E279D0BB4BE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0" y="0"/>
            <a:ext cx="12223475" cy="6872269"/>
          </a:xfrm>
          <a:prstGeom prst="rect">
            <a:avLst/>
          </a:prstGeom>
        </p:spPr>
      </p:pic>
      <p:sp>
        <p:nvSpPr>
          <p:cNvPr id="20" name="Title 2">
            <a:extLst>
              <a:ext uri="{FF2B5EF4-FFF2-40B4-BE49-F238E27FC236}">
                <a16:creationId xmlns:a16="http://schemas.microsoft.com/office/drawing/2014/main" id="{0B9490DC-0D13-3103-D08E-EC2B1694CA63}"/>
              </a:ext>
            </a:extLst>
          </p:cNvPr>
          <p:cNvSpPr>
            <a:spLocks noGrp="1"/>
          </p:cNvSpPr>
          <p:nvPr>
            <p:ph type="title"/>
          </p:nvPr>
        </p:nvSpPr>
        <p:spPr>
          <a:xfrm>
            <a:off x="609046" y="308248"/>
            <a:ext cx="10956620" cy="512514"/>
          </a:xfrm>
        </p:spPr>
        <p:txBody>
          <a:bodyPr/>
          <a:lstStyle/>
          <a:p>
            <a:r>
              <a:rPr lang="en-GB" sz="3600"/>
              <a:t>Board Diversity </a:t>
            </a:r>
          </a:p>
        </p:txBody>
      </p:sp>
      <p:sp>
        <p:nvSpPr>
          <p:cNvPr id="21" name="TextBox 20">
            <a:extLst>
              <a:ext uri="{FF2B5EF4-FFF2-40B4-BE49-F238E27FC236}">
                <a16:creationId xmlns:a16="http://schemas.microsoft.com/office/drawing/2014/main" id="{0587F575-76D5-B0DB-85B8-BA7A660E9DE0}"/>
              </a:ext>
            </a:extLst>
          </p:cNvPr>
          <p:cNvSpPr txBox="1"/>
          <p:nvPr/>
        </p:nvSpPr>
        <p:spPr>
          <a:xfrm>
            <a:off x="525924" y="5888227"/>
            <a:ext cx="11140152" cy="338554"/>
          </a:xfrm>
          <a:prstGeom prst="rect">
            <a:avLst/>
          </a:prstGeom>
          <a:noFill/>
        </p:spPr>
        <p:txBody>
          <a:bodyPr wrap="square">
            <a:spAutoFit/>
          </a:bodyPr>
          <a:lstStyle/>
          <a:p>
            <a:pPr>
              <a:spcAft>
                <a:spcPts val="800"/>
              </a:spcAft>
            </a:pPr>
            <a:endParaRPr lang="en-GB" sz="1600"/>
          </a:p>
        </p:txBody>
      </p:sp>
      <p:sp>
        <p:nvSpPr>
          <p:cNvPr id="6" name="Content Placeholder 5">
            <a:extLst>
              <a:ext uri="{FF2B5EF4-FFF2-40B4-BE49-F238E27FC236}">
                <a16:creationId xmlns:a16="http://schemas.microsoft.com/office/drawing/2014/main" id="{3BF0EC9C-54BE-2538-9790-C109FC72103A}"/>
              </a:ext>
            </a:extLst>
          </p:cNvPr>
          <p:cNvSpPr>
            <a:spLocks noGrp="1"/>
          </p:cNvSpPr>
          <p:nvPr>
            <p:ph idx="1"/>
          </p:nvPr>
        </p:nvSpPr>
        <p:spPr>
          <a:xfrm>
            <a:off x="626334" y="904657"/>
            <a:ext cx="7323866" cy="1952843"/>
          </a:xfrm>
        </p:spPr>
        <p:txBody>
          <a:bodyPr/>
          <a:lstStyle/>
          <a:p>
            <a:pPr marR="71755">
              <a:lnSpc>
                <a:spcPct val="107000"/>
              </a:lnSpc>
              <a:spcAft>
                <a:spcPts val="800"/>
              </a:spcAft>
            </a:pPr>
            <a:r>
              <a:rPr lang="en-GB" sz="1200">
                <a:effectLst/>
                <a:ea typeface="Times New Roman" panose="02020603050405020304" pitchFamily="18" charset="0"/>
              </a:rPr>
              <a:t>The Department is focused on equality of opportunity and is committed to ensuring that public appointments better represent the views of the communities which they serve. We particularly encourage applicants from underrepresented groups, those based outside London and the South East and applicants who have achieved success through non-traditional educational routes.</a:t>
            </a:r>
            <a:r>
              <a:rPr lang="en-GB" sz="1200">
                <a:ea typeface="Times New Roman" panose="02020603050405020304" pitchFamily="18" charset="0"/>
              </a:rPr>
              <a:t> </a:t>
            </a:r>
            <a:endParaRPr lang="en-GB" sz="1200">
              <a:effectLst/>
              <a:ea typeface="Times New Roman" panose="02020603050405020304" pitchFamily="18" charset="0"/>
            </a:endParaRPr>
          </a:p>
          <a:p>
            <a:pPr marR="71755">
              <a:lnSpc>
                <a:spcPct val="107000"/>
              </a:lnSpc>
              <a:spcAft>
                <a:spcPts val="800"/>
              </a:spcAft>
            </a:pPr>
            <a:r>
              <a:rPr lang="en-GB" sz="1200">
                <a:effectLst/>
                <a:ea typeface="Times New Roman" panose="02020603050405020304" pitchFamily="18" charset="0"/>
              </a:rPr>
              <a:t>The Department for Education has a strong culture of inclusion and diversity and it wants to encourage applications from people with a diverse range of backgrounds and educational routes. In 2018 we launched a five year strategy to create a department where everyone is able to bring their whole self to work and where honesty, challenge and innovation are encouraged and valued. We are recognised by leading diversity organisations for promoting diversity in the workplace.</a:t>
            </a:r>
            <a:r>
              <a:rPr lang="en-GB" sz="1200">
                <a:ea typeface="Times New Roman" panose="02020603050405020304" pitchFamily="18" charset="0"/>
              </a:rPr>
              <a:t> </a:t>
            </a:r>
            <a:endParaRPr lang="en-GB" sz="1200">
              <a:effectLst/>
              <a:ea typeface="Times New Roman" panose="02020603050405020304" pitchFamily="18" charset="0"/>
            </a:endParaRPr>
          </a:p>
        </p:txBody>
      </p:sp>
      <p:sp>
        <p:nvSpPr>
          <p:cNvPr id="7" name="TextBox 6">
            <a:extLst>
              <a:ext uri="{FF2B5EF4-FFF2-40B4-BE49-F238E27FC236}">
                <a16:creationId xmlns:a16="http://schemas.microsoft.com/office/drawing/2014/main" id="{BF8F41DE-21AA-D1DA-1FD4-EEDF2E36C1F8}"/>
              </a:ext>
            </a:extLst>
          </p:cNvPr>
          <p:cNvSpPr txBox="1"/>
          <p:nvPr/>
        </p:nvSpPr>
        <p:spPr>
          <a:xfrm>
            <a:off x="525924" y="3772113"/>
            <a:ext cx="9075276" cy="1196114"/>
          </a:xfrm>
          <a:prstGeom prst="rect">
            <a:avLst/>
          </a:prstGeom>
          <a:noFill/>
        </p:spPr>
        <p:txBody>
          <a:bodyPr wrap="square">
            <a:spAutoFit/>
          </a:bodyPr>
          <a:lstStyle/>
          <a:p>
            <a:pPr marR="71755">
              <a:lnSpc>
                <a:spcPct val="107000"/>
              </a:lnSpc>
              <a:spcAft>
                <a:spcPts val="800"/>
              </a:spcAft>
            </a:pPr>
            <a:r>
              <a:rPr lang="en-GB" sz="1200" b="1">
                <a:effectLst/>
                <a:latin typeface="Arial" panose="020B0604020202020204" pitchFamily="34" charset="0"/>
                <a:ea typeface="Times New Roman" panose="02020603050405020304" pitchFamily="18" charset="0"/>
                <a:cs typeface="Arial" panose="020B0604020202020204" pitchFamily="34" charset="0"/>
              </a:rPr>
              <a:t>CHAMPIONING SOCIAL MOBILITY</a:t>
            </a:r>
            <a:r>
              <a:rPr lang="en-GB" sz="1200" b="1">
                <a:latin typeface="Arial" panose="020B0604020202020204" pitchFamily="34" charset="0"/>
                <a:ea typeface="Times New Roman" panose="02020603050405020304" pitchFamily="18" charset="0"/>
                <a:cs typeface="Arial" panose="020B0604020202020204" pitchFamily="34" charset="0"/>
              </a:rPr>
              <a:t> </a:t>
            </a:r>
            <a:endParaRPr lang="en-GB" sz="1200" b="1">
              <a:effectLst/>
              <a:latin typeface="Arial" panose="020B0604020202020204" pitchFamily="34" charset="0"/>
              <a:ea typeface="Times New Roman" panose="02020603050405020304" pitchFamily="18" charset="0"/>
              <a:cs typeface="Arial" panose="020B0604020202020204" pitchFamily="34" charset="0"/>
            </a:endParaRPr>
          </a:p>
          <a:p>
            <a:pPr marR="71755">
              <a:lnSpc>
                <a:spcPct val="107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The Department champions social mobility in all of its policies and is committed to opening up opportunities for people from all backgrounds, all socio-economic classes and all regions of the UK. We are committed to embedding this principle into our recruitment and public appointments and expect all our leaders, including in arm’s length bodies, to take action to attract and retain staff from all backgrounds, while also supporting them to progress within their careers.</a:t>
            </a:r>
            <a:r>
              <a:rPr lang="en-GB" sz="1200">
                <a:latin typeface="Arial" panose="020B0604020202020204" pitchFamily="34" charset="0"/>
                <a:ea typeface="Times New Roman" panose="02020603050405020304" pitchFamily="18" charset="0"/>
                <a:cs typeface="Arial" panose="020B0604020202020204" pitchFamily="34" charset="0"/>
              </a:rPr>
              <a:t> </a:t>
            </a:r>
            <a:endParaRPr lang="en-GB" sz="120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0C7405B0-78AA-1E9D-408E-1BA04ECCA815}"/>
              </a:ext>
            </a:extLst>
          </p:cNvPr>
          <p:cNvSpPr txBox="1"/>
          <p:nvPr/>
        </p:nvSpPr>
        <p:spPr>
          <a:xfrm>
            <a:off x="525924" y="4968227"/>
            <a:ext cx="10004143" cy="1666546"/>
          </a:xfrm>
          <a:prstGeom prst="rect">
            <a:avLst/>
          </a:prstGeom>
          <a:noFill/>
        </p:spPr>
        <p:txBody>
          <a:bodyPr wrap="square" lIns="91440" tIns="45720" rIns="91440" bIns="45720" rtlCol="0" anchor="t">
            <a:spAutoFit/>
          </a:bodyPr>
          <a:lstStyle/>
          <a:p>
            <a:pPr marR="71755">
              <a:lnSpc>
                <a:spcPct val="107000"/>
              </a:lnSpc>
              <a:spcAft>
                <a:spcPts val="800"/>
              </a:spcAft>
            </a:pPr>
            <a:r>
              <a:rPr lang="en-GB" sz="1200" b="1">
                <a:effectLst/>
                <a:latin typeface="Arial" panose="020B0604020202020204" pitchFamily="34" charset="0"/>
                <a:ea typeface="Times New Roman" panose="02020603050405020304" pitchFamily="18" charset="0"/>
                <a:cs typeface="Arial" panose="020B0604020202020204" pitchFamily="34" charset="0"/>
              </a:rPr>
              <a:t>DISABILITY CONFIDENT</a:t>
            </a:r>
            <a:r>
              <a:rPr lang="en-GB" sz="1200" b="1">
                <a:latin typeface="Arial" panose="020B0604020202020204" pitchFamily="34" charset="0"/>
                <a:ea typeface="Times New Roman" panose="02020603050405020304" pitchFamily="18" charset="0"/>
                <a:cs typeface="Arial" panose="020B0604020202020204" pitchFamily="34" charset="0"/>
              </a:rPr>
              <a:t> </a:t>
            </a:r>
            <a:endParaRPr lang="en-GB" sz="1200" b="1">
              <a:effectLst/>
              <a:latin typeface="Arial" panose="020B0604020202020204" pitchFamily="34" charset="0"/>
              <a:ea typeface="Times New Roman" panose="02020603050405020304" pitchFamily="18" charset="0"/>
              <a:cs typeface="Arial" panose="020B0604020202020204" pitchFamily="34" charset="0"/>
            </a:endParaRPr>
          </a:p>
          <a:p>
            <a:pPr marR="71755">
              <a:lnSpc>
                <a:spcPct val="107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We are a member of the Government’s Disability Confident scheme and have achieved Disability Confident Leader status, signifying our role as champions of the scheme. We use the Disability Confident symbol, along with other like-minded employers, to show our commitment to good practice in employing people with a disability.</a:t>
            </a:r>
            <a:r>
              <a:rPr lang="en-GB" sz="1200">
                <a:latin typeface="Arial" panose="020B0604020202020204" pitchFamily="34" charset="0"/>
                <a:ea typeface="Times New Roman" panose="02020603050405020304" pitchFamily="18" charset="0"/>
                <a:cs typeface="Arial" panose="020B0604020202020204" pitchFamily="34" charset="0"/>
              </a:rPr>
              <a:t> </a:t>
            </a:r>
            <a:endParaRPr lang="en-GB" sz="1200">
              <a:effectLst/>
              <a:latin typeface="Arial" panose="020B0604020202020204" pitchFamily="34" charset="0"/>
              <a:ea typeface="Times New Roman" panose="02020603050405020304" pitchFamily="18" charset="0"/>
              <a:cs typeface="Arial" panose="020B0604020202020204" pitchFamily="34" charset="0"/>
            </a:endParaRPr>
          </a:p>
          <a:p>
            <a:pPr marR="71755">
              <a:lnSpc>
                <a:spcPct val="107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We ask that all applicants complete an anonymised Diversity Monitoring Form used for gathering data only</a:t>
            </a:r>
            <a:r>
              <a:rPr lang="en-GB" sz="1200">
                <a:latin typeface="Arial" panose="020B0604020202020204" pitchFamily="34" charset="0"/>
                <a:ea typeface="Times New Roman" panose="02020603050405020304" pitchFamily="18" charset="0"/>
                <a:cs typeface="Arial" panose="020B0604020202020204" pitchFamily="34" charset="0"/>
              </a:rPr>
              <a:t> i</a:t>
            </a:r>
            <a:r>
              <a:rPr lang="en-GB" sz="1200">
                <a:effectLst/>
                <a:latin typeface="Arial" panose="020B0604020202020204" pitchFamily="34" charset="0"/>
                <a:ea typeface="Times New Roman" panose="02020603050405020304" pitchFamily="18" charset="0"/>
                <a:cs typeface="Arial" panose="020B0604020202020204" pitchFamily="34" charset="0"/>
              </a:rPr>
              <a:t>n order to ensure departments are recruiting from the widest possible pool. The information you provide is held</a:t>
            </a:r>
            <a:r>
              <a:rPr lang="en-GB" sz="1200">
                <a:latin typeface="Arial" panose="020B0604020202020204" pitchFamily="34" charset="0"/>
                <a:ea typeface="Times New Roman" panose="02020603050405020304" pitchFamily="18" charset="0"/>
                <a:cs typeface="Arial" panose="020B0604020202020204" pitchFamily="34" charset="0"/>
              </a:rPr>
              <a:t> </a:t>
            </a:r>
            <a:r>
              <a:rPr lang="en-GB" sz="1200">
                <a:effectLst/>
                <a:latin typeface="Arial" panose="020B0604020202020204" pitchFamily="34" charset="0"/>
                <a:ea typeface="Times New Roman" panose="02020603050405020304" pitchFamily="18" charset="0"/>
                <a:cs typeface="Arial" panose="020B0604020202020204" pitchFamily="34" charset="0"/>
              </a:rPr>
              <a:t>by the Public Appointments team and not shared with the selection panel.</a:t>
            </a:r>
            <a:endParaRPr lang="en-GB" sz="120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35F09559-CE4A-1D67-4E9E-41F82B5B17ED}"/>
              </a:ext>
            </a:extLst>
          </p:cNvPr>
          <p:cNvSpPr txBox="1"/>
          <p:nvPr/>
        </p:nvSpPr>
        <p:spPr>
          <a:xfrm>
            <a:off x="525924" y="2862938"/>
            <a:ext cx="7666766" cy="868507"/>
          </a:xfrm>
          <a:prstGeom prst="rect">
            <a:avLst/>
          </a:prstGeom>
          <a:noFill/>
        </p:spPr>
        <p:txBody>
          <a:bodyPr wrap="square" rtlCol="0">
            <a:spAutoFit/>
          </a:bodyPr>
          <a:lstStyle/>
          <a:p>
            <a:pPr marR="71755">
              <a:lnSpc>
                <a:spcPct val="107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We want to ensure any appointee to the Department’s arm’s length bodies is committed to promoting diversity, in its broadest possible sense. This will include embedding a commitment to the principles of levelling up and championing opportunity for all across the organisation, helping to ensure that the organisation is one which a genuinely diverse range of views can be expressed, without fear or favour.</a:t>
            </a:r>
            <a:r>
              <a:rPr lang="en-GB" sz="1200">
                <a:latin typeface="Arial" panose="020B0604020202020204" pitchFamily="34" charset="0"/>
                <a:ea typeface="Times New Roman" panose="02020603050405020304" pitchFamily="18" charset="0"/>
                <a:cs typeface="Arial" panose="020B0604020202020204" pitchFamily="34" charset="0"/>
              </a:rPr>
              <a:t> </a:t>
            </a:r>
            <a:endParaRPr lang="en-GB" sz="1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0918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id="{4196362F-8017-C635-4240-28BE79E9B51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756" t="1270" r="30977" b="-1270"/>
          <a:stretch/>
        </p:blipFill>
        <p:spPr bwMode="auto">
          <a:xfrm>
            <a:off x="7353301" y="0"/>
            <a:ext cx="4838700" cy="6065149"/>
          </a:xfrm>
          <a:prstGeom prst="rect">
            <a:avLst/>
          </a:prstGeom>
          <a:noFill/>
          <a:extLst>
            <a:ext uri="{909E8E84-426E-40DD-AFC4-6F175D3DCCD1}">
              <a14:hiddenFill xmlns:a14="http://schemas.microsoft.com/office/drawing/2010/main">
                <a:solidFill>
                  <a:srgbClr val="FFFFFF"/>
                </a:solidFill>
              </a14:hiddenFill>
            </a:ext>
          </a:extLst>
        </p:spPr>
      </p:pic>
      <p:pic>
        <p:nvPicPr>
          <p:cNvPr id="10" name="Content Placeholder 5">
            <a:extLst>
              <a:ext uri="{FF2B5EF4-FFF2-40B4-BE49-F238E27FC236}">
                <a16:creationId xmlns:a16="http://schemas.microsoft.com/office/drawing/2014/main" id="{D16F6A65-E329-0180-398F-E279D0BB4BE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0" y="0"/>
            <a:ext cx="12192000" cy="6854573"/>
          </a:xfrm>
          <a:prstGeom prst="rect">
            <a:avLst/>
          </a:prstGeom>
        </p:spPr>
      </p:pic>
      <p:sp>
        <p:nvSpPr>
          <p:cNvPr id="5" name="Slide Number Placeholder 4">
            <a:extLst>
              <a:ext uri="{FF2B5EF4-FFF2-40B4-BE49-F238E27FC236}">
                <a16:creationId xmlns:a16="http://schemas.microsoft.com/office/drawing/2014/main" id="{5EE654B1-CBA8-4E74-8EA4-2E280041B94E}"/>
              </a:ext>
              <a:ext uri="{C183D7F6-B498-43B3-948B-1728B52AA6E4}">
                <adec:decorative xmlns:adec="http://schemas.microsoft.com/office/drawing/2017/decorative" val="1"/>
              </a:ext>
            </a:extLst>
          </p:cNvPr>
          <p:cNvSpPr>
            <a:spLocks noGrp="1"/>
          </p:cNvSpPr>
          <p:nvPr>
            <p:ph type="sldNum" sz="quarter" idx="11"/>
          </p:nvPr>
        </p:nvSpPr>
        <p:spPr/>
        <p:txBody>
          <a:bodyPr/>
          <a:lstStyle/>
          <a:p>
            <a:fld id="{4FAB73BC-B049-4115-A692-8D63A059BFB8}" type="slidenum">
              <a:rPr lang="en-GB"/>
              <a:pPr/>
              <a:t>7</a:t>
            </a:fld>
            <a:endParaRPr lang="en-GB"/>
          </a:p>
        </p:txBody>
      </p:sp>
      <p:sp>
        <p:nvSpPr>
          <p:cNvPr id="20" name="Title 2">
            <a:extLst>
              <a:ext uri="{FF2B5EF4-FFF2-40B4-BE49-F238E27FC236}">
                <a16:creationId xmlns:a16="http://schemas.microsoft.com/office/drawing/2014/main" id="{0B9490DC-0D13-3103-D08E-EC2B1694CA63}"/>
              </a:ext>
            </a:extLst>
          </p:cNvPr>
          <p:cNvSpPr>
            <a:spLocks noGrp="1"/>
          </p:cNvSpPr>
          <p:nvPr>
            <p:ph type="title"/>
          </p:nvPr>
        </p:nvSpPr>
        <p:spPr>
          <a:xfrm>
            <a:off x="517280" y="246894"/>
            <a:ext cx="10956620" cy="512514"/>
          </a:xfrm>
        </p:spPr>
        <p:txBody>
          <a:bodyPr/>
          <a:lstStyle/>
          <a:p>
            <a:r>
              <a:rPr lang="en-GB" sz="3600"/>
              <a:t>How To Apply </a:t>
            </a:r>
          </a:p>
        </p:txBody>
      </p:sp>
      <p:sp>
        <p:nvSpPr>
          <p:cNvPr id="21" name="TextBox 20">
            <a:extLst>
              <a:ext uri="{FF2B5EF4-FFF2-40B4-BE49-F238E27FC236}">
                <a16:creationId xmlns:a16="http://schemas.microsoft.com/office/drawing/2014/main" id="{0587F575-76D5-B0DB-85B8-BA7A660E9DE0}"/>
              </a:ext>
            </a:extLst>
          </p:cNvPr>
          <p:cNvSpPr txBox="1"/>
          <p:nvPr/>
        </p:nvSpPr>
        <p:spPr>
          <a:xfrm>
            <a:off x="525924" y="5888227"/>
            <a:ext cx="11140152" cy="338554"/>
          </a:xfrm>
          <a:prstGeom prst="rect">
            <a:avLst/>
          </a:prstGeom>
          <a:noFill/>
        </p:spPr>
        <p:txBody>
          <a:bodyPr wrap="square">
            <a:spAutoFit/>
          </a:bodyPr>
          <a:lstStyle/>
          <a:p>
            <a:pPr>
              <a:spcAft>
                <a:spcPts val="800"/>
              </a:spcAft>
            </a:pPr>
            <a:endParaRPr lang="en-GB" sz="1600"/>
          </a:p>
        </p:txBody>
      </p:sp>
      <p:sp>
        <p:nvSpPr>
          <p:cNvPr id="7" name="Content Placeholder 6">
            <a:extLst>
              <a:ext uri="{FF2B5EF4-FFF2-40B4-BE49-F238E27FC236}">
                <a16:creationId xmlns:a16="http://schemas.microsoft.com/office/drawing/2014/main" id="{5D1D0B83-BA8D-340A-94FB-2357835C8B0A}"/>
              </a:ext>
            </a:extLst>
          </p:cNvPr>
          <p:cNvSpPr txBox="1">
            <a:spLocks noGrp="1"/>
          </p:cNvSpPr>
          <p:nvPr>
            <p:ph idx="1"/>
          </p:nvPr>
        </p:nvSpPr>
        <p:spPr>
          <a:xfrm>
            <a:off x="525924" y="1006301"/>
            <a:ext cx="7411576" cy="2782621"/>
          </a:xfrm>
          <a:prstGeom prst="rect">
            <a:avLst/>
          </a:prstGeom>
          <a:noFill/>
        </p:spPr>
        <p:txBody>
          <a:bodyPr wrap="square">
            <a:spAutoFit/>
          </a:bodyPr>
          <a:lstStyle/>
          <a:p>
            <a:pPr>
              <a:lnSpc>
                <a:spcPct val="107000"/>
              </a:lnSpc>
              <a:spcAft>
                <a:spcPts val="800"/>
              </a:spcAft>
            </a:pPr>
            <a:r>
              <a:rPr lang="en-GB" sz="1200" b="1" dirty="0">
                <a:effectLst/>
                <a:ea typeface="Times New Roman" panose="02020603050405020304" pitchFamily="18" charset="0"/>
                <a:cs typeface="Arial"/>
              </a:rPr>
              <a:t>The closing date for applications is Monday 19</a:t>
            </a:r>
            <a:r>
              <a:rPr lang="en-GB" sz="1200" b="1" baseline="30000" dirty="0">
                <a:effectLst/>
                <a:ea typeface="Times New Roman" panose="02020603050405020304" pitchFamily="18" charset="0"/>
                <a:cs typeface="Arial"/>
              </a:rPr>
              <a:t>th</a:t>
            </a:r>
            <a:r>
              <a:rPr lang="en-GB" sz="1200" b="1" dirty="0">
                <a:effectLst/>
                <a:ea typeface="Times New Roman" panose="02020603050405020304" pitchFamily="18" charset="0"/>
                <a:cs typeface="Arial"/>
              </a:rPr>
              <a:t> December at 10.00am.</a:t>
            </a:r>
            <a:endParaRPr lang="en-GB" sz="1200" dirty="0">
              <a:effectLst/>
              <a:ea typeface="Times New Roman" panose="02020603050405020304" pitchFamily="18" charset="0"/>
              <a:cs typeface="Arial" panose="020B0604020202020204" pitchFamily="34" charset="0"/>
            </a:endParaRPr>
          </a:p>
          <a:p>
            <a:pPr>
              <a:lnSpc>
                <a:spcPct val="107000"/>
              </a:lnSpc>
              <a:spcAft>
                <a:spcPts val="800"/>
              </a:spcAft>
            </a:pPr>
            <a:r>
              <a:rPr lang="en-GB" sz="1200" dirty="0">
                <a:effectLst/>
                <a:ea typeface="Times New Roman" panose="02020603050405020304" pitchFamily="18" charset="0"/>
                <a:cs typeface="Arial"/>
              </a:rPr>
              <a:t>Information on the timetable for this campaign, selection process and the Advisory Assessment Panel can be found on the Centre for Public Appointments website: </a:t>
            </a:r>
            <a:r>
              <a:rPr lang="en-GB" sz="1200" u="sng" dirty="0">
                <a:solidFill>
                  <a:schemeClr val="accent5"/>
                </a:solidFill>
                <a:effectLst/>
                <a:ea typeface="Times New Roman" panose="02020603050405020304" pitchFamily="18" charset="0"/>
                <a:cs typeface="Arial"/>
                <a:hlinkClick r:id="rId4">
                  <a:extLst>
                    <a:ext uri="{A12FA001-AC4F-418D-AE19-62706E023703}">
                      <ahyp:hlinkClr xmlns:ahyp="http://schemas.microsoft.com/office/drawing/2018/hyperlinkcolor" val="tx"/>
                    </a:ext>
                  </a:extLst>
                </a:hlinkClick>
              </a:rPr>
              <a:t>https://publicappointments.cabinetoffice.gov.uk/</a:t>
            </a:r>
            <a:r>
              <a:rPr lang="en-GB" sz="1200" dirty="0">
                <a:solidFill>
                  <a:schemeClr val="accent5"/>
                </a:solidFill>
                <a:ea typeface="Times New Roman" panose="02020603050405020304" pitchFamily="18" charset="0"/>
                <a:cs typeface="Arial"/>
              </a:rPr>
              <a:t> </a:t>
            </a:r>
            <a:endParaRPr lang="en-GB" sz="1200" dirty="0">
              <a:solidFill>
                <a:schemeClr val="accent5"/>
              </a:solidFill>
              <a:effectLst/>
              <a:ea typeface="Times New Roman" panose="02020603050405020304" pitchFamily="18" charset="0"/>
              <a:cs typeface="Arial" panose="020B0604020202020204" pitchFamily="34" charset="0"/>
            </a:endParaRPr>
          </a:p>
          <a:p>
            <a:pPr>
              <a:lnSpc>
                <a:spcPct val="107000"/>
              </a:lnSpc>
              <a:spcAft>
                <a:spcPts val="800"/>
              </a:spcAft>
            </a:pPr>
            <a:r>
              <a:rPr lang="en-GB" sz="1200" dirty="0">
                <a:effectLst/>
                <a:ea typeface="Times New Roman" panose="02020603050405020304" pitchFamily="18" charset="0"/>
                <a:cs typeface="Arial"/>
              </a:rPr>
              <a:t>Please submit the following documents by email to:</a:t>
            </a:r>
          </a:p>
          <a:p>
            <a:pPr>
              <a:lnSpc>
                <a:spcPct val="107000"/>
              </a:lnSpc>
              <a:spcAft>
                <a:spcPts val="800"/>
              </a:spcAft>
            </a:pPr>
            <a:r>
              <a:rPr lang="en-GB" sz="1200" u="sng" dirty="0">
                <a:solidFill>
                  <a:schemeClr val="accent5"/>
                </a:solidFill>
                <a:effectLst/>
                <a:ea typeface="Times New Roman" panose="02020603050405020304" pitchFamily="18" charset="0"/>
                <a:cs typeface="Arial"/>
                <a:hlinkClick r:id="rId5">
                  <a:extLst>
                    <a:ext uri="{A12FA001-AC4F-418D-AE19-62706E023703}">
                      <ahyp:hlinkClr xmlns:ahyp="http://schemas.microsoft.com/office/drawing/2018/hyperlinkcolor" val="tx"/>
                    </a:ext>
                  </a:extLst>
                </a:hlinkClick>
              </a:rPr>
              <a:t>PublicAppointments.APPLICATIONS@education.gov.uk</a:t>
            </a:r>
            <a:endParaRPr lang="en-GB" sz="1200" dirty="0">
              <a:solidFill>
                <a:schemeClr val="accent5"/>
              </a:solidFill>
              <a:effectLst/>
              <a:ea typeface="Times New Roman" panose="02020603050405020304" pitchFamily="18" charset="0"/>
              <a:cs typeface="Arial"/>
            </a:endParaRPr>
          </a:p>
          <a:p>
            <a:pPr marL="228600" indent="-228600">
              <a:lnSpc>
                <a:spcPct val="107000"/>
              </a:lnSpc>
              <a:spcAft>
                <a:spcPts val="800"/>
              </a:spcAft>
              <a:buFont typeface="+mj-lt"/>
              <a:buAutoNum type="arabicPeriod"/>
            </a:pPr>
            <a:r>
              <a:rPr lang="en-GB" sz="1200" b="1" dirty="0">
                <a:effectLst/>
                <a:ea typeface="Times New Roman" panose="02020603050405020304" pitchFamily="18" charset="0"/>
                <a:cs typeface="Arial"/>
              </a:rPr>
              <a:t>A covering letter not exceeding two sides of A4 paper. (Arial size 12).</a:t>
            </a:r>
          </a:p>
          <a:p>
            <a:pPr marL="228600" indent="-228600">
              <a:lnSpc>
                <a:spcPct val="107000"/>
              </a:lnSpc>
              <a:spcAft>
                <a:spcPts val="800"/>
              </a:spcAft>
              <a:buFont typeface="+mj-lt"/>
              <a:buAutoNum type="arabicPeriod"/>
            </a:pPr>
            <a:r>
              <a:rPr lang="en-GB" sz="1200" b="1" dirty="0">
                <a:effectLst/>
                <a:ea typeface="Times New Roman" panose="02020603050405020304" pitchFamily="18" charset="0"/>
                <a:cs typeface="Arial"/>
              </a:rPr>
              <a:t>A CV.</a:t>
            </a:r>
          </a:p>
          <a:p>
            <a:pPr marL="228600" indent="-228600">
              <a:lnSpc>
                <a:spcPct val="107000"/>
              </a:lnSpc>
              <a:spcAft>
                <a:spcPts val="800"/>
              </a:spcAft>
              <a:buFont typeface="+mj-lt"/>
              <a:buAutoNum type="arabicPeriod"/>
            </a:pPr>
            <a:r>
              <a:rPr lang="en-GB" sz="1200" b="1" dirty="0">
                <a:effectLst/>
                <a:ea typeface="Times New Roman" panose="02020603050405020304" pitchFamily="18" charset="0"/>
                <a:cs typeface="Arial"/>
              </a:rPr>
              <a:t>Candidate application form.</a:t>
            </a:r>
          </a:p>
          <a:p>
            <a:pPr marL="228600" lvl="0" indent="-228600">
              <a:lnSpc>
                <a:spcPct val="107000"/>
              </a:lnSpc>
              <a:spcAft>
                <a:spcPts val="800"/>
              </a:spcAft>
              <a:buFont typeface="+mj-lt"/>
              <a:buAutoNum type="arabicPeriod"/>
            </a:pPr>
            <a:r>
              <a:rPr lang="en-GB" sz="1200" b="1" dirty="0">
                <a:effectLst/>
                <a:ea typeface="Times New Roman" panose="02020603050405020304" pitchFamily="18" charset="0"/>
                <a:cs typeface="Arial"/>
              </a:rPr>
              <a:t>Diversity form.</a:t>
            </a:r>
          </a:p>
          <a:p>
            <a:pPr>
              <a:lnSpc>
                <a:spcPct val="107000"/>
              </a:lnSpc>
              <a:spcAft>
                <a:spcPts val="800"/>
              </a:spcAft>
            </a:pPr>
            <a:endParaRPr lang="en-GB" sz="1200" dirty="0">
              <a:solidFill>
                <a:schemeClr val="accent5"/>
              </a:solidFill>
              <a:effectLst/>
              <a:ea typeface="Times New Roman" panose="02020603050405020304" pitchFamily="18" charset="0"/>
              <a:cs typeface="Arial"/>
            </a:endParaRPr>
          </a:p>
        </p:txBody>
      </p:sp>
      <p:sp>
        <p:nvSpPr>
          <p:cNvPr id="8" name="TextBox 7">
            <a:extLst>
              <a:ext uri="{FF2B5EF4-FFF2-40B4-BE49-F238E27FC236}">
                <a16:creationId xmlns:a16="http://schemas.microsoft.com/office/drawing/2014/main" id="{20FAC4E1-A8A4-0FC7-6E1A-E225017E89B5}"/>
              </a:ext>
            </a:extLst>
          </p:cNvPr>
          <p:cNvSpPr txBox="1"/>
          <p:nvPr/>
        </p:nvSpPr>
        <p:spPr>
          <a:xfrm>
            <a:off x="517280" y="3632507"/>
            <a:ext cx="9058519" cy="1396693"/>
          </a:xfrm>
          <a:prstGeom prst="rect">
            <a:avLst/>
          </a:prstGeom>
          <a:noFill/>
        </p:spPr>
        <p:txBody>
          <a:bodyPr wrap="square" rtlCol="0">
            <a:spAutoFit/>
          </a:bodyPr>
          <a:lstStyle/>
          <a:p>
            <a:pPr>
              <a:lnSpc>
                <a:spcPct val="107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Please include the vacancy title in the subject box and submit each application document as a separate attachment.</a:t>
            </a:r>
          </a:p>
          <a:p>
            <a:pPr>
              <a:lnSpc>
                <a:spcPct val="107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We are happy to accept applications in alternative formats from applicants who, for reasons of disability, may find it difficult to fill in our standard form. If you would like to have a chat with us about reasonable adjustments please contact us at: </a:t>
            </a:r>
            <a:r>
              <a:rPr lang="en-GB" sz="1200" u="sng">
                <a:solidFill>
                  <a:schemeClr val="accent5"/>
                </a:solidFill>
                <a:effectLst/>
                <a:latin typeface="Arial" panose="020B0604020202020204" pitchFamily="34" charset="0"/>
                <a:ea typeface="Times New Roman" panose="02020603050405020304" pitchFamily="18" charset="0"/>
                <a:cs typeface="Arial" panose="020B0604020202020204" pitchFamily="34" charset="0"/>
                <a:hlinkClick r:id="rId5">
                  <a:extLst>
                    <a:ext uri="{A12FA001-AC4F-418D-AE19-62706E023703}">
                      <ahyp:hlinkClr xmlns:ahyp="http://schemas.microsoft.com/office/drawing/2018/hyperlinkcolor" val="tx"/>
                    </a:ext>
                  </a:extLst>
                </a:hlinkClick>
              </a:rPr>
              <a:t>PublicAppointments.APPLICATIONS@education.gov.uk</a:t>
            </a:r>
            <a:endParaRPr lang="en-GB" sz="1200">
              <a:solidFill>
                <a:schemeClr val="accent5"/>
              </a:solidFill>
              <a:effectLst/>
              <a:latin typeface="Arial" panose="020B0604020202020204" pitchFamily="34" charset="0"/>
              <a:ea typeface="Times New Roman" panose="02020603050405020304" pitchFamily="18" charset="0"/>
              <a:cs typeface="Arial" panose="020B0604020202020204" pitchFamily="34" charset="0"/>
            </a:endParaRPr>
          </a:p>
          <a:p>
            <a:endParaRPr lang="en-GB"/>
          </a:p>
        </p:txBody>
      </p:sp>
      <p:sp>
        <p:nvSpPr>
          <p:cNvPr id="9" name="TextBox 8">
            <a:extLst>
              <a:ext uri="{FF2B5EF4-FFF2-40B4-BE49-F238E27FC236}">
                <a16:creationId xmlns:a16="http://schemas.microsoft.com/office/drawing/2014/main" id="{9CDB3F3C-74F9-462E-913F-5B7DE8C9603E}"/>
              </a:ext>
            </a:extLst>
          </p:cNvPr>
          <p:cNvSpPr txBox="1"/>
          <p:nvPr/>
        </p:nvSpPr>
        <p:spPr>
          <a:xfrm>
            <a:off x="525923" y="4667116"/>
            <a:ext cx="9731418" cy="1674113"/>
          </a:xfrm>
          <a:prstGeom prst="rect">
            <a:avLst/>
          </a:prstGeom>
          <a:noFill/>
        </p:spPr>
        <p:txBody>
          <a:bodyPr wrap="square" lIns="91440" tIns="45720" rIns="91440" bIns="45720" rtlCol="0" anchor="t">
            <a:spAutoFit/>
          </a:bodyPr>
          <a:lstStyle/>
          <a:p>
            <a:pPr>
              <a:lnSpc>
                <a:spcPct val="107000"/>
              </a:lnSpc>
              <a:spcAft>
                <a:spcPts val="800"/>
              </a:spcAft>
            </a:pPr>
            <a:r>
              <a:rPr lang="en-GB" sz="1200">
                <a:effectLst/>
                <a:ea typeface="Times New Roman" panose="02020603050405020304" pitchFamily="18" charset="0"/>
                <a:cs typeface="Arial"/>
              </a:rPr>
              <a:t> </a:t>
            </a:r>
            <a:r>
              <a:rPr lang="en-GB" sz="1200" b="1">
                <a:effectLst/>
                <a:ea typeface="Times New Roman" panose="02020603050405020304" pitchFamily="18" charset="0"/>
                <a:cs typeface="Arial"/>
              </a:rPr>
              <a:t>Please note the following:</a:t>
            </a:r>
            <a:endParaRPr lang="en-GB" sz="1200">
              <a:effectLst/>
              <a:ea typeface="Times New Roman" panose="02020603050405020304" pitchFamily="18" charset="0"/>
              <a:cs typeface="Arial"/>
            </a:endParaRPr>
          </a:p>
          <a:p>
            <a:pPr marL="342900" lvl="0" indent="-342900">
              <a:lnSpc>
                <a:spcPct val="107000"/>
              </a:lnSpc>
              <a:spcAft>
                <a:spcPts val="800"/>
              </a:spcAft>
              <a:buFont typeface="Symbol" panose="05050102010706020507" pitchFamily="18" charset="2"/>
              <a:buChar char=""/>
            </a:pPr>
            <a:r>
              <a:rPr lang="en-GB" sz="1200">
                <a:effectLst/>
                <a:ea typeface="Times New Roman" panose="02020603050405020304" pitchFamily="18" charset="0"/>
                <a:cs typeface="Arial"/>
              </a:rPr>
              <a:t>we cannot accept applications submitted after the closing date;</a:t>
            </a:r>
          </a:p>
          <a:p>
            <a:pPr marL="342900" indent="-342900">
              <a:lnSpc>
                <a:spcPct val="107000"/>
              </a:lnSpc>
              <a:spcAft>
                <a:spcPts val="800"/>
              </a:spcAft>
              <a:buFont typeface="Symbol" panose="05050102010706020507" pitchFamily="18" charset="2"/>
              <a:buChar char=""/>
            </a:pPr>
            <a:r>
              <a:rPr lang="en-GB" sz="1200">
                <a:effectLst/>
                <a:ea typeface="Times New Roman" panose="02020603050405020304" pitchFamily="18" charset="0"/>
                <a:cs typeface="Arial"/>
              </a:rPr>
              <a:t>applications will be assessed solely on the documentation provided; please refer to the advert and checklist above to ensure you have provided everything requested;</a:t>
            </a:r>
            <a:r>
              <a:rPr lang="en-GB" sz="1200">
                <a:ea typeface="Times New Roman" panose="02020603050405020304" pitchFamily="18" charset="0"/>
                <a:cs typeface="Arial"/>
              </a:rPr>
              <a:t> </a:t>
            </a:r>
            <a:endParaRPr lang="en-GB" sz="1200">
              <a:effectLst/>
              <a:ea typeface="Times New Roman" panose="02020603050405020304" pitchFamily="18"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r>
              <a:rPr lang="en-GB" sz="1200">
                <a:effectLst/>
                <a:ea typeface="Times New Roman" panose="02020603050405020304" pitchFamily="18" charset="0"/>
                <a:cs typeface="Arial"/>
              </a:rPr>
              <a:t>applications will be acknowledged upon receipt;</a:t>
            </a:r>
          </a:p>
          <a:p>
            <a:pPr marL="342900" lvl="0" indent="-342900">
              <a:lnSpc>
                <a:spcPct val="107000"/>
              </a:lnSpc>
              <a:spcAft>
                <a:spcPts val="800"/>
              </a:spcAft>
              <a:buFont typeface="Symbol" panose="05050102010706020507" pitchFamily="18" charset="2"/>
              <a:buChar char=""/>
            </a:pPr>
            <a:r>
              <a:rPr lang="en-GB" sz="1200">
                <a:effectLst/>
                <a:ea typeface="Times New Roman" panose="02020603050405020304" pitchFamily="18" charset="0"/>
                <a:cs typeface="Arial"/>
              </a:rPr>
              <a:t>feedback cannot be given at application stage; it will only be given to candidates unsuccessful following interview</a:t>
            </a:r>
          </a:p>
        </p:txBody>
      </p:sp>
    </p:spTree>
    <p:extLst>
      <p:ext uri="{BB962C8B-B14F-4D97-AF65-F5344CB8AC3E}">
        <p14:creationId xmlns:p14="http://schemas.microsoft.com/office/powerpoint/2010/main" val="4030683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CCF6ED17-1631-6FD9-433E-13D779F70DAF}"/>
              </a:ext>
            </a:extLst>
          </p:cNvPr>
          <p:cNvSpPr txBox="1"/>
          <p:nvPr/>
        </p:nvSpPr>
        <p:spPr>
          <a:xfrm>
            <a:off x="223180" y="244762"/>
            <a:ext cx="4182106" cy="6368475"/>
          </a:xfrm>
          <a:prstGeom prst="rect">
            <a:avLst/>
          </a:prstGeom>
          <a:noFill/>
          <a:ln w="28575">
            <a:solidFill>
              <a:srgbClr val="C9B7D6"/>
            </a:solidFill>
          </a:ln>
        </p:spPr>
        <p:txBody>
          <a:bodyPr wrap="square" lIns="91440" tIns="45720" rIns="91440" bIns="45720" rtlCol="0" anchor="t">
            <a:spAutoFit/>
          </a:bodyPr>
          <a:lstStyle/>
          <a:p>
            <a:pPr>
              <a:lnSpc>
                <a:spcPct val="114000"/>
              </a:lnSpc>
              <a:spcAft>
                <a:spcPts val="800"/>
              </a:spcAft>
            </a:pPr>
            <a:r>
              <a:rPr lang="en-GB" sz="1200" b="1">
                <a:effectLst/>
                <a:latin typeface="Arial" panose="020B0604020202020204" pitchFamily="34" charset="0"/>
                <a:ea typeface="Times New Roman" panose="02020603050405020304" pitchFamily="18" charset="0"/>
                <a:cs typeface="Arial" panose="020B0604020202020204" pitchFamily="34" charset="0"/>
              </a:rPr>
              <a:t>Location</a:t>
            </a:r>
            <a:endParaRPr lang="en-GB" sz="1200">
              <a:effectLst/>
              <a:latin typeface="Arial" panose="020B0604020202020204" pitchFamily="34" charset="0"/>
              <a:ea typeface="Times New Roman" panose="02020603050405020304" pitchFamily="18" charset="0"/>
              <a:cs typeface="Arial" panose="020B0604020202020204" pitchFamily="34" charset="0"/>
            </a:endParaRPr>
          </a:p>
          <a:p>
            <a:pPr>
              <a:lnSpc>
                <a:spcPct val="114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Nationwide</a:t>
            </a:r>
          </a:p>
          <a:p>
            <a:pPr>
              <a:lnSpc>
                <a:spcPct val="114000"/>
              </a:lnSpc>
              <a:spcAft>
                <a:spcPts val="800"/>
              </a:spcAft>
            </a:pPr>
            <a:r>
              <a:rPr lang="en-GB" sz="1200" b="1">
                <a:effectLst/>
                <a:latin typeface="Arial" panose="020B0604020202020204" pitchFamily="34" charset="0"/>
                <a:ea typeface="Times New Roman" panose="02020603050405020304" pitchFamily="18" charset="0"/>
                <a:cs typeface="Arial" panose="020B0604020202020204" pitchFamily="34" charset="0"/>
              </a:rPr>
              <a:t>Time requirement</a:t>
            </a:r>
            <a:endParaRPr lang="en-GB" sz="1200">
              <a:effectLst/>
              <a:latin typeface="Arial" panose="020B0604020202020204" pitchFamily="34" charset="0"/>
              <a:ea typeface="Times New Roman" panose="02020603050405020304" pitchFamily="18" charset="0"/>
              <a:cs typeface="Arial" panose="020B0604020202020204" pitchFamily="34" charset="0"/>
            </a:endParaRPr>
          </a:p>
          <a:p>
            <a:pPr>
              <a:lnSpc>
                <a:spcPct val="114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25 days per year</a:t>
            </a:r>
          </a:p>
          <a:p>
            <a:pPr>
              <a:lnSpc>
                <a:spcPct val="114000"/>
              </a:lnSpc>
              <a:spcAft>
                <a:spcPts val="800"/>
              </a:spcAft>
            </a:pPr>
            <a:r>
              <a:rPr lang="en-GB" sz="1200" b="1">
                <a:effectLst/>
                <a:latin typeface="Arial" panose="020B0604020202020204" pitchFamily="34" charset="0"/>
                <a:ea typeface="Times New Roman" panose="02020603050405020304" pitchFamily="18" charset="0"/>
                <a:cs typeface="Arial" panose="020B0604020202020204" pitchFamily="34" charset="0"/>
              </a:rPr>
              <a:t>Term</a:t>
            </a:r>
            <a:endParaRPr lang="en-GB" sz="1200">
              <a:effectLst/>
              <a:latin typeface="Arial" panose="020B0604020202020204" pitchFamily="34" charset="0"/>
              <a:ea typeface="Times New Roman" panose="02020603050405020304" pitchFamily="18" charset="0"/>
              <a:cs typeface="Arial" panose="020B0604020202020204" pitchFamily="34" charset="0"/>
            </a:endParaRPr>
          </a:p>
          <a:p>
            <a:pPr>
              <a:lnSpc>
                <a:spcPct val="114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Up to three years</a:t>
            </a:r>
          </a:p>
          <a:p>
            <a:pPr>
              <a:lnSpc>
                <a:spcPct val="114000"/>
              </a:lnSpc>
              <a:spcAft>
                <a:spcPts val="800"/>
              </a:spcAft>
            </a:pPr>
            <a:r>
              <a:rPr lang="en-GB" sz="1200" b="1">
                <a:effectLst/>
                <a:latin typeface="Arial" panose="020B0604020202020204" pitchFamily="34" charset="0"/>
                <a:ea typeface="Times New Roman" panose="02020603050405020304" pitchFamily="18" charset="0"/>
                <a:cs typeface="Arial" panose="020B0604020202020204" pitchFamily="34" charset="0"/>
              </a:rPr>
              <a:t>Remuneration and allowances</a:t>
            </a:r>
            <a:r>
              <a:rPr lang="en-GB" sz="1200" b="1">
                <a:latin typeface="Arial" panose="020B0604020202020204" pitchFamily="34" charset="0"/>
                <a:ea typeface="Times New Roman" panose="02020603050405020304" pitchFamily="18" charset="0"/>
                <a:cs typeface="Arial" panose="020B0604020202020204" pitchFamily="34" charset="0"/>
              </a:rPr>
              <a:t> </a:t>
            </a:r>
            <a:endParaRPr lang="en-GB" sz="1200">
              <a:effectLst/>
              <a:latin typeface="Arial" panose="020B0604020202020204" pitchFamily="34" charset="0"/>
              <a:ea typeface="Times New Roman" panose="02020603050405020304" pitchFamily="18" charset="0"/>
              <a:cs typeface="Arial" panose="020B0604020202020204" pitchFamily="34" charset="0"/>
            </a:endParaRPr>
          </a:p>
          <a:p>
            <a:pPr lvl="0">
              <a:lnSpc>
                <a:spcPct val="125000"/>
              </a:lnSpc>
            </a:pPr>
            <a:r>
              <a:rPr lang="en-GB" sz="1200">
                <a:effectLst/>
                <a:latin typeface="Arial" panose="020B0604020202020204" pitchFamily="34" charset="0"/>
                <a:ea typeface="Times New Roman" panose="02020603050405020304" pitchFamily="18" charset="0"/>
                <a:cs typeface="Arial" panose="020B0604020202020204" pitchFamily="34" charset="0"/>
              </a:rPr>
              <a:t>An attendance allowance of £300 per day for time spent in meetings and on visits. No additional fee is paid for any time spent in preparation or travelling.</a:t>
            </a:r>
          </a:p>
          <a:p>
            <a:pPr lvl="0">
              <a:lnSpc>
                <a:spcPct val="125000"/>
              </a:lnSpc>
            </a:pPr>
            <a:endParaRPr lang="en-GB" sz="1200">
              <a:effectLst/>
              <a:latin typeface="Arial" panose="020B0604020202020204" pitchFamily="34" charset="0"/>
              <a:ea typeface="Times New Roman" panose="02020603050405020304" pitchFamily="18" charset="0"/>
              <a:cs typeface="Arial" panose="020B0604020202020204" pitchFamily="34" charset="0"/>
            </a:endParaRPr>
          </a:p>
          <a:p>
            <a:pPr lvl="0">
              <a:lnSpc>
                <a:spcPct val="125000"/>
              </a:lnSpc>
            </a:pPr>
            <a:r>
              <a:rPr lang="en-GB" sz="1200">
                <a:effectLst/>
                <a:latin typeface="Arial" panose="020B0604020202020204" pitchFamily="34" charset="0"/>
                <a:ea typeface="Times New Roman" panose="02020603050405020304" pitchFamily="18" charset="0"/>
                <a:cs typeface="Arial" panose="020B0604020202020204" pitchFamily="34" charset="0"/>
              </a:rPr>
              <a:t>Members can claim reimbursement for reasonable travel and subsistence costs incurred on STRB business at rates set centrally. The allowance and all expenses are published as part of government transparency. </a:t>
            </a:r>
          </a:p>
          <a:p>
            <a:pPr lvl="0">
              <a:lnSpc>
                <a:spcPct val="125000"/>
              </a:lnSpc>
            </a:pPr>
            <a:endParaRPr lang="en-GB" sz="1200">
              <a:effectLst/>
              <a:latin typeface="Arial" panose="020B0604020202020204" pitchFamily="34" charset="0"/>
              <a:ea typeface="Times New Roman" panose="02020603050405020304" pitchFamily="18" charset="0"/>
              <a:cs typeface="Arial" panose="020B0604020202020204" pitchFamily="34" charset="0"/>
            </a:endParaRPr>
          </a:p>
          <a:p>
            <a:pPr lvl="0">
              <a:lnSpc>
                <a:spcPct val="125000"/>
              </a:lnSpc>
            </a:pPr>
            <a:r>
              <a:rPr lang="en-GB" sz="1200">
                <a:effectLst/>
                <a:latin typeface="Arial" panose="020B0604020202020204" pitchFamily="34" charset="0"/>
                <a:ea typeface="Times New Roman" panose="02020603050405020304" pitchFamily="18" charset="0"/>
                <a:cs typeface="Arial" panose="020B0604020202020204" pitchFamily="34" charset="0"/>
              </a:rPr>
              <a:t>Remuneration is taxable under Schedule E and subject to Class 1 National Insurance contributions. It is not pensionable. Further detail on this will be given to successful candidates. </a:t>
            </a:r>
          </a:p>
          <a:p>
            <a:pPr lvl="0">
              <a:lnSpc>
                <a:spcPct val="125000"/>
              </a:lnSpc>
            </a:pPr>
            <a:endParaRPr lang="en-GB" sz="1200">
              <a:effectLst/>
              <a:latin typeface="Arial" panose="020B0604020202020204" pitchFamily="34" charset="0"/>
              <a:ea typeface="Times New Roman" panose="02020603050405020304" pitchFamily="18" charset="0"/>
              <a:cs typeface="Arial" panose="020B0604020202020204" pitchFamily="34" charset="0"/>
            </a:endParaRPr>
          </a:p>
          <a:p>
            <a:pPr lvl="0">
              <a:lnSpc>
                <a:spcPct val="107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If you receive benefits, your appointment may have an effect on your entitlement. If you are in receipt of benefits, you should seek advice from HMRC.</a:t>
            </a:r>
            <a:r>
              <a:rPr lang="en-GB" sz="1200" b="1">
                <a:effectLst/>
                <a:latin typeface="Arial" panose="020B0604020202020204" pitchFamily="34" charset="0"/>
                <a:ea typeface="Times New Roman" panose="02020603050405020304" pitchFamily="18" charset="0"/>
                <a:cs typeface="Arial" panose="020B0604020202020204" pitchFamily="34" charset="0"/>
              </a:rPr>
              <a:t> </a:t>
            </a:r>
          </a:p>
          <a:p>
            <a:pPr lvl="0">
              <a:lnSpc>
                <a:spcPct val="107000"/>
              </a:lnSpc>
              <a:spcAft>
                <a:spcPts val="800"/>
              </a:spcAft>
            </a:pP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460A65B-9654-2F17-C0EE-725F038B3A33}"/>
              </a:ext>
            </a:extLst>
          </p:cNvPr>
          <p:cNvSpPr txBox="1"/>
          <p:nvPr/>
        </p:nvSpPr>
        <p:spPr>
          <a:xfrm>
            <a:off x="4619121" y="312634"/>
            <a:ext cx="3339546" cy="4271362"/>
          </a:xfrm>
          <a:prstGeom prst="rect">
            <a:avLst/>
          </a:prstGeom>
          <a:noFill/>
          <a:ln w="28575">
            <a:solidFill>
              <a:srgbClr val="C9B7D6"/>
            </a:solidFill>
          </a:ln>
        </p:spPr>
        <p:txBody>
          <a:bodyPr wrap="square" lIns="91440" tIns="45720" rIns="91440" bIns="45720" rtlCol="0" anchor="t">
            <a:spAutoFit/>
          </a:bodyPr>
          <a:lstStyle/>
          <a:p>
            <a:pPr>
              <a:lnSpc>
                <a:spcPct val="107000"/>
              </a:lnSpc>
              <a:spcAft>
                <a:spcPts val="800"/>
              </a:spcAft>
            </a:pPr>
            <a:r>
              <a:rPr lang="en-GB" sz="1200" b="1">
                <a:effectLst/>
                <a:latin typeface="Arial" panose="020B0604020202020204" pitchFamily="34" charset="0"/>
                <a:ea typeface="Times New Roman" panose="02020603050405020304" pitchFamily="18" charset="0"/>
                <a:cs typeface="Arial" panose="020B0604020202020204" pitchFamily="34" charset="0"/>
              </a:rPr>
              <a:t>Appointment and tenure of office</a:t>
            </a:r>
            <a:endParaRPr lang="en-GB" sz="1200">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The appointment of members will be made by the Secretary of State for Education, usually for a three-year period.</a:t>
            </a:r>
          </a:p>
          <a:p>
            <a:pPr>
              <a:lnSpc>
                <a:spcPct val="125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Reappointment may be made at the end of the period of office for a further term of up to three years, at the discretion of Ministers. There is no entitlement to reappointment. If reappointed, the total time served in post will not exceed six years.</a:t>
            </a:r>
          </a:p>
          <a:p>
            <a:pPr>
              <a:lnSpc>
                <a:spcPct val="125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It should be noted that this post is a public appointment.</a:t>
            </a:r>
            <a:r>
              <a:rPr lang="en-GB" sz="1200">
                <a:latin typeface="Arial" panose="020B0604020202020204" pitchFamily="34" charset="0"/>
                <a:ea typeface="Times New Roman" panose="02020603050405020304" pitchFamily="18" charset="0"/>
                <a:cs typeface="Arial" panose="020B0604020202020204" pitchFamily="34" charset="0"/>
              </a:rPr>
              <a:t> </a:t>
            </a:r>
            <a:r>
              <a:rPr lang="en-GB" sz="1200">
                <a:effectLst/>
                <a:latin typeface="Arial" panose="020B0604020202020204" pitchFamily="34" charset="0"/>
                <a:ea typeface="Times New Roman" panose="02020603050405020304" pitchFamily="18" charset="0"/>
                <a:cs typeface="Arial" panose="020B0604020202020204" pitchFamily="34" charset="0"/>
              </a:rPr>
              <a:t> Therefore, such appointments are not normally subject to the provisions of employment law.</a:t>
            </a:r>
          </a:p>
          <a:p>
            <a:pPr>
              <a:lnSpc>
                <a:spcPct val="125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Successful candidates will be expected to start in September 2023</a:t>
            </a:r>
            <a:r>
              <a:rPr lang="en-GB" sz="1200">
                <a:solidFill>
                  <a:srgbClr val="242424"/>
                </a:solidFill>
                <a:effectLst/>
                <a:latin typeface="Arial" panose="020B0604020202020204" pitchFamily="34" charset="0"/>
                <a:ea typeface="Times New Roman" panose="02020603050405020304" pitchFamily="18" charset="0"/>
                <a:cs typeface="Arial" panose="020B0604020202020204" pitchFamily="34" charset="0"/>
              </a:rPr>
              <a:t> subject to ministerial clearance</a:t>
            </a:r>
            <a:r>
              <a:rPr lang="en-GB" sz="1200">
                <a:effectLst/>
                <a:latin typeface="Arial" panose="020B0604020202020204" pitchFamily="34" charset="0"/>
                <a:ea typeface="Times New Roman" panose="02020603050405020304" pitchFamily="18" charset="0"/>
                <a:cs typeface="Arial" panose="020B0604020202020204" pitchFamily="34" charset="0"/>
              </a:rPr>
              <a:t>.</a:t>
            </a:r>
            <a:endParaRPr lang="en-GB" sz="1050">
              <a:effectLst/>
              <a:latin typeface="Arial" panose="020B0604020202020204" pitchFamily="34" charset="0"/>
              <a:ea typeface="Times New Roman" panose="02020603050405020304" pitchFamily="18" charset="0"/>
              <a:cs typeface="Arial" panose="020B0604020202020204" pitchFamily="34" charset="0"/>
            </a:endParaRPr>
          </a:p>
        </p:txBody>
      </p:sp>
      <p:sp>
        <p:nvSpPr>
          <p:cNvPr id="15" name="Title 1">
            <a:extLst>
              <a:ext uri="{FF2B5EF4-FFF2-40B4-BE49-F238E27FC236}">
                <a16:creationId xmlns:a16="http://schemas.microsoft.com/office/drawing/2014/main" id="{60ED3A90-C664-816A-7EF6-B05FD67FA71F}"/>
              </a:ext>
            </a:extLst>
          </p:cNvPr>
          <p:cNvSpPr>
            <a:spLocks noGrp="1"/>
          </p:cNvSpPr>
          <p:nvPr>
            <p:ph type="title"/>
          </p:nvPr>
        </p:nvSpPr>
        <p:spPr>
          <a:xfrm>
            <a:off x="9077217" y="1410384"/>
            <a:ext cx="2962383" cy="512514"/>
          </a:xfrm>
        </p:spPr>
        <p:txBody>
          <a:bodyPr/>
          <a:lstStyle/>
          <a:p>
            <a:r>
              <a:rPr lang="en-GB" sz="3600"/>
              <a:t>Terms Of Appointment</a:t>
            </a:r>
          </a:p>
        </p:txBody>
      </p:sp>
      <p:sp>
        <p:nvSpPr>
          <p:cNvPr id="2" name="TextBox 1">
            <a:extLst>
              <a:ext uri="{FF2B5EF4-FFF2-40B4-BE49-F238E27FC236}">
                <a16:creationId xmlns:a16="http://schemas.microsoft.com/office/drawing/2014/main" id="{645DF57E-2D16-8790-6E07-9061B0CBFC11}"/>
              </a:ext>
            </a:extLst>
          </p:cNvPr>
          <p:cNvSpPr txBox="1"/>
          <p:nvPr/>
        </p:nvSpPr>
        <p:spPr>
          <a:xfrm>
            <a:off x="4588787" y="4836160"/>
            <a:ext cx="3400213" cy="1364989"/>
          </a:xfrm>
          <a:prstGeom prst="rect">
            <a:avLst/>
          </a:prstGeom>
          <a:noFill/>
          <a:ln w="28575">
            <a:solidFill>
              <a:srgbClr val="C9B7D6"/>
            </a:solidFill>
          </a:ln>
        </p:spPr>
        <p:txBody>
          <a:bodyPr wrap="square" rtlCol="0">
            <a:spAutoFit/>
          </a:bodyPr>
          <a:lstStyle/>
          <a:p>
            <a:pPr>
              <a:lnSpc>
                <a:spcPct val="107000"/>
              </a:lnSpc>
              <a:spcAft>
                <a:spcPts val="800"/>
              </a:spcAft>
            </a:pPr>
            <a:r>
              <a:rPr lang="en-GB" sz="1200" b="1">
                <a:effectLst/>
                <a:latin typeface="Arial" panose="020B0604020202020204" pitchFamily="34" charset="0"/>
                <a:ea typeface="Times New Roman" panose="02020603050405020304" pitchFamily="18" charset="0"/>
                <a:cs typeface="Arial" panose="020B0604020202020204" pitchFamily="34" charset="0"/>
              </a:rPr>
              <a:t>Pension</a:t>
            </a:r>
            <a:endParaRPr lang="en-GB" sz="1200">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GB" sz="1200">
                <a:effectLst/>
                <a:latin typeface="Arial" panose="020B0604020202020204" pitchFamily="34" charset="0"/>
                <a:ea typeface="Times New Roman" panose="02020603050405020304" pitchFamily="18" charset="0"/>
                <a:cs typeface="Arial" panose="020B0604020202020204" pitchFamily="34" charset="0"/>
              </a:rPr>
              <a:t>The post is not pensionable. (Public Appointees do not generally receive a pension as they are Office Holders, rather than employees).</a:t>
            </a:r>
          </a:p>
          <a:p>
            <a:endParaRPr lang="en-GB"/>
          </a:p>
        </p:txBody>
      </p:sp>
    </p:spTree>
    <p:extLst>
      <p:ext uri="{BB962C8B-B14F-4D97-AF65-F5344CB8AC3E}">
        <p14:creationId xmlns:p14="http://schemas.microsoft.com/office/powerpoint/2010/main" val="1030270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D4017-FB6D-457D-B5C2-4ADBB27F64EE}"/>
              </a:ext>
            </a:extLst>
          </p:cNvPr>
          <p:cNvSpPr>
            <a:spLocks noGrp="1"/>
          </p:cNvSpPr>
          <p:nvPr>
            <p:ph type="title"/>
          </p:nvPr>
        </p:nvSpPr>
        <p:spPr>
          <a:xfrm>
            <a:off x="9077217" y="1410384"/>
            <a:ext cx="2962383" cy="512514"/>
          </a:xfrm>
        </p:spPr>
        <p:txBody>
          <a:bodyPr/>
          <a:lstStyle/>
          <a:p>
            <a:r>
              <a:rPr lang="en-GB" sz="3600"/>
              <a:t>Terms Of Appointment</a:t>
            </a:r>
          </a:p>
        </p:txBody>
      </p:sp>
      <p:sp>
        <p:nvSpPr>
          <p:cNvPr id="4" name="TextBox 3">
            <a:extLst>
              <a:ext uri="{FF2B5EF4-FFF2-40B4-BE49-F238E27FC236}">
                <a16:creationId xmlns:a16="http://schemas.microsoft.com/office/drawing/2014/main" id="{3C2D8300-516D-2430-8FE3-0E31AEAB6979}"/>
              </a:ext>
            </a:extLst>
          </p:cNvPr>
          <p:cNvSpPr txBox="1"/>
          <p:nvPr/>
        </p:nvSpPr>
        <p:spPr>
          <a:xfrm>
            <a:off x="31328" y="27716"/>
            <a:ext cx="5222240" cy="6802568"/>
          </a:xfrm>
          <a:prstGeom prst="rect">
            <a:avLst/>
          </a:prstGeom>
          <a:noFill/>
          <a:ln w="28575">
            <a:solidFill>
              <a:srgbClr val="C9B7D6"/>
            </a:solidFill>
          </a:ln>
        </p:spPr>
        <p:txBody>
          <a:bodyPr wrap="square" lIns="91440" tIns="45720" rIns="91440" bIns="45720" rtlCol="0" anchor="t">
            <a:spAutoFit/>
          </a:bodyPr>
          <a:lstStyle/>
          <a:p>
            <a:pPr>
              <a:lnSpc>
                <a:spcPct val="107000"/>
              </a:lnSpc>
              <a:spcAft>
                <a:spcPts val="800"/>
              </a:spcAft>
            </a:pPr>
            <a:r>
              <a:rPr lang="en-GB" sz="1100" b="1">
                <a:effectLst/>
                <a:latin typeface="+mj-lt"/>
                <a:ea typeface="Times New Roman" panose="02020603050405020304" pitchFamily="18" charset="0"/>
                <a:cs typeface="Arial"/>
              </a:rPr>
              <a:t>Eligibility and disqualifications from appointment</a:t>
            </a:r>
            <a:endParaRPr lang="en-GB" sz="1100">
              <a:effectLst/>
              <a:latin typeface="+mj-lt"/>
              <a:ea typeface="Times New Roman" panose="02020603050405020304" pitchFamily="18" charset="0"/>
              <a:cs typeface="Arial"/>
            </a:endParaRPr>
          </a:p>
          <a:p>
            <a:pPr>
              <a:lnSpc>
                <a:spcPct val="107000"/>
              </a:lnSpc>
              <a:spcAft>
                <a:spcPts val="800"/>
              </a:spcAft>
            </a:pPr>
            <a:r>
              <a:rPr lang="en-GB" sz="1100">
                <a:effectLst/>
                <a:latin typeface="+mj-lt"/>
                <a:ea typeface="Times New Roman" panose="02020603050405020304" pitchFamily="18" charset="0"/>
                <a:cs typeface="Arial"/>
              </a:rPr>
              <a:t>Candidates who chair or are a member of another Pay Review Body may apply but would need to resign their current position on the other Review Body if appointed.</a:t>
            </a:r>
          </a:p>
          <a:p>
            <a:pPr>
              <a:lnSpc>
                <a:spcPct val="107000"/>
              </a:lnSpc>
              <a:spcAft>
                <a:spcPts val="800"/>
              </a:spcAft>
            </a:pPr>
            <a:r>
              <a:rPr lang="en-GB" sz="1100">
                <a:effectLst/>
                <a:latin typeface="+mj-lt"/>
                <a:ea typeface="Times New Roman" panose="02020603050405020304" pitchFamily="18" charset="0"/>
                <a:cs typeface="Arial"/>
              </a:rPr>
              <a:t>Serving teachers or headteachers may apply but can only be appointed if they resign from their post. Serving Civil Servants may also apply but can only be appointed if they resign from their Civil Service post.</a:t>
            </a:r>
          </a:p>
          <a:p>
            <a:pPr>
              <a:lnSpc>
                <a:spcPct val="125000"/>
              </a:lnSpc>
              <a:spcAft>
                <a:spcPts val="800"/>
              </a:spcAft>
            </a:pPr>
            <a:r>
              <a:rPr lang="en-GB" sz="1100">
                <a:effectLst/>
                <a:latin typeface="+mj-lt"/>
                <a:ea typeface="Times New Roman" panose="02020603050405020304" pitchFamily="18" charset="0"/>
                <a:cs typeface="Arial"/>
              </a:rPr>
              <a:t>There are circumstances in which an individual will not be considered for appointment.</a:t>
            </a:r>
            <a:r>
              <a:rPr lang="en-GB" sz="1100">
                <a:latin typeface="+mj-lt"/>
                <a:ea typeface="Times New Roman" panose="02020603050405020304" pitchFamily="18" charset="0"/>
                <a:cs typeface="Arial"/>
              </a:rPr>
              <a:t> </a:t>
            </a:r>
          </a:p>
          <a:p>
            <a:pPr>
              <a:lnSpc>
                <a:spcPct val="125000"/>
              </a:lnSpc>
              <a:spcAft>
                <a:spcPts val="800"/>
              </a:spcAft>
            </a:pPr>
            <a:r>
              <a:rPr lang="en-GB" sz="1100">
                <a:effectLst/>
                <a:latin typeface="+mj-lt"/>
                <a:ea typeface="Times New Roman" panose="02020603050405020304" pitchFamily="18" charset="0"/>
                <a:cs typeface="Arial"/>
              </a:rPr>
              <a:t>They include:</a:t>
            </a:r>
            <a:r>
              <a:rPr lang="en-GB" sz="1100">
                <a:latin typeface="+mj-lt"/>
                <a:ea typeface="Times New Roman" panose="02020603050405020304" pitchFamily="18" charset="0"/>
                <a:cs typeface="Arial"/>
              </a:rPr>
              <a:t> </a:t>
            </a:r>
            <a:endParaRPr lang="en-GB" sz="1100">
              <a:effectLst/>
              <a:latin typeface="+mj-lt"/>
              <a:ea typeface="Times New Roman" panose="02020603050405020304" pitchFamily="18" charset="0"/>
              <a:cs typeface="Arial" panose="020B0604020202020204" pitchFamily="34" charset="0"/>
            </a:endParaRPr>
          </a:p>
          <a:p>
            <a:pPr marL="171450" indent="-171450">
              <a:lnSpc>
                <a:spcPct val="125000"/>
              </a:lnSpc>
              <a:spcAft>
                <a:spcPts val="800"/>
              </a:spcAft>
              <a:buFont typeface="Arial" panose="020B0604020202020204" pitchFamily="34" charset="0"/>
              <a:buChar char="•"/>
            </a:pPr>
            <a:r>
              <a:rPr lang="en-GB" sz="1100">
                <a:effectLst/>
                <a:latin typeface="+mj-lt"/>
                <a:ea typeface="Times New Roman" panose="02020603050405020304" pitchFamily="18" charset="0"/>
                <a:cs typeface="Arial"/>
              </a:rPr>
              <a:t>anyone employed in a profession covered by the STRB’s remit, or whose income is affected by the STRB’s decisions (i.e. with a close family member who is affected by the STRB’s decisions);</a:t>
            </a:r>
          </a:p>
          <a:p>
            <a:pPr marL="171450" indent="-171450">
              <a:lnSpc>
                <a:spcPct val="125000"/>
              </a:lnSpc>
              <a:spcAft>
                <a:spcPts val="800"/>
              </a:spcAft>
              <a:buFont typeface="Arial" panose="020B0604020202020204" pitchFamily="34" charset="0"/>
              <a:buChar char="•"/>
            </a:pPr>
            <a:r>
              <a:rPr lang="en-GB" sz="1100">
                <a:effectLst/>
                <a:latin typeface="+mj-lt"/>
                <a:ea typeface="Times New Roman" panose="02020603050405020304" pitchFamily="18" charset="0"/>
                <a:cs typeface="Arial"/>
              </a:rPr>
              <a:t>people who have received a prison sentence or suspended sentence of 3 months or more in the last 5 years;</a:t>
            </a:r>
          </a:p>
          <a:p>
            <a:pPr marL="171450" indent="-171450">
              <a:lnSpc>
                <a:spcPct val="125000"/>
              </a:lnSpc>
              <a:spcAft>
                <a:spcPts val="800"/>
              </a:spcAft>
              <a:buFont typeface="Arial" panose="020B0604020202020204" pitchFamily="34" charset="0"/>
              <a:buChar char="•"/>
            </a:pPr>
            <a:r>
              <a:rPr lang="en-GB" sz="1100">
                <a:effectLst/>
                <a:latin typeface="+mj-lt"/>
                <a:ea typeface="Times New Roman" panose="02020603050405020304" pitchFamily="18" charset="0"/>
                <a:cs typeface="Arial"/>
              </a:rPr>
              <a:t>people who are the subject of a bankruptcy restrictions order or interim order;</a:t>
            </a:r>
            <a:r>
              <a:rPr lang="en-GB" sz="1100">
                <a:latin typeface="+mj-lt"/>
                <a:ea typeface="Times New Roman" panose="02020603050405020304" pitchFamily="18" charset="0"/>
                <a:cs typeface="Arial"/>
              </a:rPr>
              <a:t> </a:t>
            </a:r>
            <a:endParaRPr lang="en-GB" sz="1100">
              <a:effectLst/>
              <a:latin typeface="+mj-lt"/>
              <a:ea typeface="Times New Roman" panose="02020603050405020304" pitchFamily="18" charset="0"/>
              <a:cs typeface="Arial" panose="020B0604020202020204" pitchFamily="34" charset="0"/>
            </a:endParaRPr>
          </a:p>
          <a:p>
            <a:pPr marL="171450" indent="-171450">
              <a:lnSpc>
                <a:spcPct val="125000"/>
              </a:lnSpc>
              <a:spcAft>
                <a:spcPts val="800"/>
              </a:spcAft>
              <a:buFont typeface="Arial" panose="020B0604020202020204" pitchFamily="34" charset="0"/>
              <a:buChar char="•"/>
            </a:pPr>
            <a:r>
              <a:rPr lang="en-GB" sz="1100">
                <a:effectLst/>
                <a:latin typeface="+mj-lt"/>
                <a:ea typeface="Times New Roman" panose="02020603050405020304" pitchFamily="18" charset="0"/>
                <a:cs typeface="Arial"/>
              </a:rPr>
              <a:t>people who have had an earlier term of public appointment terminated for certain reasons, for example poor performance or misconduct;</a:t>
            </a:r>
          </a:p>
          <a:p>
            <a:pPr marL="171450" indent="-171450">
              <a:lnSpc>
                <a:spcPct val="125000"/>
              </a:lnSpc>
              <a:spcAft>
                <a:spcPts val="800"/>
              </a:spcAft>
              <a:buFont typeface="Arial" panose="020B0604020202020204" pitchFamily="34" charset="0"/>
              <a:buChar char="•"/>
            </a:pPr>
            <a:r>
              <a:rPr lang="en-GB" sz="1100">
                <a:effectLst/>
                <a:latin typeface="+mj-lt"/>
                <a:ea typeface="Times New Roman" panose="02020603050405020304" pitchFamily="18" charset="0"/>
                <a:cs typeface="Arial"/>
              </a:rPr>
              <a:t>people under a disqualification order under the Company Directors Disqualification Act 1986;</a:t>
            </a:r>
            <a:r>
              <a:rPr lang="en-GB" sz="1100">
                <a:latin typeface="+mj-lt"/>
                <a:ea typeface="Times New Roman" panose="02020603050405020304" pitchFamily="18" charset="0"/>
                <a:cs typeface="Arial"/>
              </a:rPr>
              <a:t> </a:t>
            </a:r>
            <a:endParaRPr lang="en-GB" sz="1100">
              <a:effectLst/>
              <a:latin typeface="+mj-lt"/>
              <a:ea typeface="Times New Roman" panose="02020603050405020304" pitchFamily="18" charset="0"/>
              <a:cs typeface="Arial" panose="020B0604020202020204" pitchFamily="34" charset="0"/>
            </a:endParaRPr>
          </a:p>
          <a:p>
            <a:pPr marL="171450" indent="-171450">
              <a:lnSpc>
                <a:spcPct val="125000"/>
              </a:lnSpc>
              <a:spcAft>
                <a:spcPts val="800"/>
              </a:spcAft>
              <a:buFont typeface="Arial" panose="020B0604020202020204" pitchFamily="34" charset="0"/>
              <a:buChar char="•"/>
            </a:pPr>
            <a:r>
              <a:rPr lang="en-GB" sz="1100">
                <a:effectLst/>
                <a:latin typeface="+mj-lt"/>
                <a:ea typeface="Times New Roman" panose="02020603050405020304" pitchFamily="18" charset="0"/>
                <a:cs typeface="Arial"/>
              </a:rPr>
              <a:t>people who have been removed from trusteeship of a charity;</a:t>
            </a:r>
          </a:p>
          <a:p>
            <a:pPr marL="171450" indent="-171450">
              <a:lnSpc>
                <a:spcPct val="125000"/>
              </a:lnSpc>
              <a:spcAft>
                <a:spcPts val="800"/>
              </a:spcAft>
              <a:buFont typeface="Arial" panose="020B0604020202020204" pitchFamily="34" charset="0"/>
              <a:buChar char="•"/>
            </a:pPr>
            <a:r>
              <a:rPr lang="en-GB" sz="1100">
                <a:effectLst/>
                <a:latin typeface="+mj-lt"/>
                <a:ea typeface="Times New Roman" panose="02020603050405020304" pitchFamily="18" charset="0"/>
                <a:cs typeface="Arial"/>
              </a:rPr>
              <a:t>people occupying paid party political posts; holding sensitive, senior or prominent positions in any political organisation; who are nominated for election to political office; or who are members of the House of Commons. </a:t>
            </a:r>
          </a:p>
          <a:p>
            <a:pPr>
              <a:lnSpc>
                <a:spcPct val="125000"/>
              </a:lnSpc>
              <a:spcAft>
                <a:spcPts val="800"/>
              </a:spcAft>
            </a:pPr>
            <a:r>
              <a:rPr lang="en-GB" sz="1100">
                <a:effectLst/>
                <a:latin typeface="+mj-lt"/>
                <a:ea typeface="Times New Roman" panose="02020603050405020304" pitchFamily="18" charset="0"/>
                <a:cs typeface="Arial"/>
              </a:rPr>
              <a:t>Further advice about disqualification for appointment can be given by contacting (</a:t>
            </a:r>
            <a:r>
              <a:rPr lang="en-GB" sz="1100" u="sng">
                <a:solidFill>
                  <a:srgbClr val="0000FF"/>
                </a:solidFill>
                <a:effectLst/>
                <a:latin typeface="+mj-lt"/>
                <a:ea typeface="Times New Roman" panose="02020603050405020304" pitchFamily="18" charset="0"/>
                <a:cs typeface="Arial"/>
                <a:hlinkClick r:id="rId2"/>
              </a:rPr>
              <a:t>PublicAppointments.DFE@education.gov.uk</a:t>
            </a:r>
            <a:r>
              <a:rPr lang="en-GB" sz="1100">
                <a:effectLst/>
                <a:latin typeface="+mj-lt"/>
                <a:ea typeface="Times New Roman" panose="02020603050405020304" pitchFamily="18" charset="0"/>
                <a:cs typeface="Arial"/>
              </a:rPr>
              <a:t>)</a:t>
            </a:r>
            <a:endParaRPr lang="en-GB" sz="1100">
              <a:effectLst/>
              <a:latin typeface="+mj-lt"/>
              <a:ea typeface="Times New Roman" panose="02020603050405020304" pitchFamily="18" charset="0"/>
              <a:cs typeface="Arial" panose="020B0604020202020204" pitchFamily="34" charset="0"/>
            </a:endParaRPr>
          </a:p>
        </p:txBody>
      </p:sp>
      <p:sp>
        <p:nvSpPr>
          <p:cNvPr id="3" name="TextBox 2">
            <a:extLst>
              <a:ext uri="{FF2B5EF4-FFF2-40B4-BE49-F238E27FC236}">
                <a16:creationId xmlns:a16="http://schemas.microsoft.com/office/drawing/2014/main" id="{CEDF3AF5-9052-AC1A-2D38-D21D7A7DAD01}"/>
              </a:ext>
            </a:extLst>
          </p:cNvPr>
          <p:cNvSpPr txBox="1"/>
          <p:nvPr/>
        </p:nvSpPr>
        <p:spPr>
          <a:xfrm>
            <a:off x="5346703" y="54942"/>
            <a:ext cx="2658108" cy="1735732"/>
          </a:xfrm>
          <a:prstGeom prst="rect">
            <a:avLst/>
          </a:prstGeom>
          <a:noFill/>
          <a:ln w="28575">
            <a:solidFill>
              <a:srgbClr val="C9B7D6"/>
            </a:solidFill>
          </a:ln>
        </p:spPr>
        <p:txBody>
          <a:bodyPr wrap="square" lIns="91440" tIns="45720" rIns="91440" bIns="45720" rtlCol="0" anchor="t">
            <a:spAutoFit/>
          </a:bodyPr>
          <a:lstStyle/>
          <a:p>
            <a:pPr>
              <a:lnSpc>
                <a:spcPct val="115000"/>
              </a:lnSpc>
              <a:spcAft>
                <a:spcPts val="800"/>
              </a:spcAft>
            </a:pPr>
            <a:r>
              <a:rPr lang="en-GB" sz="1100" b="1">
                <a:effectLst/>
                <a:latin typeface="+mj-lt"/>
                <a:ea typeface="Times New Roman" panose="02020603050405020304" pitchFamily="18" charset="0"/>
                <a:cs typeface="Arial"/>
              </a:rPr>
              <a:t>Conduct and standards in public life</a:t>
            </a:r>
            <a:endParaRPr lang="en-GB" sz="1100">
              <a:effectLst/>
              <a:latin typeface="+mj-lt"/>
              <a:ea typeface="Times New Roman" panose="02020603050405020304" pitchFamily="18" charset="0"/>
              <a:cs typeface="Arial"/>
            </a:endParaRPr>
          </a:p>
          <a:p>
            <a:pPr>
              <a:lnSpc>
                <a:spcPct val="115000"/>
              </a:lnSpc>
              <a:spcAft>
                <a:spcPts val="800"/>
              </a:spcAft>
            </a:pPr>
            <a:r>
              <a:rPr lang="en-GB" sz="1100">
                <a:effectLst/>
                <a:latin typeface="+mj-lt"/>
                <a:ea typeface="Times New Roman" panose="02020603050405020304" pitchFamily="18" charset="0"/>
                <a:cs typeface="Arial"/>
              </a:rPr>
              <a:t>Members are expected to demonstrate high standards of corporate and personal conduct and are required to adhere to the </a:t>
            </a:r>
            <a:r>
              <a:rPr lang="en-GB" sz="1100" u="sng">
                <a:solidFill>
                  <a:srgbClr val="6633CC"/>
                </a:solidFill>
                <a:effectLst/>
                <a:latin typeface="+mj-lt"/>
                <a:ea typeface="Times New Roman" panose="02020603050405020304" pitchFamily="18" charset="0"/>
                <a:cs typeface="Arial"/>
                <a:hlinkClick r:id="rId3"/>
              </a:rPr>
              <a:t>code of conduct for board members</a:t>
            </a:r>
            <a:r>
              <a:rPr lang="en-GB" sz="1100">
                <a:effectLst/>
                <a:latin typeface="+mj-lt"/>
                <a:ea typeface="Times New Roman" panose="02020603050405020304" pitchFamily="18" charset="0"/>
                <a:cs typeface="Arial"/>
              </a:rPr>
              <a:t> and demonstrate a sound understanding of and commitment to the </a:t>
            </a:r>
            <a:r>
              <a:rPr lang="en-GB" sz="1100" u="sng">
                <a:solidFill>
                  <a:srgbClr val="6633CC"/>
                </a:solidFill>
                <a:effectLst/>
                <a:latin typeface="+mj-lt"/>
                <a:ea typeface="Times New Roman" panose="02020603050405020304" pitchFamily="18" charset="0"/>
                <a:cs typeface="Arial"/>
                <a:hlinkClick r:id="rId4"/>
              </a:rPr>
              <a:t>principles of public life</a:t>
            </a:r>
            <a:r>
              <a:rPr lang="en-GB" sz="1100">
                <a:effectLst/>
                <a:latin typeface="+mj-lt"/>
                <a:ea typeface="Times New Roman" panose="02020603050405020304" pitchFamily="18" charset="0"/>
                <a:cs typeface="Arial"/>
              </a:rPr>
              <a:t>.</a:t>
            </a:r>
            <a:endParaRPr lang="en-GB" sz="1100">
              <a:effectLst/>
              <a:latin typeface="+mj-lt"/>
              <a:ea typeface="Times New Roman" panose="02020603050405020304" pitchFamily="18" charset="0"/>
              <a:cs typeface="Arial" panose="020B0604020202020204" pitchFamily="34" charset="0"/>
            </a:endParaRPr>
          </a:p>
        </p:txBody>
      </p:sp>
      <p:sp>
        <p:nvSpPr>
          <p:cNvPr id="5" name="TextBox 4">
            <a:extLst>
              <a:ext uri="{FF2B5EF4-FFF2-40B4-BE49-F238E27FC236}">
                <a16:creationId xmlns:a16="http://schemas.microsoft.com/office/drawing/2014/main" id="{088DAD9C-7613-BA66-9722-94AABA54BE21}"/>
              </a:ext>
            </a:extLst>
          </p:cNvPr>
          <p:cNvSpPr txBox="1"/>
          <p:nvPr/>
        </p:nvSpPr>
        <p:spPr>
          <a:xfrm>
            <a:off x="5375913" y="1944895"/>
            <a:ext cx="2628898" cy="1282146"/>
          </a:xfrm>
          <a:prstGeom prst="rect">
            <a:avLst/>
          </a:prstGeom>
          <a:noFill/>
          <a:ln w="28575">
            <a:solidFill>
              <a:srgbClr val="C9B7D6"/>
            </a:solidFill>
          </a:ln>
        </p:spPr>
        <p:txBody>
          <a:bodyPr wrap="square">
            <a:spAutoFit/>
          </a:bodyPr>
          <a:lstStyle/>
          <a:p>
            <a:pPr>
              <a:lnSpc>
                <a:spcPct val="115000"/>
              </a:lnSpc>
              <a:spcAft>
                <a:spcPts val="800"/>
              </a:spcAft>
            </a:pPr>
            <a:r>
              <a:rPr lang="en-US" sz="1100" b="1">
                <a:effectLst/>
                <a:latin typeface="+mj-lt"/>
                <a:ea typeface="Times New Roman" panose="02020603050405020304" pitchFamily="18" charset="0"/>
                <a:cs typeface="Arial"/>
              </a:rPr>
              <a:t>Training</a:t>
            </a:r>
            <a:endParaRPr lang="en-GB" sz="1100">
              <a:effectLst/>
              <a:latin typeface="+mj-lt"/>
              <a:ea typeface="Times New Roman" panose="02020603050405020304" pitchFamily="18" charset="0"/>
              <a:cs typeface="Arial"/>
            </a:endParaRPr>
          </a:p>
          <a:p>
            <a:pPr>
              <a:lnSpc>
                <a:spcPct val="107000"/>
              </a:lnSpc>
              <a:spcAft>
                <a:spcPts val="800"/>
              </a:spcAft>
            </a:pPr>
            <a:r>
              <a:rPr lang="en-US" sz="1100">
                <a:effectLst/>
                <a:latin typeface="+mj-lt"/>
                <a:ea typeface="Times New Roman" panose="02020603050405020304" pitchFamily="18" charset="0"/>
                <a:cs typeface="Arial"/>
              </a:rPr>
              <a:t>On appointment, members will be provided with an induction led by the STRB secretariat, which is part of the Office of Manpower Economics (OME).</a:t>
            </a:r>
            <a:r>
              <a:rPr lang="en-US" sz="1100">
                <a:latin typeface="+mj-lt"/>
                <a:ea typeface="Times New Roman" panose="02020603050405020304" pitchFamily="18" charset="0"/>
                <a:cs typeface="Arial"/>
              </a:rPr>
              <a:t> </a:t>
            </a:r>
            <a:endParaRPr lang="en-GB" sz="1100">
              <a:effectLst/>
              <a:latin typeface="+mj-lt"/>
              <a:ea typeface="Times New Roman" panose="02020603050405020304" pitchFamily="18" charset="0"/>
              <a:cs typeface="Arial" panose="020B0604020202020204" pitchFamily="34" charset="0"/>
            </a:endParaRPr>
          </a:p>
        </p:txBody>
      </p:sp>
      <p:sp>
        <p:nvSpPr>
          <p:cNvPr id="7" name="TextBox 6">
            <a:extLst>
              <a:ext uri="{FF2B5EF4-FFF2-40B4-BE49-F238E27FC236}">
                <a16:creationId xmlns:a16="http://schemas.microsoft.com/office/drawing/2014/main" id="{4945A67A-1CFB-1F34-D314-024B48964743}"/>
              </a:ext>
            </a:extLst>
          </p:cNvPr>
          <p:cNvSpPr txBox="1"/>
          <p:nvPr/>
        </p:nvSpPr>
        <p:spPr>
          <a:xfrm>
            <a:off x="5372999" y="3394182"/>
            <a:ext cx="2658108" cy="1053173"/>
          </a:xfrm>
          <a:prstGeom prst="rect">
            <a:avLst/>
          </a:prstGeom>
          <a:noFill/>
          <a:ln w="28575">
            <a:solidFill>
              <a:srgbClr val="C9B7D6"/>
            </a:solidFill>
          </a:ln>
        </p:spPr>
        <p:txBody>
          <a:bodyPr wrap="square">
            <a:spAutoFit/>
          </a:bodyPr>
          <a:lstStyle/>
          <a:p>
            <a:pPr>
              <a:lnSpc>
                <a:spcPct val="107000"/>
              </a:lnSpc>
              <a:spcAft>
                <a:spcPts val="800"/>
              </a:spcAft>
            </a:pPr>
            <a:r>
              <a:rPr lang="en-US" sz="1100" b="1">
                <a:latin typeface="Arial" panose="020B0604020202020204" pitchFamily="34" charset="0"/>
                <a:ea typeface="Times New Roman" panose="02020603050405020304" pitchFamily="18" charset="0"/>
                <a:cs typeface="Arial" panose="020B0604020202020204" pitchFamily="34" charset="0"/>
              </a:rPr>
              <a:t>S</a:t>
            </a:r>
            <a:r>
              <a:rPr lang="en-US" sz="1100" b="1">
                <a:effectLst/>
                <a:latin typeface="Arial" panose="020B0604020202020204" pitchFamily="34" charset="0"/>
                <a:ea typeface="Times New Roman" panose="02020603050405020304" pitchFamily="18" charset="0"/>
                <a:cs typeface="Arial" panose="020B0604020202020204" pitchFamily="34" charset="0"/>
              </a:rPr>
              <a:t>ecurity clearance</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US" sz="1100">
                <a:effectLst/>
                <a:latin typeface="Arial" panose="020B0604020202020204" pitchFamily="34" charset="0"/>
                <a:ea typeface="Times New Roman" panose="02020603050405020304" pitchFamily="18" charset="0"/>
                <a:cs typeface="Arial" panose="020B0604020202020204" pitchFamily="34" charset="0"/>
              </a:rPr>
              <a:t>Members of the STRB are required to have or be willing to undergo security clearance (basic check and criminal record check).</a:t>
            </a:r>
            <a:r>
              <a:rPr lang="en-US" sz="1100" b="1">
                <a:latin typeface="Arial" panose="020B0604020202020204" pitchFamily="34" charset="0"/>
                <a:ea typeface="Times New Roman" panose="02020603050405020304" pitchFamily="18" charset="0"/>
                <a:cs typeface="Arial" panose="020B0604020202020204" pitchFamily="34" charset="0"/>
              </a:rPr>
              <a:t> </a:t>
            </a:r>
            <a:endParaRPr lang="en-GB" sz="1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73986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3E5416-AD1A-46FD-ACCB-FB3BD27C4D96}"/>
              </a:ext>
            </a:extLst>
          </p:cNvPr>
          <p:cNvSpPr>
            <a:spLocks noGrp="1"/>
          </p:cNvSpPr>
          <p:nvPr>
            <p:ph type="title"/>
          </p:nvPr>
        </p:nvSpPr>
        <p:spPr/>
        <p:txBody>
          <a:bodyPr/>
          <a:lstStyle/>
          <a:p>
            <a:pPr lvl="0"/>
            <a:r>
              <a:rPr lang="en-US">
                <a:solidFill>
                  <a:srgbClr val="000000"/>
                </a:solidFill>
              </a:rPr>
              <a:t>Department for Education</a:t>
            </a:r>
            <a:br>
              <a:rPr lang="en-US">
                <a:solidFill>
                  <a:srgbClr val="000000"/>
                </a:solidFill>
              </a:rPr>
            </a:br>
            <a:br>
              <a:rPr lang="en-US">
                <a:solidFill>
                  <a:srgbClr val="000000"/>
                </a:solidFill>
              </a:rPr>
            </a:br>
            <a:br>
              <a:rPr lang="en-US">
                <a:solidFill>
                  <a:srgbClr val="000000"/>
                </a:solidFill>
              </a:rPr>
            </a:br>
            <a:r>
              <a:rPr lang="en-US" b="0">
                <a:solidFill>
                  <a:srgbClr val="000000"/>
                </a:solidFill>
              </a:rPr>
              <a:t>© Crown </a:t>
            </a:r>
            <a:r>
              <a:rPr lang="en-GB" b="0">
                <a:solidFill>
                  <a:srgbClr val="000000"/>
                </a:solidFill>
              </a:rPr>
              <a:t>copyright</a:t>
            </a:r>
            <a:r>
              <a:rPr lang="en-US" b="0">
                <a:solidFill>
                  <a:srgbClr val="000000"/>
                </a:solidFill>
              </a:rPr>
              <a:t> 2021</a:t>
            </a:r>
            <a:br>
              <a:rPr lang="en-GB">
                <a:solidFill>
                  <a:srgbClr val="000000"/>
                </a:solidFill>
              </a:rPr>
            </a:br>
            <a:endParaRPr lang="en-GB"/>
          </a:p>
        </p:txBody>
      </p:sp>
      <p:sp>
        <p:nvSpPr>
          <p:cNvPr id="2" name="Content Placeholder 7">
            <a:extLst>
              <a:ext uri="{FF2B5EF4-FFF2-40B4-BE49-F238E27FC236}">
                <a16:creationId xmlns:a16="http://schemas.microsoft.com/office/drawing/2014/main" id="{2CA03480-1A35-CE6E-7681-6CF60390F31C}"/>
              </a:ext>
            </a:extLst>
          </p:cNvPr>
          <p:cNvSpPr txBox="1">
            <a:spLocks/>
          </p:cNvSpPr>
          <p:nvPr/>
        </p:nvSpPr>
        <p:spPr>
          <a:xfrm>
            <a:off x="3564236" y="3923836"/>
            <a:ext cx="6573905" cy="2797387"/>
          </a:xfrm>
          <a:prstGeom prst="rect">
            <a:avLst/>
          </a:prstGeom>
        </p:spPr>
        <p:txBody>
          <a:bodyPr vert="horz" lIns="91440" tIns="45720" rIns="91440" bIns="45720" rtlCol="0" anchor="t">
            <a:noAutofit/>
          </a:bodyPr>
          <a:lstStyle>
            <a:lvl1pPr marL="0" indent="0" algn="l" defTabSz="685783" rtl="0" eaLnBrk="1" latinLnBrk="0" hangingPunct="1">
              <a:lnSpc>
                <a:spcPct val="100000"/>
              </a:lnSpc>
              <a:spcBef>
                <a:spcPts val="0"/>
              </a:spcBef>
              <a:spcAft>
                <a:spcPts val="900"/>
              </a:spcAft>
              <a:buClr>
                <a:srgbClr val="0A548B"/>
              </a:buClr>
              <a:buSzPct val="100000"/>
              <a:buFont typeface="Corbel" pitchFamily="34" charset="0"/>
              <a:buNone/>
              <a:defRPr sz="1800" kern="1200">
                <a:solidFill>
                  <a:schemeClr val="tx1"/>
                </a:solidFill>
                <a:latin typeface="Arial" panose="020B0604020202020204" pitchFamily="34" charset="0"/>
                <a:ea typeface="+mn-ea"/>
                <a:cs typeface="Arial" panose="020B0604020202020204" pitchFamily="34" charset="0"/>
              </a:defRPr>
            </a:lvl1pPr>
            <a:lvl2pPr marL="0" indent="0" algn="l" defTabSz="685783" rtl="0" eaLnBrk="1" latinLnBrk="0" hangingPunct="1">
              <a:lnSpc>
                <a:spcPct val="100000"/>
              </a:lnSpc>
              <a:spcBef>
                <a:spcPts val="0"/>
              </a:spcBef>
              <a:spcAft>
                <a:spcPts val="900"/>
              </a:spcAft>
              <a:buClr>
                <a:srgbClr val="0A548B"/>
              </a:buClr>
              <a:buSzPct val="100000"/>
              <a:buFont typeface="Corbel" pitchFamily="34" charset="0"/>
              <a:buNone/>
              <a:defRPr sz="1800" b="1" kern="1200">
                <a:solidFill>
                  <a:schemeClr val="tx1"/>
                </a:solidFill>
                <a:latin typeface="Arial" panose="020B0604020202020204" pitchFamily="34" charset="0"/>
                <a:ea typeface="+mn-ea"/>
                <a:cs typeface="Arial" panose="020B0604020202020204" pitchFamily="34" charset="0"/>
              </a:defRPr>
            </a:lvl2pPr>
            <a:lvl3pPr marL="216000" indent="-215995" algn="l" defTabSz="685783" rtl="0" eaLnBrk="1" latinLnBrk="0" hangingPunct="1">
              <a:lnSpc>
                <a:spcPct val="100000"/>
              </a:lnSpc>
              <a:spcBef>
                <a:spcPts val="0"/>
              </a:spcBef>
              <a:spcAft>
                <a:spcPts val="900"/>
              </a:spcAft>
              <a:buClr>
                <a:schemeClr val="tx2"/>
              </a:buClr>
              <a:buSzPct val="100000"/>
              <a:buFont typeface="Corbel"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431989" indent="-215995" algn="l" defTabSz="685783" rtl="0" eaLnBrk="1" latinLnBrk="0" hangingPunct="1">
              <a:lnSpc>
                <a:spcPct val="100000"/>
              </a:lnSpc>
              <a:spcBef>
                <a:spcPts val="0"/>
              </a:spcBef>
              <a:spcAft>
                <a:spcPts val="900"/>
              </a:spcAft>
              <a:buClr>
                <a:schemeClr val="tx1"/>
              </a:buClr>
              <a:buSzPct val="100000"/>
              <a:buFont typeface="Corbel"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647984" indent="-215995" algn="l" defTabSz="685783" rtl="0" eaLnBrk="1" latinLnBrk="0" hangingPunct="1">
              <a:lnSpc>
                <a:spcPct val="100000"/>
              </a:lnSpc>
              <a:spcBef>
                <a:spcPts val="0"/>
              </a:spcBef>
              <a:spcAft>
                <a:spcPts val="900"/>
              </a:spcAft>
              <a:buClr>
                <a:schemeClr val="tx1"/>
              </a:buClr>
              <a:buSzPct val="100000"/>
              <a:buFont typeface="Corbel"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1199970" indent="-171446" algn="l" defTabSz="685783" rtl="0" eaLnBrk="1" latinLnBrk="0" hangingPunct="1">
              <a:lnSpc>
                <a:spcPct val="90000"/>
              </a:lnSpc>
              <a:spcBef>
                <a:spcPts val="151"/>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6pPr>
            <a:lvl7pPr marL="1424964" indent="-171446" algn="l" defTabSz="685783" rtl="0" eaLnBrk="1" latinLnBrk="0" hangingPunct="1">
              <a:lnSpc>
                <a:spcPct val="90000"/>
              </a:lnSpc>
              <a:spcBef>
                <a:spcPts val="151"/>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7pPr>
            <a:lvl8pPr marL="1649959" indent="-171446" algn="l" defTabSz="685783" rtl="0" eaLnBrk="1" latinLnBrk="0" hangingPunct="1">
              <a:lnSpc>
                <a:spcPct val="90000"/>
              </a:lnSpc>
              <a:spcBef>
                <a:spcPts val="151"/>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8pPr>
            <a:lvl9pPr marL="1874953" indent="-171446" algn="l" defTabSz="685783" rtl="0" eaLnBrk="1" latinLnBrk="0" hangingPunct="1">
              <a:lnSpc>
                <a:spcPct val="90000"/>
              </a:lnSpc>
              <a:spcBef>
                <a:spcPts val="151"/>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9pPr>
          </a:lstStyle>
          <a:p>
            <a:r>
              <a:rPr lang="en-GB" sz="1000" b="1">
                <a:latin typeface="Avenir Next LT Pro"/>
                <a:cs typeface="Arial"/>
              </a:rPr>
              <a:t>How to complain </a:t>
            </a:r>
            <a:endParaRPr lang="en-GB" sz="1000" b="1">
              <a:latin typeface="Avenir Next LT Pro"/>
            </a:endParaRPr>
          </a:p>
          <a:p>
            <a:pPr>
              <a:lnSpc>
                <a:spcPct val="125000"/>
              </a:lnSpc>
              <a:spcAft>
                <a:spcPts val="800"/>
              </a:spcAft>
            </a:pPr>
            <a:r>
              <a:rPr lang="en-US" sz="1000">
                <a:latin typeface="Avenir Next LT Pro"/>
                <a:ea typeface="Times New Roman" panose="02020603050405020304" pitchFamily="18" charset="0"/>
                <a:cs typeface="Arial"/>
              </a:rPr>
              <a:t>Please contact the Department for Education’s Public Appointments Team if you would like to make a complaint regarding your application at:</a:t>
            </a:r>
            <a:endParaRPr lang="en-GB" sz="1000">
              <a:latin typeface="Avenir Next LT Pro"/>
              <a:ea typeface="Times New Roman" panose="02020603050405020304" pitchFamily="18" charset="0"/>
              <a:cs typeface="Arial"/>
            </a:endParaRPr>
          </a:p>
          <a:p>
            <a:pPr>
              <a:lnSpc>
                <a:spcPct val="125000"/>
              </a:lnSpc>
              <a:spcAft>
                <a:spcPts val="800"/>
              </a:spcAft>
            </a:pPr>
            <a:r>
              <a:rPr lang="en-GB" sz="1000" u="sng">
                <a:solidFill>
                  <a:srgbClr val="0000FF"/>
                </a:solidFill>
                <a:latin typeface="Avenir Next LT Pro"/>
                <a:ea typeface="Times New Roman" panose="02020603050405020304" pitchFamily="18" charset="0"/>
                <a:cs typeface="Arial"/>
                <a:hlinkClick r:id="rId2"/>
              </a:rPr>
              <a:t>PublicAppointments.DFE@education.gov.uk</a:t>
            </a:r>
            <a:endParaRPr lang="en-GB" sz="1000">
              <a:latin typeface="Avenir Next LT Pro"/>
              <a:ea typeface="Times New Roman" panose="02020603050405020304" pitchFamily="18" charset="0"/>
              <a:cs typeface="Arial"/>
            </a:endParaRPr>
          </a:p>
          <a:p>
            <a:pPr>
              <a:lnSpc>
                <a:spcPct val="125000"/>
              </a:lnSpc>
              <a:spcAft>
                <a:spcPts val="800"/>
              </a:spcAft>
            </a:pPr>
            <a:r>
              <a:rPr lang="en-GB" sz="1000">
                <a:latin typeface="Avenir Next LT Pro"/>
                <a:ea typeface="Times New Roman" panose="02020603050405020304" pitchFamily="18" charset="0"/>
                <a:cs typeface="Arial"/>
              </a:rPr>
              <a:t> W</a:t>
            </a:r>
            <a:r>
              <a:rPr lang="en-US" sz="1000">
                <a:latin typeface="Avenir Next LT Pro"/>
                <a:ea typeface="Times New Roman" panose="02020603050405020304" pitchFamily="18" charset="0"/>
                <a:cs typeface="Arial"/>
              </a:rPr>
              <a:t>e will acknowledge your complaint upon receipt and respond within 15 working days.</a:t>
            </a:r>
            <a:endParaRPr lang="en-GB" sz="1000">
              <a:latin typeface="Avenir Next LT Pro"/>
              <a:ea typeface="Times New Roman" panose="02020603050405020304" pitchFamily="18" charset="0"/>
              <a:cs typeface="Arial"/>
            </a:endParaRPr>
          </a:p>
          <a:p>
            <a:pPr>
              <a:lnSpc>
                <a:spcPct val="125000"/>
              </a:lnSpc>
              <a:spcAft>
                <a:spcPts val="800"/>
              </a:spcAft>
            </a:pPr>
            <a:r>
              <a:rPr lang="en-US" sz="1000">
                <a:latin typeface="Avenir Next LT Pro"/>
                <a:ea typeface="Times New Roman" panose="02020603050405020304" pitchFamily="18" charset="0"/>
                <a:cs typeface="Arial"/>
              </a:rPr>
              <a:t> If you are not content with our response, please contact the Commissioner for Public Appointments at: </a:t>
            </a:r>
            <a:endParaRPr lang="en-GB" sz="1000">
              <a:latin typeface="Avenir Next LT Pro"/>
              <a:ea typeface="Times New Roman" panose="02020603050405020304" pitchFamily="18" charset="0"/>
            </a:endParaRPr>
          </a:p>
          <a:p>
            <a:pPr>
              <a:lnSpc>
                <a:spcPct val="125000"/>
              </a:lnSpc>
              <a:spcAft>
                <a:spcPts val="800"/>
              </a:spcAft>
            </a:pPr>
            <a:r>
              <a:rPr lang="en-GB" sz="1000" u="sng">
                <a:solidFill>
                  <a:srgbClr val="0000FF"/>
                </a:solidFill>
                <a:latin typeface="Avenir Next LT Pro"/>
                <a:ea typeface="Times New Roman" panose="02020603050405020304" pitchFamily="18" charset="0"/>
                <a:cs typeface="Arial"/>
                <a:hlinkClick r:id="rId3"/>
              </a:rPr>
              <a:t>publicappointments@csc.gov.uk</a:t>
            </a:r>
            <a:r>
              <a:rPr lang="en-GB" sz="1000">
                <a:latin typeface="Avenir Next LT Pro"/>
                <a:ea typeface="Times New Roman" panose="02020603050405020304" pitchFamily="18" charset="0"/>
                <a:cs typeface="Arial"/>
              </a:rPr>
              <a:t> </a:t>
            </a:r>
            <a:endParaRPr lang="en-GB" sz="1000">
              <a:latin typeface="Avenir Next LT Pro"/>
              <a:ea typeface="Times New Roman" panose="02020603050405020304" pitchFamily="18" charset="0"/>
            </a:endParaRPr>
          </a:p>
          <a:p>
            <a:pPr>
              <a:lnSpc>
                <a:spcPct val="125000"/>
              </a:lnSpc>
              <a:spcAft>
                <a:spcPts val="800"/>
              </a:spcAft>
            </a:pPr>
            <a:r>
              <a:rPr lang="en-US" sz="1000">
                <a:latin typeface="Avenir Next LT Pro"/>
                <a:ea typeface="Times New Roman" panose="02020603050405020304" pitchFamily="18" charset="0"/>
                <a:cs typeface="Arial"/>
              </a:rPr>
              <a:t> Further information on complaints can be found on the Commissioner for Public Appointment’s website:</a:t>
            </a:r>
            <a:endParaRPr lang="en-GB" sz="1000">
              <a:latin typeface="Avenir Next LT Pro"/>
              <a:ea typeface="Times New Roman" panose="02020603050405020304" pitchFamily="18" charset="0"/>
              <a:cs typeface="Arial"/>
            </a:endParaRPr>
          </a:p>
          <a:p>
            <a:pPr>
              <a:lnSpc>
                <a:spcPct val="125000"/>
              </a:lnSpc>
              <a:spcAft>
                <a:spcPts val="800"/>
              </a:spcAft>
            </a:pPr>
            <a:r>
              <a:rPr lang="en-GB" sz="1000" u="sng">
                <a:solidFill>
                  <a:srgbClr val="0000FF"/>
                </a:solidFill>
                <a:latin typeface="Avenir Next LT Pro"/>
                <a:ea typeface="Times New Roman" panose="02020603050405020304" pitchFamily="18" charset="0"/>
                <a:cs typeface="Arial"/>
                <a:hlinkClick r:id="rId4"/>
              </a:rPr>
              <a:t>https://publicappointmentscommissioner.independent.gov.uk/</a:t>
            </a:r>
            <a:r>
              <a:rPr lang="en-GB" sz="1000">
                <a:solidFill>
                  <a:srgbClr val="0000FF"/>
                </a:solidFill>
                <a:latin typeface="Avenir Next LT Pro"/>
                <a:ea typeface="Times New Roman" panose="02020603050405020304" pitchFamily="18" charset="0"/>
                <a:cs typeface="Arial"/>
              </a:rPr>
              <a:t> </a:t>
            </a:r>
            <a:endParaRPr lang="en-GB" sz="1000">
              <a:latin typeface="Avenir Next LT Pro"/>
              <a:ea typeface="Times New Roman" panose="02020603050405020304" pitchFamily="18" charset="0"/>
            </a:endParaRPr>
          </a:p>
          <a:p>
            <a:pPr>
              <a:spcAft>
                <a:spcPts val="800"/>
              </a:spcAft>
            </a:pPr>
            <a:endParaRPr lang="en-GB" sz="800">
              <a:latin typeface="Avenir Next LT Pro"/>
              <a:ea typeface="Times New Roman" panose="02020603050405020304" pitchFamily="18" charset="0"/>
            </a:endParaRPr>
          </a:p>
          <a:p>
            <a:pPr>
              <a:spcAft>
                <a:spcPts val="800"/>
              </a:spcAft>
            </a:pPr>
            <a:endParaRPr lang="en-GB" sz="2300">
              <a:ea typeface="Times New Roman" panose="02020603050405020304" pitchFamily="18" charset="0"/>
            </a:endParaRPr>
          </a:p>
          <a:p>
            <a:endParaRPr lang="en-GB"/>
          </a:p>
        </p:txBody>
      </p:sp>
    </p:spTree>
    <p:extLst>
      <p:ext uri="{BB962C8B-B14F-4D97-AF65-F5344CB8AC3E}">
        <p14:creationId xmlns:p14="http://schemas.microsoft.com/office/powerpoint/2010/main" val="2988331189"/>
      </p:ext>
    </p:extLst>
  </p:cSld>
  <p:clrMapOvr>
    <a:masterClrMapping/>
  </p:clrMapOvr>
</p:sld>
</file>

<file path=ppt/theme/theme1.xml><?xml version="1.0" encoding="utf-8"?>
<a:theme xmlns:a="http://schemas.openxmlformats.org/drawingml/2006/main" name="Basis">
  <a:themeElements>
    <a:clrScheme name="DfE 2207">
      <a:dk1>
        <a:srgbClr val="000000"/>
      </a:dk1>
      <a:lt1>
        <a:srgbClr val="FFFFFF"/>
      </a:lt1>
      <a:dk2>
        <a:srgbClr val="000000"/>
      </a:dk2>
      <a:lt2>
        <a:srgbClr val="FFFFFF"/>
      </a:lt2>
      <a:accent1>
        <a:srgbClr val="183860"/>
      </a:accent1>
      <a:accent2>
        <a:srgbClr val="EB5C5D"/>
      </a:accent2>
      <a:accent3>
        <a:srgbClr val="2BBAD9"/>
      </a:accent3>
      <a:accent4>
        <a:srgbClr val="A3D55F"/>
      </a:accent4>
      <a:accent5>
        <a:srgbClr val="DF7CB0"/>
      </a:accent5>
      <a:accent6>
        <a:srgbClr val="774B99"/>
      </a:accent6>
      <a:hlink>
        <a:srgbClr val="183860"/>
      </a:hlink>
      <a:folHlink>
        <a:srgbClr val="2BBAD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6.7269_DfE_Presentation_Ppt_PC_Widescreen_FINAL_040821.potx" id="{0031B1B9-FF40-433D-B69E-B18C31EEDA18}" vid="{C3DC1024-2339-498F-BDC1-C9C4F23854C5}"/>
    </a:ext>
  </a:extLst>
</a:theme>
</file>

<file path=ppt/theme/theme2.xml><?xml version="1.0" encoding="utf-8"?>
<a:theme xmlns:a="http://schemas.openxmlformats.org/drawingml/2006/main" name="Office Theme">
  <a:themeElements>
    <a:clrScheme name="DFE 7269">
      <a:dk1>
        <a:srgbClr val="000000"/>
      </a:dk1>
      <a:lt1>
        <a:srgbClr val="FFFFFF"/>
      </a:lt1>
      <a:dk2>
        <a:srgbClr val="000000"/>
      </a:dk2>
      <a:lt2>
        <a:srgbClr val="FFFFFF"/>
      </a:lt2>
      <a:accent1>
        <a:srgbClr val="003764"/>
      </a:accent1>
      <a:accent2>
        <a:srgbClr val="8DCF6A"/>
      </a:accent2>
      <a:accent3>
        <a:srgbClr val="05C2DF"/>
      </a:accent3>
      <a:accent4>
        <a:srgbClr val="8347AD"/>
      </a:accent4>
      <a:accent5>
        <a:srgbClr val="F478C4"/>
      </a:accent5>
      <a:accent6>
        <a:srgbClr val="FF5A5A"/>
      </a:accent6>
      <a:hlink>
        <a:srgbClr val="003764"/>
      </a:hlink>
      <a:folHlink>
        <a:srgbClr val="00BCDD"/>
      </a:folHlink>
    </a:clrScheme>
    <a:fontScheme name="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DFE 7269">
      <a:dk1>
        <a:srgbClr val="000000"/>
      </a:dk1>
      <a:lt1>
        <a:srgbClr val="FFFFFF"/>
      </a:lt1>
      <a:dk2>
        <a:srgbClr val="000000"/>
      </a:dk2>
      <a:lt2>
        <a:srgbClr val="FFFFFF"/>
      </a:lt2>
      <a:accent1>
        <a:srgbClr val="003764"/>
      </a:accent1>
      <a:accent2>
        <a:srgbClr val="8DCF6A"/>
      </a:accent2>
      <a:accent3>
        <a:srgbClr val="05C2DF"/>
      </a:accent3>
      <a:accent4>
        <a:srgbClr val="8347AD"/>
      </a:accent4>
      <a:accent5>
        <a:srgbClr val="F478C4"/>
      </a:accent5>
      <a:accent6>
        <a:srgbClr val="FF5A5A"/>
      </a:accent6>
      <a:hlink>
        <a:srgbClr val="003764"/>
      </a:hlink>
      <a:folHlink>
        <a:srgbClr val="00BCDD"/>
      </a:folHlink>
    </a:clrScheme>
    <a:fontScheme name="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Official Document" ma:contentTypeID="0x010100545E941595ED5448BA61900FDDAFF313007A12B073FFF7A04E84D07107B3D67C2A" ma:contentTypeVersion="9" ma:contentTypeDescription="" ma:contentTypeScope="" ma:versionID="65c6c83c6473acc31373d15ed5d24e11">
  <xsd:schema xmlns:xsd="http://www.w3.org/2001/XMLSchema" xmlns:xs="http://www.w3.org/2001/XMLSchema" xmlns:p="http://schemas.microsoft.com/office/2006/metadata/properties" xmlns:ns2="8c566321-f672-4e06-a901-b5e72b4c4357" xmlns:ns3="af7dfa38-ebab-458f-b702-0f45d2a67759" targetNamespace="http://schemas.microsoft.com/office/2006/metadata/properties" ma:root="true" ma:fieldsID="0a527e632009189165df6aea05880018" ns2:_="" ns3:_="">
    <xsd:import namespace="8c566321-f672-4e06-a901-b5e72b4c4357"/>
    <xsd:import namespace="af7dfa38-ebab-458f-b702-0f45d2a67759"/>
    <xsd:element name="properties">
      <xsd:complexType>
        <xsd:sequence>
          <xsd:element name="documentManagement">
            <xsd:complexType>
              <xsd:all>
                <xsd:element ref="ns2:TaxCatchAll" minOccurs="0"/>
                <xsd:element ref="ns2:TaxCatchAllLabel" minOccurs="0"/>
                <xsd:element ref="ns2:f6ec388a6d534bab86a259abd1bfa088" minOccurs="0"/>
                <xsd:element ref="ns2:p6919dbb65844893b164c5f63a6f0eeb" minOccurs="0"/>
                <xsd:element ref="ns2:c02f73938b5741d4934b358b31a1b80f" minOccurs="0"/>
                <xsd:element ref="ns2:i98b064926ea4fbe8f5b88c394ff652b" minOccurs="0"/>
                <xsd:element ref="ns3:_dlc_DocId" minOccurs="0"/>
                <xsd:element ref="ns3:_dlc_DocIdUrl" minOccurs="0"/>
                <xsd:element ref="ns3: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566321-f672-4e06-a901-b5e72b4c4357" elementFormDefault="qualified">
    <xsd:import namespace="http://schemas.microsoft.com/office/2006/documentManagement/types"/>
    <xsd:import namespace="http://schemas.microsoft.com/office/infopath/2007/PartnerControls"/>
    <xsd:element name="TaxCatchAll" ma:index="8" nillable="true" ma:displayName="Taxonomy Catch All Column" ma:hidden="true" ma:list="{c07a9392-be14-4b48-a426-b0304d79e263}" ma:internalName="TaxCatchAll" ma:showField="CatchAllData" ma:web="af7dfa38-ebab-458f-b702-0f45d2a67759">
      <xsd:complexType>
        <xsd:complexContent>
          <xsd:extension base="dms:MultiChoiceLookup">
            <xsd:sequence>
              <xsd:element name="Value" type="dms:Lookup" maxOccurs="unbounded" minOccurs="0" nillable="true"/>
            </xsd:sequence>
          </xsd:extension>
        </xsd:complexContent>
      </xsd:complexType>
    </xsd:element>
    <xsd:element name="TaxCatchAllLabel" ma:index="9" nillable="true" ma:displayName="Taxonomy Catch All Column1" ma:hidden="true" ma:list="{c07a9392-be14-4b48-a426-b0304d79e263}" ma:internalName="TaxCatchAllLabel" ma:readOnly="true" ma:showField="CatchAllDataLabel" ma:web="af7dfa38-ebab-458f-b702-0f45d2a67759">
      <xsd:complexType>
        <xsd:complexContent>
          <xsd:extension base="dms:MultiChoiceLookup">
            <xsd:sequence>
              <xsd:element name="Value" type="dms:Lookup" maxOccurs="unbounded" minOccurs="0" nillable="true"/>
            </xsd:sequence>
          </xsd:extension>
        </xsd:complexContent>
      </xsd:complexType>
    </xsd:element>
    <xsd:element name="f6ec388a6d534bab86a259abd1bfa088" ma:index="10" ma:taxonomy="true" ma:internalName="f6ec388a6d534bab86a259abd1bfa088" ma:taxonomyFieldName="DfeOrganisationalUnit" ma:displayName="Organisational Unit" ma:readOnly="false" ma:default="2;#DfE|cc08a6d4-dfde-4d0f-bd85-069ebcef80d5" ma:fieldId="{f6ec388a-6d53-4bab-86a2-59abd1bfa088}" ma:sspId="ec07c698-60f5-424f-b9af-f4c59398b511" ma:termSetId="b3e263f6-0ab6-425a-b3de-0e67f2faf769" ma:anchorId="00000000-0000-0000-0000-000000000000" ma:open="false" ma:isKeyword="false">
      <xsd:complexType>
        <xsd:sequence>
          <xsd:element ref="pc:Terms" minOccurs="0" maxOccurs="1"/>
        </xsd:sequence>
      </xsd:complexType>
    </xsd:element>
    <xsd:element name="p6919dbb65844893b164c5f63a6f0eeb" ma:index="12" ma:taxonomy="true" ma:internalName="p6919dbb65844893b164c5f63a6f0eeb" ma:taxonomyFieldName="DfeOwner" ma:displayName="Owner" ma:readOnly="false" ma:default="3;#DfE|a484111e-5b24-4ad9-9778-c536c8c88985" ma:fieldId="{96919dbb-6584-4893-b164-c5f63a6f0eeb}" ma:sspId="ec07c698-60f5-424f-b9af-f4c59398b511" ma:termSetId="12161dbb-b36f-4439-aef1-21e7cc922807" ma:anchorId="00000000-0000-0000-0000-000000000000" ma:open="false" ma:isKeyword="false">
      <xsd:complexType>
        <xsd:sequence>
          <xsd:element ref="pc:Terms" minOccurs="0" maxOccurs="1"/>
        </xsd:sequence>
      </xsd:complexType>
    </xsd:element>
    <xsd:element name="c02f73938b5741d4934b358b31a1b80f" ma:index="14" ma:taxonomy="true" ma:internalName="c02f73938b5741d4934b358b31a1b80f" ma:taxonomyFieldName="DfeRights_x003a_ProtectiveMarking" ma:displayName="Rights: Protective Marking" ma:readOnly="false" ma:default="1;#Official|0884c477-2e62-47ea-b19c-5af6e91124c5" ma:fieldId="{c02f7393-8b57-41d4-934b-358b31a1b80f}" ma:sspId="ec07c698-60f5-424f-b9af-f4c59398b511" ma:termSetId="7870c18b-dc34-46a1-adf5-a571f0cac88b" ma:anchorId="00000000-0000-0000-0000-000000000000" ma:open="false" ma:isKeyword="false">
      <xsd:complexType>
        <xsd:sequence>
          <xsd:element ref="pc:Terms" minOccurs="0" maxOccurs="1"/>
        </xsd:sequence>
      </xsd:complexType>
    </xsd:element>
    <xsd:element name="i98b064926ea4fbe8f5b88c394ff652b" ma:index="16" nillable="true" ma:taxonomy="true" ma:internalName="i98b064926ea4fbe8f5b88c394ff652b" ma:taxonomyFieldName="DfeSubject" ma:displayName="Subject" ma:default="" ma:fieldId="{298b0649-26ea-4fbe-8f5b-88c394ff652b}" ma:taxonomyMulti="true" ma:sspId="ec07c698-60f5-424f-b9af-f4c59398b511" ma:termSetId="2f3a6c16-0983-4d36-8f82-2cb41f34c000"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af7dfa38-ebab-458f-b702-0f45d2a67759" elementFormDefault="qualified">
    <xsd:import namespace="http://schemas.microsoft.com/office/2006/documentManagement/types"/>
    <xsd:import namespace="http://schemas.microsoft.com/office/infopath/2007/PartnerControls"/>
    <xsd:element name="_dlc_DocId" ma:index="18" nillable="true" ma:displayName="Document ID Value" ma:description="The value of the document ID assigned to this item." ma:internalName="_dlc_DocId" ma:readOnly="false">
      <xsd:simpleType>
        <xsd:restriction base="dms:Text"/>
      </xsd:simpleType>
    </xsd:element>
    <xsd:element name="_dlc_DocIdUrl" ma:index="19" nillable="true" ma:displayName="Document ID" ma:description="Permanent link to this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8c566321-f672-4e06-a901-b5e72b4c4357">
      <Value>3</Value>
      <Value>2</Value>
      <Value>1</Value>
    </TaxCatchAll>
    <_dlc_DocId xmlns="af7dfa38-ebab-458f-b702-0f45d2a67759">KRCZHVPMDV6Y-5-439821</_dlc_DocId>
    <p6919dbb65844893b164c5f63a6f0eeb xmlns="8c566321-f672-4e06-a901-b5e72b4c4357">
      <Terms xmlns="http://schemas.microsoft.com/office/infopath/2007/PartnerControls">
        <TermInfo xmlns="http://schemas.microsoft.com/office/infopath/2007/PartnerControls">
          <TermName xmlns="http://schemas.microsoft.com/office/infopath/2007/PartnerControls">DfE</TermName>
          <TermId xmlns="http://schemas.microsoft.com/office/infopath/2007/PartnerControls">a484111e-5b24-4ad9-9778-c536c8c88985</TermId>
        </TermInfo>
      </Terms>
    </p6919dbb65844893b164c5f63a6f0eeb>
    <c02f73938b5741d4934b358b31a1b80f xmlns="8c566321-f672-4e06-a901-b5e72b4c4357">
      <Terms xmlns="http://schemas.microsoft.com/office/infopath/2007/PartnerControls">
        <TermInfo xmlns="http://schemas.microsoft.com/office/infopath/2007/PartnerControls">
          <TermName xmlns="http://schemas.microsoft.com/office/infopath/2007/PartnerControls">Official</TermName>
          <TermId xmlns="http://schemas.microsoft.com/office/infopath/2007/PartnerControls">0884c477-2e62-47ea-b19c-5af6e91124c5</TermId>
        </TermInfo>
      </Terms>
    </c02f73938b5741d4934b358b31a1b80f>
    <f6ec388a6d534bab86a259abd1bfa088 xmlns="8c566321-f672-4e06-a901-b5e72b4c4357">
      <Terms xmlns="http://schemas.microsoft.com/office/infopath/2007/PartnerControls">
        <TermInfo xmlns="http://schemas.microsoft.com/office/infopath/2007/PartnerControls">
          <TermName xmlns="http://schemas.microsoft.com/office/infopath/2007/PartnerControls">DfE</TermName>
          <TermId xmlns="http://schemas.microsoft.com/office/infopath/2007/PartnerControls">cc08a6d4-dfde-4d0f-bd85-069ebcef80d5</TermId>
        </TermInfo>
      </Terms>
    </f6ec388a6d534bab86a259abd1bfa088>
    <i98b064926ea4fbe8f5b88c394ff652b xmlns="8c566321-f672-4e06-a901-b5e72b4c4357">
      <Terms xmlns="http://schemas.microsoft.com/office/infopath/2007/PartnerControls"/>
    </i98b064926ea4fbe8f5b88c394ff652b>
    <_dlc_DocIdUrl xmlns="af7dfa38-ebab-458f-b702-0f45d2a67759">
      <Url>https://educationgovuk.sharepoint.com/sites/pac/c/_layouts/15/DocIdRedir.aspx?ID=KRCZHVPMDV6Y-5-439821</Url>
      <Description>KRCZHVPMDV6Y-5-439821</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5.xml><?xml version="1.0" encoding="utf-8"?>
<?mso-contentType ?>
<SharedContentType xmlns="Microsoft.SharePoint.Taxonomy.ContentTypeSync" SourceId="ec07c698-60f5-424f-b9af-f4c59398b511" ContentTypeId="0x010100545E941595ED5448BA61900FDDAFF313" PreviousValue="false"/>
</file>

<file path=customXml/itemProps1.xml><?xml version="1.0" encoding="utf-8"?>
<ds:datastoreItem xmlns:ds="http://schemas.openxmlformats.org/officeDocument/2006/customXml" ds:itemID="{041881DB-4CF7-4112-846E-B77FACDA27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566321-f672-4e06-a901-b5e72b4c4357"/>
    <ds:schemaRef ds:uri="af7dfa38-ebab-458f-b702-0f45d2a6775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1AA63E9-75EE-4162-9F77-68DC8A9C55BB}">
  <ds:schemaRefs>
    <ds:schemaRef ds:uri="http://purl.org/dc/terms/"/>
    <ds:schemaRef ds:uri="http://purl.org/dc/elements/1.1/"/>
    <ds:schemaRef ds:uri="http://schemas.microsoft.com/office/2006/documentManagement/types"/>
    <ds:schemaRef ds:uri="http://purl.org/dc/dcmitype/"/>
    <ds:schemaRef ds:uri="f196d715-3573-4165-a20e-2e1e75fd795a"/>
    <ds:schemaRef ds:uri="8c566321-f672-4e06-a901-b5e72b4c4357"/>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 ds:uri="482d230e-f012-48e2-86b3-46df214444f1"/>
    <ds:schemaRef ds:uri="af7dfa38-ebab-458f-b702-0f45d2a67759"/>
  </ds:schemaRefs>
</ds:datastoreItem>
</file>

<file path=customXml/itemProps3.xml><?xml version="1.0" encoding="utf-8"?>
<ds:datastoreItem xmlns:ds="http://schemas.openxmlformats.org/officeDocument/2006/customXml" ds:itemID="{0AC47F25-FF93-42A4-983E-C42BCE83F0A4}">
  <ds:schemaRefs>
    <ds:schemaRef ds:uri="http://schemas.microsoft.com/sharepoint/v3/contenttype/forms"/>
  </ds:schemaRefs>
</ds:datastoreItem>
</file>

<file path=customXml/itemProps4.xml><?xml version="1.0" encoding="utf-8"?>
<ds:datastoreItem xmlns:ds="http://schemas.openxmlformats.org/officeDocument/2006/customXml" ds:itemID="{F0C6A5BD-D637-4A36-8D88-818DF99079ED}">
  <ds:schemaRefs>
    <ds:schemaRef ds:uri="http://schemas.microsoft.com/sharepoint/events"/>
  </ds:schemaRefs>
</ds:datastoreItem>
</file>

<file path=customXml/itemProps5.xml><?xml version="1.0" encoding="utf-8"?>
<ds:datastoreItem xmlns:ds="http://schemas.openxmlformats.org/officeDocument/2006/customXml" ds:itemID="{D1D0DD8B-4311-409C-BBB3-C49DAC8B9CC9}">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Template>dfe-pp-template-widescreen (1)</Template>
  <TotalTime>116</TotalTime>
  <Words>2378</Words>
  <Application>Microsoft Office PowerPoint</Application>
  <PresentationFormat>Widescreen</PresentationFormat>
  <Paragraphs>133</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Next LT Pro</vt:lpstr>
      <vt:lpstr>Calibri</vt:lpstr>
      <vt:lpstr>Corbel</vt:lpstr>
      <vt:lpstr>Symbol</vt:lpstr>
      <vt:lpstr>Basis</vt:lpstr>
      <vt:lpstr>Educationalist Board Member (Primary)</vt:lpstr>
      <vt:lpstr>PowerPoint Presentation</vt:lpstr>
      <vt:lpstr>PowerPoint Presentation</vt:lpstr>
      <vt:lpstr>The Review Body </vt:lpstr>
      <vt:lpstr>Who We Are Looking For </vt:lpstr>
      <vt:lpstr>Board Diversity </vt:lpstr>
      <vt:lpstr>How To Apply </vt:lpstr>
      <vt:lpstr>Terms Of Appointment</vt:lpstr>
      <vt:lpstr>Terms Of Appointment</vt:lpstr>
      <vt:lpstr>Department for Education   © Crown copyright 2021 </vt:lpstr>
    </vt:vector>
  </TitlesOfParts>
  <Manager>DfE</Manager>
  <Company>DfE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subject>[Subtitle]</dc:subject>
  <dc:creator>BRAKE, Michelle</dc:creator>
  <cp:keywords>[Add keywords]</cp:keywords>
  <cp:lastModifiedBy>JEFFERY, Ruth-PaC,HR</cp:lastModifiedBy>
  <cp:revision>4</cp:revision>
  <dcterms:created xsi:type="dcterms:W3CDTF">2021-09-30T14:39:05Z</dcterms:created>
  <dcterms:modified xsi:type="dcterms:W3CDTF">2022-11-22T08:57:49Z</dcterms:modified>
  <cp:category>DfE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0x010100545E941595ED5448BA61900FDDAFF313007A12B073FFF7A04E84D07107B3D67C2A</vt:lpwstr>
  </property>
  <property fmtid="{D5CDD505-2E9C-101B-9397-08002B2CF9AE}" pid="3" name="Site">
    <vt:lpwstr>22;#Communic​ati​ons|60b3cc5e-d979-4a7a-b73d-c058e341a548</vt:lpwstr>
  </property>
  <property fmtid="{D5CDD505-2E9C-101B-9397-08002B2CF9AE}" pid="4" name="WPRightsProtectiveMarking">
    <vt:lpwstr>1;#Official|0884c477-2e62-47ea-b19c-5af6e91124c5</vt:lpwstr>
  </property>
  <property fmtid="{D5CDD505-2E9C-101B-9397-08002B2CF9AE}" pid="5" name="WPSubject">
    <vt:lpwstr/>
  </property>
  <property fmtid="{D5CDD505-2E9C-101B-9397-08002B2CF9AE}" pid="6" name="n5db43ae23a943f28377b30c6204998d">
    <vt:lpwstr>DfE|a484111e-5b24-4ad9-9778-c536c8c88985</vt:lpwstr>
  </property>
  <property fmtid="{D5CDD505-2E9C-101B-9397-08002B2CF9AE}" pid="7" name="b14c3f7be64f45a896dcdb823305c995">
    <vt:lpwstr>Official|0884c477-2e62-47ea-b19c-5af6e91124c5</vt:lpwstr>
  </property>
  <property fmtid="{D5CDD505-2E9C-101B-9397-08002B2CF9AE}" pid="8" name="i47716228ca34af6b9358a11a58d3424">
    <vt:lpwstr>DfE|cc08a6d4-dfde-4d0f-bd85-069ebcef80d5</vt:lpwstr>
  </property>
  <property fmtid="{D5CDD505-2E9C-101B-9397-08002B2CF9AE}" pid="9" name="_dlc_DocIdItemGuid">
    <vt:lpwstr>9bfa3d1e-c4d2-49d3-97be-9f0f2d046efd</vt:lpwstr>
  </property>
  <property fmtid="{D5CDD505-2E9C-101B-9397-08002B2CF9AE}" pid="10" name="DfeOrganisationalUnit">
    <vt:lpwstr>2;#DfE|cc08a6d4-dfde-4d0f-bd85-069ebcef80d5</vt:lpwstr>
  </property>
  <property fmtid="{D5CDD505-2E9C-101B-9397-08002B2CF9AE}" pid="11" name="DfeRights:ProtectiveMarking">
    <vt:lpwstr>1;#Official|0884c477-2e62-47ea-b19c-5af6e91124c5</vt:lpwstr>
  </property>
  <property fmtid="{D5CDD505-2E9C-101B-9397-08002B2CF9AE}" pid="12" name="DfeOwner">
    <vt:lpwstr>3;#DfE|a484111e-5b24-4ad9-9778-c536c8c88985</vt:lpwstr>
  </property>
  <property fmtid="{D5CDD505-2E9C-101B-9397-08002B2CF9AE}" pid="13" name="IWPOrganisationalUnit">
    <vt:lpwstr>2;#DfE|cc08a6d4-dfde-4d0f-bd85-069ebcef80d5</vt:lpwstr>
  </property>
  <property fmtid="{D5CDD505-2E9C-101B-9397-08002B2CF9AE}" pid="14" name="IWPRightsProtectiveMarking">
    <vt:lpwstr>1;#Official|0884c477-2e62-47ea-b19c-5af6e91124c5</vt:lpwstr>
  </property>
  <property fmtid="{D5CDD505-2E9C-101B-9397-08002B2CF9AE}" pid="15" name="IWPOwner">
    <vt:lpwstr>3;#DfE|a484111e-5b24-4ad9-9778-c536c8c88985</vt:lpwstr>
  </property>
  <property fmtid="{D5CDD505-2E9C-101B-9397-08002B2CF9AE}" pid="16" name="DfeSubject">
    <vt:lpwstr/>
  </property>
</Properties>
</file>